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463" r:id="rId5"/>
    <p:sldId id="464" r:id="rId6"/>
    <p:sldId id="465" r:id="rId7"/>
    <p:sldId id="466" r:id="rId8"/>
    <p:sldId id="467" r:id="rId9"/>
    <p:sldId id="468" r:id="rId10"/>
    <p:sldId id="600" r:id="rId11"/>
    <p:sldId id="469" r:id="rId12"/>
    <p:sldId id="470" r:id="rId13"/>
    <p:sldId id="473" r:id="rId14"/>
    <p:sldId id="604" r:id="rId15"/>
    <p:sldId id="605" r:id="rId16"/>
    <p:sldId id="606" r:id="rId17"/>
    <p:sldId id="607" r:id="rId18"/>
    <p:sldId id="608" r:id="rId19"/>
    <p:sldId id="609" r:id="rId20"/>
    <p:sldId id="610" r:id="rId21"/>
    <p:sldId id="611" r:id="rId22"/>
    <p:sldId id="612" r:id="rId23"/>
    <p:sldId id="613" r:id="rId24"/>
    <p:sldId id="614" r:id="rId25"/>
    <p:sldId id="615" r:id="rId26"/>
    <p:sldId id="616" r:id="rId27"/>
    <p:sldId id="617" r:id="rId28"/>
    <p:sldId id="618" r:id="rId29"/>
    <p:sldId id="619" r:id="rId30"/>
    <p:sldId id="620" r:id="rId31"/>
    <p:sldId id="621" r:id="rId32"/>
    <p:sldId id="622" r:id="rId33"/>
    <p:sldId id="623" r:id="rId34"/>
    <p:sldId id="624" r:id="rId35"/>
    <p:sldId id="625" r:id="rId36"/>
    <p:sldId id="626" r:id="rId37"/>
    <p:sldId id="627" r:id="rId38"/>
    <p:sldId id="628" r:id="rId39"/>
    <p:sldId id="629" r:id="rId40"/>
    <p:sldId id="630" r:id="rId41"/>
    <p:sldId id="633" r:id="rId42"/>
    <p:sldId id="631" r:id="rId43"/>
    <p:sldId id="632" r:id="rId44"/>
    <p:sldId id="634" r:id="rId45"/>
  </p:sldIdLst>
  <p:sldSz cx="12192000" cy="6858000"/>
  <p:notesSz cx="6858000" cy="9144000"/>
  <p:custDataLst>
    <p:tags r:id="rId49"/>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C4994"/>
    <a:srgbClr val="FFFF00"/>
    <a:srgbClr val="EC5464"/>
    <a:srgbClr val="AE13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p:restoredTop sz="79924"/>
  </p:normalViewPr>
  <p:slideViewPr>
    <p:cSldViewPr snapToGrid="0" showGuides="1">
      <p:cViewPr varScale="1">
        <p:scale>
          <a:sx n="69" d="100"/>
          <a:sy n="69" d="100"/>
        </p:scale>
        <p:origin x="372" y="4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gs" Target="tags/tag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buFontTx/>
              <a:buNone/>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buFontTx/>
              <a:buNone/>
              <a:defRPr sz="1200" noProof="1">
                <a:latin typeface="Arial" panose="020B0604020202020204" pitchFamily="34" charset="0"/>
                <a:ea typeface="微软雅黑" panose="020B0503020204020204" pitchFamily="34" charset="-122"/>
              </a:defRPr>
            </a:lvl1pPr>
          </a:lstStyle>
          <a:p>
            <a:pPr marL="0" marR="0" lvl="0" indent="0" algn="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4100"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buFontTx/>
              <a:buNone/>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buFontTx/>
              <a:buNone/>
              <a:defRPr sz="1200" noProof="1">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83A5D327-DADD-4FA9-9868-B0857D6B075B}" type="slidenum">
              <a:rPr kumimoji="0" lang="zh-CN" altLang="en-US" sz="1200" b="0" i="0" u="none" strike="noStrike" kern="1200" cap="none" spc="0" normalizeH="0" baseline="0" noProof="1">
                <a:ln>
                  <a:noFill/>
                </a:ln>
                <a:solidFill>
                  <a:schemeClr val="tx1"/>
                </a:solidFill>
                <a:effectLst/>
                <a:uLnTx/>
                <a:uFillTx/>
                <a:latin typeface="+mn-lt"/>
                <a:ea typeface="+mn-ea"/>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381000" y="685800"/>
            <a:ext cx="6096000" cy="3429000"/>
          </a:xfrm>
          <a:ln>
            <a:miter lim="800000"/>
          </a:ln>
        </p:spPr>
      </p:sp>
      <p:sp>
        <p:nvSpPr>
          <p:cNvPr id="6147" name="备注占位符 2"/>
          <p:cNvSpPr>
            <a:spLocks noGrp="1"/>
          </p:cNvSpPr>
          <p:nvPr>
            <p:ph type="body"/>
          </p:nvPr>
        </p:nvSpPr>
        <p:spPr/>
        <p:txBody>
          <a:bodyPr wrap="square" lIns="91440" tIns="45720" rIns="91440" bIns="45720" anchor="t"/>
          <a:lstStyle/>
          <a:p>
            <a:pPr lvl="0" eaLnBrk="1" hangingPunct="1"/>
            <a:r>
              <a:rPr lang="zh-CN" altLang="en-US" dirty="0"/>
              <a:t>照片为学生拍摄的礼堂</a:t>
            </a: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en-US" altLang="en-US" sz="1200" dirty="0">
                <a:solidFill>
                  <a:srgbClr val="000000"/>
                </a:solidFill>
                <a:latin typeface="等线" panose="02010600030101010101" pitchFamily="2" charset="-122"/>
                <a:ea typeface="宋体" panose="02010600030101010101" pitchFamily="2" charset="-122"/>
                <a:sym typeface="+mn-ea"/>
              </a:rPr>
            </a:fld>
            <a:endParaRPr lang="en-US" altLang="en-US" sz="1200" dirty="0">
              <a:solidFill>
                <a:srgbClr val="000000"/>
              </a:solidFill>
              <a:latin typeface="等线" panose="02010600030101010101" pitchFamily="2" charset="-122"/>
              <a:ea typeface="宋体" panose="02010600030101010101" pitchFamily="2" charset="-122"/>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en-US"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en-US" noProof="1"/>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814388" y="1020763"/>
            <a:ext cx="10539412" cy="0"/>
            <a:chOff x="815009" y="1021543"/>
            <a:chExt cx="10538791" cy="0"/>
          </a:xfrm>
        </p:grpSpPr>
        <p:cxnSp>
          <p:nvCxnSpPr>
            <p:cNvPr id="8" name="直接连接符 7"/>
            <p:cNvCxnSpPr/>
            <p:nvPr/>
          </p:nvCxnSpPr>
          <p:spPr>
            <a:xfrm>
              <a:off x="815009" y="1021543"/>
              <a:ext cx="714333"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83320" y="1021543"/>
              <a:ext cx="9670480"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2051" name="图片 9" descr="横版组合——透明.png"/>
          <p:cNvPicPr>
            <a:picLocks noChangeAspect="1"/>
          </p:cNvPicPr>
          <p:nvPr userDrawn="1"/>
        </p:nvPicPr>
        <p:blipFill>
          <a:blip r:embed="rId2"/>
          <a:stretch>
            <a:fillRect/>
          </a:stretch>
        </p:blipFill>
        <p:spPr>
          <a:xfrm>
            <a:off x="8610600" y="6073775"/>
            <a:ext cx="3086100" cy="647700"/>
          </a:xfrm>
          <a:prstGeom prst="rect">
            <a:avLst/>
          </a:prstGeom>
          <a:noFill/>
          <a:ln w="9525">
            <a:noFill/>
          </a:ln>
        </p:spPr>
      </p:pic>
      <p:sp>
        <p:nvSpPr>
          <p:cNvPr id="3" name="Content Placeholder 2"/>
          <p:cNvSpPr>
            <a:spLocks noGrp="1"/>
          </p:cNvSpPr>
          <p:nvPr>
            <p:ph idx="1"/>
          </p:nvPr>
        </p:nvSpPr>
        <p:spPr>
          <a:xfrm>
            <a:off x="838200" y="1340768"/>
            <a:ext cx="10515600" cy="5061482"/>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noProof="1" smtClean="0"/>
              <a:t>单击此处编辑母版标题样式</a:t>
            </a:r>
            <a:endParaRPr lang="en-US" noProof="1"/>
          </a:p>
        </p:txBody>
      </p:sp>
      <p:sp>
        <p:nvSpPr>
          <p:cNvPr id="11"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2"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3"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29FFDE02-2E80-4266-ACF1-0308C5EFC84E}"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814388" y="1020763"/>
            <a:ext cx="10539412" cy="0"/>
            <a:chOff x="815009" y="1021543"/>
            <a:chExt cx="10538791" cy="0"/>
          </a:xfrm>
        </p:grpSpPr>
        <p:cxnSp>
          <p:nvCxnSpPr>
            <p:cNvPr id="8" name="直接连接符 7"/>
            <p:cNvCxnSpPr/>
            <p:nvPr/>
          </p:nvCxnSpPr>
          <p:spPr>
            <a:xfrm>
              <a:off x="815009" y="1021543"/>
              <a:ext cx="714333"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83320" y="1021543"/>
              <a:ext cx="9670480"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3075" name="图片 8" descr="横版组合——透明.png"/>
          <p:cNvPicPr>
            <a:picLocks noChangeAspect="1"/>
          </p:cNvPicPr>
          <p:nvPr userDrawn="1"/>
        </p:nvPicPr>
        <p:blipFill>
          <a:blip r:embed="rId2"/>
          <a:stretch>
            <a:fillRect/>
          </a:stretch>
        </p:blipFill>
        <p:spPr>
          <a:xfrm>
            <a:off x="8610600" y="6073775"/>
            <a:ext cx="3086100" cy="647700"/>
          </a:xfrm>
          <a:prstGeom prst="rect">
            <a:avLst/>
          </a:prstGeom>
          <a:noFill/>
          <a:ln w="9525">
            <a:noFill/>
          </a:ln>
        </p:spPr>
      </p:pic>
      <p:sp>
        <p:nvSpPr>
          <p:cNvPr id="2" name="Title 1"/>
          <p:cNvSpPr>
            <a:spLocks noGrp="1"/>
          </p:cNvSpPr>
          <p:nvPr>
            <p:ph type="title"/>
          </p:nvPr>
        </p:nvSpPr>
        <p:spPr>
          <a:xfrm>
            <a:off x="815009" y="0"/>
            <a:ext cx="10515600" cy="1021543"/>
          </a:xfrm>
        </p:spPr>
        <p:txBody>
          <a:bodyPr rtlCol="0" anchor="b">
            <a:normAutofit/>
          </a:bodyPr>
          <a:lstStyle>
            <a:lvl1pPr>
              <a:lnSpc>
                <a:spcPct val="100000"/>
              </a:lnSpc>
              <a:defRPr lang="en-US" sz="4000" b="1" dirty="0"/>
            </a:lvl1pPr>
          </a:lstStyle>
          <a:p>
            <a:pPr lvl="0"/>
            <a:r>
              <a:rPr lang="zh-CN" altLang="en-US" noProof="1" smtClean="0"/>
              <a:t>单击此处编辑母版标题样式</a:t>
            </a:r>
            <a:endParaRPr lang="en-US" noProof="1"/>
          </a:p>
        </p:txBody>
      </p:sp>
      <p:sp>
        <p:nvSpPr>
          <p:cNvPr id="11"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2" name="Footer Placeholder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3" name="Slide Number Placeholder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F4E00B8D-7CD6-45FF-AE8B-388FECD895F5}"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noProof="1" smtClean="0"/>
              <a:t>单击此处编辑母版标题样式</a:t>
            </a:r>
            <a:endParaRPr lang="en-US" noProof="1"/>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0" hangingPunct="0">
              <a:buFontTx/>
              <a:buNone/>
              <a:defRPr sz="1200" b="1">
                <a:solidFill>
                  <a:prstClr val="black">
                    <a:tint val="75000"/>
                  </a:prstClr>
                </a:solidFill>
                <a:ea typeface="华文中宋" panose="0201060004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0" hangingPunct="0">
              <a:buFontTx/>
              <a:buNone/>
              <a:defRPr sz="1200" b="1">
                <a:solidFill>
                  <a:prstClr val="black">
                    <a:tint val="75000"/>
                  </a:prstClr>
                </a:solidFill>
                <a:ea typeface="华文中宋" panose="0201060004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0" hangingPunct="0">
              <a:buFontTx/>
              <a:buNone/>
              <a:defRPr sz="1200" b="1">
                <a:solidFill>
                  <a:prstClr val="black">
                    <a:tint val="75000"/>
                  </a:prstClr>
                </a:solidFill>
                <a:ea typeface="华文中宋" panose="0201060004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0" y="2087563"/>
            <a:ext cx="12192000" cy="255905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prstClr val="white">
                  <a:alpha val="50000"/>
                </a:prstClr>
              </a:solidFill>
              <a:effectLst/>
              <a:uLnTx/>
              <a:uFillTx/>
              <a:latin typeface="+mn-lt"/>
              <a:ea typeface="+mn-ea"/>
              <a:cs typeface="+mn-cs"/>
            </a:endParaRPr>
          </a:p>
        </p:txBody>
      </p:sp>
      <p:sp>
        <p:nvSpPr>
          <p:cNvPr id="5123" name="标题 1"/>
          <p:cNvSpPr>
            <a:spLocks noGrp="1"/>
          </p:cNvSpPr>
          <p:nvPr>
            <p:ph type="ctrTitle"/>
          </p:nvPr>
        </p:nvSpPr>
        <p:spPr>
          <a:xfrm>
            <a:off x="1524000" y="1933575"/>
            <a:ext cx="9144000" cy="1992313"/>
          </a:xfrm>
        </p:spPr>
        <p:txBody>
          <a:bodyPr vert="horz" wrap="square" lIns="91440" tIns="45720" rIns="91440" bIns="45720" anchor="b"/>
          <a:lstStyle/>
          <a:p>
            <a:pPr eaLnBrk="1" hangingPunct="1">
              <a:buClrTx/>
              <a:buSzTx/>
              <a:buFontTx/>
            </a:pPr>
            <a:r>
              <a:rPr lang="zh-CN" altLang="en-US" sz="5400" b="1" kern="1200" dirty="0">
                <a:latin typeface="+mj-lt"/>
                <a:ea typeface="+mj-ea"/>
                <a:cs typeface="+mj-cs"/>
              </a:rPr>
              <a:t>第二讲    </a:t>
            </a:r>
            <a:r>
              <a:rPr lang="zh-CN" altLang="en-US" sz="5400" b="1" kern="1200" dirty="0" smtClean="0">
                <a:latin typeface="+mj-lt"/>
                <a:ea typeface="+mj-ea"/>
                <a:cs typeface="+mj-cs"/>
              </a:rPr>
              <a:t>专利（四）</a:t>
            </a:r>
            <a:br>
              <a:rPr lang="zh-CN" altLang="en-US" sz="5400" b="1" kern="1200" dirty="0">
                <a:latin typeface="+mj-lt"/>
                <a:ea typeface="+mj-ea"/>
                <a:cs typeface="+mj-cs"/>
              </a:rPr>
            </a:br>
            <a:endParaRPr lang="zh-CN" altLang="zh-CN" b="1" kern="1200" dirty="0">
              <a:latin typeface="+mj-lt"/>
              <a:ea typeface="+mj-ea"/>
              <a:cs typeface="+mj-cs"/>
            </a:endParaRPr>
          </a:p>
        </p:txBody>
      </p:sp>
      <p:sp>
        <p:nvSpPr>
          <p:cNvPr id="5124" name="副标题 2"/>
          <p:cNvSpPr>
            <a:spLocks noGrp="1"/>
          </p:cNvSpPr>
          <p:nvPr>
            <p:ph type="subTitle" idx="1"/>
          </p:nvPr>
        </p:nvSpPr>
        <p:spPr>
          <a:xfrm>
            <a:off x="1524000" y="4005263"/>
            <a:ext cx="9144000" cy="1971675"/>
          </a:xfrm>
        </p:spPr>
        <p:txBody>
          <a:bodyPr vert="horz" wrap="square" lIns="91440" tIns="45720" rIns="91440" bIns="45720" anchor="t"/>
          <a:lstStyle/>
          <a:p>
            <a:pPr eaLnBrk="1" hangingPunct="1">
              <a:buClrTx/>
              <a:buSzTx/>
            </a:pPr>
            <a:endParaRPr lang="zh-CN" altLang="en-US" sz="2800" kern="1200" dirty="0">
              <a:latin typeface="+mn-lt"/>
              <a:ea typeface="+mn-ea"/>
              <a:cs typeface="+mn-cs"/>
            </a:endParaRPr>
          </a:p>
        </p:txBody>
      </p:sp>
      <p:pic>
        <p:nvPicPr>
          <p:cNvPr id="5125" name="图片 5" descr="横版组合——透明.png"/>
          <p:cNvPicPr>
            <a:picLocks noChangeAspect="1"/>
          </p:cNvPicPr>
          <p:nvPr/>
        </p:nvPicPr>
        <p:blipFill>
          <a:blip r:embed="rId2"/>
          <a:stretch>
            <a:fillRect/>
          </a:stretch>
        </p:blipFill>
        <p:spPr>
          <a:xfrm>
            <a:off x="3524250" y="698500"/>
            <a:ext cx="5143500" cy="1079500"/>
          </a:xfrm>
          <a:prstGeom prst="rect">
            <a:avLst/>
          </a:prstGeom>
          <a:noFill/>
          <a:ln w="9525">
            <a:noFill/>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981200" y="155575"/>
            <a:ext cx="8229600" cy="771525"/>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800" b="1" i="0" u="none" strike="noStrike" kern="1200" cap="none" spc="0" normalizeH="0" baseline="0" noProof="0" dirty="0">
                <a:ln>
                  <a:noFill/>
                </a:ln>
                <a:solidFill>
                  <a:schemeClr val="tx1"/>
                </a:solidFill>
                <a:effectLst/>
                <a:uLnTx/>
                <a:uFillTx/>
                <a:latin typeface="+mj-lt"/>
                <a:ea typeface="+mj-ea"/>
                <a:cs typeface="+mj-cs"/>
              </a:rPr>
              <a:t>5</a:t>
            </a:r>
            <a:r>
              <a:rPr kumimoji="0" lang="zh-CN" altLang="en-US" sz="4800" b="1" i="0" u="none" strike="noStrike" kern="1200" cap="none" spc="0" normalizeH="0" baseline="0" noProof="0" dirty="0">
                <a:ln>
                  <a:noFill/>
                </a:ln>
                <a:solidFill>
                  <a:schemeClr val="tx1"/>
                </a:solidFill>
                <a:effectLst/>
                <a:uLnTx/>
                <a:uFillTx/>
                <a:latin typeface="+mj-lt"/>
                <a:ea typeface="+mj-ea"/>
                <a:cs typeface="+mj-cs"/>
              </a:rPr>
              <a:t>、专利权出资</a:t>
            </a:r>
            <a:endPar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134147" name="Rectangle 3"/>
          <p:cNvSpPr>
            <a:spLocks noGrp="1"/>
          </p:cNvSpPr>
          <p:nvPr>
            <p:ph idx="1"/>
          </p:nvPr>
        </p:nvSpPr>
        <p:spPr>
          <a:xfrm>
            <a:off x="838200" y="1341438"/>
            <a:ext cx="10515600" cy="5060950"/>
          </a:xfrm>
        </p:spPr>
        <p:txBody>
          <a:bodyPr vert="horz" wrap="square" lIns="91440" tIns="45720" rIns="91440" bIns="45720" anchor="t"/>
          <a:lstStyle/>
          <a:p>
            <a:pPr eaLnBrk="1" hangingPunct="1">
              <a:lnSpc>
                <a:spcPct val="80000"/>
              </a:lnSpc>
            </a:pPr>
            <a:r>
              <a:rPr lang="en-US" altLang="zh-CN" dirty="0"/>
              <a:t>《</a:t>
            </a:r>
            <a:r>
              <a:rPr lang="zh-CN" altLang="en-US" dirty="0"/>
              <a:t>中华人民共和国公司法</a:t>
            </a:r>
            <a:r>
              <a:rPr lang="en-US" altLang="zh-CN" dirty="0"/>
              <a:t>》</a:t>
            </a:r>
            <a:r>
              <a:rPr lang="zh-CN" altLang="en-US" dirty="0"/>
              <a:t>第二十七条　</a:t>
            </a:r>
            <a:endParaRPr lang="en-US" altLang="zh-CN" dirty="0"/>
          </a:p>
          <a:p>
            <a:pPr eaLnBrk="1" hangingPunct="1">
              <a:lnSpc>
                <a:spcPct val="80000"/>
              </a:lnSpc>
            </a:pPr>
            <a:r>
              <a:rPr lang="zh-CN" altLang="en-US" dirty="0"/>
              <a:t>    </a:t>
            </a:r>
            <a:r>
              <a:rPr lang="zh-CN" altLang="en-US" dirty="0">
                <a:latin typeface="华文楷体" panose="02010600040101010101" pitchFamily="2" charset="-122"/>
                <a:ea typeface="华文楷体" panose="02010600040101010101" pitchFamily="2" charset="-122"/>
              </a:rPr>
              <a:t>股东可以用货币出资，也可以用实物、</a:t>
            </a:r>
            <a:r>
              <a:rPr lang="zh-CN" altLang="en-US" dirty="0">
                <a:solidFill>
                  <a:schemeClr val="accent3"/>
                </a:solidFill>
                <a:latin typeface="华文楷体" panose="02010600040101010101" pitchFamily="2" charset="-122"/>
                <a:ea typeface="华文楷体" panose="02010600040101010101" pitchFamily="2" charset="-122"/>
              </a:rPr>
              <a:t>知识产权</a:t>
            </a:r>
            <a:r>
              <a:rPr lang="zh-CN" altLang="en-US" dirty="0">
                <a:latin typeface="华文楷体" panose="02010600040101010101" pitchFamily="2" charset="-122"/>
                <a:ea typeface="华文楷体" panose="02010600040101010101" pitchFamily="2" charset="-122"/>
              </a:rPr>
              <a:t>、土地使用权等可以用货币估价并可以依法转让的非货币财产作价出资；但是，法律、行政法规规定不得作为出资的财产除外。</a:t>
            </a:r>
            <a:endParaRPr lang="zh-CN" altLang="en-US" dirty="0">
              <a:latin typeface="华文楷体" panose="02010600040101010101" pitchFamily="2" charset="-122"/>
              <a:ea typeface="华文楷体" panose="02010600040101010101" pitchFamily="2" charset="-122"/>
            </a:endParaRPr>
          </a:p>
          <a:p>
            <a:pPr eaLnBrk="1" hangingPunct="1">
              <a:lnSpc>
                <a:spcPct val="80000"/>
              </a:lnSpc>
            </a:pPr>
            <a:r>
              <a:rPr lang="zh-CN" altLang="en-US" dirty="0">
                <a:latin typeface="华文楷体" panose="02010600040101010101" pitchFamily="2" charset="-122"/>
                <a:ea typeface="华文楷体" panose="02010600040101010101" pitchFamily="2" charset="-122"/>
              </a:rPr>
              <a:t>　 对作为出资的非货币财产应当评估作价，核实财产，不得高估或者低估作价。法律、行政法规对评估作价有规定的，从其规定。</a:t>
            </a:r>
            <a:endParaRPr lang="zh-CN" altLang="en-US" dirty="0">
              <a:latin typeface="华文楷体" panose="02010600040101010101" pitchFamily="2" charset="-122"/>
              <a:ea typeface="华文楷体" panose="02010600040101010101" pitchFamily="2" charset="-122"/>
            </a:endParaRPr>
          </a:p>
          <a:p>
            <a:pPr eaLnBrk="1" hangingPunct="1">
              <a:lnSpc>
                <a:spcPct val="80000"/>
              </a:lnSpc>
            </a:pPr>
            <a:endParaRPr lang="zh-CN" altLang="en-US" dirty="0"/>
          </a:p>
        </p:txBody>
      </p:sp>
      <p:sp>
        <p:nvSpPr>
          <p:cNvPr id="134148"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a:xfrm>
            <a:off x="1981200" y="155575"/>
            <a:ext cx="8229600" cy="809625"/>
          </a:xfrm>
        </p:spPr>
        <p:txBody>
          <a:bodyPr vert="horz" wrap="square" lIns="91440" tIns="45720" rIns="91440" bIns="45720" anchor="b"/>
          <a:lstStyle/>
          <a:p>
            <a:r>
              <a:rPr lang="en-US" altLang="zh-CN" kern="1200" dirty="0" smtClean="0">
                <a:latin typeface="+mj-lt"/>
                <a:ea typeface="+mj-ea"/>
                <a:cs typeface="+mj-cs"/>
              </a:rPr>
              <a:t>6</a:t>
            </a:r>
            <a:r>
              <a:rPr lang="zh-CN" altLang="en-US" kern="1200" dirty="0" smtClean="0">
                <a:latin typeface="+mj-lt"/>
                <a:ea typeface="+mj-ea"/>
                <a:cs typeface="+mj-cs"/>
              </a:rPr>
              <a:t>、专利</a:t>
            </a:r>
            <a:r>
              <a:rPr lang="zh-CN" altLang="en-US" kern="1200" dirty="0">
                <a:latin typeface="+mj-lt"/>
                <a:ea typeface="+mj-ea"/>
                <a:cs typeface="+mj-cs"/>
              </a:rPr>
              <a:t>滥用及规制</a:t>
            </a:r>
            <a:endParaRPr lang="zh-CN" altLang="en-US" kern="1200" dirty="0">
              <a:latin typeface="+mj-lt"/>
              <a:ea typeface="+mj-ea"/>
              <a:cs typeface="+mj-cs"/>
            </a:endParaRPr>
          </a:p>
        </p:txBody>
      </p:sp>
      <p:sp>
        <p:nvSpPr>
          <p:cNvPr id="137219" name="内容占位符 2"/>
          <p:cNvSpPr>
            <a:spLocks noGrp="1"/>
          </p:cNvSpPr>
          <p:nvPr>
            <p:ph idx="1"/>
          </p:nvPr>
        </p:nvSpPr>
        <p:spPr>
          <a:xfrm>
            <a:off x="0" y="1095375"/>
            <a:ext cx="11964988" cy="4938713"/>
          </a:xfrm>
        </p:spPr>
        <p:txBody>
          <a:bodyPr vert="horz" wrap="square" lIns="91440" tIns="45720" rIns="91440" bIns="45720" anchor="t"/>
          <a:lstStyle/>
          <a:p>
            <a:r>
              <a:rPr lang="zh-CN" altLang="en-US" dirty="0"/>
              <a:t>专利滥用：是指专利权人在行使合法的知识产权过程中超过了法律规定的范围或界限，损害他人利益和公共利益的行为。</a:t>
            </a:r>
            <a:endParaRPr lang="en-US" altLang="zh-CN" dirty="0"/>
          </a:p>
          <a:p>
            <a:r>
              <a:rPr lang="zh-CN" altLang="en-US" b="1" dirty="0" smtClean="0">
                <a:solidFill>
                  <a:srgbClr val="FF0000"/>
                </a:solidFill>
                <a:latin typeface="微软雅黑" panose="020B0503020204020204" pitchFamily="34" charset="-122"/>
                <a:ea typeface="微软雅黑" panose="020B0503020204020204" pitchFamily="34" charset="-122"/>
              </a:rPr>
              <a:t>专利法第二十</a:t>
            </a:r>
            <a:r>
              <a:rPr lang="zh-CN" altLang="en-US" b="1" dirty="0">
                <a:solidFill>
                  <a:srgbClr val="FF0000"/>
                </a:solidFill>
                <a:latin typeface="微软雅黑" panose="020B0503020204020204" pitchFamily="34" charset="-122"/>
                <a:ea typeface="微软雅黑" panose="020B0503020204020204" pitchFamily="34" charset="-122"/>
              </a:rPr>
              <a:t>条 </a:t>
            </a:r>
            <a:endParaRPr lang="en-US" altLang="zh-CN" b="1" dirty="0" smtClean="0">
              <a:solidFill>
                <a:srgbClr val="FF0000"/>
              </a:solidFill>
              <a:latin typeface="微软雅黑" panose="020B0503020204020204" pitchFamily="34" charset="-122"/>
              <a:ea typeface="微软雅黑" panose="020B0503020204020204" pitchFamily="34" charset="-122"/>
            </a:endParaRPr>
          </a:p>
          <a:p>
            <a:r>
              <a:rPr lang="zh-CN" altLang="en-US" dirty="0" smtClean="0">
                <a:solidFill>
                  <a:srgbClr val="FF0000"/>
                </a:solidFill>
                <a:latin typeface="楷体" panose="02010609060101010101" pitchFamily="49" charset="-122"/>
                <a:ea typeface="楷体" panose="02010609060101010101" pitchFamily="49" charset="-122"/>
              </a:rPr>
              <a:t>申请</a:t>
            </a:r>
            <a:r>
              <a:rPr lang="zh-CN" altLang="en-US" dirty="0">
                <a:solidFill>
                  <a:srgbClr val="FF0000"/>
                </a:solidFill>
                <a:latin typeface="楷体" panose="02010609060101010101" pitchFamily="49" charset="-122"/>
                <a:ea typeface="楷体" panose="02010609060101010101" pitchFamily="49" charset="-122"/>
              </a:rPr>
              <a:t>专利和行使专利权应当遵循诚实信用原则。不得滥用专利权损害公共利益或者他人合法权益。</a:t>
            </a:r>
            <a:endParaRPr lang="zh-CN" altLang="en-US" dirty="0">
              <a:solidFill>
                <a:srgbClr val="333333"/>
              </a:solidFill>
              <a:latin typeface="楷体" panose="02010609060101010101" pitchFamily="49" charset="-122"/>
              <a:ea typeface="楷体" panose="02010609060101010101" pitchFamily="49" charset="-122"/>
            </a:endParaRPr>
          </a:p>
          <a:p>
            <a:r>
              <a:rPr lang="zh-CN" altLang="en-US" dirty="0">
                <a:solidFill>
                  <a:srgbClr val="FF0000"/>
                </a:solidFill>
                <a:latin typeface="楷体" panose="02010609060101010101" pitchFamily="49" charset="-122"/>
                <a:ea typeface="楷体" panose="02010609060101010101" pitchFamily="49" charset="-122"/>
              </a:rPr>
              <a:t> </a:t>
            </a:r>
            <a:endParaRPr lang="zh-CN" altLang="en-US" dirty="0">
              <a:solidFill>
                <a:srgbClr val="333333"/>
              </a:solidFill>
              <a:latin typeface="楷体" panose="02010609060101010101" pitchFamily="49" charset="-122"/>
              <a:ea typeface="楷体" panose="02010609060101010101" pitchFamily="49" charset="-122"/>
            </a:endParaRPr>
          </a:p>
          <a:p>
            <a:r>
              <a:rPr lang="zh-CN" altLang="en-US" dirty="0">
                <a:solidFill>
                  <a:srgbClr val="FF0000"/>
                </a:solidFill>
                <a:latin typeface="楷体" panose="02010609060101010101" pitchFamily="49" charset="-122"/>
                <a:ea typeface="楷体" panose="02010609060101010101" pitchFamily="49" charset="-122"/>
              </a:rPr>
              <a:t>滥用专利权，排除或者限制竞争，构成垄断行为的，依照</a:t>
            </a:r>
            <a:r>
              <a:rPr lang="en-US" altLang="zh-CN" dirty="0">
                <a:solidFill>
                  <a:srgbClr val="FF0000"/>
                </a:solidFill>
                <a:latin typeface="楷体" panose="02010609060101010101" pitchFamily="49" charset="-122"/>
                <a:ea typeface="楷体" panose="02010609060101010101" pitchFamily="49" charset="-122"/>
              </a:rPr>
              <a:t>《</a:t>
            </a:r>
            <a:r>
              <a:rPr lang="zh-CN" altLang="en-US" dirty="0">
                <a:solidFill>
                  <a:srgbClr val="FF0000"/>
                </a:solidFill>
                <a:latin typeface="楷体" panose="02010609060101010101" pitchFamily="49" charset="-122"/>
                <a:ea typeface="楷体" panose="02010609060101010101" pitchFamily="49" charset="-122"/>
              </a:rPr>
              <a:t>中华人民共和国反垄断法</a:t>
            </a:r>
            <a:r>
              <a:rPr lang="en-US" altLang="zh-CN" dirty="0">
                <a:solidFill>
                  <a:srgbClr val="FF0000"/>
                </a:solidFill>
                <a:latin typeface="楷体" panose="02010609060101010101" pitchFamily="49" charset="-122"/>
                <a:ea typeface="楷体" panose="02010609060101010101" pitchFamily="49" charset="-122"/>
              </a:rPr>
              <a:t>》</a:t>
            </a:r>
            <a:r>
              <a:rPr lang="zh-CN" altLang="en-US" dirty="0">
                <a:solidFill>
                  <a:srgbClr val="FF0000"/>
                </a:solidFill>
                <a:latin typeface="楷体" panose="02010609060101010101" pitchFamily="49" charset="-122"/>
                <a:ea typeface="楷体" panose="02010609060101010101" pitchFamily="49" charset="-122"/>
              </a:rPr>
              <a:t>处理。</a:t>
            </a:r>
            <a:endParaRPr lang="zh-CN" altLang="en-US" dirty="0">
              <a:solidFill>
                <a:srgbClr val="333333"/>
              </a:solidFill>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br>
              <a:rPr kumimoji="0" lang="en-US" altLang="zh-CN" sz="4000" b="1" i="0" u="none" strike="noStrike" kern="1200" cap="none" spc="0" normalizeH="0" baseline="0" noProof="0">
                <a:ln>
                  <a:noFill/>
                </a:ln>
                <a:solidFill>
                  <a:schemeClr val="accent1">
                    <a:satMod val="150000"/>
                  </a:schemeClr>
                </a:solidFill>
                <a:effectLst/>
                <a:uLnTx/>
                <a:uFillTx/>
                <a:latin typeface="+mj-lt"/>
                <a:ea typeface="+mj-ea"/>
                <a:cs typeface="+mj-cs"/>
              </a:rPr>
            </a:br>
            <a:r>
              <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rPr>
              <a:t>六、专利权的保护</a:t>
            </a:r>
            <a:endPar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endParaRPr>
          </a:p>
        </p:txBody>
      </p:sp>
      <p:sp>
        <p:nvSpPr>
          <p:cNvPr id="138243" name="Rectangle 3"/>
          <p:cNvSpPr>
            <a:spLocks noGrp="1"/>
          </p:cNvSpPr>
          <p:nvPr>
            <p:ph idx="1"/>
          </p:nvPr>
        </p:nvSpPr>
        <p:spPr>
          <a:xfrm>
            <a:off x="838200" y="1341438"/>
            <a:ext cx="10515600" cy="5060950"/>
          </a:xfrm>
        </p:spPr>
        <p:txBody>
          <a:bodyPr vert="horz" wrap="square" lIns="91440" tIns="45720" rIns="91440" bIns="45720" anchor="t"/>
          <a:lstStyle/>
          <a:p>
            <a:pPr marL="609600" indent="-609600" eaLnBrk="1" hangingPunct="1"/>
            <a:r>
              <a:rPr lang="zh-CN" altLang="en-US" sz="3600" dirty="0"/>
              <a:t>（一）专利侵权判断</a:t>
            </a:r>
            <a:endParaRPr lang="zh-CN" altLang="en-US" sz="3600" dirty="0"/>
          </a:p>
          <a:p>
            <a:pPr marL="609600" indent="-609600" eaLnBrk="1" hangingPunct="1"/>
            <a:r>
              <a:rPr lang="en-US" altLang="zh-CN" sz="3600" dirty="0"/>
              <a:t>1</a:t>
            </a:r>
            <a:r>
              <a:rPr lang="zh-CN" altLang="en-US" sz="3600" dirty="0"/>
              <a:t>、侵权判断的目的和意义</a:t>
            </a:r>
            <a:endParaRPr lang="en-US" altLang="zh-CN" sz="3600" dirty="0"/>
          </a:p>
          <a:p>
            <a:pPr marL="609600" indent="-609600" eaLnBrk="1" hangingPunct="1"/>
            <a:r>
              <a:rPr lang="zh-CN" altLang="en-US" sz="3600" dirty="0"/>
              <a:t>看某一产品或方法是否落入专利保护范围；</a:t>
            </a:r>
            <a:endParaRPr lang="en-US" altLang="zh-CN" sz="3600" dirty="0"/>
          </a:p>
          <a:p>
            <a:pPr marL="609600" indent="-609600" eaLnBrk="1" hangingPunct="1"/>
            <a:endParaRPr lang="en-US" altLang="zh-CN" sz="3600" dirty="0"/>
          </a:p>
          <a:p>
            <a:pPr marL="609600" indent="-609600" eaLnBrk="1" hangingPunct="1"/>
            <a:r>
              <a:rPr lang="zh-CN" altLang="en-US" sz="3600" dirty="0"/>
              <a:t>对于专利权人来说，先进行专利侵权判断，再决定是否主张权利；</a:t>
            </a:r>
            <a:endParaRPr lang="en-US" altLang="zh-CN" sz="3600" dirty="0"/>
          </a:p>
          <a:p>
            <a:pPr marL="609600" indent="-609600" eaLnBrk="1" hangingPunct="1"/>
            <a:r>
              <a:rPr lang="zh-CN" altLang="en-US" sz="3600" dirty="0"/>
              <a:t>对于社会公众来说，先进行专利侵权判断，再决定是否实施专利。</a:t>
            </a:r>
            <a:endParaRPr lang="en-US" altLang="zh-CN" sz="3600" dirty="0"/>
          </a:p>
          <a:p>
            <a:pPr marL="609600" indent="-609600" eaLnBrk="1" hangingPunct="1"/>
            <a:endParaRPr lang="en-US" altLang="zh-CN" sz="3600" dirty="0"/>
          </a:p>
          <a:p>
            <a:pPr marL="609600" indent="-609600" eaLnBrk="1" hangingPunct="1">
              <a:buNone/>
            </a:pPr>
            <a:endParaRPr lang="en-US" altLang="zh-CN" sz="2400" dirty="0"/>
          </a:p>
        </p:txBody>
      </p:sp>
      <p:sp>
        <p:nvSpPr>
          <p:cNvPr id="138244" name="灯片编号占位符 3"/>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zh-CN" altLang="en-US" sz="1100" dirty="0">
                <a:solidFill>
                  <a:srgbClr val="7E889F"/>
                </a:solidFill>
                <a:latin typeface="Corbel" panose="020B0503020204020204" pitchFamily="34" charset="0"/>
                <a:ea typeface="华文楷体" panose="02010600040101010101" pitchFamily="2" charset="-122"/>
              </a:rPr>
            </a:fld>
            <a:endParaRPr lang="zh-CN" altLang="en-US" sz="1100" dirty="0">
              <a:solidFill>
                <a:srgbClr val="7E889F"/>
              </a:solidFill>
              <a:latin typeface="Corbel" panose="020B0503020204020204" pitchFamily="34" charset="0"/>
              <a:ea typeface="华文楷体" panose="02010600040101010101" pitchFamily="2" charset="-122"/>
            </a:endParaRPr>
          </a:p>
        </p:txBody>
      </p:sp>
      <p:sp>
        <p:nvSpPr>
          <p:cNvPr id="138245" name="灯片编号占位符 4"/>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88950" y="155575"/>
            <a:ext cx="9721850" cy="604838"/>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a:ln>
                  <a:noFill/>
                </a:ln>
                <a:solidFill>
                  <a:schemeClr val="tx1"/>
                </a:solidFill>
                <a:effectLst/>
                <a:uLnTx/>
                <a:uFillTx/>
                <a:latin typeface="+mj-lt"/>
                <a:ea typeface="+mj-ea"/>
                <a:cs typeface="+mj-cs"/>
              </a:rPr>
              <a:t>2</a:t>
            </a:r>
            <a:r>
              <a:rPr kumimoji="0" lang="zh-CN" altLang="en-US" sz="4000" b="1" i="0" u="none" strike="noStrike" kern="1200" cap="none" spc="0" normalizeH="0" baseline="0" noProof="0" dirty="0" smtClean="0">
                <a:ln>
                  <a:noFill/>
                </a:ln>
                <a:solidFill>
                  <a:schemeClr val="tx1"/>
                </a:solidFill>
                <a:effectLst/>
                <a:uLnTx/>
                <a:uFillTx/>
                <a:latin typeface="+mj-lt"/>
                <a:ea typeface="+mj-ea"/>
                <a:cs typeface="+mj-cs"/>
              </a:rPr>
              <a:t>、发明</a:t>
            </a:r>
            <a:r>
              <a:rPr kumimoji="0" lang="zh-CN" altLang="en-US" sz="4000" b="1" i="0" u="none" strike="noStrike" kern="1200" cap="none" spc="0" normalizeH="0" baseline="0" noProof="0" dirty="0">
                <a:ln>
                  <a:noFill/>
                </a:ln>
                <a:solidFill>
                  <a:schemeClr val="tx1"/>
                </a:solidFill>
                <a:effectLst/>
                <a:uLnTx/>
                <a:uFillTx/>
                <a:latin typeface="+mj-lt"/>
                <a:ea typeface="+mj-ea"/>
                <a:cs typeface="+mj-cs"/>
              </a:rPr>
              <a:t>和实用新型专利保护范围的规定</a:t>
            </a:r>
            <a:endPar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39267" name="Rectangle 3"/>
          <p:cNvSpPr>
            <a:spLocks noGrp="1"/>
          </p:cNvSpPr>
          <p:nvPr>
            <p:ph idx="1"/>
          </p:nvPr>
        </p:nvSpPr>
        <p:spPr>
          <a:xfrm>
            <a:off x="103188" y="1428750"/>
            <a:ext cx="10107612" cy="4857750"/>
          </a:xfrm>
        </p:spPr>
        <p:txBody>
          <a:bodyPr vert="horz" wrap="square" lIns="91440" tIns="45720" rIns="91440" bIns="45720" anchor="t"/>
          <a:lstStyle/>
          <a:p>
            <a:pPr marL="609600" indent="-609600" eaLnBrk="1" hangingPunct="1"/>
            <a:endParaRPr lang="zh-CN" altLang="en-US" dirty="0"/>
          </a:p>
          <a:p>
            <a:pPr marL="609600" indent="-609600" eaLnBrk="1" hangingPunct="1"/>
            <a:r>
              <a:rPr lang="zh-CN" altLang="en-US" sz="3600" dirty="0"/>
              <a:t>专利法</a:t>
            </a:r>
            <a:r>
              <a:rPr lang="zh-CN" altLang="en-US" sz="3600" dirty="0" smtClean="0"/>
              <a:t>第</a:t>
            </a:r>
            <a:r>
              <a:rPr lang="en-US" altLang="zh-CN" sz="3600" dirty="0" smtClean="0"/>
              <a:t>64</a:t>
            </a:r>
            <a:r>
              <a:rPr lang="zh-CN" altLang="en-US" sz="3600" dirty="0" smtClean="0"/>
              <a:t>条</a:t>
            </a:r>
            <a:r>
              <a:rPr lang="zh-CN" altLang="en-US" sz="3600" dirty="0"/>
              <a:t>第</a:t>
            </a:r>
            <a:r>
              <a:rPr lang="en-US" altLang="zh-CN" sz="3600" dirty="0"/>
              <a:t>1</a:t>
            </a:r>
            <a:r>
              <a:rPr lang="zh-CN" altLang="en-US" sz="3600" dirty="0"/>
              <a:t>款</a:t>
            </a:r>
            <a:endParaRPr lang="zh-CN" altLang="en-US" sz="3600" dirty="0"/>
          </a:p>
          <a:p>
            <a:pPr marL="609600" indent="-609600" eaLnBrk="1" hangingPunct="1"/>
            <a:endParaRPr lang="zh-CN" altLang="en-US" sz="3600" dirty="0"/>
          </a:p>
          <a:p>
            <a:pPr marL="609600" indent="-609600" eaLnBrk="1" hangingPunct="1">
              <a:buNone/>
            </a:pPr>
            <a:r>
              <a:rPr lang="zh-CN" altLang="en-US" sz="4400" b="1" dirty="0">
                <a:latin typeface="华文楷体" panose="02010600040101010101" pitchFamily="2" charset="-122"/>
                <a:ea typeface="华文楷体" panose="02010600040101010101" pitchFamily="2" charset="-122"/>
              </a:rPr>
              <a:t>    发明或者实用新型专利权的保护范围以其</a:t>
            </a:r>
            <a:r>
              <a:rPr lang="zh-CN" altLang="en-US" sz="4400" b="1" dirty="0">
                <a:solidFill>
                  <a:srgbClr val="FF0000"/>
                </a:solidFill>
                <a:latin typeface="华文楷体" panose="02010600040101010101" pitchFamily="2" charset="-122"/>
                <a:ea typeface="华文楷体" panose="02010600040101010101" pitchFamily="2" charset="-122"/>
              </a:rPr>
              <a:t>权利要求</a:t>
            </a:r>
            <a:r>
              <a:rPr lang="zh-CN" altLang="en-US" sz="4400" b="1" dirty="0">
                <a:latin typeface="华文楷体" panose="02010600040101010101" pitchFamily="2" charset="-122"/>
                <a:ea typeface="华文楷体" panose="02010600040101010101" pitchFamily="2" charset="-122"/>
              </a:rPr>
              <a:t>的内容为准，</a:t>
            </a:r>
            <a:r>
              <a:rPr lang="zh-CN" altLang="en-US" sz="4400" b="1" dirty="0">
                <a:solidFill>
                  <a:srgbClr val="00B0F0"/>
                </a:solidFill>
                <a:latin typeface="华文楷体" panose="02010600040101010101" pitchFamily="2" charset="-122"/>
                <a:ea typeface="华文楷体" panose="02010600040101010101" pitchFamily="2" charset="-122"/>
              </a:rPr>
              <a:t>说明书及附图</a:t>
            </a:r>
            <a:r>
              <a:rPr lang="zh-CN" altLang="en-US" sz="4400" b="1" dirty="0">
                <a:latin typeface="华文楷体" panose="02010600040101010101" pitchFamily="2" charset="-122"/>
                <a:ea typeface="华文楷体" panose="02010600040101010101" pitchFamily="2" charset="-122"/>
              </a:rPr>
              <a:t>可以用于解释权利要求的内容。 </a:t>
            </a:r>
            <a:endParaRPr lang="zh-CN" altLang="en-US" sz="4400" b="1" dirty="0">
              <a:latin typeface="华文楷体" panose="02010600040101010101" pitchFamily="2" charset="-122"/>
              <a:ea typeface="华文楷体" panose="02010600040101010101" pitchFamily="2" charset="-122"/>
            </a:endParaRPr>
          </a:p>
          <a:p>
            <a:pPr marL="609600" indent="-609600" eaLnBrk="1" hangingPunct="1">
              <a:buNone/>
            </a:pPr>
            <a:endParaRPr lang="en-US" altLang="zh-CN" sz="4400" b="1" dirty="0">
              <a:latin typeface="华文楷体" panose="02010600040101010101" pitchFamily="2" charset="-122"/>
              <a:ea typeface="华文楷体" panose="02010600040101010101" pitchFamily="2" charset="-122"/>
            </a:endParaRPr>
          </a:p>
        </p:txBody>
      </p:sp>
      <p:sp>
        <p:nvSpPr>
          <p:cNvPr id="139268" name="灯片编号占位符 3"/>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zh-CN" altLang="en-US" sz="1100" dirty="0">
                <a:solidFill>
                  <a:srgbClr val="7E889F"/>
                </a:solidFill>
                <a:latin typeface="Corbel" panose="020B0503020204020204" pitchFamily="34" charset="0"/>
                <a:ea typeface="华文楷体" panose="02010600040101010101" pitchFamily="2" charset="-122"/>
              </a:rPr>
            </a:fld>
            <a:endParaRPr lang="zh-CN" altLang="en-US" sz="1100" dirty="0">
              <a:solidFill>
                <a:srgbClr val="7E889F"/>
              </a:solidFill>
              <a:latin typeface="Corbel" panose="020B0503020204020204" pitchFamily="34" charset="0"/>
              <a:ea typeface="华文楷体" panose="02010600040101010101" pitchFamily="2" charset="-122"/>
            </a:endParaRPr>
          </a:p>
        </p:txBody>
      </p:sp>
      <p:sp>
        <p:nvSpPr>
          <p:cNvPr id="139269" name="灯片编号占位符 4"/>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a:xfrm>
            <a:off x="604838" y="155575"/>
            <a:ext cx="9605963" cy="668338"/>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smtClean="0">
                <a:ln>
                  <a:noFill/>
                </a:ln>
                <a:solidFill>
                  <a:schemeClr val="tx1"/>
                </a:solidFill>
                <a:effectLst/>
                <a:uLnTx/>
                <a:uFillTx/>
                <a:latin typeface="+mj-lt"/>
                <a:ea typeface="+mj-ea"/>
                <a:cs typeface="+mj-cs"/>
              </a:rPr>
              <a:t>3</a:t>
            </a:r>
            <a:r>
              <a:rPr kumimoji="0" lang="zh-CN" altLang="en-US" sz="4000" b="1" i="0" u="none" strike="noStrike" kern="1200" cap="none" spc="0" normalizeH="0" baseline="0" noProof="0" dirty="0" smtClean="0">
                <a:ln>
                  <a:noFill/>
                </a:ln>
                <a:solidFill>
                  <a:schemeClr val="tx1"/>
                </a:solidFill>
                <a:effectLst/>
                <a:uLnTx/>
                <a:uFillTx/>
                <a:latin typeface="+mj-lt"/>
                <a:ea typeface="+mj-ea"/>
                <a:cs typeface="+mj-cs"/>
              </a:rPr>
              <a:t>、侵权判断对比</a:t>
            </a:r>
            <a:endPar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3" name="内容占位符 2"/>
          <p:cNvSpPr>
            <a:spLocks noGrp="1"/>
          </p:cNvSpPr>
          <p:nvPr>
            <p:ph idx="1"/>
          </p:nvPr>
        </p:nvSpPr>
        <p:spPr>
          <a:xfrm>
            <a:off x="838200" y="1341438"/>
            <a:ext cx="10515600" cy="5060950"/>
          </a:xfrm>
        </p:spPr>
        <p:txBody>
          <a:bodyPr vert="horz" wrap="square" lIns="91440" tIns="45720" rIns="91440" bIns="45720" numCol="1" rtlCol="0" anchor="t" anchorCtr="0" compatLnSpc="1">
            <a:normAutofit/>
          </a:bodyPr>
          <a:lstStyle/>
          <a:p>
            <a:pPr marL="609600" marR="0" lvl="0" indent="-609600" algn="l" defTabSz="914400" rtl="0" eaLnBrk="1" fontAlgn="auto" latinLnBrk="0" hangingPunct="1">
              <a:lnSpc>
                <a:spcPct val="90000"/>
              </a:lnSpc>
              <a:spcBef>
                <a:spcPts val="0"/>
              </a:spcBef>
              <a:spcAft>
                <a:spcPts val="0"/>
              </a:spcAft>
              <a:buClrTx/>
              <a:buSzTx/>
              <a:buFont typeface="Wingdings 2" panose="05020102010507070707"/>
              <a:buChar char="ß"/>
              <a:defRPr/>
            </a:pPr>
            <a:r>
              <a:rPr kumimoji="0" lang="zh-CN" altLang="en-US" sz="4400" b="0" i="0" u="none" strike="noStrike" kern="1200" cap="none" spc="0" normalizeH="0" baseline="0" noProof="0" dirty="0" smtClean="0">
                <a:ln>
                  <a:noFill/>
                </a:ln>
                <a:solidFill>
                  <a:schemeClr val="tx1"/>
                </a:solidFill>
                <a:effectLst/>
                <a:uLnTx/>
                <a:uFillTx/>
                <a:latin typeface="+mn-lt"/>
                <a:ea typeface="+mn-ea"/>
                <a:cs typeface="+mn-cs"/>
              </a:rPr>
              <a:t>将专利权利要求的必要技术特征与被控侵权物的全部技术特征进行对比 </a:t>
            </a:r>
            <a:endParaRPr kumimoji="0" lang="zh-CN" altLang="en-US" sz="4400" b="0" i="0" u="none" strike="noStrike" kern="1200" cap="none" spc="0" normalizeH="0" baseline="0" noProof="0" dirty="0" smtClean="0">
              <a:ln>
                <a:noFill/>
              </a:ln>
              <a:solidFill>
                <a:schemeClr val="tx1"/>
              </a:solidFill>
              <a:effectLst/>
              <a:uLnTx/>
              <a:uFillTx/>
              <a:latin typeface="+mn-lt"/>
              <a:ea typeface="+mn-ea"/>
              <a:cs typeface="+mn-cs"/>
            </a:endParaRPr>
          </a:p>
          <a:p>
            <a:pPr marL="609600" marR="0" lvl="0" indent="-609600" algn="l" defTabSz="914400" rtl="0" eaLnBrk="1" fontAlgn="auto" latinLnBrk="0" hangingPunct="1">
              <a:lnSpc>
                <a:spcPct val="90000"/>
              </a:lnSpc>
              <a:spcBef>
                <a:spcPts val="0"/>
              </a:spcBef>
              <a:spcAft>
                <a:spcPts val="0"/>
              </a:spcAft>
              <a:buClrTx/>
              <a:buSzTx/>
              <a:buFont typeface="Wingdings 2" panose="05020102010507070707"/>
              <a:buChar char="ß"/>
              <a:defRPr/>
            </a:pPr>
            <a:r>
              <a:rPr kumimoji="0" lang="zh-CN" altLang="en-US" sz="4400" b="0" i="0" u="none" strike="noStrike" kern="1200" cap="none" spc="0" normalizeH="0" baseline="0" noProof="0" dirty="0" smtClean="0">
                <a:ln>
                  <a:noFill/>
                </a:ln>
                <a:solidFill>
                  <a:schemeClr val="tx1"/>
                </a:solidFill>
                <a:effectLst/>
                <a:uLnTx/>
                <a:uFillTx/>
                <a:latin typeface="+mn-lt"/>
                <a:ea typeface="+mn-ea"/>
                <a:cs typeface="+mn-cs"/>
              </a:rPr>
              <a:t>步骤：</a:t>
            </a:r>
            <a:endParaRPr kumimoji="0" lang="en-US" altLang="zh-CN" sz="4400" b="0" i="0" u="none" strike="noStrike" kern="1200" cap="none" spc="0" normalizeH="0" baseline="0" noProof="0" dirty="0" smtClean="0">
              <a:ln>
                <a:noFill/>
              </a:ln>
              <a:solidFill>
                <a:schemeClr val="tx1"/>
              </a:solidFill>
              <a:effectLst/>
              <a:uLnTx/>
              <a:uFillTx/>
              <a:latin typeface="+mn-lt"/>
              <a:ea typeface="+mn-ea"/>
              <a:cs typeface="+mn-cs"/>
            </a:endParaRPr>
          </a:p>
          <a:p>
            <a:pPr marL="1066800" marR="0" lvl="1" indent="-609600" algn="l" defTabSz="914400" rtl="0" eaLnBrk="1" fontAlgn="auto" latinLnBrk="0" hangingPunct="1">
              <a:lnSpc>
                <a:spcPct val="90000"/>
              </a:lnSpc>
              <a:spcBef>
                <a:spcPts val="0"/>
              </a:spcBef>
              <a:spcAft>
                <a:spcPts val="0"/>
              </a:spcAft>
              <a:buClrTx/>
              <a:buSzTx/>
              <a:buFont typeface="Wingdings 2" panose="05020102010507070707"/>
              <a:buChar char="ß"/>
              <a:defRPr/>
            </a:pPr>
            <a:r>
              <a:rPr kumimoji="0" lang="zh-CN" altLang="en-US" sz="4000" b="0" i="0" u="none" strike="noStrike" kern="1200" cap="none" spc="0" normalizeH="0" baseline="0" noProof="0" dirty="0" smtClean="0">
                <a:ln>
                  <a:noFill/>
                </a:ln>
                <a:solidFill>
                  <a:schemeClr val="tx1"/>
                </a:solidFill>
                <a:effectLst/>
                <a:uLnTx/>
                <a:uFillTx/>
                <a:latin typeface="+mn-lt"/>
                <a:ea typeface="+mn-ea"/>
                <a:cs typeface="+mn-cs"/>
              </a:rPr>
              <a:t>分解权利要求；</a:t>
            </a:r>
            <a:endParaRPr kumimoji="0" lang="en-US" altLang="zh-CN" sz="4000" b="0" i="0" u="none" strike="noStrike" kern="1200" cap="none" spc="0" normalizeH="0" baseline="0" noProof="0" dirty="0" smtClean="0">
              <a:ln>
                <a:noFill/>
              </a:ln>
              <a:solidFill>
                <a:schemeClr val="tx1"/>
              </a:solidFill>
              <a:effectLst/>
              <a:uLnTx/>
              <a:uFillTx/>
              <a:latin typeface="+mn-lt"/>
              <a:ea typeface="+mn-ea"/>
              <a:cs typeface="+mn-cs"/>
            </a:endParaRPr>
          </a:p>
          <a:p>
            <a:pPr marL="1066800" marR="0" lvl="1" indent="-609600" algn="l" defTabSz="914400" rtl="0" eaLnBrk="1" fontAlgn="auto" latinLnBrk="0" hangingPunct="1">
              <a:lnSpc>
                <a:spcPct val="90000"/>
              </a:lnSpc>
              <a:spcBef>
                <a:spcPts val="0"/>
              </a:spcBef>
              <a:spcAft>
                <a:spcPts val="0"/>
              </a:spcAft>
              <a:buClrTx/>
              <a:buSzTx/>
              <a:buFont typeface="Wingdings 2" panose="05020102010507070707"/>
              <a:buChar char="ß"/>
              <a:defRPr/>
            </a:pPr>
            <a:r>
              <a:rPr kumimoji="0" lang="zh-CN" altLang="en-US" sz="4000" b="0" i="0" u="none" strike="noStrike" kern="1200" cap="none" spc="0" normalizeH="0" baseline="0" noProof="0" dirty="0" smtClean="0">
                <a:ln>
                  <a:noFill/>
                </a:ln>
                <a:solidFill>
                  <a:schemeClr val="tx1"/>
                </a:solidFill>
                <a:effectLst/>
                <a:uLnTx/>
                <a:uFillTx/>
                <a:latin typeface="+mn-lt"/>
                <a:ea typeface="+mn-ea"/>
                <a:cs typeface="+mn-cs"/>
              </a:rPr>
              <a:t>寻找相应技术特征；</a:t>
            </a:r>
            <a:endParaRPr kumimoji="0" lang="en-US" altLang="zh-CN" sz="4000" b="0" i="0" u="none" strike="noStrike" kern="1200" cap="none" spc="0" normalizeH="0" baseline="0" noProof="0" dirty="0" smtClean="0">
              <a:ln>
                <a:noFill/>
              </a:ln>
              <a:solidFill>
                <a:schemeClr val="tx1"/>
              </a:solidFill>
              <a:effectLst/>
              <a:uLnTx/>
              <a:uFillTx/>
              <a:latin typeface="+mn-lt"/>
              <a:ea typeface="+mn-ea"/>
              <a:cs typeface="+mn-cs"/>
            </a:endParaRPr>
          </a:p>
          <a:p>
            <a:pPr marL="1066800" marR="0" lvl="1" indent="-609600" algn="l" defTabSz="914400" rtl="0" eaLnBrk="1" fontAlgn="auto" latinLnBrk="0" hangingPunct="1">
              <a:lnSpc>
                <a:spcPct val="90000"/>
              </a:lnSpc>
              <a:spcBef>
                <a:spcPts val="0"/>
              </a:spcBef>
              <a:spcAft>
                <a:spcPts val="0"/>
              </a:spcAft>
              <a:buClrTx/>
              <a:buSzTx/>
              <a:buFont typeface="Wingdings 2" panose="05020102010507070707"/>
              <a:buChar char="ß"/>
              <a:defRPr/>
            </a:pPr>
            <a:r>
              <a:rPr kumimoji="0" lang="zh-CN" altLang="en-US" sz="4000" b="0" i="0" u="none" strike="noStrike" kern="1200" cap="none" spc="0" normalizeH="0" baseline="0" noProof="0" dirty="0" smtClean="0">
                <a:ln>
                  <a:noFill/>
                </a:ln>
                <a:solidFill>
                  <a:schemeClr val="tx1"/>
                </a:solidFill>
                <a:effectLst/>
                <a:uLnTx/>
                <a:uFillTx/>
                <a:latin typeface="+mn-lt"/>
                <a:ea typeface="+mn-ea"/>
                <a:cs typeface="+mn-cs"/>
              </a:rPr>
              <a:t>对比</a:t>
            </a:r>
            <a:endParaRPr kumimoji="0" lang="zh-CN" altLang="en-US" sz="4000" b="0" i="0" u="none" strike="noStrike" kern="1200" cap="none" spc="0" normalizeH="0" baseline="0" noProof="0" dirty="0" smtClean="0">
              <a:ln>
                <a:noFill/>
              </a:ln>
              <a:solidFill>
                <a:schemeClr val="tx1"/>
              </a:solidFill>
              <a:effectLst/>
              <a:uLnTx/>
              <a:uFillTx/>
              <a:latin typeface="+mn-lt"/>
              <a:ea typeface="+mn-ea"/>
              <a:cs typeface="+mn-cs"/>
            </a:endParaRPr>
          </a:p>
          <a:p>
            <a:pPr marL="609600" marR="0" lvl="0" indent="-609600" algn="l" defTabSz="914400" rtl="0" eaLnBrk="1" fontAlgn="auto" latinLnBrk="0" hangingPunct="1">
              <a:lnSpc>
                <a:spcPct val="90000"/>
              </a:lnSpc>
              <a:spcBef>
                <a:spcPts val="0"/>
              </a:spcBef>
              <a:spcAft>
                <a:spcPts val="0"/>
              </a:spcAft>
              <a:buClrTx/>
              <a:buSzTx/>
              <a:buFont typeface="Wingdings 2" panose="05020102010507070707"/>
              <a:buChar char="ß"/>
              <a:defRPr/>
            </a:pPr>
            <a:endParaRPr kumimoji="0" lang="zh-CN" altLang="en-US" sz="4400" b="0" i="0" u="none" strike="noStrike" kern="1200" cap="none" spc="0" normalizeH="0" baseline="0" noProof="0" dirty="0" smtClean="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90000"/>
              </a:lnSpc>
              <a:spcBef>
                <a:spcPts val="0"/>
              </a:spcBef>
              <a:spcAft>
                <a:spcPts val="0"/>
              </a:spcAft>
              <a:buClrTx/>
              <a:buSzTx/>
              <a:buFont typeface="Wingdings 2" panose="05020102010507070707"/>
              <a:buChar char="ß"/>
              <a:defRPr/>
            </a:pP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40292" name="灯片编号占位符 3"/>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zh-CN" altLang="en-US" sz="1100" dirty="0">
                <a:solidFill>
                  <a:srgbClr val="7E889F"/>
                </a:solidFill>
                <a:latin typeface="Corbel" panose="020B0503020204020204" pitchFamily="34" charset="0"/>
                <a:ea typeface="华文楷体" panose="02010600040101010101" pitchFamily="2" charset="-122"/>
              </a:rPr>
            </a:fld>
            <a:endParaRPr lang="zh-CN" altLang="en-US" sz="1100" dirty="0">
              <a:solidFill>
                <a:srgbClr val="7E889F"/>
              </a:solidFill>
              <a:latin typeface="Corbel" panose="020B0503020204020204" pitchFamily="34" charset="0"/>
              <a:ea typeface="华文楷体" panose="02010600040101010101" pitchFamily="2" charset="-122"/>
            </a:endParaRPr>
          </a:p>
        </p:txBody>
      </p:sp>
      <p:sp>
        <p:nvSpPr>
          <p:cNvPr id="140293" name="灯片编号占位符 4"/>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a:ln>
                  <a:noFill/>
                </a:ln>
                <a:solidFill>
                  <a:schemeClr val="accent1">
                    <a:satMod val="150000"/>
                  </a:schemeClr>
                </a:solidFill>
                <a:effectLst/>
                <a:uLnTx/>
                <a:uFillTx/>
                <a:latin typeface="+mj-lt"/>
                <a:ea typeface="+mj-ea"/>
                <a:cs typeface="+mj-cs"/>
              </a:rPr>
              <a:t>4</a:t>
            </a:r>
            <a:r>
              <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rPr>
              <a:t>、发明和实用新型</a:t>
            </a:r>
            <a:r>
              <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rPr>
              <a:t>专利侵权</a:t>
            </a:r>
            <a:r>
              <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rPr>
              <a:t>判断的规则 </a:t>
            </a:r>
            <a:endPar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41315" name="Rectangle 3"/>
          <p:cNvSpPr>
            <a:spLocks noGrp="1"/>
          </p:cNvSpPr>
          <p:nvPr>
            <p:ph idx="1"/>
          </p:nvPr>
        </p:nvSpPr>
        <p:spPr>
          <a:xfrm>
            <a:off x="838200" y="1341438"/>
            <a:ext cx="10515600" cy="5060950"/>
          </a:xfrm>
        </p:spPr>
        <p:txBody>
          <a:bodyPr vert="horz" wrap="square" lIns="91440" tIns="45720" rIns="91440" bIns="45720" anchor="t"/>
          <a:lstStyle/>
          <a:p>
            <a:pPr marL="609600" indent="-609600" eaLnBrk="1" hangingPunct="1"/>
            <a:r>
              <a:rPr lang="zh-CN" altLang="en-US" dirty="0"/>
              <a:t>（</a:t>
            </a:r>
            <a:r>
              <a:rPr lang="en-US" altLang="zh-CN" dirty="0"/>
              <a:t>1</a:t>
            </a:r>
            <a:r>
              <a:rPr lang="zh-CN" altLang="en-US" dirty="0"/>
              <a:t>）被控侵权物的技术特征与专利的技术特征完全相同，侵权成立；</a:t>
            </a:r>
            <a:endParaRPr lang="zh-CN" altLang="en-US" dirty="0"/>
          </a:p>
          <a:p>
            <a:pPr marL="609600" indent="-609600" eaLnBrk="1" hangingPunct="1"/>
            <a:r>
              <a:rPr lang="zh-CN" altLang="en-US" dirty="0"/>
              <a:t>（</a:t>
            </a:r>
            <a:r>
              <a:rPr lang="en-US" altLang="zh-CN" dirty="0"/>
              <a:t>2</a:t>
            </a:r>
            <a:r>
              <a:rPr lang="zh-CN" altLang="en-US" dirty="0"/>
              <a:t>）被控侵权物的技术特征多于专利的技术特征，侵权成立；</a:t>
            </a:r>
            <a:endParaRPr lang="zh-CN" altLang="en-US" dirty="0"/>
          </a:p>
          <a:p>
            <a:pPr marL="609600" indent="-609600" eaLnBrk="1" hangingPunct="1"/>
            <a:r>
              <a:rPr lang="zh-CN" altLang="en-US" dirty="0"/>
              <a:t>（</a:t>
            </a:r>
            <a:r>
              <a:rPr lang="en-US" altLang="zh-CN" dirty="0"/>
              <a:t>3</a:t>
            </a:r>
            <a:r>
              <a:rPr lang="zh-CN" altLang="en-US" dirty="0"/>
              <a:t>）被控侵权物的技术特征与专利技术特征不同，但不同的技术特征属于等同的特征，侵权成立。</a:t>
            </a:r>
            <a:endParaRPr lang="zh-CN" altLang="en-US" dirty="0"/>
          </a:p>
          <a:p>
            <a:pPr marL="609600" indent="-609600" eaLnBrk="1" hangingPunct="1"/>
            <a:r>
              <a:rPr lang="zh-CN" altLang="en-US" dirty="0"/>
              <a:t>（</a:t>
            </a:r>
            <a:r>
              <a:rPr lang="en-US" altLang="zh-CN" dirty="0"/>
              <a:t>4</a:t>
            </a:r>
            <a:r>
              <a:rPr lang="zh-CN" altLang="en-US" dirty="0"/>
              <a:t>）被控侵权物缺少专利权利要求一个或者一个以上的必要技术特征，不构成侵权。</a:t>
            </a:r>
            <a:endParaRPr lang="zh-CN" altLang="en-US" dirty="0"/>
          </a:p>
          <a:p>
            <a:pPr marL="609600" indent="-609600" eaLnBrk="1" hangingPunct="1"/>
            <a:r>
              <a:rPr lang="zh-CN" altLang="en-US" dirty="0"/>
              <a:t>（</a:t>
            </a:r>
            <a:r>
              <a:rPr lang="en-US" altLang="zh-CN" dirty="0"/>
              <a:t>5</a:t>
            </a:r>
            <a:r>
              <a:rPr lang="zh-CN" altLang="en-US" dirty="0"/>
              <a:t>）被控侵权物有一项以上的技术特征与专利权利要求不同，又不属于等同特征，不构成侵权。</a:t>
            </a:r>
            <a:endParaRPr lang="zh-CN" altLang="en-US" dirty="0"/>
          </a:p>
        </p:txBody>
      </p:sp>
      <p:sp>
        <p:nvSpPr>
          <p:cNvPr id="141316" name="灯片编号占位符 3"/>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zh-CN" altLang="en-US" sz="1100" dirty="0">
                <a:solidFill>
                  <a:srgbClr val="7E889F"/>
                </a:solidFill>
                <a:latin typeface="Corbel" panose="020B0503020204020204" pitchFamily="34" charset="0"/>
                <a:ea typeface="华文楷体" panose="02010600040101010101" pitchFamily="2" charset="-122"/>
              </a:rPr>
            </a:fld>
            <a:endParaRPr lang="zh-CN" altLang="en-US" sz="1100" dirty="0">
              <a:solidFill>
                <a:srgbClr val="7E889F"/>
              </a:solidFill>
              <a:latin typeface="Corbel" panose="020B0503020204020204" pitchFamily="34" charset="0"/>
              <a:ea typeface="华文楷体" panose="02010600040101010101" pitchFamily="2" charset="-122"/>
            </a:endParaRPr>
          </a:p>
        </p:txBody>
      </p:sp>
      <p:sp>
        <p:nvSpPr>
          <p:cNvPr id="141317" name="灯片编号占位符 4"/>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a:xfrm>
            <a:off x="2403475" y="31750"/>
            <a:ext cx="8229600" cy="1143000"/>
          </a:xfrm>
        </p:spPr>
        <p:txBody>
          <a:bodyPr vert="horz" wrap="square" lIns="91440" tIns="45720" rIns="91440" bIns="45720" anchor="b"/>
          <a:lstStyle/>
          <a:p>
            <a:endParaRPr lang="zh-CN" altLang="en-US" kern="1200" dirty="0">
              <a:latin typeface="+mj-lt"/>
              <a:ea typeface="+mj-ea"/>
              <a:cs typeface="+mj-cs"/>
            </a:endParaRPr>
          </a:p>
        </p:txBody>
      </p:sp>
      <p:graphicFrame>
        <p:nvGraphicFramePr>
          <p:cNvPr id="4" name="内容占位符 3"/>
          <p:cNvGraphicFramePr>
            <a:graphicFrameLocks noGrp="1"/>
          </p:cNvGraphicFramePr>
          <p:nvPr>
            <p:ph idx="4294967295"/>
            <p:custDataLst>
              <p:tags r:id="rId1"/>
            </p:custDataLst>
          </p:nvPr>
        </p:nvGraphicFramePr>
        <p:xfrm>
          <a:off x="933450" y="0"/>
          <a:ext cx="10005060" cy="6851650"/>
        </p:xfrm>
        <a:graphic>
          <a:graphicData uri="http://schemas.openxmlformats.org/drawingml/2006/table">
            <a:tbl>
              <a:tblPr firstRow="1" bandRow="1">
                <a:tableStyleId>{5C22544A-7EE6-4342-B048-85BDC9FD1C3A}</a:tableStyleId>
              </a:tblPr>
              <a:tblGrid>
                <a:gridCol w="2689860"/>
                <a:gridCol w="1828800"/>
                <a:gridCol w="1828800"/>
                <a:gridCol w="1828800"/>
                <a:gridCol w="1828800"/>
              </a:tblGrid>
              <a:tr h="1095178">
                <a:tc>
                  <a:txBody>
                    <a:bodyPr/>
                    <a:lstStyle/>
                    <a:p>
                      <a:r>
                        <a:rPr lang="zh-CN" altLang="en-US" sz="1800" dirty="0" smtClean="0"/>
                        <a:t>专利权利要求</a:t>
                      </a:r>
                      <a:endParaRPr lang="zh-CN" altLang="en-US" sz="1800" dirty="0"/>
                    </a:p>
                  </a:txBody>
                  <a:tcPr marT="45713" marB="45713">
                    <a:lnB w="38100" cmpd="sng">
                      <a:noFill/>
                    </a:lnB>
                  </a:tcPr>
                </a:tc>
                <a:tc>
                  <a:txBody>
                    <a:bodyPr/>
                    <a:lstStyle/>
                    <a:p>
                      <a:r>
                        <a:rPr lang="zh-CN" altLang="en-US" sz="1800" dirty="0" smtClean="0"/>
                        <a:t>涉嫌侵权物</a:t>
                      </a:r>
                      <a:endParaRPr lang="zh-CN" altLang="en-US" sz="1800" dirty="0"/>
                    </a:p>
                  </a:txBody>
                  <a:tcPr marT="45713" marB="45713"/>
                </a:tc>
                <a:tc>
                  <a:txBody>
                    <a:bodyPr/>
                    <a:lstStyle/>
                    <a:p>
                      <a:r>
                        <a:rPr lang="zh-CN" altLang="en-US" sz="1800" dirty="0" smtClean="0"/>
                        <a:t>与权利要求对比</a:t>
                      </a:r>
                      <a:endParaRPr lang="zh-CN" altLang="en-US" sz="1800" dirty="0"/>
                    </a:p>
                  </a:txBody>
                  <a:tcPr marT="45713" marB="45713"/>
                </a:tc>
                <a:tc>
                  <a:txBody>
                    <a:bodyPr/>
                    <a:lstStyle/>
                    <a:p>
                      <a:r>
                        <a:rPr lang="zh-CN" altLang="en-US" sz="1800" dirty="0" smtClean="0"/>
                        <a:t>判断</a:t>
                      </a:r>
                      <a:endParaRPr lang="zh-CN" altLang="en-US" sz="1800" dirty="0"/>
                    </a:p>
                  </a:txBody>
                  <a:tcPr marT="45713" marB="45713"/>
                </a:tc>
                <a:tc>
                  <a:txBody>
                    <a:bodyPr/>
                    <a:lstStyle/>
                    <a:p>
                      <a:r>
                        <a:rPr lang="zh-CN" altLang="en-US" sz="1800" dirty="0" smtClean="0"/>
                        <a:t>结论</a:t>
                      </a:r>
                      <a:endParaRPr lang="zh-CN" altLang="en-US" sz="1800" dirty="0"/>
                    </a:p>
                  </a:txBody>
                  <a:tcPr marT="45713" marB="45713"/>
                </a:tc>
              </a:tr>
              <a:tr h="1095178">
                <a:tc rowSpan="5">
                  <a:txBody>
                    <a:bodyPr/>
                    <a:lstStyle/>
                    <a:p>
                      <a:r>
                        <a:rPr lang="zh-CN" altLang="en-US" sz="1800" dirty="0" smtClean="0"/>
                        <a:t>四个技术特征：</a:t>
                      </a:r>
                      <a:endParaRPr lang="en-US" altLang="zh-CN" sz="1800" dirty="0" smtClean="0"/>
                    </a:p>
                    <a:p>
                      <a:endParaRPr lang="en-US" altLang="zh-CN" sz="1800" dirty="0" smtClean="0"/>
                    </a:p>
                    <a:p>
                      <a:r>
                        <a:rPr lang="zh-CN" altLang="en-US" sz="1800" dirty="0" smtClean="0"/>
                        <a:t>杯体（</a:t>
                      </a:r>
                      <a:r>
                        <a:rPr lang="en-US" altLang="zh-CN" sz="1800" dirty="0" smtClean="0"/>
                        <a:t>A</a:t>
                      </a:r>
                      <a:r>
                        <a:rPr lang="zh-CN" altLang="en-US" sz="1800" dirty="0" smtClean="0"/>
                        <a:t>）</a:t>
                      </a:r>
                      <a:endParaRPr lang="en-US" altLang="zh-CN" sz="1800" dirty="0" smtClean="0"/>
                    </a:p>
                    <a:p>
                      <a:endParaRPr lang="en-US" altLang="zh-CN" sz="1800" dirty="0" smtClean="0"/>
                    </a:p>
                    <a:p>
                      <a:endParaRPr lang="en-US" altLang="zh-CN" sz="1800" dirty="0" smtClean="0"/>
                    </a:p>
                    <a:p>
                      <a:r>
                        <a:rPr lang="zh-CN" altLang="en-US" sz="1800" dirty="0" smtClean="0"/>
                        <a:t>杯盖（</a:t>
                      </a:r>
                      <a:r>
                        <a:rPr lang="en-US" altLang="zh-CN" sz="1800" dirty="0" smtClean="0"/>
                        <a:t>B</a:t>
                      </a:r>
                      <a:r>
                        <a:rPr lang="zh-CN" altLang="en-US" sz="1800" dirty="0" smtClean="0"/>
                        <a:t>）</a:t>
                      </a:r>
                      <a:endParaRPr lang="en-US" altLang="zh-CN" sz="1800" dirty="0" smtClean="0"/>
                    </a:p>
                    <a:p>
                      <a:endParaRPr lang="en-US" altLang="zh-CN" sz="1800" dirty="0" smtClean="0"/>
                    </a:p>
                    <a:p>
                      <a:endParaRPr lang="en-US" altLang="zh-CN" sz="1800" dirty="0" smtClean="0"/>
                    </a:p>
                    <a:p>
                      <a:r>
                        <a:rPr lang="zh-CN" altLang="en-US" sz="1800" dirty="0" smtClean="0"/>
                        <a:t>把手（</a:t>
                      </a:r>
                      <a:r>
                        <a:rPr lang="en-US" altLang="zh-CN" sz="1800" dirty="0" smtClean="0"/>
                        <a:t>C</a:t>
                      </a:r>
                      <a:r>
                        <a:rPr lang="zh-CN" altLang="en-US" sz="1800" dirty="0" smtClean="0"/>
                        <a:t>）</a:t>
                      </a:r>
                      <a:endParaRPr lang="en-US" altLang="zh-CN" sz="1800" dirty="0" smtClean="0"/>
                    </a:p>
                    <a:p>
                      <a:endParaRPr lang="en-US" altLang="zh-CN" sz="1800" dirty="0" smtClean="0"/>
                    </a:p>
                    <a:p>
                      <a:endParaRPr lang="en-US" altLang="zh-CN" sz="1800" dirty="0" smtClean="0"/>
                    </a:p>
                    <a:p>
                      <a:r>
                        <a:rPr lang="zh-CN" altLang="en-US" sz="1800" dirty="0" smtClean="0"/>
                        <a:t>把手上的塑料套</a:t>
                      </a:r>
                      <a:endParaRPr lang="en-US" altLang="zh-CN" sz="1800" dirty="0" smtClean="0"/>
                    </a:p>
                    <a:p>
                      <a:r>
                        <a:rPr lang="zh-CN" altLang="en-US" sz="1800" dirty="0" smtClean="0"/>
                        <a:t>（</a:t>
                      </a:r>
                      <a:r>
                        <a:rPr lang="en-US" altLang="zh-CN" sz="1800" dirty="0" smtClean="0"/>
                        <a:t>D )</a:t>
                      </a:r>
                      <a:endParaRPr lang="en-US" altLang="zh-CN" sz="1800" dirty="0" smtClean="0"/>
                    </a:p>
                    <a:p>
                      <a:endParaRPr lang="en-US" altLang="zh-CN" sz="1800" dirty="0" smtClean="0"/>
                    </a:p>
                    <a:p>
                      <a:r>
                        <a:rPr lang="zh-CN" altLang="en-US" sz="1800" dirty="0" smtClean="0"/>
                        <a:t>保护范围：</a:t>
                      </a:r>
                      <a:endParaRPr lang="en-US" altLang="zh-CN" sz="1800" dirty="0" smtClean="0"/>
                    </a:p>
                    <a:p>
                      <a:r>
                        <a:rPr lang="en-US" altLang="zh-CN" sz="1800" dirty="0" smtClean="0"/>
                        <a:t>A+B+C+D</a:t>
                      </a:r>
                      <a:endParaRPr lang="zh-CN" altLang="en-US" sz="1800" dirty="0"/>
                    </a:p>
                  </a:txBody>
                  <a:tcPr marT="45713" marB="45713">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tc>
                  <a:txBody>
                    <a:bodyPr/>
                    <a:lstStyle/>
                    <a:p>
                      <a:r>
                        <a:rPr lang="zh-CN" altLang="en-US" sz="1800" dirty="0" smtClean="0"/>
                        <a:t>杯体、杯盖、把手、把手上塑料套</a:t>
                      </a:r>
                      <a:endParaRPr lang="zh-CN" alt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52500" rtl="0" eaLnBrk="1" fontAlgn="b" latinLnBrk="0" hangingPunct="1">
                        <a:lnSpc>
                          <a:spcPct val="100000"/>
                        </a:lnSpc>
                        <a:spcBef>
                          <a:spcPct val="0"/>
                        </a:spcBef>
                        <a:spcAft>
                          <a:spcPct val="0"/>
                        </a:spcAft>
                        <a:buClrTx/>
                        <a:buSzTx/>
                        <a:buFontTx/>
                        <a:buNone/>
                        <a:defRPr/>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A+B+C+D</a:t>
                      </a:r>
                      <a:endPar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zh-CN" altLang="en-US" sz="1800" dirty="0" smtClean="0"/>
                        <a:t>完全相同</a:t>
                      </a:r>
                      <a:endParaRPr lang="zh-CN" alt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zh-CN" altLang="en-US" sz="1800" dirty="0" smtClean="0"/>
                        <a:t>侵权</a:t>
                      </a:r>
                      <a:endParaRPr lang="zh-CN" altLang="en-US" sz="1800" dirty="0"/>
                    </a:p>
                  </a:txBody>
                  <a:tcPr marT="45713" marB="45713">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1188706">
                <a:tc vMerge="1">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杯体、杯盖、把手、把手上有塑料套，杯体中有过滤网</a:t>
                      </a:r>
                      <a:endParaRPr lang="zh-CN" alt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A+B+C+D+E</a:t>
                      </a:r>
                      <a:endPar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endParaRPr lang="zh-CN" alt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t>增加一个技术持征</a:t>
                      </a:r>
                      <a:endParaRPr lang="zh-CN" alt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t>侵权</a:t>
                      </a:r>
                      <a:endParaRPr lang="zh-CN" altLang="en-US" sz="1800" dirty="0"/>
                    </a:p>
                  </a:txBody>
                  <a:tcPr marT="45713" marB="45713">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8706">
                <a:tc vMerge="1">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杯体、杯盖、把手、把手上尼龙套</a:t>
                      </a:r>
                      <a:endParaRPr lang="zh-CN" altLang="en-US" sz="1800" dirty="0" smtClean="0"/>
                    </a:p>
                    <a:p>
                      <a:endParaRPr lang="zh-CN" alt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A+B+C+D’</a:t>
                      </a:r>
                      <a:endParaRPr lang="zh-CN" alt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t>一个技术特征不相同，但等同</a:t>
                      </a:r>
                      <a:endParaRPr lang="zh-CN" alt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t>侵权</a:t>
                      </a:r>
                      <a:endParaRPr lang="zh-CN" altLang="en-US" sz="1800" dirty="0"/>
                    </a:p>
                  </a:txBody>
                  <a:tcPr marT="45713" marB="45713">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95178">
                <a:tc vMerge="1">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杯体、杯盖、把手</a:t>
                      </a:r>
                      <a:endParaRPr lang="zh-CN" altLang="en-US" sz="1800" dirty="0" smtClean="0"/>
                    </a:p>
                    <a:p>
                      <a:endParaRPr lang="zh-CN" alt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A+B+C</a:t>
                      </a:r>
                      <a:endParaRPr lang="zh-CN" alt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t>缺少 一个技术特征</a:t>
                      </a:r>
                      <a:endParaRPr lang="zh-CN" alt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t>不侵权</a:t>
                      </a:r>
                      <a:endParaRPr lang="zh-CN" altLang="en-US" sz="1800" dirty="0"/>
                    </a:p>
                  </a:txBody>
                  <a:tcPr marT="45713" marB="45713">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8706">
                <a:tc vMerge="1">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杯体、杯盖、提手，提手上有塑料套</a:t>
                      </a:r>
                      <a:endParaRPr lang="zh-CN" altLang="en-US" sz="1800" dirty="0" smtClean="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A+B+F+D</a:t>
                      </a:r>
                      <a:endParaRPr lang="zh-CN" altLang="en-US" sz="1800" dirty="0" smtClean="0"/>
                    </a:p>
                    <a:p>
                      <a:endParaRPr lang="zh-CN" alt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zh-CN" altLang="en-US" sz="1800" dirty="0" smtClean="0"/>
                        <a:t>把手与提手不等同，至少有一个技术特征不相同也不等同</a:t>
                      </a:r>
                      <a:endParaRPr lang="zh-CN" alt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zh-CN" altLang="en-US" sz="1800" dirty="0" smtClean="0"/>
                        <a:t>不侵权</a:t>
                      </a:r>
                      <a:endParaRPr lang="zh-CN" altLang="en-US" sz="1800" dirty="0"/>
                    </a:p>
                  </a:txBody>
                  <a:tcPr marT="45713" marB="45713">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
        <p:nvSpPr>
          <p:cNvPr id="142383" name="灯片编号占位符 4"/>
          <p:cNvSpPr txBox="1">
            <a:spLocks noGrp="1"/>
          </p:cNvSpPr>
          <p:nvPr>
            <p:ph type="sldNum" sz="quarter" idx="4"/>
          </p:nvPr>
        </p:nvSpPr>
        <p:spPr>
          <a:xfrm>
            <a:off x="4164013" y="6477000"/>
            <a:ext cx="5508625" cy="274638"/>
          </a:xfrm>
          <a:noFill/>
          <a:ln>
            <a:noFill/>
          </a:ln>
        </p:spPr>
        <p:txBody>
          <a:bodyPr lIns="45720" rIns="45720" anchor="ctr"/>
          <a:lstStyle/>
          <a:p>
            <a:pPr marL="0" indent="0" algn="r">
              <a:lnSpc>
                <a:spcPct val="100000"/>
              </a:lnSpc>
              <a:spcBef>
                <a:spcPct val="0"/>
              </a:spcBef>
              <a:buNone/>
            </a:pPr>
            <a:fld id="{9A0DB2DC-4C9A-4742-B13C-FB6460FD3503}" type="slidenum">
              <a:rPr lang="zh-CN" altLang="en-US" sz="1200" b="1" kern="1200" dirty="0">
                <a:solidFill>
                  <a:srgbClr val="3F3F3F"/>
                </a:solidFill>
                <a:latin typeface="Tahoma" panose="020B0604030504040204" pitchFamily="34" charset="0"/>
                <a:ea typeface="宋体" panose="02010600030101010101" pitchFamily="2" charset="-122"/>
                <a:cs typeface="+mn-cs"/>
              </a:rPr>
            </a:fld>
            <a:endParaRPr lang="zh-CN" altLang="en-US"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indent="304800" algn="just">
              <a:spcAft>
                <a:spcPts val="0"/>
              </a:spcAft>
            </a:pPr>
            <a:r>
              <a:rPr lang="zh-CN" altLang="zh-CN" kern="100" dirty="0">
                <a:latin typeface="等线" panose="02010600030101010101" pitchFamily="2" charset="-122"/>
                <a:ea typeface="楷体" panose="02010609060101010101" pitchFamily="49" charset="-122"/>
                <a:cs typeface="Times New Roman" panose="02020603050405020304" pitchFamily="18" charset="0"/>
              </a:rPr>
              <a:t>《最高人民法院关于审理专利纠纷案件适用法律问题的若干规定》（</a:t>
            </a:r>
            <a:r>
              <a:rPr lang="en-US" altLang="zh-CN" kern="100" dirty="0">
                <a:latin typeface="等线" panose="02010600030101010101" pitchFamily="2" charset="-122"/>
                <a:ea typeface="楷体" panose="02010609060101010101" pitchFamily="49" charset="-122"/>
                <a:cs typeface="Times New Roman" panose="02020603050405020304" pitchFamily="18" charset="0"/>
              </a:rPr>
              <a:t>2021</a:t>
            </a:r>
            <a:r>
              <a:rPr lang="zh-CN" altLang="zh-CN" kern="100" dirty="0">
                <a:latin typeface="等线" panose="02010600030101010101" pitchFamily="2" charset="-122"/>
                <a:ea typeface="楷体" panose="02010609060101010101" pitchFamily="49" charset="-122"/>
                <a:cs typeface="Times New Roman" panose="02020603050405020304" pitchFamily="18" charset="0"/>
              </a:rPr>
              <a:t>年修订）第十三条</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kern="100" dirty="0">
                <a:ea typeface="楷体" panose="02010609060101010101" pitchFamily="49" charset="-122"/>
                <a:cs typeface="Times New Roman" panose="02020603050405020304" pitchFamily="18" charset="0"/>
              </a:rPr>
              <a:t>专利法</a:t>
            </a:r>
            <a:r>
              <a:rPr lang="zh-CN" altLang="zh-CN" kern="100" dirty="0" smtClean="0">
                <a:ea typeface="楷体" panose="02010609060101010101" pitchFamily="49" charset="-122"/>
                <a:cs typeface="Times New Roman" panose="02020603050405020304" pitchFamily="18" charset="0"/>
              </a:rPr>
              <a:t>第</a:t>
            </a:r>
            <a:r>
              <a:rPr lang="zh-CN" altLang="en-US" kern="100" dirty="0" smtClean="0">
                <a:ea typeface="楷体" panose="02010609060101010101" pitchFamily="49" charset="-122"/>
                <a:cs typeface="Times New Roman" panose="02020603050405020304" pitchFamily="18" charset="0"/>
              </a:rPr>
              <a:t>六十四</a:t>
            </a:r>
            <a:r>
              <a:rPr lang="zh-CN" altLang="zh-CN" kern="100" dirty="0" smtClean="0">
                <a:ea typeface="楷体" panose="02010609060101010101" pitchFamily="49" charset="-122"/>
                <a:cs typeface="Times New Roman" panose="02020603050405020304" pitchFamily="18" charset="0"/>
              </a:rPr>
              <a:t>条</a:t>
            </a:r>
            <a:r>
              <a:rPr lang="zh-CN" altLang="zh-CN" kern="100" dirty="0">
                <a:ea typeface="楷体" panose="02010609060101010101" pitchFamily="49" charset="-122"/>
                <a:cs typeface="Times New Roman" panose="02020603050405020304" pitchFamily="18" charset="0"/>
              </a:rPr>
              <a:t>第一款所称的“发明或者实用新型专利权的保护范围以其权利要求的内容为准，说明书及附图可以用于解释权利要求的内容”，是指专利权的保护范围应当以权利要求记载的全部技术特征所确定的范围为准，也包括与该技术特征相等同的特征所确定的范围。</a:t>
            </a:r>
            <a:br>
              <a:rPr lang="en-US" altLang="zh-CN" kern="100" dirty="0">
                <a:ea typeface="楷体" panose="02010609060101010101" pitchFamily="49" charset="-122"/>
                <a:cs typeface="Times New Roman" panose="02020603050405020304" pitchFamily="18" charset="0"/>
              </a:rPr>
            </a:br>
            <a:r>
              <a:rPr lang="zh-CN" altLang="zh-CN" kern="100" dirty="0">
                <a:ea typeface="楷体" panose="02010609060101010101" pitchFamily="49" charset="-122"/>
                <a:cs typeface="Times New Roman" panose="02020603050405020304" pitchFamily="18" charset="0"/>
              </a:rPr>
              <a:t>　　等同特征，是指与所记载的技术特征以基本相同的手段，实现基本相同的功能，达到基本相同的效果，并且本领域普通技术人员在被诉侵权行为发生时无需经过创造性劳动就能够联想到的特征。</a:t>
            </a:r>
            <a:endParaRPr lang="zh-CN" altLang="en-US" dirty="0"/>
          </a:p>
        </p:txBody>
      </p:sp>
      <p:sp>
        <p:nvSpPr>
          <p:cNvPr id="3" name="标题 2"/>
          <p:cNvSpPr>
            <a:spLocks noGrp="1"/>
          </p:cNvSpPr>
          <p:nvPr>
            <p:ph type="title"/>
          </p:nvPr>
        </p:nvSpPr>
        <p:spPr/>
        <p:txBody>
          <a:bodyPr/>
          <a:lstStyle/>
          <a:p>
            <a:r>
              <a:rPr lang="zh-CN" altLang="en-US" dirty="0" smtClean="0"/>
              <a:t>等同原则</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smtClean="0">
                <a:ln>
                  <a:noFill/>
                </a:ln>
                <a:solidFill>
                  <a:schemeClr val="accent1">
                    <a:satMod val="150000"/>
                  </a:schemeClr>
                </a:solidFill>
                <a:effectLst/>
                <a:uLnTx/>
                <a:uFillTx/>
                <a:latin typeface="+mj-lt"/>
                <a:ea typeface="+mj-ea"/>
                <a:cs typeface="+mj-cs"/>
              </a:rPr>
              <a:t>发明专利侵权案例讲解</a:t>
            </a:r>
            <a:endParaRPr kumimoji="0" lang="zh-CN" altLang="en-US" sz="4000" b="1" i="0" u="none" strike="noStrike" kern="1200" cap="none" spc="0" normalizeH="0" baseline="0" noProof="0" smtClean="0">
              <a:ln>
                <a:noFill/>
              </a:ln>
              <a:solidFill>
                <a:schemeClr val="accent1">
                  <a:satMod val="150000"/>
                </a:schemeClr>
              </a:solidFill>
              <a:effectLst/>
              <a:uLnTx/>
              <a:uFillTx/>
              <a:latin typeface="+mj-lt"/>
              <a:ea typeface="+mj-ea"/>
              <a:cs typeface="+mj-cs"/>
            </a:endParaRPr>
          </a:p>
        </p:txBody>
      </p:sp>
      <p:sp>
        <p:nvSpPr>
          <p:cNvPr id="143363" name="Rectangle 3"/>
          <p:cNvSpPr>
            <a:spLocks noGrp="1"/>
          </p:cNvSpPr>
          <p:nvPr>
            <p:ph idx="1"/>
          </p:nvPr>
        </p:nvSpPr>
        <p:spPr>
          <a:xfrm>
            <a:off x="838200" y="1341438"/>
            <a:ext cx="10515600" cy="5060950"/>
          </a:xfrm>
        </p:spPr>
        <p:txBody>
          <a:bodyPr vert="horz" wrap="square" lIns="91440" tIns="45720" rIns="91440" bIns="45720" anchor="t"/>
          <a:lstStyle/>
          <a:p>
            <a:pPr eaLnBrk="1" hangingPunct="1"/>
            <a:r>
              <a:rPr lang="zh-CN" altLang="en-US" dirty="0"/>
              <a:t>武汉晶源环境工程有限公司与日本富士化水工业株式会社、华阳电业有限公司专利侵权案（福建省高级人民法院（</a:t>
            </a:r>
            <a:r>
              <a:rPr lang="en-US" altLang="zh-CN" dirty="0"/>
              <a:t>2001</a:t>
            </a:r>
            <a:r>
              <a:rPr lang="zh-CN" altLang="en-US" dirty="0"/>
              <a:t>）闽知初字第</a:t>
            </a:r>
            <a:r>
              <a:rPr lang="en-US" altLang="zh-CN" dirty="0"/>
              <a:t>4</a:t>
            </a:r>
            <a:r>
              <a:rPr lang="zh-CN" altLang="en-US" dirty="0"/>
              <a:t>号民事判决，最高人民法院（</a:t>
            </a:r>
            <a:r>
              <a:rPr lang="en-US" altLang="zh-CN" dirty="0"/>
              <a:t>2008</a:t>
            </a:r>
            <a:r>
              <a:rPr lang="zh-CN" altLang="en-US" dirty="0"/>
              <a:t>）民三终字第</a:t>
            </a:r>
            <a:r>
              <a:rPr lang="en-US" altLang="zh-CN" dirty="0"/>
              <a:t>8</a:t>
            </a:r>
            <a:r>
              <a:rPr lang="zh-CN" altLang="en-US" dirty="0"/>
              <a:t>号民事判决。</a:t>
            </a:r>
            <a:endParaRPr lang="zh-CN" altLang="en-US" dirty="0"/>
          </a:p>
          <a:p>
            <a:pPr eaLnBrk="1" hangingPunct="1"/>
            <a:r>
              <a:rPr lang="zh-CN" altLang="en-US" dirty="0"/>
              <a:t>日本富士化水工业株式会社通过技术转让帮助华阳电业有限公司安装了海水脱硫装置，武汉晶源认为该装置以及使用的方法使用了其专利，向福建省高级人民法院起诉。</a:t>
            </a:r>
            <a:endParaRPr lang="zh-CN" altLang="en-US" dirty="0"/>
          </a:p>
          <a:p>
            <a:pPr eaLnBrk="1" hangingPunct="1"/>
            <a:endParaRPr lang="zh-CN" altLang="en-US" dirty="0"/>
          </a:p>
        </p:txBody>
      </p:sp>
      <p:sp>
        <p:nvSpPr>
          <p:cNvPr id="143364"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zh-CN" altLang="en-US" sz="1200" b="1" kern="1200" dirty="0">
                <a:solidFill>
                  <a:srgbClr val="3F3F3F"/>
                </a:solidFill>
                <a:latin typeface="Tahoma" panose="020B0604030504040204" pitchFamily="34" charset="0"/>
                <a:ea typeface="宋体" panose="02010600030101010101" pitchFamily="2" charset="-122"/>
                <a:cs typeface="+mn-cs"/>
              </a:rPr>
            </a:fld>
            <a:endParaRPr lang="zh-CN" altLang="en-US"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p:cNvSpPr>
          <p:nvPr>
            <p:ph type="title"/>
          </p:nvPr>
        </p:nvSpPr>
        <p:spPr>
          <a:xfrm>
            <a:off x="1981200" y="155575"/>
            <a:ext cx="8229600" cy="1252538"/>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en-US" sz="4000" b="1" i="0" u="none" strike="noStrike" kern="1200" cap="none" spc="0" normalizeH="0" baseline="0" noProof="0" smtClean="0">
              <a:ln>
                <a:noFill/>
              </a:ln>
              <a:solidFill>
                <a:schemeClr val="accent1">
                  <a:satMod val="150000"/>
                </a:schemeClr>
              </a:solidFill>
              <a:effectLst/>
              <a:uLnTx/>
              <a:uFillTx/>
              <a:latin typeface="+mj-lt"/>
              <a:ea typeface="+mj-ea"/>
              <a:cs typeface="+mj-cs"/>
            </a:endParaRPr>
          </a:p>
        </p:txBody>
      </p:sp>
      <p:sp>
        <p:nvSpPr>
          <p:cNvPr id="144387" name="Rectangle 3"/>
          <p:cNvSpPr>
            <a:spLocks noGrp="1"/>
          </p:cNvSpPr>
          <p:nvPr>
            <p:ph idx="1"/>
          </p:nvPr>
        </p:nvSpPr>
        <p:spPr>
          <a:xfrm>
            <a:off x="480291" y="1428750"/>
            <a:ext cx="10187709" cy="4857750"/>
          </a:xfrm>
        </p:spPr>
        <p:txBody>
          <a:bodyPr vert="horz" wrap="square" lIns="91440" tIns="45720" rIns="91440" bIns="45720" anchor="t"/>
          <a:lstStyle/>
          <a:p>
            <a:pPr eaLnBrk="1" hangingPunct="1"/>
            <a:r>
              <a:rPr lang="zh-CN" altLang="en-US" dirty="0"/>
              <a:t>案中专利名为“曝气法海水烟气脱硫方法及一种曝气装置” 。</a:t>
            </a:r>
            <a:endParaRPr lang="zh-CN" altLang="en-US" dirty="0"/>
          </a:p>
          <a:p>
            <a:pPr eaLnBrk="1" hangingPunct="1"/>
            <a:r>
              <a:rPr lang="zh-CN" altLang="en-US" dirty="0"/>
              <a:t>本案专利权权利要求</a:t>
            </a:r>
            <a:r>
              <a:rPr lang="en-US" altLang="zh-CN" dirty="0"/>
              <a:t>1</a:t>
            </a:r>
            <a:r>
              <a:rPr lang="zh-CN" altLang="en-US" dirty="0"/>
              <a:t>记载：一种曝气法海水烟气脱硫方法，其特征在于，它包括下述步骤：</a:t>
            </a:r>
            <a:r>
              <a:rPr lang="en-US" altLang="zh-CN" dirty="0"/>
              <a:t>1</a:t>
            </a:r>
            <a:r>
              <a:rPr lang="zh-CN" altLang="en-US" dirty="0"/>
              <a:t>）提取海水；</a:t>
            </a:r>
            <a:r>
              <a:rPr lang="en-US" altLang="zh-CN" dirty="0"/>
              <a:t>2</a:t>
            </a:r>
            <a:r>
              <a:rPr lang="zh-CN" altLang="en-US" dirty="0"/>
              <a:t>）用海水在洗涤塔中洗涤烟气中的</a:t>
            </a:r>
            <a:r>
              <a:rPr lang="en-US" altLang="zh-CN" dirty="0"/>
              <a:t>SO2</a:t>
            </a:r>
            <a:r>
              <a:rPr lang="zh-CN" altLang="en-US" dirty="0"/>
              <a:t>；</a:t>
            </a:r>
            <a:r>
              <a:rPr lang="en-US" altLang="zh-CN" dirty="0"/>
              <a:t>3</a:t>
            </a:r>
            <a:r>
              <a:rPr lang="zh-CN" altLang="en-US" dirty="0"/>
              <a:t>）将吸收了</a:t>
            </a:r>
            <a:r>
              <a:rPr lang="en-US" altLang="zh-CN" dirty="0"/>
              <a:t>SO2</a:t>
            </a:r>
            <a:r>
              <a:rPr lang="zh-CN" altLang="en-US" dirty="0"/>
              <a:t>的酸性海水与未吸收</a:t>
            </a:r>
            <a:r>
              <a:rPr lang="en-US" altLang="zh-CN" dirty="0"/>
              <a:t>SO2</a:t>
            </a:r>
            <a:r>
              <a:rPr lang="zh-CN" altLang="en-US" dirty="0"/>
              <a:t>的海水掺混；</a:t>
            </a:r>
            <a:r>
              <a:rPr lang="en-US" altLang="zh-CN" dirty="0"/>
              <a:t>4</a:t>
            </a:r>
            <a:r>
              <a:rPr lang="zh-CN" altLang="en-US" dirty="0"/>
              <a:t>）对该混合的海水鼓入空气来进行曝气，向混合海水中鼓入空气的数量，可以是空气以标准立方米／小时、海水以立方米／小时来计量，其空气与混合后的海水的比例是：空气为从</a:t>
            </a:r>
            <a:r>
              <a:rPr lang="en-US" altLang="zh-CN" dirty="0"/>
              <a:t>0.1</a:t>
            </a:r>
            <a:r>
              <a:rPr lang="zh-CN" altLang="en-US" dirty="0"/>
              <a:t>到</a:t>
            </a:r>
            <a:r>
              <a:rPr lang="en-US" altLang="zh-CN" dirty="0"/>
              <a:t>1.5</a:t>
            </a:r>
            <a:r>
              <a:rPr lang="zh-CN" altLang="en-US" dirty="0"/>
              <a:t>，海水为</a:t>
            </a:r>
            <a:r>
              <a:rPr lang="en-US" altLang="zh-CN" dirty="0"/>
              <a:t>1</a:t>
            </a:r>
            <a:r>
              <a:rPr lang="zh-CN" altLang="en-US" dirty="0"/>
              <a:t>；曝气时间为从</a:t>
            </a:r>
            <a:r>
              <a:rPr lang="en-US" altLang="zh-CN" dirty="0"/>
              <a:t>2</a:t>
            </a:r>
            <a:r>
              <a:rPr lang="zh-CN" altLang="en-US" dirty="0"/>
              <a:t>分钟到</a:t>
            </a:r>
            <a:r>
              <a:rPr lang="en-US" altLang="zh-CN" dirty="0"/>
              <a:t>20</a:t>
            </a:r>
            <a:r>
              <a:rPr lang="zh-CN" altLang="en-US" dirty="0"/>
              <a:t>分钟；</a:t>
            </a:r>
            <a:r>
              <a:rPr lang="en-US" altLang="zh-CN" dirty="0"/>
              <a:t>5</a:t>
            </a:r>
            <a:r>
              <a:rPr lang="zh-CN" altLang="en-US" dirty="0"/>
              <a:t>）将曝气处理后的海水排往海域。</a:t>
            </a:r>
            <a:br>
              <a:rPr lang="zh-CN" altLang="en-US" dirty="0"/>
            </a:br>
            <a:endParaRPr lang="zh-CN" altLang="en-US" dirty="0"/>
          </a:p>
        </p:txBody>
      </p:sp>
      <p:sp>
        <p:nvSpPr>
          <p:cNvPr id="144388"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zh-CN" altLang="en-US" sz="1200" b="1" kern="1200" dirty="0">
                <a:solidFill>
                  <a:srgbClr val="3F3F3F"/>
                </a:solidFill>
                <a:latin typeface="Tahoma" panose="020B0604030504040204" pitchFamily="34" charset="0"/>
                <a:ea typeface="宋体" panose="02010600030101010101" pitchFamily="2" charset="-122"/>
                <a:cs typeface="+mn-cs"/>
              </a:rPr>
            </a:fld>
            <a:endParaRPr lang="zh-CN" altLang="en-US"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1117600" marR="0" lvl="0" indent="-111760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smtClean="0">
                <a:ln>
                  <a:noFill/>
                </a:ln>
                <a:solidFill>
                  <a:schemeClr val="accent1">
                    <a:satMod val="150000"/>
                  </a:schemeClr>
                </a:solidFill>
                <a:effectLst/>
                <a:uLnTx/>
                <a:uFillTx/>
                <a:latin typeface="+mj-lt"/>
                <a:ea typeface="+mj-ea"/>
                <a:cs typeface="+mj-cs"/>
              </a:rPr>
              <a:t>五、专利权的效力和行使</a:t>
            </a:r>
            <a:endParaRPr kumimoji="0" lang="zh-CN" altLang="en-US" sz="4000" b="1" i="0" u="none" strike="noStrike" kern="1200" cap="none" spc="0" normalizeH="0" baseline="0" noProof="0" smtClean="0">
              <a:ln>
                <a:noFill/>
              </a:ln>
              <a:solidFill>
                <a:schemeClr val="accent1">
                  <a:satMod val="150000"/>
                </a:schemeClr>
              </a:solidFill>
              <a:effectLst/>
              <a:uLnTx/>
              <a:uFillTx/>
              <a:latin typeface="+mj-lt"/>
              <a:ea typeface="+mj-ea"/>
              <a:cs typeface="+mj-cs"/>
            </a:endParaRPr>
          </a:p>
        </p:txBody>
      </p:sp>
      <p:sp>
        <p:nvSpPr>
          <p:cNvPr id="8195" name="Rectangle 3"/>
          <p:cNvSpPr>
            <a:spLocks noGrp="1"/>
          </p:cNvSpPr>
          <p:nvPr>
            <p:ph idx="1"/>
          </p:nvPr>
        </p:nvSpPr>
        <p:spPr>
          <a:xfrm>
            <a:off x="526473" y="1020763"/>
            <a:ext cx="10827327" cy="5381625"/>
          </a:xfrm>
        </p:spPr>
        <p:txBody>
          <a:bodyPr vert="horz" wrap="square" lIns="91440" tIns="45720" rIns="91440" bIns="45720" anchor="t"/>
          <a:lstStyle/>
          <a:p>
            <a:pPr marL="812800" indent="-812800" eaLnBrk="1" hangingPunct="1"/>
            <a:r>
              <a:rPr lang="zh-CN" altLang="en-US" dirty="0"/>
              <a:t>（一）专利权期限和终止</a:t>
            </a:r>
            <a:endParaRPr lang="en-US" altLang="zh-CN" dirty="0"/>
          </a:p>
          <a:p>
            <a:pPr marL="812800" indent="-812800" eaLnBrk="1" hangingPunct="1"/>
            <a:r>
              <a:rPr lang="en-US" altLang="zh-CN" dirty="0"/>
              <a:t>1</a:t>
            </a:r>
            <a:r>
              <a:rPr lang="zh-CN" altLang="en-US" dirty="0"/>
              <a:t>、我国专利权的保护期限</a:t>
            </a:r>
            <a:endParaRPr lang="zh-CN" altLang="en-US" dirty="0"/>
          </a:p>
          <a:p>
            <a:pPr marL="812800" indent="-812800" eaLnBrk="1" hangingPunct="1">
              <a:buNone/>
            </a:pPr>
            <a:r>
              <a:rPr lang="zh-CN" altLang="en-US" dirty="0" smtClean="0"/>
              <a:t>专利法第四十二条 </a:t>
            </a:r>
            <a:r>
              <a:rPr lang="zh-CN" altLang="en-US" dirty="0">
                <a:solidFill>
                  <a:srgbClr val="000000"/>
                </a:solidFill>
                <a:latin typeface="楷体" panose="02010609060101010101" pitchFamily="49" charset="-122"/>
                <a:ea typeface="楷体" panose="02010609060101010101" pitchFamily="49" charset="-122"/>
              </a:rPr>
              <a:t> </a:t>
            </a:r>
            <a:endParaRPr lang="en-US" altLang="zh-CN" dirty="0" smtClean="0">
              <a:solidFill>
                <a:srgbClr val="000000"/>
              </a:solidFill>
              <a:latin typeface="楷体" panose="02010609060101010101" pitchFamily="49" charset="-122"/>
              <a:ea typeface="楷体" panose="02010609060101010101" pitchFamily="49" charset="-122"/>
            </a:endParaRPr>
          </a:p>
          <a:p>
            <a:pPr marL="812800" indent="-812800" eaLnBrk="1" hangingPunct="1">
              <a:buNone/>
            </a:pPr>
            <a:r>
              <a:rPr lang="zh-CN" altLang="en-US" dirty="0" smtClean="0">
                <a:solidFill>
                  <a:srgbClr val="000000"/>
                </a:solidFill>
                <a:latin typeface="楷体" panose="02010609060101010101" pitchFamily="49" charset="-122"/>
                <a:ea typeface="楷体" panose="02010609060101010101" pitchFamily="49" charset="-122"/>
              </a:rPr>
              <a:t>发明</a:t>
            </a:r>
            <a:r>
              <a:rPr lang="zh-CN" altLang="en-US" dirty="0">
                <a:solidFill>
                  <a:srgbClr val="000000"/>
                </a:solidFill>
                <a:latin typeface="楷体" panose="02010609060101010101" pitchFamily="49" charset="-122"/>
                <a:ea typeface="楷体" panose="02010609060101010101" pitchFamily="49" charset="-122"/>
              </a:rPr>
              <a:t>专利权的期限为二十年，实用新型专利权的期限为十年，</a:t>
            </a:r>
            <a:r>
              <a:rPr lang="zh-CN" altLang="en-US" dirty="0">
                <a:solidFill>
                  <a:srgbClr val="FF0000"/>
                </a:solidFill>
                <a:latin typeface="楷体" panose="02010609060101010101" pitchFamily="49" charset="-122"/>
                <a:ea typeface="楷体" panose="02010609060101010101" pitchFamily="49" charset="-122"/>
              </a:rPr>
              <a:t>外观设计专利权的期限为十五年</a:t>
            </a:r>
            <a:r>
              <a:rPr lang="zh-CN" altLang="en-US" dirty="0">
                <a:solidFill>
                  <a:srgbClr val="000000"/>
                </a:solidFill>
                <a:latin typeface="楷体" panose="02010609060101010101" pitchFamily="49" charset="-122"/>
                <a:ea typeface="楷体" panose="02010609060101010101" pitchFamily="49" charset="-122"/>
              </a:rPr>
              <a:t>，均自申请日起计算</a:t>
            </a:r>
            <a:r>
              <a:rPr lang="zh-CN" altLang="en-US" dirty="0" smtClean="0">
                <a:solidFill>
                  <a:srgbClr val="000000"/>
                </a:solidFill>
                <a:latin typeface="楷体" panose="02010609060101010101" pitchFamily="49" charset="-122"/>
                <a:ea typeface="楷体" panose="02010609060101010101" pitchFamily="49" charset="-122"/>
              </a:rPr>
              <a:t>。</a:t>
            </a:r>
            <a:endParaRPr lang="en-US" altLang="zh-CN" dirty="0" smtClean="0">
              <a:solidFill>
                <a:srgbClr val="000000"/>
              </a:solidFill>
              <a:latin typeface="楷体" panose="02010609060101010101" pitchFamily="49" charset="-122"/>
              <a:ea typeface="楷体" panose="02010609060101010101" pitchFamily="49" charset="-122"/>
            </a:endParaRPr>
          </a:p>
          <a:p>
            <a:pPr marL="812800" indent="-812800" eaLnBrk="1" hangingPunct="1">
              <a:buNone/>
            </a:pPr>
            <a:r>
              <a:rPr lang="zh-CN" altLang="en-US" dirty="0">
                <a:solidFill>
                  <a:srgbClr val="FF0000"/>
                </a:solidFill>
                <a:latin typeface="楷体" panose="02010609060101010101" pitchFamily="49" charset="-122"/>
                <a:ea typeface="楷体" panose="02010609060101010101" pitchFamily="49" charset="-122"/>
              </a:rPr>
              <a:t>自发明专利申请日起满四年，且自实质审查请求之日起满</a:t>
            </a:r>
            <a:r>
              <a:rPr lang="zh-CN" altLang="en-US" dirty="0" smtClean="0">
                <a:solidFill>
                  <a:srgbClr val="FF0000"/>
                </a:solidFill>
                <a:latin typeface="楷体" panose="02010609060101010101" pitchFamily="49" charset="-122"/>
                <a:ea typeface="楷体" panose="02010609060101010101" pitchFamily="49" charset="-122"/>
              </a:rPr>
              <a:t>三年后授予</a:t>
            </a:r>
            <a:r>
              <a:rPr lang="zh-CN" altLang="en-US" dirty="0">
                <a:solidFill>
                  <a:srgbClr val="FF0000"/>
                </a:solidFill>
                <a:latin typeface="楷体" panose="02010609060101010101" pitchFamily="49" charset="-122"/>
                <a:ea typeface="楷体" panose="02010609060101010101" pitchFamily="49" charset="-122"/>
              </a:rPr>
              <a:t>发明专利权的，国务院专利行政部门应专利权人的请求，就发明专利在授权过程中的不合理延迟给予专利权期限补偿，但由申请人引起的不合理延迟除外</a:t>
            </a:r>
            <a:r>
              <a:rPr lang="zh-CN" altLang="en-US" dirty="0" smtClean="0">
                <a:solidFill>
                  <a:srgbClr val="FF0000"/>
                </a:solidFill>
                <a:latin typeface="楷体" panose="02010609060101010101" pitchFamily="49" charset="-122"/>
                <a:ea typeface="楷体" panose="02010609060101010101" pitchFamily="49" charset="-122"/>
              </a:rPr>
              <a:t>。 </a:t>
            </a:r>
            <a:endParaRPr lang="zh-CN" altLang="en-US" dirty="0">
              <a:solidFill>
                <a:srgbClr val="FF0000"/>
              </a:solidFill>
              <a:latin typeface="楷体" panose="02010609060101010101" pitchFamily="49" charset="-122"/>
              <a:ea typeface="楷体" panose="02010609060101010101" pitchFamily="49" charset="-122"/>
            </a:endParaRPr>
          </a:p>
          <a:p>
            <a:pPr marL="812800" indent="-812800" eaLnBrk="1" hangingPunct="1">
              <a:buNone/>
            </a:pPr>
            <a:r>
              <a:rPr lang="zh-CN" altLang="en-US" dirty="0">
                <a:solidFill>
                  <a:srgbClr val="FF0000"/>
                </a:solidFill>
                <a:latin typeface="楷体" panose="02010609060101010101" pitchFamily="49" charset="-122"/>
                <a:ea typeface="楷体" panose="02010609060101010101" pitchFamily="49" charset="-122"/>
              </a:rPr>
              <a:t>为补偿新药上市审评审批占用的时间，对在中国获得上市许可的新药相关发明专利，国务院专利行政部门应专利权人的请求给予专利权期限补偿。补偿期限不超过五年，新药批准上市后总有效专利权期限不超过十四年。</a:t>
            </a:r>
            <a:endParaRPr lang="en-US" altLang="zh-CN" dirty="0">
              <a:solidFill>
                <a:srgbClr val="FF0000"/>
              </a:solidFill>
              <a:latin typeface="楷体" panose="02010609060101010101" pitchFamily="49" charset="-122"/>
              <a:ea typeface="楷体" panose="02010609060101010101" pitchFamily="49" charset="-122"/>
            </a:endParaRPr>
          </a:p>
        </p:txBody>
      </p:sp>
      <p:sp>
        <p:nvSpPr>
          <p:cNvPr id="126980"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indefinite" fill="hold">
                                          <p:stCondLst>
                                            <p:cond delay="0"/>
                                          </p:stCondLst>
                                        </p:cTn>
                                        <p:tgtEl>
                                          <p:spTgt spid="8194"/>
                                        </p:tgtEl>
                                        <p:attrNameLst>
                                          <p:attrName>style.visibility</p:attrName>
                                        </p:attrNameLst>
                                      </p:cBhvr>
                                      <p:to>
                                        <p:strVal val="visible"/>
                                      </p:to>
                                    </p:set>
                                    <p:animEffect transition="in" filter="fade">
                                      <p:cBhvr>
                                        <p:cTn id="7" dur="1000"/>
                                        <p:tgtEl>
                                          <p:spTgt spid="8194"/>
                                        </p:tgtEl>
                                      </p:cBhvr>
                                    </p:animEffect>
                                    <p:anim calcmode="lin" valueType="num">
                                      <p:cBhvr>
                                        <p:cTn id="8" dur="1000" fill="hold"/>
                                        <p:tgtEl>
                                          <p:spTgt spid="8194"/>
                                        </p:tgtEl>
                                        <p:attrNameLst>
                                          <p:attrName>ppt_x</p:attrName>
                                        </p:attrNameLst>
                                      </p:cBhvr>
                                      <p:tavLst>
                                        <p:tav tm="0">
                                          <p:val>
                                            <p:strVal val="#ppt_x"/>
                                          </p:val>
                                        </p:tav>
                                        <p:tav tm="100000">
                                          <p:val>
                                            <p:strVal val="#ppt_x"/>
                                          </p:val>
                                        </p:tav>
                                      </p:tavLst>
                                    </p:anim>
                                    <p:anim calcmode="lin" valueType="num">
                                      <p:cBhvr>
                                        <p:cTn id="9" dur="897" decel="100000" fill="hold"/>
                                        <p:tgtEl>
                                          <p:spTgt spid="8194"/>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819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indefinite" fill="hold">
                                          <p:stCondLst>
                                            <p:cond delay="0"/>
                                          </p:stCondLst>
                                        </p:cTn>
                                        <p:tgtEl>
                                          <p:spTgt spid="8195">
                                            <p:txEl>
                                              <p:pRg st="0" end="0"/>
                                            </p:txEl>
                                          </p:spTgt>
                                        </p:tgtEl>
                                        <p:attrNameLst>
                                          <p:attrName>style.visibility</p:attrName>
                                        </p:attrNameLst>
                                      </p:cBhvr>
                                      <p:to>
                                        <p:strVal val="visible"/>
                                      </p:to>
                                    </p:set>
                                    <p:animEffect transition="in" filter="fade">
                                      <p:cBhvr>
                                        <p:cTn id="13" dur="1000"/>
                                        <p:tgtEl>
                                          <p:spTgt spid="8195">
                                            <p:txEl>
                                              <p:pRg st="0" end="0"/>
                                            </p:txEl>
                                          </p:spTgt>
                                        </p:tgtEl>
                                      </p:cBhvr>
                                    </p:animEffect>
                                    <p:anim calcmode="lin" valueType="num">
                                      <p:cBhvr>
                                        <p:cTn id="14" dur="10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15" dur="897" decel="100000" fill="hold"/>
                                        <p:tgtEl>
                                          <p:spTgt spid="8195">
                                            <p:txEl>
                                              <p:pRg st="0" end="0"/>
                                            </p:txEl>
                                          </p:spTgt>
                                        </p:tgtEl>
                                        <p:attrNameLst>
                                          <p:attrName>ppt_y</p:attrName>
                                        </p:attrNameLst>
                                      </p:cBhvr>
                                      <p:tavLst>
                                        <p:tav tm="0">
                                          <p:val>
                                            <p:strVal val="#ppt_y+1"/>
                                          </p:val>
                                        </p:tav>
                                        <p:tav tm="100000">
                                          <p:val>
                                            <p:strVal val="#ppt_y-.03"/>
                                          </p:val>
                                        </p:tav>
                                      </p:tavLst>
                                    </p:anim>
                                    <p:anim calcmode="lin" valueType="num">
                                      <p:cBhvr>
                                        <p:cTn id="16" dur="97" accel="100000" fill="hold">
                                          <p:stCondLst>
                                            <p:cond delay="897"/>
                                          </p:stCondLst>
                                        </p:cTn>
                                        <p:tgtEl>
                                          <p:spTgt spid="8195">
                                            <p:txEl>
                                              <p:pRg st="0" end="0"/>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indefinite" fill="hold">
                                          <p:stCondLst>
                                            <p:cond delay="0"/>
                                          </p:stCondLst>
                                        </p:cTn>
                                        <p:tgtEl>
                                          <p:spTgt spid="8195">
                                            <p:txEl>
                                              <p:pRg st="1" end="1"/>
                                            </p:txEl>
                                          </p:spTgt>
                                        </p:tgtEl>
                                        <p:attrNameLst>
                                          <p:attrName>style.visibility</p:attrName>
                                        </p:attrNameLst>
                                      </p:cBhvr>
                                      <p:to>
                                        <p:strVal val="visible"/>
                                      </p:to>
                                    </p:set>
                                    <p:animEffect transition="in" filter="fade">
                                      <p:cBhvr>
                                        <p:cTn id="19" dur="1000"/>
                                        <p:tgtEl>
                                          <p:spTgt spid="8195">
                                            <p:txEl>
                                              <p:pRg st="1" end="1"/>
                                            </p:txEl>
                                          </p:spTgt>
                                        </p:tgtEl>
                                      </p:cBhvr>
                                    </p:animEffect>
                                    <p:anim calcmode="lin" valueType="num">
                                      <p:cBhvr>
                                        <p:cTn id="20"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21" dur="897" decel="100000" fill="hold"/>
                                        <p:tgtEl>
                                          <p:spTgt spid="8195">
                                            <p:txEl>
                                              <p:pRg st="1" end="1"/>
                                            </p:txEl>
                                          </p:spTgt>
                                        </p:tgtEl>
                                        <p:attrNameLst>
                                          <p:attrName>ppt_y</p:attrName>
                                        </p:attrNameLst>
                                      </p:cBhvr>
                                      <p:tavLst>
                                        <p:tav tm="0">
                                          <p:val>
                                            <p:strVal val="#ppt_y+1"/>
                                          </p:val>
                                        </p:tav>
                                        <p:tav tm="100000">
                                          <p:val>
                                            <p:strVal val="#ppt_y-.03"/>
                                          </p:val>
                                        </p:tav>
                                      </p:tavLst>
                                    </p:anim>
                                    <p:anim calcmode="lin" valueType="num">
                                      <p:cBhvr>
                                        <p:cTn id="22" dur="97" accel="100000" fill="hold">
                                          <p:stCondLst>
                                            <p:cond delay="897"/>
                                          </p:stCondLst>
                                        </p:cTn>
                                        <p:tgtEl>
                                          <p:spTgt spid="8195">
                                            <p:txEl>
                                              <p:pRg st="1" end="1"/>
                                            </p:txEl>
                                          </p:spTgt>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indefinite" fill="hold">
                                          <p:stCondLst>
                                            <p:cond delay="0"/>
                                          </p:stCondLst>
                                        </p:cTn>
                                        <p:tgtEl>
                                          <p:spTgt spid="8195">
                                            <p:txEl>
                                              <p:pRg st="2" end="2"/>
                                            </p:txEl>
                                          </p:spTgt>
                                        </p:tgtEl>
                                        <p:attrNameLst>
                                          <p:attrName>style.visibility</p:attrName>
                                        </p:attrNameLst>
                                      </p:cBhvr>
                                      <p:to>
                                        <p:strVal val="visible"/>
                                      </p:to>
                                    </p:set>
                                    <p:animEffect transition="in" filter="fade">
                                      <p:cBhvr>
                                        <p:cTn id="25" dur="1000"/>
                                        <p:tgtEl>
                                          <p:spTgt spid="8195">
                                            <p:txEl>
                                              <p:pRg st="2" end="2"/>
                                            </p:txEl>
                                          </p:spTgt>
                                        </p:tgtEl>
                                      </p:cBhvr>
                                    </p:animEffect>
                                    <p:anim calcmode="lin" valueType="num">
                                      <p:cBhvr>
                                        <p:cTn id="26"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27" dur="897" decel="100000" fill="hold"/>
                                        <p:tgtEl>
                                          <p:spTgt spid="8195">
                                            <p:txEl>
                                              <p:pRg st="2" end="2"/>
                                            </p:txEl>
                                          </p:spTgt>
                                        </p:tgtEl>
                                        <p:attrNameLst>
                                          <p:attrName>ppt_y</p:attrName>
                                        </p:attrNameLst>
                                      </p:cBhvr>
                                      <p:tavLst>
                                        <p:tav tm="0">
                                          <p:val>
                                            <p:strVal val="#ppt_y+1"/>
                                          </p:val>
                                        </p:tav>
                                        <p:tav tm="100000">
                                          <p:val>
                                            <p:strVal val="#ppt_y-.03"/>
                                          </p:val>
                                        </p:tav>
                                      </p:tavLst>
                                    </p:anim>
                                    <p:anim calcmode="lin" valueType="num">
                                      <p:cBhvr>
                                        <p:cTn id="28" dur="97" accel="100000" fill="hold">
                                          <p:stCondLst>
                                            <p:cond delay="897"/>
                                          </p:stCondLst>
                                        </p:cTn>
                                        <p:tgtEl>
                                          <p:spTgt spid="8195">
                                            <p:txEl>
                                              <p:pRg st="2" end="2"/>
                                            </p:txEl>
                                          </p:spTgt>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indefinite" fill="hold">
                                          <p:stCondLst>
                                            <p:cond delay="0"/>
                                          </p:stCondLst>
                                        </p:cTn>
                                        <p:tgtEl>
                                          <p:spTgt spid="8195">
                                            <p:txEl>
                                              <p:pRg st="3" end="3"/>
                                            </p:txEl>
                                          </p:spTgt>
                                        </p:tgtEl>
                                        <p:attrNameLst>
                                          <p:attrName>style.visibility</p:attrName>
                                        </p:attrNameLst>
                                      </p:cBhvr>
                                      <p:to>
                                        <p:strVal val="visible"/>
                                      </p:to>
                                    </p:set>
                                    <p:animEffect transition="in" filter="fade">
                                      <p:cBhvr>
                                        <p:cTn id="31" dur="1000"/>
                                        <p:tgtEl>
                                          <p:spTgt spid="8195">
                                            <p:txEl>
                                              <p:pRg st="3" end="3"/>
                                            </p:txEl>
                                          </p:spTgt>
                                        </p:tgtEl>
                                      </p:cBhvr>
                                    </p:animEffect>
                                    <p:anim calcmode="lin" valueType="num">
                                      <p:cBhvr>
                                        <p:cTn id="32"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33" dur="897" decel="100000" fill="hold"/>
                                        <p:tgtEl>
                                          <p:spTgt spid="8195">
                                            <p:txEl>
                                              <p:pRg st="3" end="3"/>
                                            </p:txEl>
                                          </p:spTgt>
                                        </p:tgtEl>
                                        <p:attrNameLst>
                                          <p:attrName>ppt_y</p:attrName>
                                        </p:attrNameLst>
                                      </p:cBhvr>
                                      <p:tavLst>
                                        <p:tav tm="0">
                                          <p:val>
                                            <p:strVal val="#ppt_y+1"/>
                                          </p:val>
                                        </p:tav>
                                        <p:tav tm="100000">
                                          <p:val>
                                            <p:strVal val="#ppt_y-.03"/>
                                          </p:val>
                                        </p:tav>
                                      </p:tavLst>
                                    </p:anim>
                                    <p:anim calcmode="lin" valueType="num">
                                      <p:cBhvr>
                                        <p:cTn id="34" dur="97" accel="100000" fill="hold">
                                          <p:stCondLst>
                                            <p:cond delay="897"/>
                                          </p:stCondLst>
                                        </p:cTn>
                                        <p:tgtEl>
                                          <p:spTgt spid="8195">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grpId="0" nodeType="clickEffect">
                                  <p:stCondLst>
                                    <p:cond delay="0"/>
                                  </p:stCondLst>
                                  <p:childTnLst>
                                    <p:set>
                                      <p:cBhvr>
                                        <p:cTn id="38" dur="indefinite" fill="hold">
                                          <p:stCondLst>
                                            <p:cond delay="0"/>
                                          </p:stCondLst>
                                        </p:cTn>
                                        <p:tgtEl>
                                          <p:spTgt spid="8195">
                                            <p:txEl>
                                              <p:pRg st="4" end="4"/>
                                            </p:txEl>
                                          </p:spTgt>
                                        </p:tgtEl>
                                        <p:attrNameLst>
                                          <p:attrName>style.visibility</p:attrName>
                                        </p:attrNameLst>
                                      </p:cBhvr>
                                      <p:to>
                                        <p:strVal val="visible"/>
                                      </p:to>
                                    </p:set>
                                    <p:animEffect transition="in" filter="fade">
                                      <p:cBhvr>
                                        <p:cTn id="39" dur="1000"/>
                                        <p:tgtEl>
                                          <p:spTgt spid="8195">
                                            <p:txEl>
                                              <p:pRg st="4" end="4"/>
                                            </p:txEl>
                                          </p:spTgt>
                                        </p:tgtEl>
                                      </p:cBhvr>
                                    </p:animEffect>
                                    <p:anim calcmode="lin" valueType="num">
                                      <p:cBhvr>
                                        <p:cTn id="40"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41" dur="897" decel="100000" fill="hold"/>
                                        <p:tgtEl>
                                          <p:spTgt spid="8195">
                                            <p:txEl>
                                              <p:pRg st="4" end="4"/>
                                            </p:txEl>
                                          </p:spTgt>
                                        </p:tgtEl>
                                        <p:attrNameLst>
                                          <p:attrName>ppt_y</p:attrName>
                                        </p:attrNameLst>
                                      </p:cBhvr>
                                      <p:tavLst>
                                        <p:tav tm="0">
                                          <p:val>
                                            <p:strVal val="#ppt_y+1"/>
                                          </p:val>
                                        </p:tav>
                                        <p:tav tm="100000">
                                          <p:val>
                                            <p:strVal val="#ppt_y-.03"/>
                                          </p:val>
                                        </p:tav>
                                      </p:tavLst>
                                    </p:anim>
                                    <p:anim calcmode="lin" valueType="num">
                                      <p:cBhvr>
                                        <p:cTn id="42" dur="97" accel="100000" fill="hold">
                                          <p:stCondLst>
                                            <p:cond delay="897"/>
                                          </p:stCondLst>
                                        </p:cTn>
                                        <p:tgtEl>
                                          <p:spTgt spid="8195">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grpId="0" nodeType="clickEffect">
                                  <p:stCondLst>
                                    <p:cond delay="0"/>
                                  </p:stCondLst>
                                  <p:childTnLst>
                                    <p:set>
                                      <p:cBhvr>
                                        <p:cTn id="46" dur="indefinite" fill="hold">
                                          <p:stCondLst>
                                            <p:cond delay="0"/>
                                          </p:stCondLst>
                                        </p:cTn>
                                        <p:tgtEl>
                                          <p:spTgt spid="8195">
                                            <p:txEl>
                                              <p:pRg st="5" end="5"/>
                                            </p:txEl>
                                          </p:spTgt>
                                        </p:tgtEl>
                                        <p:attrNameLst>
                                          <p:attrName>style.visibility</p:attrName>
                                        </p:attrNameLst>
                                      </p:cBhvr>
                                      <p:to>
                                        <p:strVal val="visible"/>
                                      </p:to>
                                    </p:set>
                                    <p:animEffect transition="in" filter="fade">
                                      <p:cBhvr>
                                        <p:cTn id="47" dur="1000"/>
                                        <p:tgtEl>
                                          <p:spTgt spid="8195">
                                            <p:txEl>
                                              <p:pRg st="5" end="5"/>
                                            </p:txEl>
                                          </p:spTgt>
                                        </p:tgtEl>
                                      </p:cBhvr>
                                    </p:animEffect>
                                    <p:anim calcmode="lin" valueType="num">
                                      <p:cBhvr>
                                        <p:cTn id="48"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49" dur="897" decel="100000" fill="hold"/>
                                        <p:tgtEl>
                                          <p:spTgt spid="8195">
                                            <p:txEl>
                                              <p:pRg st="5" end="5"/>
                                            </p:txEl>
                                          </p:spTgt>
                                        </p:tgtEl>
                                        <p:attrNameLst>
                                          <p:attrName>ppt_y</p:attrName>
                                        </p:attrNameLst>
                                      </p:cBhvr>
                                      <p:tavLst>
                                        <p:tav tm="0">
                                          <p:val>
                                            <p:strVal val="#ppt_y+1"/>
                                          </p:val>
                                        </p:tav>
                                        <p:tav tm="100000">
                                          <p:val>
                                            <p:strVal val="#ppt_y-.03"/>
                                          </p:val>
                                        </p:tav>
                                      </p:tavLst>
                                    </p:anim>
                                    <p:anim calcmode="lin" valueType="num">
                                      <p:cBhvr>
                                        <p:cTn id="50" dur="97" accel="100000" fill="hold">
                                          <p:stCondLst>
                                            <p:cond delay="897"/>
                                          </p:stCondLst>
                                        </p:cTn>
                                        <p:tgtEl>
                                          <p:spTgt spid="8195">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p:cNvSpPr>
          <p:nvPr>
            <p:ph type="title"/>
          </p:nvPr>
        </p:nvSpPr>
        <p:spPr>
          <a:xfrm>
            <a:off x="1981200" y="155575"/>
            <a:ext cx="8229600" cy="1252538"/>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en-US" sz="4000" b="1" i="0" u="none" strike="noStrike" kern="1200" cap="none" spc="0" normalizeH="0" baseline="0" noProof="0" smtClean="0">
              <a:ln>
                <a:noFill/>
              </a:ln>
              <a:solidFill>
                <a:schemeClr val="accent1">
                  <a:satMod val="150000"/>
                </a:schemeClr>
              </a:solidFill>
              <a:effectLst/>
              <a:uLnTx/>
              <a:uFillTx/>
              <a:latin typeface="+mj-lt"/>
              <a:ea typeface="+mj-ea"/>
              <a:cs typeface="+mj-cs"/>
            </a:endParaRPr>
          </a:p>
        </p:txBody>
      </p:sp>
      <p:sp>
        <p:nvSpPr>
          <p:cNvPr id="145411" name="Rectangle 3"/>
          <p:cNvSpPr>
            <a:spLocks noGrp="1"/>
          </p:cNvSpPr>
          <p:nvPr>
            <p:ph idx="1"/>
          </p:nvPr>
        </p:nvSpPr>
        <p:spPr>
          <a:xfrm>
            <a:off x="849745" y="1428750"/>
            <a:ext cx="9818255" cy="4857750"/>
          </a:xfrm>
        </p:spPr>
        <p:txBody>
          <a:bodyPr vert="horz" wrap="square" lIns="91440" tIns="45720" rIns="91440" bIns="45720" anchor="t"/>
          <a:lstStyle/>
          <a:p>
            <a:pPr eaLnBrk="1" hangingPunct="1"/>
            <a:r>
              <a:rPr lang="zh-CN" altLang="en-US" dirty="0"/>
              <a:t>权利要求</a:t>
            </a:r>
            <a:r>
              <a:rPr lang="en-US" altLang="zh-CN" dirty="0"/>
              <a:t>1</a:t>
            </a:r>
            <a:r>
              <a:rPr lang="zh-CN" altLang="en-US" dirty="0"/>
              <a:t>所述的脱硫方法技术方案所包含的技术特征为：</a:t>
            </a:r>
            <a:r>
              <a:rPr lang="en-US" altLang="zh-CN" dirty="0"/>
              <a:t>a</a:t>
            </a:r>
            <a:r>
              <a:rPr lang="zh-CN" altLang="en-US" dirty="0"/>
              <a:t>、提取海水；</a:t>
            </a:r>
            <a:r>
              <a:rPr lang="en-US" altLang="zh-CN" dirty="0"/>
              <a:t>b</a:t>
            </a:r>
            <a:r>
              <a:rPr lang="zh-CN" altLang="en-US" dirty="0"/>
              <a:t>、用海水在洗涤塔中洗涤烟气中的</a:t>
            </a:r>
            <a:r>
              <a:rPr lang="en-US" altLang="zh-CN" dirty="0"/>
              <a:t>SO2</a:t>
            </a:r>
            <a:r>
              <a:rPr lang="zh-CN" altLang="en-US" dirty="0"/>
              <a:t>；</a:t>
            </a:r>
            <a:r>
              <a:rPr lang="en-US" altLang="zh-CN" dirty="0"/>
              <a:t>c</a:t>
            </a:r>
            <a:r>
              <a:rPr lang="zh-CN" altLang="en-US" dirty="0"/>
              <a:t>、将吸收了</a:t>
            </a:r>
            <a:r>
              <a:rPr lang="en-US" altLang="zh-CN" dirty="0"/>
              <a:t>SO2</a:t>
            </a:r>
            <a:r>
              <a:rPr lang="zh-CN" altLang="en-US" dirty="0"/>
              <a:t>的酸性海水与未吸收</a:t>
            </a:r>
            <a:r>
              <a:rPr lang="en-US" altLang="zh-CN" dirty="0"/>
              <a:t>SO2</a:t>
            </a:r>
            <a:r>
              <a:rPr lang="zh-CN" altLang="en-US" dirty="0"/>
              <a:t>的海水掺混；</a:t>
            </a:r>
            <a:r>
              <a:rPr lang="en-US" altLang="zh-CN" dirty="0"/>
              <a:t>d</a:t>
            </a:r>
            <a:r>
              <a:rPr lang="zh-CN" altLang="en-US" dirty="0"/>
              <a:t>、对该混合的海水鼓入空气来进行曝气；</a:t>
            </a:r>
            <a:r>
              <a:rPr lang="en-US" altLang="zh-CN" dirty="0"/>
              <a:t>e</a:t>
            </a:r>
            <a:r>
              <a:rPr lang="zh-CN" altLang="en-US" dirty="0"/>
              <a:t>、向混合海水中鼓入空气的数量，可以是空气以标准立方米</a:t>
            </a:r>
            <a:r>
              <a:rPr lang="en-US" altLang="zh-CN" dirty="0"/>
              <a:t>/</a:t>
            </a:r>
            <a:r>
              <a:rPr lang="zh-CN" altLang="en-US" dirty="0"/>
              <a:t>小时、海水以立方米 </a:t>
            </a:r>
            <a:r>
              <a:rPr lang="en-US" altLang="zh-CN" dirty="0"/>
              <a:t>/</a:t>
            </a:r>
            <a:r>
              <a:rPr lang="zh-CN" altLang="en-US" dirty="0"/>
              <a:t>小时来计量，其空气与混合后的海水比例是：空气为从</a:t>
            </a:r>
            <a:r>
              <a:rPr lang="en-US" altLang="zh-CN" dirty="0"/>
              <a:t>0.1</a:t>
            </a:r>
            <a:r>
              <a:rPr lang="zh-CN" altLang="en-US" dirty="0"/>
              <a:t>到</a:t>
            </a:r>
            <a:r>
              <a:rPr lang="en-US" altLang="zh-CN" dirty="0"/>
              <a:t>1.5</a:t>
            </a:r>
            <a:r>
              <a:rPr lang="zh-CN" altLang="en-US" dirty="0"/>
              <a:t>，海水为</a:t>
            </a:r>
            <a:r>
              <a:rPr lang="en-US" altLang="zh-CN" dirty="0"/>
              <a:t>1</a:t>
            </a:r>
            <a:r>
              <a:rPr lang="zh-CN" altLang="en-US" dirty="0"/>
              <a:t>；曝气时间为从</a:t>
            </a:r>
            <a:r>
              <a:rPr lang="en-US" altLang="zh-CN" dirty="0"/>
              <a:t>2</a:t>
            </a:r>
            <a:r>
              <a:rPr lang="zh-CN" altLang="en-US" dirty="0"/>
              <a:t>分钟到</a:t>
            </a:r>
            <a:r>
              <a:rPr lang="en-US" altLang="zh-CN" dirty="0"/>
              <a:t>20</a:t>
            </a:r>
            <a:r>
              <a:rPr lang="zh-CN" altLang="en-US" dirty="0"/>
              <a:t>分钟；</a:t>
            </a:r>
            <a:r>
              <a:rPr lang="en-US" altLang="zh-CN" dirty="0"/>
              <a:t>f</a:t>
            </a:r>
            <a:r>
              <a:rPr lang="zh-CN" altLang="en-US" dirty="0"/>
              <a:t>、将曝气处理后的海水排往海域。</a:t>
            </a:r>
            <a:br>
              <a:rPr lang="zh-CN" altLang="en-US" dirty="0"/>
            </a:br>
            <a:endParaRPr lang="zh-CN" altLang="en-US" dirty="0"/>
          </a:p>
        </p:txBody>
      </p:sp>
      <p:sp>
        <p:nvSpPr>
          <p:cNvPr id="145412"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zh-CN" altLang="en-US" sz="1200" b="1" kern="1200" dirty="0">
                <a:solidFill>
                  <a:srgbClr val="3F3F3F"/>
                </a:solidFill>
                <a:latin typeface="Tahoma" panose="020B0604030504040204" pitchFamily="34" charset="0"/>
                <a:ea typeface="宋体" panose="02010600030101010101" pitchFamily="2" charset="-122"/>
                <a:cs typeface="+mn-cs"/>
              </a:rPr>
            </a:fld>
            <a:endParaRPr lang="zh-CN" altLang="en-US"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p:cNvSpPr>
          <p:nvPr>
            <p:ph type="title"/>
          </p:nvPr>
        </p:nvSpPr>
        <p:spPr>
          <a:xfrm>
            <a:off x="1981200" y="155575"/>
            <a:ext cx="8229600" cy="1252538"/>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146435" name="Rectangle 3"/>
          <p:cNvSpPr>
            <a:spLocks noGrp="1"/>
          </p:cNvSpPr>
          <p:nvPr>
            <p:ph idx="1"/>
          </p:nvPr>
        </p:nvSpPr>
        <p:spPr>
          <a:xfrm>
            <a:off x="1524000" y="1484313"/>
            <a:ext cx="9144000" cy="4802187"/>
          </a:xfrm>
        </p:spPr>
        <p:txBody>
          <a:bodyPr vert="horz" wrap="square" lIns="91440" tIns="45720" rIns="91440" bIns="45720" anchor="t"/>
          <a:lstStyle/>
          <a:p>
            <a:pPr eaLnBrk="1" hangingPunct="1">
              <a:lnSpc>
                <a:spcPct val="80000"/>
              </a:lnSpc>
            </a:pPr>
            <a:r>
              <a:rPr lang="zh-CN" altLang="en-US" dirty="0"/>
              <a:t>海水烟气脱硫方法方案可对应概括为包括以下技术特征：</a:t>
            </a:r>
            <a:r>
              <a:rPr lang="en-US" altLang="zh-CN" dirty="0"/>
              <a:t>a'</a:t>
            </a:r>
            <a:r>
              <a:rPr lang="zh-CN" altLang="en-US" dirty="0"/>
              <a:t>、提取海水；</a:t>
            </a:r>
            <a:r>
              <a:rPr lang="en-US" altLang="zh-CN" dirty="0"/>
              <a:t>b'</a:t>
            </a:r>
            <a:r>
              <a:rPr lang="zh-CN" altLang="en-US" dirty="0"/>
              <a:t>、用海水在洗涤塔中洗涤烟气中的</a:t>
            </a:r>
            <a:r>
              <a:rPr lang="en-US" altLang="zh-CN" dirty="0"/>
              <a:t>SO2</a:t>
            </a:r>
            <a:r>
              <a:rPr lang="zh-CN" altLang="en-US" dirty="0"/>
              <a:t>；</a:t>
            </a:r>
            <a:r>
              <a:rPr lang="en-US" altLang="zh-CN" dirty="0"/>
              <a:t>c'</a:t>
            </a:r>
            <a:r>
              <a:rPr lang="zh-CN" altLang="en-US" dirty="0"/>
              <a:t>、将吸收了</a:t>
            </a:r>
            <a:r>
              <a:rPr lang="en-US" altLang="zh-CN" dirty="0"/>
              <a:t>SO2</a:t>
            </a:r>
            <a:r>
              <a:rPr lang="zh-CN" altLang="en-US" dirty="0"/>
              <a:t>的酸性海水与未吸收</a:t>
            </a:r>
            <a:r>
              <a:rPr lang="en-US" altLang="zh-CN" dirty="0"/>
              <a:t>SO2</a:t>
            </a:r>
            <a:r>
              <a:rPr lang="zh-CN" altLang="en-US" dirty="0"/>
              <a:t>的海水掺混；</a:t>
            </a:r>
            <a:r>
              <a:rPr lang="en-US" altLang="zh-CN" dirty="0"/>
              <a:t>d'</a:t>
            </a:r>
            <a:r>
              <a:rPr lang="zh-CN" altLang="en-US" dirty="0"/>
              <a:t>、对该混合的海水鼓入空气来进行曝气；</a:t>
            </a:r>
            <a:r>
              <a:rPr lang="en-US" altLang="zh-CN" dirty="0"/>
              <a:t>e'</a:t>
            </a:r>
            <a:r>
              <a:rPr lang="zh-CN" altLang="en-US" dirty="0"/>
              <a:t>、向混合海水中鼓入空气的数量，将空气以标准立方米</a:t>
            </a:r>
            <a:r>
              <a:rPr lang="en-US" altLang="zh-CN" dirty="0"/>
              <a:t>/</a:t>
            </a:r>
            <a:r>
              <a:rPr lang="zh-CN" altLang="en-US" dirty="0"/>
              <a:t>小时、海水以立方米</a:t>
            </a:r>
            <a:r>
              <a:rPr lang="en-US" altLang="zh-CN" dirty="0"/>
              <a:t>/</a:t>
            </a:r>
            <a:r>
              <a:rPr lang="zh-CN" altLang="en-US" dirty="0"/>
              <a:t>小时来计算，经公式计算，可得：其空气与混合后的海水比例是：空气</a:t>
            </a:r>
            <a:r>
              <a:rPr lang="en-US" altLang="zh-CN" dirty="0"/>
              <a:t>0.29</a:t>
            </a:r>
            <a:r>
              <a:rPr lang="zh-CN" altLang="en-US" dirty="0"/>
              <a:t>，海水为</a:t>
            </a:r>
            <a:r>
              <a:rPr lang="en-US" altLang="zh-CN" dirty="0"/>
              <a:t>1</a:t>
            </a:r>
            <a:r>
              <a:rPr lang="zh-CN" altLang="en-US" dirty="0"/>
              <a:t>；曝气时间为</a:t>
            </a:r>
            <a:r>
              <a:rPr lang="en-US" altLang="zh-CN" dirty="0"/>
              <a:t>13</a:t>
            </a:r>
            <a:r>
              <a:rPr lang="zh-CN" altLang="en-US" dirty="0"/>
              <a:t>分钟；其中，空气鼓入量的计算依据：设备明细表中列明鼓风机</a:t>
            </a:r>
            <a:r>
              <a:rPr lang="en-US" altLang="zh-CN" dirty="0"/>
              <a:t>2</a:t>
            </a:r>
            <a:r>
              <a:rPr lang="zh-CN" altLang="en-US" dirty="0"/>
              <a:t>＋</a:t>
            </a:r>
            <a:r>
              <a:rPr lang="en-US" altLang="zh-CN" dirty="0"/>
              <a:t>1</a:t>
            </a:r>
            <a:r>
              <a:rPr lang="zh-CN" altLang="en-US" dirty="0"/>
              <a:t>台，规格（每台风量）</a:t>
            </a:r>
            <a:r>
              <a:rPr lang="en-US" altLang="zh-CN" dirty="0"/>
              <a:t>190</a:t>
            </a:r>
            <a:r>
              <a:rPr lang="zh-CN" altLang="en-US" dirty="0"/>
              <a:t>标准立方米</a:t>
            </a:r>
            <a:r>
              <a:rPr lang="en-US" altLang="zh-CN" dirty="0"/>
              <a:t>/</a:t>
            </a:r>
            <a:r>
              <a:rPr lang="zh-CN" altLang="en-US" dirty="0"/>
              <a:t>分钟，按</a:t>
            </a:r>
            <a:r>
              <a:rPr lang="en-US" altLang="zh-CN" dirty="0"/>
              <a:t>2</a:t>
            </a:r>
            <a:r>
              <a:rPr lang="zh-CN" altLang="en-US" dirty="0"/>
              <a:t>台正常运行，每小时鼓风量为</a:t>
            </a:r>
            <a:r>
              <a:rPr lang="en-US" altLang="zh-CN" dirty="0"/>
              <a:t>190</a:t>
            </a:r>
            <a:r>
              <a:rPr lang="zh-CN" altLang="en-US" dirty="0"/>
              <a:t>标准立方米</a:t>
            </a:r>
            <a:r>
              <a:rPr lang="en-US" altLang="zh-CN" dirty="0"/>
              <a:t>/</a:t>
            </a:r>
            <a:r>
              <a:rPr lang="zh-CN" altLang="en-US" dirty="0"/>
              <a:t>分钟</a:t>
            </a:r>
            <a:r>
              <a:rPr lang="en-US" altLang="zh-CN" dirty="0"/>
              <a:t>7d00uzen00T%</a:t>
            </a:r>
            <a:r>
              <a:rPr lang="zh-CN" altLang="en-US" dirty="0"/>
              <a:t>分钟）</a:t>
            </a:r>
            <a:r>
              <a:rPr lang="en-US" altLang="zh-CN" dirty="0"/>
              <a:t>×2</a:t>
            </a:r>
            <a:r>
              <a:rPr lang="zh-CN" altLang="en-US" dirty="0"/>
              <a:t>（台）＝</a:t>
            </a:r>
            <a:r>
              <a:rPr lang="en-US" altLang="zh-CN" dirty="0"/>
              <a:t>22800</a:t>
            </a:r>
            <a:r>
              <a:rPr lang="zh-CN" altLang="en-US" dirty="0"/>
              <a:t>标准立方米，海水流量</a:t>
            </a:r>
            <a:r>
              <a:rPr lang="en-US" altLang="zh-CN" dirty="0"/>
              <a:t>78500</a:t>
            </a:r>
            <a:r>
              <a:rPr lang="zh-CN" altLang="en-US" dirty="0"/>
              <a:t>立方米</a:t>
            </a:r>
            <a:r>
              <a:rPr lang="en-US" altLang="zh-CN" dirty="0"/>
              <a:t>/</a:t>
            </a:r>
            <a:r>
              <a:rPr lang="zh-CN" altLang="en-US" dirty="0"/>
              <a:t>小时，空气与海水的比例为</a:t>
            </a:r>
            <a:r>
              <a:rPr lang="en-US" altLang="zh-CN" dirty="0"/>
              <a:t>22800/78500</a:t>
            </a:r>
            <a:r>
              <a:rPr lang="zh-CN" altLang="en-US" dirty="0"/>
              <a:t>＝</a:t>
            </a:r>
            <a:r>
              <a:rPr lang="en-US" altLang="zh-CN" dirty="0"/>
              <a:t>0.29:1</a:t>
            </a:r>
            <a:r>
              <a:rPr lang="zh-CN" altLang="en-US" dirty="0"/>
              <a:t>；曝气时间：</a:t>
            </a:r>
            <a:r>
              <a:rPr lang="en-US" altLang="zh-CN" dirty="0"/>
              <a:t>17100</a:t>
            </a:r>
            <a:r>
              <a:rPr lang="zh-CN" altLang="en-US" dirty="0"/>
              <a:t>立方米（曝气池容积）</a:t>
            </a:r>
            <a:r>
              <a:rPr lang="en-US" altLang="zh-CN" dirty="0"/>
              <a:t>÷78500</a:t>
            </a:r>
            <a:r>
              <a:rPr lang="zh-CN" altLang="en-US" dirty="0"/>
              <a:t>立方米</a:t>
            </a:r>
            <a:r>
              <a:rPr lang="en-US" altLang="zh-CN" dirty="0"/>
              <a:t>/60</a:t>
            </a:r>
            <a:r>
              <a:rPr lang="zh-CN" altLang="en-US" dirty="0"/>
              <a:t>分钟＝</a:t>
            </a:r>
            <a:r>
              <a:rPr lang="en-US" altLang="zh-CN" dirty="0"/>
              <a:t>13</a:t>
            </a:r>
            <a:r>
              <a:rPr lang="zh-CN" altLang="en-US" dirty="0"/>
              <a:t>分钟。</a:t>
            </a:r>
            <a:r>
              <a:rPr lang="en-US" altLang="zh-CN" dirty="0"/>
              <a:t>f'</a:t>
            </a:r>
            <a:r>
              <a:rPr lang="zh-CN" altLang="en-US" dirty="0"/>
              <a:t>、将曝气处理后的海水排往海域。 </a:t>
            </a:r>
            <a:endParaRPr lang="zh-CN" altLang="en-US" dirty="0"/>
          </a:p>
        </p:txBody>
      </p:sp>
      <p:sp>
        <p:nvSpPr>
          <p:cNvPr id="146436"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zh-CN" altLang="en-US" sz="1200" b="1" kern="1200" dirty="0">
                <a:solidFill>
                  <a:srgbClr val="3F3F3F"/>
                </a:solidFill>
                <a:latin typeface="Tahoma" panose="020B0604030504040204" pitchFamily="34" charset="0"/>
                <a:ea typeface="宋体" panose="02010600030101010101" pitchFamily="2" charset="-122"/>
                <a:cs typeface="+mn-cs"/>
              </a:rPr>
            </a:fld>
            <a:endParaRPr lang="zh-CN" altLang="en-US"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p:cNvSpPr>
          <p:nvPr>
            <p:ph type="title"/>
          </p:nvPr>
        </p:nvSpPr>
        <p:spPr>
          <a:xfrm>
            <a:off x="1981200" y="155575"/>
            <a:ext cx="8229600" cy="59563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147459" name="Rectangle 3"/>
          <p:cNvSpPr>
            <a:spLocks noGrp="1"/>
          </p:cNvSpPr>
          <p:nvPr>
            <p:ph idx="1"/>
          </p:nvPr>
        </p:nvSpPr>
        <p:spPr>
          <a:xfrm>
            <a:off x="692150" y="1482725"/>
            <a:ext cx="10729595" cy="4873625"/>
          </a:xfrm>
        </p:spPr>
        <p:txBody>
          <a:bodyPr vert="horz" wrap="square" lIns="91440" tIns="45720" rIns="91440" bIns="45720" anchor="t"/>
          <a:lstStyle/>
          <a:p>
            <a:pPr eaLnBrk="1" hangingPunct="1">
              <a:lnSpc>
                <a:spcPct val="80000"/>
              </a:lnSpc>
            </a:pPr>
            <a:r>
              <a:rPr lang="zh-CN" altLang="en-US" dirty="0"/>
              <a:t>脱硫方法中对应技术特征对比</a:t>
            </a:r>
            <a:br>
              <a:rPr lang="zh-CN" altLang="en-US" dirty="0"/>
            </a:br>
            <a:r>
              <a:rPr lang="en-US" altLang="zh-CN" dirty="0"/>
              <a:t>a‘-a</a:t>
            </a:r>
            <a:r>
              <a:rPr lang="zh-CN" altLang="en-US" dirty="0"/>
              <a:t>相同，均为提取海水。</a:t>
            </a:r>
            <a:br>
              <a:rPr lang="zh-CN" altLang="en-US" dirty="0"/>
            </a:br>
            <a:r>
              <a:rPr lang="en-US" altLang="zh-CN" dirty="0"/>
              <a:t>b’-b</a:t>
            </a:r>
            <a:r>
              <a:rPr lang="zh-CN" altLang="en-US" dirty="0"/>
              <a:t>相同，均为用海水洗涤烟气中的</a:t>
            </a:r>
            <a:r>
              <a:rPr lang="en-US" altLang="zh-CN" dirty="0"/>
              <a:t>SO2</a:t>
            </a:r>
            <a:r>
              <a:rPr lang="zh-CN" altLang="en-US" dirty="0"/>
              <a:t>。</a:t>
            </a:r>
            <a:br>
              <a:rPr lang="zh-CN" altLang="en-US" dirty="0"/>
            </a:br>
            <a:r>
              <a:rPr lang="en-US" altLang="zh-CN" dirty="0"/>
              <a:t>c‘-c</a:t>
            </a:r>
            <a:r>
              <a:rPr lang="zh-CN" altLang="en-US" dirty="0"/>
              <a:t>相同，均为将吸收了</a:t>
            </a:r>
            <a:r>
              <a:rPr lang="en-US" altLang="zh-CN" dirty="0"/>
              <a:t>SO2</a:t>
            </a:r>
            <a:r>
              <a:rPr lang="zh-CN" altLang="en-US" dirty="0"/>
              <a:t>的酸性海水与未吸收</a:t>
            </a:r>
            <a:r>
              <a:rPr lang="en-US" altLang="zh-CN" dirty="0"/>
              <a:t>SO2</a:t>
            </a:r>
            <a:r>
              <a:rPr lang="zh-CN" altLang="en-US" dirty="0"/>
              <a:t>的海水掺混。</a:t>
            </a:r>
            <a:br>
              <a:rPr lang="zh-CN" altLang="en-US" dirty="0"/>
            </a:br>
            <a:r>
              <a:rPr lang="en-US" altLang="zh-CN" dirty="0"/>
              <a:t>d’-d</a:t>
            </a:r>
            <a:r>
              <a:rPr lang="zh-CN" altLang="en-US" dirty="0"/>
              <a:t>相同，均为对该混合的海水鼓入空气进行曝气。</a:t>
            </a:r>
            <a:br>
              <a:rPr lang="zh-CN" altLang="en-US" dirty="0"/>
            </a:br>
            <a:r>
              <a:rPr lang="en-US" altLang="zh-CN" dirty="0"/>
              <a:t>f‘-f</a:t>
            </a:r>
            <a:r>
              <a:rPr lang="zh-CN" altLang="en-US" dirty="0"/>
              <a:t>相同，均为将曝气处理后的海水排往海域。</a:t>
            </a:r>
            <a:br>
              <a:rPr lang="zh-CN" altLang="en-US" dirty="0"/>
            </a:br>
            <a:r>
              <a:rPr lang="en-US" altLang="zh-CN" dirty="0"/>
              <a:t>e’- e</a:t>
            </a:r>
            <a:r>
              <a:rPr lang="zh-CN" altLang="en-US" dirty="0"/>
              <a:t>相比较，专利的</a:t>
            </a:r>
            <a:r>
              <a:rPr lang="en-US" altLang="zh-CN" dirty="0"/>
              <a:t>e</a:t>
            </a:r>
            <a:r>
              <a:rPr lang="zh-CN" altLang="en-US" dirty="0"/>
              <a:t>技术特征体现的是鼓入空气与海水的体积比，即（</a:t>
            </a:r>
            <a:r>
              <a:rPr lang="en-US" altLang="zh-CN" dirty="0"/>
              <a:t>0.1-1.5</a:t>
            </a:r>
            <a:r>
              <a:rPr lang="zh-CN" altLang="en-US" dirty="0"/>
              <a:t>）</a:t>
            </a:r>
            <a:r>
              <a:rPr lang="en-US" altLang="zh-CN" dirty="0"/>
              <a:t>:1</a:t>
            </a:r>
            <a:r>
              <a:rPr lang="zh-CN" altLang="en-US" dirty="0"/>
              <a:t>，曝气时间为（</a:t>
            </a:r>
            <a:r>
              <a:rPr lang="en-US" altLang="zh-CN" dirty="0"/>
              <a:t>2-20</a:t>
            </a:r>
            <a:r>
              <a:rPr lang="zh-CN" altLang="en-US" dirty="0"/>
              <a:t>）分钟；华阳公司的</a:t>
            </a:r>
            <a:r>
              <a:rPr lang="en-US" altLang="zh-CN" dirty="0"/>
              <a:t>e‘</a:t>
            </a:r>
            <a:r>
              <a:rPr lang="zh-CN" altLang="en-US" dirty="0"/>
              <a:t>技术特征经计算得出对应值，即空气与海水的比例为</a:t>
            </a:r>
            <a:r>
              <a:rPr lang="en-US" altLang="zh-CN" dirty="0"/>
              <a:t>0.29:1</a:t>
            </a:r>
            <a:r>
              <a:rPr lang="zh-CN" altLang="en-US" dirty="0"/>
              <a:t>，曝气时间为</a:t>
            </a:r>
            <a:r>
              <a:rPr lang="en-US" altLang="zh-CN" dirty="0"/>
              <a:t>13</a:t>
            </a:r>
            <a:r>
              <a:rPr lang="zh-CN" altLang="en-US" dirty="0"/>
              <a:t>分钟。数值</a:t>
            </a:r>
            <a:r>
              <a:rPr lang="en-US" altLang="zh-CN" dirty="0"/>
              <a:t>0.29</a:t>
            </a:r>
            <a:r>
              <a:rPr lang="zh-CN" altLang="en-US" dirty="0"/>
              <a:t>处于（</a:t>
            </a:r>
            <a:r>
              <a:rPr lang="en-US" altLang="zh-CN" dirty="0"/>
              <a:t>0.1-1.5</a:t>
            </a:r>
            <a:r>
              <a:rPr lang="zh-CN" altLang="en-US" dirty="0"/>
              <a:t>）的范围内，</a:t>
            </a:r>
            <a:r>
              <a:rPr lang="en-US" altLang="zh-CN" dirty="0"/>
              <a:t>13</a:t>
            </a:r>
            <a:r>
              <a:rPr lang="zh-CN" altLang="en-US" dirty="0"/>
              <a:t>分钟处于（</a:t>
            </a:r>
            <a:r>
              <a:rPr lang="en-US" altLang="zh-CN" dirty="0"/>
              <a:t>2-20</a:t>
            </a:r>
            <a:r>
              <a:rPr lang="zh-CN" altLang="en-US" dirty="0"/>
              <a:t>）分钟的范围内，因此，对应特征</a:t>
            </a:r>
            <a:r>
              <a:rPr lang="en-US" altLang="zh-CN" dirty="0"/>
              <a:t>e’-e</a:t>
            </a:r>
            <a:r>
              <a:rPr lang="zh-CN" altLang="en-US" dirty="0"/>
              <a:t>属于专利法意义上的相同。</a:t>
            </a:r>
            <a:br>
              <a:rPr lang="zh-CN" altLang="en-US" dirty="0"/>
            </a:br>
            <a:r>
              <a:rPr lang="zh-CN" altLang="en-US" dirty="0"/>
              <a:t>结论：被告使用的方法落入原告专利保护范围</a:t>
            </a:r>
            <a:endParaRPr lang="zh-CN" altLang="en-US" dirty="0"/>
          </a:p>
        </p:txBody>
      </p:sp>
      <p:sp>
        <p:nvSpPr>
          <p:cNvPr id="147460"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zh-CN" altLang="en-US" sz="1200" b="1" kern="1200" dirty="0">
                <a:solidFill>
                  <a:srgbClr val="3F3F3F"/>
                </a:solidFill>
                <a:latin typeface="Tahoma" panose="020B0604030504040204" pitchFamily="34" charset="0"/>
                <a:ea typeface="宋体" panose="02010600030101010101" pitchFamily="2" charset="-122"/>
                <a:cs typeface="+mn-cs"/>
              </a:rPr>
            </a:fld>
            <a:endParaRPr lang="zh-CN" altLang="en-US"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p:cNvSpPr>
          <p:nvPr>
            <p:ph type="title"/>
          </p:nvPr>
        </p:nvSpPr>
        <p:spPr>
          <a:xfrm>
            <a:off x="814388" y="0"/>
            <a:ext cx="10539412" cy="1020763"/>
          </a:xfrm>
        </p:spPr>
        <p:txBody>
          <a:bodyPr vert="horz" wrap="square" lIns="91440" tIns="45720" rIns="91440" bIns="45720" anchor="b"/>
          <a:lstStyle/>
          <a:p>
            <a:pPr eaLnBrk="1" hangingPunct="1"/>
            <a:r>
              <a:rPr lang="en-US" altLang="zh-CN" sz="3600" kern="1200" dirty="0">
                <a:solidFill>
                  <a:srgbClr val="FFC000"/>
                </a:solidFill>
                <a:latin typeface="+mj-lt"/>
                <a:ea typeface="+mj-ea"/>
                <a:cs typeface="+mj-cs"/>
              </a:rPr>
              <a:t>5</a:t>
            </a:r>
            <a:r>
              <a:rPr lang="zh-CN" altLang="en-US" sz="3600" kern="1200" dirty="0">
                <a:solidFill>
                  <a:srgbClr val="FFC000"/>
                </a:solidFill>
                <a:latin typeface="+mj-lt"/>
                <a:ea typeface="+mj-ea"/>
                <a:cs typeface="+mj-cs"/>
              </a:rPr>
              <a:t>、外观设计专利侵权判断</a:t>
            </a:r>
            <a:endParaRPr lang="zh-CN" altLang="en-US" sz="3600" kern="1200" dirty="0">
              <a:solidFill>
                <a:srgbClr val="FFC000"/>
              </a:solidFill>
              <a:latin typeface="+mj-lt"/>
              <a:ea typeface="+mj-ea"/>
              <a:cs typeface="+mj-cs"/>
            </a:endParaRPr>
          </a:p>
        </p:txBody>
      </p:sp>
      <p:sp>
        <p:nvSpPr>
          <p:cNvPr id="148483" name="Rectangle 3"/>
          <p:cNvSpPr>
            <a:spLocks noGrp="1"/>
          </p:cNvSpPr>
          <p:nvPr>
            <p:ph idx="1"/>
          </p:nvPr>
        </p:nvSpPr>
        <p:spPr>
          <a:xfrm>
            <a:off x="269875" y="1341438"/>
            <a:ext cx="11083925" cy="5060950"/>
          </a:xfrm>
        </p:spPr>
        <p:txBody>
          <a:bodyPr vert="horz" wrap="square" lIns="91440" tIns="45720" rIns="91440" bIns="45720" anchor="t"/>
          <a:lstStyle/>
          <a:p>
            <a:pPr marL="609600" indent="-609600" eaLnBrk="1" hangingPunct="1"/>
            <a:r>
              <a:rPr lang="zh-CN" altLang="en-US" sz="3600" dirty="0"/>
              <a:t>法律规定：专利法</a:t>
            </a:r>
            <a:r>
              <a:rPr lang="zh-CN" altLang="en-US" sz="3600" dirty="0" smtClean="0"/>
              <a:t>第</a:t>
            </a:r>
            <a:r>
              <a:rPr lang="en-US" altLang="zh-CN" sz="3600" dirty="0" smtClean="0"/>
              <a:t>64</a:t>
            </a:r>
            <a:r>
              <a:rPr lang="zh-CN" altLang="en-US" sz="3600" dirty="0" smtClean="0"/>
              <a:t>条</a:t>
            </a:r>
            <a:r>
              <a:rPr lang="zh-CN" altLang="en-US" sz="3600" dirty="0"/>
              <a:t>第</a:t>
            </a:r>
            <a:r>
              <a:rPr lang="en-US" altLang="zh-CN" sz="3600" dirty="0"/>
              <a:t>2</a:t>
            </a:r>
            <a:r>
              <a:rPr lang="zh-CN" altLang="en-US" sz="3600" dirty="0"/>
              <a:t>款的规定：</a:t>
            </a:r>
            <a:r>
              <a:rPr lang="zh-CN" altLang="en-US" sz="3600" dirty="0">
                <a:latin typeface="楷体" panose="02010609060101010101" pitchFamily="49" charset="-122"/>
                <a:ea typeface="楷体" panose="02010609060101010101" pitchFamily="49" charset="-122"/>
              </a:rPr>
              <a:t>外观设计专利权的保护范围以表示在图片或者照片中的该产品的外观设计为准，简要说明可以用于解释图片或者照片所表示的该产品的外观设计。</a:t>
            </a:r>
            <a:endParaRPr lang="zh-CN" altLang="en-US" sz="3600" dirty="0">
              <a:latin typeface="楷体" panose="02010609060101010101" pitchFamily="49" charset="-122"/>
              <a:ea typeface="楷体" panose="02010609060101010101" pitchFamily="49" charset="-122"/>
            </a:endParaRPr>
          </a:p>
          <a:p>
            <a:pPr marL="609600" indent="-609600" eaLnBrk="1" hangingPunct="1"/>
            <a:r>
              <a:rPr lang="zh-CN" altLang="en-US" sz="3600" dirty="0"/>
              <a:t>侵权对比方法：在与外观设计专利产品相同或者相近种类产品上，采用与授权外观设计相同或者近似的外观设计的，应当认定被诉侵权设计落入专利法第五十九条第二款规定的外观设计专利权的保护范围。</a:t>
            </a:r>
            <a:endParaRPr lang="en-US" altLang="zh-CN" sz="3600" dirty="0"/>
          </a:p>
          <a:p>
            <a:pPr marL="609600" indent="-609600" eaLnBrk="1" hangingPunct="1"/>
            <a:endParaRPr lang="en-US" altLang="zh-CN" sz="2400" dirty="0"/>
          </a:p>
        </p:txBody>
      </p:sp>
      <p:sp>
        <p:nvSpPr>
          <p:cNvPr id="148484"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chemeClr val="accent1">
                    <a:satMod val="150000"/>
                  </a:schemeClr>
                </a:solidFill>
                <a:effectLst/>
                <a:uLnTx/>
                <a:uFillTx/>
                <a:latin typeface="+mj-lt"/>
                <a:ea typeface="+mj-ea"/>
                <a:cs typeface="+mj-cs"/>
              </a:rPr>
              <a:t>沈阳华晨金杯汽车有限公司 诉秦皇岛金程自动车工业有限公司外观设计专利侵权</a:t>
            </a:r>
            <a:r>
              <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rPr>
              <a:t> </a:t>
            </a:r>
            <a:endPar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49507" name="Rectangle 3"/>
          <p:cNvSpPr>
            <a:spLocks noGrp="1"/>
          </p:cNvSpPr>
          <p:nvPr>
            <p:ph idx="1"/>
          </p:nvPr>
        </p:nvSpPr>
        <p:spPr>
          <a:xfrm>
            <a:off x="838200" y="1341438"/>
            <a:ext cx="10515600" cy="5060950"/>
          </a:xfrm>
        </p:spPr>
        <p:txBody>
          <a:bodyPr vert="horz" wrap="square" lIns="91440" tIns="45720" rIns="91440" bIns="45720" anchor="t"/>
          <a:lstStyle/>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pic>
        <p:nvPicPr>
          <p:cNvPr id="149508" name="Picture 5" descr="点击浏览大图"/>
          <p:cNvPicPr>
            <a:picLocks noChangeAspect="1"/>
          </p:cNvPicPr>
          <p:nvPr/>
        </p:nvPicPr>
        <p:blipFill>
          <a:blip r:embed="rId1"/>
          <a:stretch>
            <a:fillRect/>
          </a:stretch>
        </p:blipFill>
        <p:spPr>
          <a:xfrm>
            <a:off x="2782888" y="2133600"/>
            <a:ext cx="1524000" cy="1647825"/>
          </a:xfrm>
          <a:prstGeom prst="rect">
            <a:avLst/>
          </a:prstGeom>
          <a:noFill/>
          <a:ln w="9525">
            <a:noFill/>
          </a:ln>
        </p:spPr>
      </p:pic>
      <p:pic>
        <p:nvPicPr>
          <p:cNvPr id="149509" name="Picture 7" descr="点击浏览大图"/>
          <p:cNvPicPr>
            <a:picLocks noChangeAspect="1"/>
          </p:cNvPicPr>
          <p:nvPr/>
        </p:nvPicPr>
        <p:blipFill>
          <a:blip r:embed="rId2"/>
          <a:stretch>
            <a:fillRect/>
          </a:stretch>
        </p:blipFill>
        <p:spPr>
          <a:xfrm>
            <a:off x="5016500" y="1916113"/>
            <a:ext cx="1905000" cy="1019175"/>
          </a:xfrm>
          <a:prstGeom prst="rect">
            <a:avLst/>
          </a:prstGeom>
          <a:noFill/>
          <a:ln w="9525">
            <a:noFill/>
          </a:ln>
        </p:spPr>
      </p:pic>
      <p:pic>
        <p:nvPicPr>
          <p:cNvPr id="149510" name="Picture 9" descr="点击浏览大图"/>
          <p:cNvPicPr>
            <a:picLocks noChangeAspect="1"/>
          </p:cNvPicPr>
          <p:nvPr/>
        </p:nvPicPr>
        <p:blipFill>
          <a:blip r:embed="rId3"/>
          <a:stretch>
            <a:fillRect/>
          </a:stretch>
        </p:blipFill>
        <p:spPr>
          <a:xfrm>
            <a:off x="7391400" y="2205038"/>
            <a:ext cx="1524000" cy="1647825"/>
          </a:xfrm>
          <a:prstGeom prst="rect">
            <a:avLst/>
          </a:prstGeom>
          <a:noFill/>
          <a:ln w="9525">
            <a:noFill/>
          </a:ln>
        </p:spPr>
      </p:pic>
      <p:pic>
        <p:nvPicPr>
          <p:cNvPr id="149511" name="Picture 11" descr="点击浏览大图"/>
          <p:cNvPicPr>
            <a:picLocks noChangeAspect="1"/>
          </p:cNvPicPr>
          <p:nvPr/>
        </p:nvPicPr>
        <p:blipFill>
          <a:blip r:embed="rId4"/>
          <a:stretch>
            <a:fillRect/>
          </a:stretch>
        </p:blipFill>
        <p:spPr>
          <a:xfrm>
            <a:off x="4943475" y="3068638"/>
            <a:ext cx="1905000" cy="1019175"/>
          </a:xfrm>
          <a:prstGeom prst="rect">
            <a:avLst/>
          </a:prstGeom>
          <a:noFill/>
          <a:ln w="9525">
            <a:noFill/>
          </a:ln>
        </p:spPr>
      </p:pic>
      <p:pic>
        <p:nvPicPr>
          <p:cNvPr id="149512" name="Picture 12" descr="2004031316141283-1"/>
          <p:cNvPicPr>
            <a:picLocks noChangeAspect="1"/>
          </p:cNvPicPr>
          <p:nvPr/>
        </p:nvPicPr>
        <p:blipFill>
          <a:blip r:embed="rId5"/>
          <a:stretch>
            <a:fillRect/>
          </a:stretch>
        </p:blipFill>
        <p:spPr>
          <a:xfrm>
            <a:off x="2927350" y="4149725"/>
            <a:ext cx="3175000" cy="2133600"/>
          </a:xfrm>
          <a:prstGeom prst="rect">
            <a:avLst/>
          </a:prstGeom>
          <a:noFill/>
          <a:ln w="9525">
            <a:noFill/>
          </a:ln>
        </p:spPr>
      </p:pic>
      <p:sp>
        <p:nvSpPr>
          <p:cNvPr id="149513" name="灯片编号占位符 8"/>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981200" y="155575"/>
            <a:ext cx="8229600" cy="708025"/>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150531" name="Rectangle 3"/>
          <p:cNvSpPr>
            <a:spLocks noGrp="1"/>
          </p:cNvSpPr>
          <p:nvPr>
            <p:ph idx="1"/>
          </p:nvPr>
        </p:nvSpPr>
        <p:spPr>
          <a:xfrm>
            <a:off x="733425" y="1158875"/>
            <a:ext cx="9934575" cy="5562600"/>
          </a:xfrm>
        </p:spPr>
        <p:txBody>
          <a:bodyPr vert="horz" wrap="square" lIns="91440" tIns="45720" rIns="91440" bIns="45720" anchor="t"/>
          <a:lstStyle/>
          <a:p>
            <a:pPr eaLnBrk="1" hangingPunct="1"/>
            <a:r>
              <a:rPr lang="zh-CN" altLang="en-US" dirty="0"/>
              <a:t>法院认为，金程公司生产并销售的涉案轻型客车的车身前部前围板带有明显向前伸出并带有折边的凸台、前散热器格栅为带有短横梁的宽格栅，车身各部棱角及导角均采用圆弧大</a:t>
            </a:r>
            <a:r>
              <a:rPr lang="en-US" altLang="zh-CN" dirty="0"/>
              <a:t>R</a:t>
            </a:r>
            <a:r>
              <a:rPr lang="zh-CN" altLang="en-US" dirty="0"/>
              <a:t>过度，左右两侧的下围板与整个围板形成完整连续的过渡型曲面，靠近轮胎部位的裙围板是带有突起的下围板。该款车型的外观包含了华晨金杯公司外观设计专利的主要设计要点，虽然在前散热器格栅格栅和尾灯处略有不同，但仍然构成相同或相近似，故法院认定金程公司生产并销售的型号为</a:t>
            </a:r>
            <a:r>
              <a:rPr lang="en-US" altLang="zh-CN" dirty="0"/>
              <a:t>GDQ6480A</a:t>
            </a:r>
            <a:r>
              <a:rPr lang="zh-CN" altLang="en-US" dirty="0"/>
              <a:t>的涉案轻型客车构成对华晨金杯公司外观设计专利权的侵害，金程公司应就此承担停止侵权行为并赔偿华晨金杯公司经济损失的法律责任。 </a:t>
            </a:r>
            <a:endParaRPr lang="zh-CN" altLang="en-US" dirty="0"/>
          </a:p>
        </p:txBody>
      </p:sp>
      <p:sp>
        <p:nvSpPr>
          <p:cNvPr id="150532"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smtClean="0">
                <a:ln>
                  <a:noFill/>
                </a:ln>
                <a:solidFill>
                  <a:schemeClr val="accent1">
                    <a:satMod val="150000"/>
                  </a:schemeClr>
                </a:solidFill>
                <a:effectLst/>
                <a:uLnTx/>
                <a:uFillTx/>
                <a:latin typeface="+mj-lt"/>
                <a:ea typeface="+mj-ea"/>
                <a:cs typeface="+mj-cs"/>
              </a:rPr>
              <a:t>（二）专利侵权抗辩</a:t>
            </a:r>
            <a:endParaRPr kumimoji="0" lang="zh-CN" altLang="en-US" sz="4000" b="1" i="0" u="none" strike="noStrike" kern="1200" cap="none" spc="0" normalizeH="0" baseline="0" noProof="0" smtClean="0">
              <a:ln>
                <a:noFill/>
              </a:ln>
              <a:solidFill>
                <a:schemeClr val="accent1">
                  <a:satMod val="150000"/>
                </a:schemeClr>
              </a:solidFill>
              <a:effectLst/>
              <a:uLnTx/>
              <a:uFillTx/>
              <a:latin typeface="+mj-lt"/>
              <a:ea typeface="+mj-ea"/>
              <a:cs typeface="+mj-cs"/>
            </a:endParaRPr>
          </a:p>
        </p:txBody>
      </p:sp>
      <p:sp>
        <p:nvSpPr>
          <p:cNvPr id="151555" name="Rectangle 3"/>
          <p:cNvSpPr>
            <a:spLocks noGrp="1"/>
          </p:cNvSpPr>
          <p:nvPr>
            <p:ph idx="1"/>
          </p:nvPr>
        </p:nvSpPr>
        <p:spPr>
          <a:xfrm>
            <a:off x="838200" y="1341438"/>
            <a:ext cx="10515600" cy="5060950"/>
          </a:xfrm>
        </p:spPr>
        <p:txBody>
          <a:bodyPr vert="horz" wrap="square" lIns="91440" tIns="45720" rIns="91440" bIns="45720" anchor="t"/>
          <a:lstStyle/>
          <a:p>
            <a:pPr eaLnBrk="1" hangingPunct="1"/>
            <a:r>
              <a:rPr lang="en-US" altLang="zh-CN" sz="3200" dirty="0"/>
              <a:t>1</a:t>
            </a:r>
            <a:r>
              <a:rPr lang="zh-CN" altLang="en-US" sz="3200" dirty="0"/>
              <a:t>、专利权用尽</a:t>
            </a:r>
            <a:endParaRPr lang="zh-CN" altLang="en-US" sz="3200" dirty="0"/>
          </a:p>
          <a:p>
            <a:pPr eaLnBrk="1" hangingPunct="1"/>
            <a:r>
              <a:rPr lang="zh-CN" altLang="en-US" sz="3200" dirty="0"/>
              <a:t>我国专利法</a:t>
            </a:r>
            <a:r>
              <a:rPr lang="zh-CN" altLang="en-US" sz="3200" dirty="0" smtClean="0"/>
              <a:t>第</a:t>
            </a:r>
            <a:r>
              <a:rPr lang="en-US" altLang="zh-CN" sz="3200" dirty="0" smtClean="0"/>
              <a:t>75</a:t>
            </a:r>
            <a:r>
              <a:rPr lang="zh-CN" altLang="en-US" sz="3200" dirty="0" smtClean="0"/>
              <a:t>条</a:t>
            </a:r>
            <a:r>
              <a:rPr lang="zh-CN" altLang="en-US" sz="3200" dirty="0"/>
              <a:t>规定了不视为侵犯专利权的五种情况，其中第</a:t>
            </a:r>
            <a:r>
              <a:rPr lang="en-US" altLang="zh-CN" sz="3200" dirty="0"/>
              <a:t>1</a:t>
            </a:r>
            <a:r>
              <a:rPr lang="zh-CN" altLang="en-US" sz="3200" dirty="0"/>
              <a:t>项规定，</a:t>
            </a:r>
            <a:endParaRPr lang="en-US" altLang="zh-CN" sz="3200" dirty="0"/>
          </a:p>
          <a:p>
            <a:pPr eaLnBrk="1" hangingPunct="1"/>
            <a:endParaRPr lang="en-US" altLang="zh-CN" dirty="0"/>
          </a:p>
          <a:p>
            <a:pPr eaLnBrk="1" hangingPunct="1"/>
            <a:r>
              <a:rPr lang="zh-CN" altLang="en-US" sz="4800" dirty="0">
                <a:latin typeface="华文楷体" panose="02010600040101010101" pitchFamily="2" charset="-122"/>
                <a:ea typeface="华文楷体" panose="02010600040101010101" pitchFamily="2" charset="-122"/>
              </a:rPr>
              <a:t>专利产品或者依照专利方法直接获得的产品，由专利权人或者经其许可的单位、个人售出后，使用、许诺销售、销售、进口该产品的 。 </a:t>
            </a:r>
            <a:endParaRPr lang="zh-CN" altLang="en-US" sz="4800" dirty="0">
              <a:latin typeface="华文楷体" panose="02010600040101010101" pitchFamily="2" charset="-122"/>
              <a:ea typeface="华文楷体" panose="02010600040101010101" pitchFamily="2" charset="-122"/>
            </a:endParaRPr>
          </a:p>
        </p:txBody>
      </p:sp>
      <p:sp>
        <p:nvSpPr>
          <p:cNvPr id="151556"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981200" y="-230187"/>
            <a:ext cx="8229600" cy="1252538"/>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800" b="1" i="0" u="none" strike="noStrike" kern="1200" cap="none" spc="0" normalizeH="0" baseline="0" noProof="0" dirty="0">
                <a:ln>
                  <a:noFill/>
                </a:ln>
                <a:solidFill>
                  <a:schemeClr val="tx1"/>
                </a:solidFill>
                <a:effectLst/>
                <a:uLnTx/>
                <a:uFillTx/>
                <a:latin typeface="+mj-lt"/>
                <a:ea typeface="+mj-ea"/>
                <a:cs typeface="+mj-cs"/>
              </a:rPr>
              <a:t>2</a:t>
            </a:r>
            <a:r>
              <a:rPr kumimoji="0" lang="zh-CN" altLang="en-US" sz="4800" b="1" i="0" u="none" strike="noStrike" kern="1200" cap="none" spc="0" normalizeH="0" baseline="0" noProof="0" dirty="0">
                <a:ln>
                  <a:noFill/>
                </a:ln>
                <a:solidFill>
                  <a:schemeClr val="tx1"/>
                </a:solidFill>
                <a:effectLst/>
                <a:uLnTx/>
                <a:uFillTx/>
                <a:latin typeface="+mj-lt"/>
                <a:ea typeface="+mj-ea"/>
                <a:cs typeface="+mj-cs"/>
              </a:rPr>
              <a:t>、先用权</a:t>
            </a:r>
            <a:endPar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152579" name="Rectangle 3"/>
          <p:cNvSpPr>
            <a:spLocks noGrp="1"/>
          </p:cNvSpPr>
          <p:nvPr>
            <p:ph idx="1"/>
          </p:nvPr>
        </p:nvSpPr>
        <p:spPr>
          <a:xfrm>
            <a:off x="838200" y="1341438"/>
            <a:ext cx="10515600" cy="5060950"/>
          </a:xfrm>
        </p:spPr>
        <p:txBody>
          <a:bodyPr vert="horz" wrap="square" lIns="91440" tIns="45720" rIns="91440" bIns="45720" anchor="t"/>
          <a:lstStyle/>
          <a:p>
            <a:pPr eaLnBrk="1" hangingPunct="1">
              <a:lnSpc>
                <a:spcPct val="80000"/>
              </a:lnSpc>
            </a:pPr>
            <a:r>
              <a:rPr lang="zh-CN" altLang="en-US" sz="3600" dirty="0"/>
              <a:t>专利法</a:t>
            </a:r>
            <a:r>
              <a:rPr lang="zh-CN" altLang="en-US" sz="3600" dirty="0" smtClean="0"/>
              <a:t>第</a:t>
            </a:r>
            <a:r>
              <a:rPr lang="en-US" altLang="zh-CN" sz="3600" dirty="0" smtClean="0"/>
              <a:t>75</a:t>
            </a:r>
            <a:r>
              <a:rPr lang="zh-CN" altLang="en-US" sz="3600" dirty="0" smtClean="0"/>
              <a:t>条</a:t>
            </a:r>
            <a:r>
              <a:rPr lang="zh-CN" altLang="en-US" sz="3600" dirty="0"/>
              <a:t>规定的不视为侵犯专利权的第</a:t>
            </a:r>
            <a:r>
              <a:rPr lang="en-US" altLang="zh-CN" sz="3600" dirty="0"/>
              <a:t>2</a:t>
            </a:r>
            <a:r>
              <a:rPr lang="zh-CN" altLang="en-US" sz="3600" dirty="0"/>
              <a:t>种情形：</a:t>
            </a:r>
            <a:endParaRPr lang="en-US" altLang="zh-CN" sz="3600" dirty="0"/>
          </a:p>
          <a:p>
            <a:pPr eaLnBrk="1" hangingPunct="1">
              <a:lnSpc>
                <a:spcPct val="80000"/>
              </a:lnSpc>
            </a:pPr>
            <a:r>
              <a:rPr lang="zh-CN" altLang="en-US" sz="4800" dirty="0">
                <a:latin typeface="华文楷体" panose="02010600040101010101" pitchFamily="2" charset="-122"/>
                <a:ea typeface="华文楷体" panose="02010600040101010101" pitchFamily="2" charset="-122"/>
              </a:rPr>
              <a:t>在专利申请日前已经制造相同产品、使用相同方法或者已经作好制造、使用的必要准备，并且仅在原有范围内继续制造、使用的；</a:t>
            </a:r>
            <a:endParaRPr lang="zh-CN" altLang="en-US" sz="4800" dirty="0">
              <a:latin typeface="华文楷体" panose="02010600040101010101" pitchFamily="2" charset="-122"/>
              <a:ea typeface="华文楷体" panose="02010600040101010101" pitchFamily="2" charset="-122"/>
            </a:endParaRPr>
          </a:p>
        </p:txBody>
      </p:sp>
      <p:sp>
        <p:nvSpPr>
          <p:cNvPr id="152580"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981200" y="155575"/>
            <a:ext cx="8229600" cy="66040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smtClean="0">
                <a:ln>
                  <a:noFill/>
                </a:ln>
                <a:solidFill>
                  <a:schemeClr val="tx1"/>
                </a:solidFill>
                <a:effectLst/>
                <a:uLnTx/>
                <a:uFillTx/>
                <a:latin typeface="+mj-lt"/>
                <a:ea typeface="+mj-ea"/>
                <a:cs typeface="+mj-cs"/>
              </a:rPr>
              <a:t>3</a:t>
            </a:r>
            <a:r>
              <a:rPr kumimoji="0" lang="zh-CN" altLang="en-US" sz="4000" b="1" i="0" u="none" strike="noStrike" kern="1200" cap="none" spc="0" normalizeH="0" baseline="0" noProof="0" dirty="0" smtClean="0">
                <a:ln>
                  <a:noFill/>
                </a:ln>
                <a:solidFill>
                  <a:schemeClr val="tx1"/>
                </a:solidFill>
                <a:effectLst/>
                <a:uLnTx/>
                <a:uFillTx/>
                <a:latin typeface="+mj-lt"/>
                <a:ea typeface="+mj-ea"/>
                <a:cs typeface="+mj-cs"/>
              </a:rPr>
              <a:t>、临时过境</a:t>
            </a:r>
            <a:endPar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153603" name="Rectangle 3"/>
          <p:cNvSpPr>
            <a:spLocks noGrp="1"/>
          </p:cNvSpPr>
          <p:nvPr>
            <p:ph idx="1"/>
          </p:nvPr>
        </p:nvSpPr>
        <p:spPr>
          <a:xfrm>
            <a:off x="838200" y="1412875"/>
            <a:ext cx="10515600" cy="4989513"/>
          </a:xfrm>
        </p:spPr>
        <p:txBody>
          <a:bodyPr vert="horz" wrap="square" lIns="91440" tIns="45720" rIns="91440" bIns="45720" anchor="t"/>
          <a:lstStyle/>
          <a:p>
            <a:pPr eaLnBrk="1" hangingPunct="1"/>
            <a:r>
              <a:rPr lang="zh-CN" altLang="en-US" dirty="0"/>
              <a:t>专利法</a:t>
            </a:r>
            <a:r>
              <a:rPr lang="zh-CN" altLang="en-US" dirty="0" smtClean="0"/>
              <a:t>第</a:t>
            </a:r>
            <a:r>
              <a:rPr lang="en-US" altLang="zh-CN" dirty="0" smtClean="0"/>
              <a:t>75</a:t>
            </a:r>
            <a:r>
              <a:rPr lang="zh-CN" altLang="en-US" dirty="0" smtClean="0"/>
              <a:t>条</a:t>
            </a:r>
            <a:r>
              <a:rPr lang="zh-CN" altLang="en-US" dirty="0"/>
              <a:t>规定的不视为侵犯专利权的第三种情形：</a:t>
            </a:r>
            <a:endParaRPr lang="en-US" altLang="zh-CN" dirty="0"/>
          </a:p>
          <a:p>
            <a:pPr eaLnBrk="1" hangingPunct="1"/>
            <a:endParaRPr lang="en-US" altLang="zh-CN" dirty="0"/>
          </a:p>
          <a:p>
            <a:pPr eaLnBrk="1" hangingPunct="1"/>
            <a:r>
              <a:rPr lang="zh-CN" altLang="en-US" sz="4800" dirty="0">
                <a:latin typeface="华文楷体" panose="02010600040101010101" pitchFamily="2" charset="-122"/>
                <a:ea typeface="华文楷体" panose="02010600040101010101" pitchFamily="2" charset="-122"/>
              </a:rPr>
              <a:t>临时通过中国领陆、领水、领空的外国运输工具，依照其所属国同中国签订的协议或者共同参加的国际条约，或者依照互惠原则，为运输工具自身需要而在其装置和设备中使用有关专利的； </a:t>
            </a:r>
            <a:endParaRPr lang="zh-CN" altLang="en-US" sz="4800" dirty="0">
              <a:latin typeface="华文楷体" panose="02010600040101010101" pitchFamily="2" charset="-122"/>
              <a:ea typeface="华文楷体" panose="02010600040101010101" pitchFamily="2" charset="-122"/>
            </a:endParaRPr>
          </a:p>
        </p:txBody>
      </p:sp>
      <p:sp>
        <p:nvSpPr>
          <p:cNvPr id="153604"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1981200" y="155575"/>
            <a:ext cx="8229600" cy="844550"/>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smtClean="0">
                <a:ln>
                  <a:noFill/>
                </a:ln>
                <a:solidFill>
                  <a:schemeClr val="tx1"/>
                </a:solidFill>
                <a:effectLst/>
                <a:uLnTx/>
                <a:uFillTx/>
                <a:latin typeface="+mj-lt"/>
                <a:ea typeface="+mj-ea"/>
                <a:cs typeface="+mj-cs"/>
              </a:rPr>
              <a:t>4</a:t>
            </a:r>
            <a:r>
              <a:rPr kumimoji="0" lang="zh-CN" altLang="en-US" sz="4000" b="1" i="0" u="none" strike="noStrike" kern="1200" cap="none" spc="0" normalizeH="0" baseline="0" noProof="0" dirty="0" smtClean="0">
                <a:ln>
                  <a:noFill/>
                </a:ln>
                <a:solidFill>
                  <a:schemeClr val="tx1"/>
                </a:solidFill>
                <a:effectLst/>
                <a:uLnTx/>
                <a:uFillTx/>
                <a:latin typeface="+mj-lt"/>
                <a:ea typeface="+mj-ea"/>
                <a:cs typeface="+mj-cs"/>
              </a:rPr>
              <a:t>、专为科学试验而使用</a:t>
            </a:r>
            <a:endPar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154627" name="Rectangle 3"/>
          <p:cNvSpPr>
            <a:spLocks noGrp="1"/>
          </p:cNvSpPr>
          <p:nvPr>
            <p:ph idx="1"/>
          </p:nvPr>
        </p:nvSpPr>
        <p:spPr>
          <a:xfrm>
            <a:off x="838200" y="1341438"/>
            <a:ext cx="10515600" cy="5060950"/>
          </a:xfrm>
        </p:spPr>
        <p:txBody>
          <a:bodyPr vert="horz" wrap="square" lIns="91440" tIns="45720" rIns="91440" bIns="45720" anchor="t"/>
          <a:lstStyle/>
          <a:p>
            <a:pPr eaLnBrk="1" hangingPunct="1"/>
            <a:r>
              <a:rPr lang="zh-CN" altLang="en-US" dirty="0"/>
              <a:t>专利法</a:t>
            </a:r>
            <a:r>
              <a:rPr lang="zh-CN" altLang="en-US" dirty="0" smtClean="0"/>
              <a:t>第</a:t>
            </a:r>
            <a:r>
              <a:rPr lang="en-US" altLang="zh-CN" dirty="0" smtClean="0"/>
              <a:t>75</a:t>
            </a:r>
            <a:r>
              <a:rPr lang="zh-CN" altLang="en-US" dirty="0" smtClean="0"/>
              <a:t>条</a:t>
            </a:r>
            <a:r>
              <a:rPr lang="zh-CN" altLang="en-US" dirty="0"/>
              <a:t>规定的不侵犯专利权的第</a:t>
            </a:r>
            <a:r>
              <a:rPr lang="en-US" altLang="zh-CN" dirty="0"/>
              <a:t>4</a:t>
            </a:r>
            <a:r>
              <a:rPr lang="zh-CN" altLang="en-US" dirty="0"/>
              <a:t>种情形：</a:t>
            </a:r>
            <a:endParaRPr lang="en-US" altLang="zh-CN" dirty="0"/>
          </a:p>
          <a:p>
            <a:pPr eaLnBrk="1" hangingPunct="1"/>
            <a:endParaRPr lang="en-US" altLang="zh-CN" dirty="0"/>
          </a:p>
          <a:p>
            <a:pPr eaLnBrk="1" hangingPunct="1"/>
            <a:endParaRPr lang="en-US" altLang="zh-CN" sz="4800" dirty="0"/>
          </a:p>
          <a:p>
            <a:pPr eaLnBrk="1" hangingPunct="1"/>
            <a:r>
              <a:rPr lang="zh-CN" altLang="en-US" sz="4800" dirty="0"/>
              <a:t>专为科学研究和实验而使用有关专利的。 </a:t>
            </a:r>
            <a:endParaRPr lang="zh-CN" altLang="en-US" sz="4800" dirty="0"/>
          </a:p>
          <a:p>
            <a:pPr eaLnBrk="1" hangingPunct="1">
              <a:buFont typeface="Wingdings" panose="05000000000000000000" pitchFamily="2" charset="2"/>
              <a:buNone/>
            </a:pPr>
            <a:endParaRPr lang="en-US" altLang="zh-CN" dirty="0"/>
          </a:p>
        </p:txBody>
      </p:sp>
      <p:sp>
        <p:nvSpPr>
          <p:cNvPr id="154628"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838200" y="155575"/>
            <a:ext cx="6096000" cy="8302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smtClean="0">
                <a:ln>
                  <a:noFill/>
                </a:ln>
                <a:solidFill>
                  <a:schemeClr val="tx1"/>
                </a:solidFill>
                <a:effectLst/>
                <a:uLnTx/>
                <a:uFillTx/>
                <a:latin typeface="+mj-lt"/>
                <a:ea typeface="+mj-ea"/>
                <a:cs typeface="+mj-cs"/>
              </a:rPr>
              <a:t>2</a:t>
            </a:r>
            <a:r>
              <a:rPr kumimoji="0" lang="zh-CN" altLang="en-US" sz="4000" b="1" i="0" u="none" strike="noStrike" kern="1200" cap="none" spc="0" normalizeH="0" baseline="0" noProof="0" dirty="0" smtClean="0">
                <a:ln>
                  <a:noFill/>
                </a:ln>
                <a:solidFill>
                  <a:schemeClr val="tx1"/>
                </a:solidFill>
                <a:effectLst/>
                <a:uLnTx/>
                <a:uFillTx/>
                <a:latin typeface="+mj-lt"/>
                <a:ea typeface="+mj-ea"/>
                <a:cs typeface="+mj-cs"/>
              </a:rPr>
              <a:t>、专利权的终止</a:t>
            </a:r>
            <a:endPar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128003" name="Rectangle 3"/>
          <p:cNvSpPr>
            <a:spLocks noGrp="1"/>
          </p:cNvSpPr>
          <p:nvPr>
            <p:ph idx="1"/>
          </p:nvPr>
        </p:nvSpPr>
        <p:spPr>
          <a:xfrm>
            <a:off x="838200" y="1341438"/>
            <a:ext cx="10515600" cy="5060950"/>
          </a:xfrm>
        </p:spPr>
        <p:txBody>
          <a:bodyPr vert="horz" wrap="square" lIns="91440" tIns="45720" rIns="91440" bIns="45720" anchor="t"/>
          <a:lstStyle/>
          <a:p>
            <a:pPr marL="609600" indent="-609600" eaLnBrk="1" hangingPunct="1"/>
            <a:r>
              <a:rPr lang="zh-CN" altLang="en-US" dirty="0"/>
              <a:t>（</a:t>
            </a:r>
            <a:r>
              <a:rPr lang="en-US" altLang="zh-CN" dirty="0"/>
              <a:t>1</a:t>
            </a:r>
            <a:r>
              <a:rPr lang="zh-CN" altLang="en-US" dirty="0"/>
              <a:t>）期限届满而终止</a:t>
            </a:r>
            <a:endParaRPr lang="zh-CN" altLang="en-US" dirty="0"/>
          </a:p>
          <a:p>
            <a:pPr marL="609600" indent="-609600" eaLnBrk="1" hangingPunct="1"/>
            <a:r>
              <a:rPr lang="zh-CN" altLang="en-US" dirty="0"/>
              <a:t>（</a:t>
            </a:r>
            <a:r>
              <a:rPr lang="en-US" altLang="zh-CN" dirty="0"/>
              <a:t>2</a:t>
            </a:r>
            <a:r>
              <a:rPr lang="zh-CN" altLang="en-US" dirty="0"/>
              <a:t>）因没有缴纳年费而终止。</a:t>
            </a:r>
            <a:endParaRPr lang="zh-CN" altLang="en-US" dirty="0"/>
          </a:p>
          <a:p>
            <a:pPr marL="609600" indent="-609600" eaLnBrk="1" hangingPunct="1"/>
            <a:r>
              <a:rPr lang="zh-CN" altLang="en-US" dirty="0"/>
              <a:t>（</a:t>
            </a:r>
            <a:r>
              <a:rPr lang="en-US" altLang="zh-CN" dirty="0"/>
              <a:t>3</a:t>
            </a:r>
            <a:r>
              <a:rPr lang="zh-CN" altLang="en-US" dirty="0"/>
              <a:t>）专利权人以书面声明放弃其专利权而终止。</a:t>
            </a:r>
            <a:endParaRPr lang="zh-CN" altLang="en-US" dirty="0"/>
          </a:p>
        </p:txBody>
      </p:sp>
      <p:sp>
        <p:nvSpPr>
          <p:cNvPr id="128004"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981200" y="155575"/>
            <a:ext cx="8229600" cy="819150"/>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smtClean="0">
                <a:ln>
                  <a:noFill/>
                </a:ln>
                <a:solidFill>
                  <a:schemeClr val="tx1"/>
                </a:solidFill>
                <a:effectLst/>
                <a:uLnTx/>
                <a:uFillTx/>
                <a:latin typeface="+mj-lt"/>
                <a:ea typeface="+mj-ea"/>
                <a:cs typeface="+mj-cs"/>
              </a:rPr>
              <a:t>5</a:t>
            </a:r>
            <a:r>
              <a:rPr kumimoji="0" lang="zh-CN" altLang="en-US" sz="4000" b="1" i="0" u="none" strike="noStrike" kern="1200" cap="none" spc="0" normalizeH="0" baseline="0" noProof="0" dirty="0" smtClean="0">
                <a:ln>
                  <a:noFill/>
                </a:ln>
                <a:solidFill>
                  <a:schemeClr val="tx1"/>
                </a:solidFill>
                <a:effectLst/>
                <a:uLnTx/>
                <a:uFillTx/>
                <a:latin typeface="+mj-lt"/>
                <a:ea typeface="+mj-ea"/>
                <a:cs typeface="+mj-cs"/>
              </a:rPr>
              <a:t>、为药品行政审批而使用专利</a:t>
            </a:r>
            <a:endPar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155651" name="Rectangle 3"/>
          <p:cNvSpPr>
            <a:spLocks noGrp="1"/>
          </p:cNvSpPr>
          <p:nvPr>
            <p:ph idx="1"/>
          </p:nvPr>
        </p:nvSpPr>
        <p:spPr>
          <a:xfrm>
            <a:off x="838200" y="1341438"/>
            <a:ext cx="10515600" cy="5060950"/>
          </a:xfrm>
        </p:spPr>
        <p:txBody>
          <a:bodyPr vert="horz" wrap="square" lIns="91440" tIns="45720" rIns="91440" bIns="45720" anchor="t"/>
          <a:lstStyle/>
          <a:p>
            <a:pPr eaLnBrk="1" hangingPunct="1"/>
            <a:r>
              <a:rPr lang="zh-CN" altLang="en-US" dirty="0"/>
              <a:t>专利法</a:t>
            </a:r>
            <a:r>
              <a:rPr lang="zh-CN" altLang="en-US" dirty="0" smtClean="0"/>
              <a:t>第</a:t>
            </a:r>
            <a:r>
              <a:rPr lang="en-US" altLang="zh-CN" dirty="0" smtClean="0"/>
              <a:t>75</a:t>
            </a:r>
            <a:r>
              <a:rPr lang="zh-CN" altLang="en-US" dirty="0" smtClean="0"/>
              <a:t>条</a:t>
            </a:r>
            <a:r>
              <a:rPr lang="zh-CN" altLang="en-US" dirty="0"/>
              <a:t>规定的不视为侵犯专利权的第五种情形：</a:t>
            </a:r>
            <a:endParaRPr lang="en-US" altLang="zh-CN" dirty="0"/>
          </a:p>
          <a:p>
            <a:pPr eaLnBrk="1" hangingPunct="1"/>
            <a:endParaRPr lang="en-US" altLang="zh-CN" dirty="0"/>
          </a:p>
          <a:p>
            <a:pPr eaLnBrk="1" hangingPunct="1"/>
            <a:r>
              <a:rPr lang="zh-CN" altLang="en-US" sz="4800" b="1" dirty="0">
                <a:latin typeface="华文楷体" panose="02010600040101010101" pitchFamily="2" charset="-122"/>
                <a:ea typeface="华文楷体" panose="02010600040101010101" pitchFamily="2" charset="-122"/>
              </a:rPr>
              <a:t>为提供行政审批所需要的信息，制造、使用、进口专利药品或者专利医疗器械的，以及专门为其制造、进口专利药品或者专利医疗器械的。 </a:t>
            </a:r>
            <a:endParaRPr lang="zh-CN" altLang="en-US" sz="4800" b="1" dirty="0">
              <a:latin typeface="华文楷体" panose="02010600040101010101" pitchFamily="2" charset="-122"/>
              <a:ea typeface="华文楷体" panose="02010600040101010101" pitchFamily="2" charset="-122"/>
            </a:endParaRPr>
          </a:p>
        </p:txBody>
      </p:sp>
      <p:sp>
        <p:nvSpPr>
          <p:cNvPr id="155652"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981200" y="155575"/>
            <a:ext cx="8229600" cy="857250"/>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smtClean="0">
                <a:ln>
                  <a:noFill/>
                </a:ln>
                <a:solidFill>
                  <a:schemeClr val="tx1"/>
                </a:solidFill>
                <a:effectLst/>
                <a:uLnTx/>
                <a:uFillTx/>
                <a:latin typeface="+mj-lt"/>
                <a:ea typeface="+mj-ea"/>
                <a:cs typeface="+mj-cs"/>
              </a:rPr>
              <a:t>6</a:t>
            </a:r>
            <a:r>
              <a:rPr kumimoji="0" lang="zh-CN" altLang="en-US" sz="4000" b="1" i="0" u="none" strike="noStrike" kern="1200" cap="none" spc="0" normalizeH="0" baseline="0" noProof="0" dirty="0" smtClean="0">
                <a:ln>
                  <a:noFill/>
                </a:ln>
                <a:solidFill>
                  <a:schemeClr val="tx1"/>
                </a:solidFill>
                <a:effectLst/>
                <a:uLnTx/>
                <a:uFillTx/>
                <a:latin typeface="+mj-lt"/>
                <a:ea typeface="+mj-ea"/>
                <a:cs typeface="+mj-cs"/>
              </a:rPr>
              <a:t>、公知技术抗辩</a:t>
            </a:r>
            <a:endPar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156675" name="Rectangle 3"/>
          <p:cNvSpPr>
            <a:spLocks noGrp="1"/>
          </p:cNvSpPr>
          <p:nvPr>
            <p:ph idx="1"/>
          </p:nvPr>
        </p:nvSpPr>
        <p:spPr>
          <a:xfrm>
            <a:off x="838200" y="1341438"/>
            <a:ext cx="10515600" cy="5060950"/>
          </a:xfrm>
        </p:spPr>
        <p:txBody>
          <a:bodyPr vert="horz" wrap="square" lIns="91440" tIns="45720" rIns="91440" bIns="45720" anchor="t"/>
          <a:lstStyle/>
          <a:p>
            <a:pPr eaLnBrk="1" hangingPunct="1"/>
            <a:r>
              <a:rPr lang="zh-CN" altLang="en-US" dirty="0"/>
              <a:t>专利法第六十二条</a:t>
            </a:r>
            <a:endParaRPr lang="en-US" altLang="zh-CN" dirty="0"/>
          </a:p>
          <a:p>
            <a:pPr eaLnBrk="1" hangingPunct="1"/>
            <a:endParaRPr lang="en-US" altLang="zh-CN" dirty="0"/>
          </a:p>
          <a:p>
            <a:pPr eaLnBrk="1" hangingPunct="1"/>
            <a:r>
              <a:rPr lang="zh-CN" altLang="en-US" b="1" dirty="0">
                <a:latin typeface="华文楷体" panose="02010600040101010101" pitchFamily="2" charset="-122"/>
                <a:ea typeface="华文楷体" panose="02010600040101010101" pitchFamily="2" charset="-122"/>
              </a:rPr>
              <a:t> </a:t>
            </a:r>
            <a:r>
              <a:rPr lang="zh-CN" altLang="en-US" sz="4400" b="1" dirty="0">
                <a:latin typeface="华文楷体" panose="02010600040101010101" pitchFamily="2" charset="-122"/>
                <a:ea typeface="华文楷体" panose="02010600040101010101" pitchFamily="2" charset="-122"/>
              </a:rPr>
              <a:t>在专利侵权纠纷中，被控侵权人有证据证明其实施的技术或者设计属于现有技术或者现有设计的，不构成侵犯专利权。</a:t>
            </a:r>
            <a:endParaRPr lang="zh-CN" altLang="en-US" sz="4400" b="1" dirty="0">
              <a:latin typeface="华文楷体" panose="02010600040101010101" pitchFamily="2" charset="-122"/>
              <a:ea typeface="华文楷体" panose="02010600040101010101" pitchFamily="2" charset="-122"/>
            </a:endParaRPr>
          </a:p>
        </p:txBody>
      </p:sp>
      <p:sp>
        <p:nvSpPr>
          <p:cNvPr id="156676"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indent="304800">
              <a:spcAft>
                <a:spcPts val="0"/>
              </a:spcAft>
            </a:pPr>
            <a:r>
              <a:rPr lang="zh-CN" altLang="zh-CN" sz="4000" kern="100" dirty="0">
                <a:latin typeface="等线" panose="02010600030101010101" pitchFamily="2" charset="-122"/>
                <a:ea typeface="楷体" panose="02010609060101010101" pitchFamily="49" charset="-122"/>
                <a:cs typeface="Times New Roman" panose="02020603050405020304" pitchFamily="18" charset="0"/>
              </a:rPr>
              <a:t>《中华人民共和国专利法》第七十条</a:t>
            </a:r>
            <a:endParaRPr lang="zh-CN" altLang="zh-CN" sz="4000" kern="100" dirty="0">
              <a:latin typeface="等线" panose="02010600030101010101" pitchFamily="2" charset="-122"/>
              <a:ea typeface="等线" panose="02010600030101010101" pitchFamily="2" charset="-122"/>
              <a:cs typeface="Times New Roman" panose="02020603050405020304" pitchFamily="18" charset="0"/>
            </a:endParaRPr>
          </a:p>
          <a:p>
            <a:pPr indent="304800">
              <a:spcAft>
                <a:spcPts val="0"/>
              </a:spcAft>
            </a:pPr>
            <a:r>
              <a:rPr lang="zh-CN" altLang="zh-CN" sz="4000" kern="100" dirty="0">
                <a:latin typeface="等线" panose="02010600030101010101" pitchFamily="2" charset="-122"/>
                <a:ea typeface="楷体" panose="02010609060101010101" pitchFamily="49" charset="-122"/>
                <a:cs typeface="Times New Roman" panose="02020603050405020304" pitchFamily="18" charset="0"/>
              </a:rPr>
              <a:t>为生产经营目的</a:t>
            </a:r>
            <a:r>
              <a:rPr lang="zh-CN" altLang="zh-CN" sz="4000" kern="100" dirty="0">
                <a:solidFill>
                  <a:srgbClr val="FF0000"/>
                </a:solidFill>
                <a:latin typeface="等线" panose="02010600030101010101" pitchFamily="2" charset="-122"/>
                <a:ea typeface="楷体" panose="02010609060101010101" pitchFamily="49" charset="-122"/>
                <a:cs typeface="Times New Roman" panose="02020603050405020304" pitchFamily="18" charset="0"/>
              </a:rPr>
              <a:t>使用、许诺销售或者销售</a:t>
            </a:r>
            <a:r>
              <a:rPr lang="zh-CN" altLang="zh-CN" sz="4000" kern="100" dirty="0">
                <a:solidFill>
                  <a:srgbClr val="00B050"/>
                </a:solidFill>
                <a:latin typeface="等线" panose="02010600030101010101" pitchFamily="2" charset="-122"/>
                <a:ea typeface="楷体" panose="02010609060101010101" pitchFamily="49" charset="-122"/>
                <a:cs typeface="Times New Roman" panose="02020603050405020304" pitchFamily="18" charset="0"/>
              </a:rPr>
              <a:t>不知道</a:t>
            </a:r>
            <a:r>
              <a:rPr lang="zh-CN" altLang="zh-CN" sz="4000" kern="100" dirty="0">
                <a:latin typeface="等线" panose="02010600030101010101" pitchFamily="2" charset="-122"/>
                <a:ea typeface="楷体" panose="02010609060101010101" pitchFamily="49" charset="-122"/>
                <a:cs typeface="Times New Roman" panose="02020603050405020304" pitchFamily="18" charset="0"/>
              </a:rPr>
              <a:t>是未经专利权人许可而制造并售出的专利侵权产品，能</a:t>
            </a:r>
            <a:r>
              <a:rPr lang="zh-CN" altLang="zh-CN" sz="4000" kern="100" dirty="0">
                <a:solidFill>
                  <a:srgbClr val="002060"/>
                </a:solidFill>
                <a:latin typeface="等线" panose="02010600030101010101" pitchFamily="2" charset="-122"/>
                <a:ea typeface="楷体" panose="02010609060101010101" pitchFamily="49" charset="-122"/>
                <a:cs typeface="Times New Roman" panose="02020603050405020304" pitchFamily="18" charset="0"/>
              </a:rPr>
              <a:t>证明该产品合法来源</a:t>
            </a:r>
            <a:r>
              <a:rPr lang="zh-CN" altLang="zh-CN" sz="4000" kern="100" dirty="0">
                <a:latin typeface="等线" panose="02010600030101010101" pitchFamily="2" charset="-122"/>
                <a:ea typeface="楷体" panose="02010609060101010101" pitchFamily="49" charset="-122"/>
                <a:cs typeface="Times New Roman" panose="02020603050405020304" pitchFamily="18" charset="0"/>
              </a:rPr>
              <a:t>的，不承担</a:t>
            </a:r>
            <a:r>
              <a:rPr lang="zh-CN" altLang="zh-CN" sz="4000" kern="100" dirty="0">
                <a:solidFill>
                  <a:srgbClr val="002060"/>
                </a:solidFill>
                <a:latin typeface="等线" panose="02010600030101010101" pitchFamily="2" charset="-122"/>
                <a:ea typeface="楷体" panose="02010609060101010101" pitchFamily="49" charset="-122"/>
                <a:cs typeface="Times New Roman" panose="02020603050405020304" pitchFamily="18" charset="0"/>
              </a:rPr>
              <a:t>赔偿责任</a:t>
            </a:r>
            <a:r>
              <a:rPr lang="zh-CN" altLang="zh-CN" sz="4000" kern="100" dirty="0">
                <a:latin typeface="等线" panose="02010600030101010101" pitchFamily="2" charset="-122"/>
                <a:ea typeface="楷体" panose="02010609060101010101" pitchFamily="49" charset="-122"/>
                <a:cs typeface="Times New Roman" panose="02020603050405020304" pitchFamily="18" charset="0"/>
              </a:rPr>
              <a:t>。</a:t>
            </a:r>
            <a:endParaRPr lang="zh-CN" altLang="zh-CN" sz="40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3" name="标题 2"/>
          <p:cNvSpPr>
            <a:spLocks noGrp="1"/>
          </p:cNvSpPr>
          <p:nvPr>
            <p:ph type="title"/>
          </p:nvPr>
        </p:nvSpPr>
        <p:spPr/>
        <p:txBody>
          <a:bodyPr/>
          <a:lstStyle/>
          <a:p>
            <a:r>
              <a:rPr lang="en-US" altLang="zh-CN" dirty="0" smtClean="0"/>
              <a:t>7</a:t>
            </a:r>
            <a:r>
              <a:rPr lang="zh-CN" altLang="en-US" dirty="0" smtClean="0"/>
              <a:t>、善意使用和销售</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smtClean="0">
                <a:ln>
                  <a:noFill/>
                </a:ln>
                <a:solidFill>
                  <a:schemeClr val="accent1">
                    <a:satMod val="150000"/>
                  </a:schemeClr>
                </a:solidFill>
                <a:effectLst/>
                <a:uLnTx/>
                <a:uFillTx/>
                <a:latin typeface="+mj-lt"/>
                <a:ea typeface="+mj-ea"/>
                <a:cs typeface="+mj-cs"/>
              </a:rPr>
              <a:t>（三）专利侵权的解决途径</a:t>
            </a:r>
            <a:endParaRPr kumimoji="0" lang="zh-CN" altLang="en-US" sz="4000" b="1" i="0" u="none" strike="noStrike" kern="1200" cap="none" spc="0" normalizeH="0" baseline="0" noProof="0" smtClean="0">
              <a:ln>
                <a:noFill/>
              </a:ln>
              <a:solidFill>
                <a:schemeClr val="accent1">
                  <a:satMod val="150000"/>
                </a:schemeClr>
              </a:solidFill>
              <a:effectLst/>
              <a:uLnTx/>
              <a:uFillTx/>
              <a:latin typeface="+mj-lt"/>
              <a:ea typeface="+mj-ea"/>
              <a:cs typeface="+mj-cs"/>
            </a:endParaRPr>
          </a:p>
        </p:txBody>
      </p:sp>
      <p:sp>
        <p:nvSpPr>
          <p:cNvPr id="157699" name="Rectangle 3"/>
          <p:cNvSpPr>
            <a:spLocks noGrp="1"/>
          </p:cNvSpPr>
          <p:nvPr>
            <p:ph idx="1"/>
          </p:nvPr>
        </p:nvSpPr>
        <p:spPr>
          <a:xfrm>
            <a:off x="838200" y="1341438"/>
            <a:ext cx="10515600" cy="5060950"/>
          </a:xfrm>
        </p:spPr>
        <p:txBody>
          <a:bodyPr vert="horz" wrap="square" lIns="91440" tIns="45720" rIns="91440" bIns="45720" anchor="t"/>
          <a:lstStyle/>
          <a:p>
            <a:pPr eaLnBrk="1" hangingPunct="1">
              <a:lnSpc>
                <a:spcPct val="80000"/>
              </a:lnSpc>
            </a:pPr>
            <a:r>
              <a:rPr lang="zh-CN" altLang="en-US" dirty="0"/>
              <a:t>专利法</a:t>
            </a:r>
            <a:r>
              <a:rPr lang="zh-CN" altLang="en-US" dirty="0" smtClean="0"/>
              <a:t>第六十五条</a:t>
            </a:r>
            <a:endParaRPr lang="en-US" altLang="zh-CN" dirty="0" smtClean="0"/>
          </a:p>
          <a:p>
            <a:pPr eaLnBrk="1" hangingPunct="1">
              <a:lnSpc>
                <a:spcPct val="100000"/>
              </a:lnSpc>
            </a:pPr>
            <a:r>
              <a:rPr lang="zh-CN" altLang="en-US" dirty="0" smtClean="0"/>
              <a:t> </a:t>
            </a:r>
            <a:r>
              <a:rPr lang="zh-CN" altLang="en-US" dirty="0">
                <a:latin typeface="楷体" panose="02010609060101010101" pitchFamily="49" charset="-122"/>
                <a:ea typeface="楷体" panose="02010609060101010101" pitchFamily="49" charset="-122"/>
              </a:rPr>
              <a:t>未经专利权人许可，实施其专利，即侵犯其专利权，引起纠纷的，由当事人</a:t>
            </a:r>
            <a:r>
              <a:rPr lang="zh-CN" altLang="en-US" dirty="0">
                <a:solidFill>
                  <a:srgbClr val="FF0000"/>
                </a:solidFill>
                <a:latin typeface="楷体" panose="02010609060101010101" pitchFamily="49" charset="-122"/>
                <a:ea typeface="楷体" panose="02010609060101010101" pitchFamily="49" charset="-122"/>
              </a:rPr>
              <a:t>协商解决</a:t>
            </a:r>
            <a:r>
              <a:rPr lang="zh-CN" altLang="en-US" dirty="0">
                <a:latin typeface="楷体" panose="02010609060101010101" pitchFamily="49" charset="-122"/>
                <a:ea typeface="楷体" panose="02010609060101010101" pitchFamily="49" charset="-122"/>
              </a:rPr>
              <a:t>；不愿协商或者协商不成的，专利权人或者利害关系人可以</a:t>
            </a:r>
            <a:r>
              <a:rPr lang="zh-CN" altLang="en-US" dirty="0">
                <a:solidFill>
                  <a:srgbClr val="FF0000"/>
                </a:solidFill>
                <a:latin typeface="楷体" panose="02010609060101010101" pitchFamily="49" charset="-122"/>
                <a:ea typeface="楷体" panose="02010609060101010101" pitchFamily="49" charset="-122"/>
              </a:rPr>
              <a:t>向人民法院起诉</a:t>
            </a:r>
            <a:r>
              <a:rPr lang="zh-CN" altLang="en-US" dirty="0">
                <a:latin typeface="楷体" panose="02010609060101010101" pitchFamily="49" charset="-122"/>
                <a:ea typeface="楷体" panose="02010609060101010101" pitchFamily="49" charset="-122"/>
              </a:rPr>
              <a:t>，也可以</a:t>
            </a:r>
            <a:r>
              <a:rPr lang="zh-CN" altLang="en-US" dirty="0">
                <a:solidFill>
                  <a:srgbClr val="FF0000"/>
                </a:solidFill>
                <a:latin typeface="楷体" panose="02010609060101010101" pitchFamily="49" charset="-122"/>
                <a:ea typeface="楷体" panose="02010609060101010101" pitchFamily="49" charset="-122"/>
              </a:rPr>
              <a:t>请求管理专利工作的部门处理</a:t>
            </a:r>
            <a:r>
              <a:rPr lang="zh-CN" altLang="en-US" dirty="0">
                <a:latin typeface="楷体" panose="02010609060101010101" pitchFamily="49" charset="-122"/>
                <a:ea typeface="楷体" panose="02010609060101010101" pitchFamily="49" charset="-122"/>
              </a:rPr>
              <a:t>。管理专利工作的部门处理时，认定侵权行为成立的，可以责令侵权人立即停止侵权行为，当事人不服的，可以自收到处理通知之日起十五日内依照</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中华人民共和国行政诉讼法</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向人民法院起诉；侵权人期满不起诉又不停止侵权行为的，管理专利工作的部门可以申请人民法院强制执行。进行处理的管理专利工作的部门应当事人的请求，可以就侵犯专利权的赔偿数额进行调解；调解不成的，当事人可以依照</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中华人民共和国民事诉讼法</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向人民法院起诉。</a:t>
            </a:r>
            <a:endParaRPr lang="zh-CN" altLang="en-US" sz="4000" dirty="0">
              <a:latin typeface="楷体" panose="02010609060101010101" pitchFamily="49" charset="-122"/>
              <a:ea typeface="楷体" panose="02010609060101010101" pitchFamily="49" charset="-122"/>
            </a:endParaRPr>
          </a:p>
        </p:txBody>
      </p:sp>
      <p:sp>
        <p:nvSpPr>
          <p:cNvPr id="157700"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smtClean="0">
                <a:ln>
                  <a:noFill/>
                </a:ln>
                <a:solidFill>
                  <a:schemeClr val="accent1">
                    <a:satMod val="150000"/>
                  </a:schemeClr>
                </a:solidFill>
                <a:effectLst/>
                <a:uLnTx/>
                <a:uFillTx/>
                <a:latin typeface="+mj-lt"/>
                <a:ea typeface="+mj-ea"/>
                <a:cs typeface="+mj-cs"/>
              </a:rPr>
              <a:t>（四）专利侵权责任</a:t>
            </a:r>
            <a:endParaRPr kumimoji="0" lang="zh-CN" altLang="en-US" sz="4000" b="1" i="0" u="none" strike="noStrike" kern="1200" cap="none" spc="0" normalizeH="0" baseline="0" noProof="0" smtClean="0">
              <a:ln>
                <a:noFill/>
              </a:ln>
              <a:solidFill>
                <a:schemeClr val="accent1">
                  <a:satMod val="150000"/>
                </a:schemeClr>
              </a:solidFill>
              <a:effectLst/>
              <a:uLnTx/>
              <a:uFillTx/>
              <a:latin typeface="+mj-lt"/>
              <a:ea typeface="+mj-ea"/>
              <a:cs typeface="+mj-cs"/>
            </a:endParaRPr>
          </a:p>
        </p:txBody>
      </p:sp>
      <p:sp>
        <p:nvSpPr>
          <p:cNvPr id="158723" name="Rectangle 3"/>
          <p:cNvSpPr>
            <a:spLocks noGrp="1"/>
          </p:cNvSpPr>
          <p:nvPr>
            <p:ph idx="1"/>
          </p:nvPr>
        </p:nvSpPr>
        <p:spPr>
          <a:xfrm>
            <a:off x="141288" y="1428750"/>
            <a:ext cx="10198100" cy="4602163"/>
          </a:xfrm>
        </p:spPr>
        <p:txBody>
          <a:bodyPr vert="horz" wrap="square" lIns="91440" tIns="45720" rIns="91440" bIns="45720" anchor="t"/>
          <a:lstStyle/>
          <a:p>
            <a:pPr eaLnBrk="1" hangingPunct="1">
              <a:lnSpc>
                <a:spcPct val="80000"/>
              </a:lnSpc>
            </a:pPr>
            <a:r>
              <a:rPr lang="en-US" altLang="zh-CN" dirty="0"/>
              <a:t>1</a:t>
            </a:r>
            <a:r>
              <a:rPr lang="zh-CN" altLang="en-US" dirty="0"/>
              <a:t>、停止侵权</a:t>
            </a:r>
            <a:endParaRPr lang="zh-CN" altLang="en-US" dirty="0"/>
          </a:p>
          <a:p>
            <a:pPr eaLnBrk="1" hangingPunct="1">
              <a:lnSpc>
                <a:spcPct val="100000"/>
              </a:lnSpc>
            </a:pPr>
            <a:r>
              <a:rPr lang="zh-CN" altLang="en-US" dirty="0"/>
              <a:t>一般情况下，如果认定侵权，而专利尚在有效期内，法院应根据专利权人一方的请求，判 令停止侵权。</a:t>
            </a:r>
            <a:endParaRPr lang="zh-CN" altLang="en-US" dirty="0"/>
          </a:p>
          <a:p>
            <a:pPr eaLnBrk="1" hangingPunct="1">
              <a:lnSpc>
                <a:spcPct val="100000"/>
              </a:lnSpc>
            </a:pPr>
            <a:r>
              <a:rPr lang="zh-CN" altLang="en-US" dirty="0"/>
              <a:t>个别情况下，可以不判令停止侵权</a:t>
            </a:r>
            <a:r>
              <a:rPr lang="zh-CN" altLang="en-US" dirty="0" smtClean="0"/>
              <a:t>。</a:t>
            </a:r>
            <a:endParaRPr lang="en-US" altLang="zh-CN" dirty="0" smtClean="0"/>
          </a:p>
          <a:p>
            <a:pPr marR="266700" indent="304800" algn="just">
              <a:spcAft>
                <a:spcPts val="0"/>
              </a:spcAft>
            </a:pPr>
            <a:r>
              <a:rPr lang="zh-CN" altLang="zh-CN" kern="100" dirty="0">
                <a:solidFill>
                  <a:schemeClr val="accent3"/>
                </a:solidFill>
                <a:latin typeface="等线" panose="02010600030101010101" pitchFamily="2" charset="-122"/>
                <a:ea typeface="楷体" panose="02010609060101010101" pitchFamily="49" charset="-122"/>
                <a:cs typeface="Times New Roman" panose="02020603050405020304" pitchFamily="18" charset="0"/>
              </a:rPr>
              <a:t>《最高人民法院关于审理侵犯专利权纠纷案件应用法律若干问题的解释（二）》第二十六条</a:t>
            </a:r>
            <a:endParaRPr lang="zh-CN" altLang="zh-CN" sz="2000" kern="100" dirty="0">
              <a:solidFill>
                <a:schemeClr val="accent3"/>
              </a:solidFill>
              <a:latin typeface="等线" panose="02010600030101010101" pitchFamily="2" charset="-122"/>
              <a:ea typeface="等线" panose="02010600030101010101" pitchFamily="2" charset="-122"/>
              <a:cs typeface="Times New Roman" panose="02020603050405020304" pitchFamily="18" charset="0"/>
            </a:endParaRPr>
          </a:p>
          <a:p>
            <a:r>
              <a:rPr lang="zh-CN" altLang="zh-CN" kern="100" dirty="0">
                <a:ea typeface="楷体" panose="02010609060101010101" pitchFamily="49" charset="-122"/>
                <a:cs typeface="Times New Roman" panose="02020603050405020304" pitchFamily="18" charset="0"/>
              </a:rPr>
              <a:t>被告构成对专利权的侵犯，权利人请求判令其停止侵权行为的，人民法院应予支持，但基于国家利益、公共利益的考量，人民法院可以不判令被告停止被诉行为，而判令其支付相应的合理费用。</a:t>
            </a:r>
            <a:endParaRPr lang="zh-CN" altLang="en-US" dirty="0"/>
          </a:p>
        </p:txBody>
      </p:sp>
      <p:sp>
        <p:nvSpPr>
          <p:cNvPr id="158724"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eaLnBrk="1" hangingPunct="1">
              <a:lnSpc>
                <a:spcPct val="100000"/>
              </a:lnSpc>
            </a:pPr>
            <a:r>
              <a:rPr lang="zh-CN" altLang="en-US" sz="3200" dirty="0">
                <a:solidFill>
                  <a:srgbClr val="000000"/>
                </a:solidFill>
              </a:rPr>
              <a:t>武汉晶源环境工程有限公司诉被告是日本富士化水工业株式会社和华阳电业有限公司案中，法院认定华阳电业在电厂使用的方法和设备均落入原告武汉晶源的专利保护范围，但是法院指出“由于火力发电厂配备烟气脱硫设施，符合环境保护的基本国策和国家产业政策，有利于建设环境友好型社会，具有很好的社会效益，且电厂供电情况将直接影响地方的经济和民生。</a:t>
            </a:r>
            <a:endParaRPr lang="zh-CN" altLang="en-US" sz="3200" dirty="0">
              <a:solidFill>
                <a:srgbClr val="000000"/>
              </a:solidFill>
            </a:endParaRPr>
          </a:p>
          <a:p>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669925" y="155575"/>
            <a:ext cx="9540875" cy="746125"/>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a:ln>
                  <a:noFill/>
                </a:ln>
                <a:solidFill>
                  <a:schemeClr val="tx1"/>
                </a:solidFill>
                <a:effectLst/>
                <a:uLnTx/>
                <a:uFillTx/>
                <a:latin typeface="+mj-lt"/>
                <a:ea typeface="+mj-ea"/>
                <a:cs typeface="+mj-cs"/>
              </a:rPr>
              <a:t>福建省高级人民法院</a:t>
            </a:r>
            <a:r>
              <a:rPr kumimoji="0" lang="en-US" altLang="zh-CN" sz="3600" b="1" i="0" u="none" strike="noStrike" kern="1200" cap="none" spc="0" normalizeH="0" baseline="0" noProof="0" dirty="0">
                <a:ln>
                  <a:noFill/>
                </a:ln>
                <a:solidFill>
                  <a:schemeClr val="tx1"/>
                </a:solidFill>
                <a:effectLst/>
                <a:uLnTx/>
                <a:uFillTx/>
                <a:latin typeface="+mj-lt"/>
                <a:ea typeface="+mj-ea"/>
                <a:cs typeface="+mj-cs"/>
              </a:rPr>
              <a:t>(2001)</a:t>
            </a:r>
            <a:r>
              <a:rPr kumimoji="0" lang="zh-CN" altLang="en-US" sz="3600" b="1" i="0" u="none" strike="noStrike" kern="1200" cap="none" spc="0" normalizeH="0" baseline="0" noProof="0" dirty="0">
                <a:ln>
                  <a:noFill/>
                </a:ln>
                <a:solidFill>
                  <a:schemeClr val="tx1"/>
                </a:solidFill>
                <a:effectLst/>
                <a:uLnTx/>
                <a:uFillTx/>
                <a:latin typeface="+mj-lt"/>
                <a:ea typeface="+mj-ea"/>
                <a:cs typeface="+mj-cs"/>
              </a:rPr>
              <a:t>闽知初字第</a:t>
            </a:r>
            <a:r>
              <a:rPr kumimoji="0" lang="en-US" altLang="zh-CN" sz="3600" b="1" i="0" u="none" strike="noStrike" kern="1200" cap="none" spc="0" normalizeH="0" baseline="0" noProof="0" dirty="0">
                <a:ln>
                  <a:noFill/>
                </a:ln>
                <a:solidFill>
                  <a:schemeClr val="tx1"/>
                </a:solidFill>
                <a:effectLst/>
                <a:uLnTx/>
                <a:uFillTx/>
                <a:latin typeface="+mj-lt"/>
                <a:ea typeface="+mj-ea"/>
                <a:cs typeface="+mj-cs"/>
              </a:rPr>
              <a:t>4</a:t>
            </a:r>
            <a:r>
              <a:rPr kumimoji="0" lang="zh-CN" altLang="en-US" sz="3600" b="1" i="0" u="none" strike="noStrike" kern="1200" cap="none" spc="0" normalizeH="0" baseline="0" noProof="0" dirty="0">
                <a:ln>
                  <a:noFill/>
                </a:ln>
                <a:solidFill>
                  <a:schemeClr val="tx1"/>
                </a:solidFill>
                <a:effectLst/>
                <a:uLnTx/>
                <a:uFillTx/>
                <a:latin typeface="+mj-lt"/>
                <a:ea typeface="+mj-ea"/>
                <a:cs typeface="+mj-cs"/>
              </a:rPr>
              <a:t>号判决 </a:t>
            </a:r>
            <a:endParaRPr kumimoji="0" lang="zh-CN" altLang="zh-CN" sz="36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159747" name="Rectangle 3"/>
          <p:cNvSpPr>
            <a:spLocks noGrp="1"/>
          </p:cNvSpPr>
          <p:nvPr>
            <p:ph idx="1"/>
          </p:nvPr>
        </p:nvSpPr>
        <p:spPr>
          <a:xfrm>
            <a:off x="412750" y="1428750"/>
            <a:ext cx="11307445" cy="4704080"/>
          </a:xfrm>
        </p:spPr>
        <p:txBody>
          <a:bodyPr vert="horz" wrap="square" lIns="91440" tIns="45720" rIns="91440" bIns="45720" anchor="t"/>
          <a:lstStyle/>
          <a:p>
            <a:pPr eaLnBrk="1" hangingPunct="1">
              <a:lnSpc>
                <a:spcPct val="80000"/>
              </a:lnSpc>
              <a:buFont typeface="Wingdings 2" panose="05020102010507070707" pitchFamily="18" charset="2"/>
              <a:buChar char="ß"/>
            </a:pPr>
            <a:endParaRPr lang="en-US" altLang="zh-CN" dirty="0"/>
          </a:p>
          <a:p>
            <a:pPr eaLnBrk="1" hangingPunct="1">
              <a:lnSpc>
                <a:spcPts val="4300"/>
              </a:lnSpc>
              <a:buFont typeface="Wingdings 2" panose="05020102010507070707" pitchFamily="18" charset="2"/>
              <a:buChar char="ß"/>
            </a:pPr>
            <a:r>
              <a:rPr lang="zh-CN" altLang="en-US" sz="3200" dirty="0"/>
              <a:t>在本案中，如果华阳公司停止烟气脱硫设备的使用，将对当地民生产生不良的影响。为平衡权利人利益及社会公众利益，晶源公司要求华阳公司停止侵权的诉讼请求，本院不予支持。但华阳公司也应从其</a:t>
            </a:r>
            <a:r>
              <a:rPr lang="en-US" altLang="zh-CN" sz="3200" dirty="0"/>
              <a:t>1</a:t>
            </a:r>
            <a:r>
              <a:rPr lang="zh-CN" altLang="en-US" sz="3200" dirty="0"/>
              <a:t>号和</a:t>
            </a:r>
            <a:r>
              <a:rPr lang="en-US" altLang="zh-CN" sz="3200" dirty="0"/>
              <a:t>2</a:t>
            </a:r>
            <a:r>
              <a:rPr lang="zh-CN" altLang="en-US" sz="3200" dirty="0"/>
              <a:t>号机组投入商业运营起就使用涉案专利的纯海水烟气脱硫方法及装置向晶源公司支付相应的使用费，直至涉案发明专利权期限终止。</a:t>
            </a:r>
            <a:endParaRPr lang="en-US" altLang="zh-CN" sz="3200" dirty="0"/>
          </a:p>
          <a:p>
            <a:pPr eaLnBrk="1" hangingPunct="1">
              <a:lnSpc>
                <a:spcPts val="4300"/>
              </a:lnSpc>
              <a:buFont typeface="Wingdings 2" panose="05020102010507070707" pitchFamily="18" charset="2"/>
              <a:buChar char="ß"/>
            </a:pPr>
            <a:endParaRPr lang="en-US" altLang="zh-CN" sz="2000" dirty="0"/>
          </a:p>
        </p:txBody>
      </p:sp>
      <p:sp>
        <p:nvSpPr>
          <p:cNvPr id="159748"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1"/>
          <p:cNvSpPr>
            <a:spLocks noGrp="1"/>
          </p:cNvSpPr>
          <p:nvPr>
            <p:ph type="title"/>
          </p:nvPr>
        </p:nvSpPr>
        <p:spPr>
          <a:xfrm>
            <a:off x="814388" y="0"/>
            <a:ext cx="10539412" cy="1020763"/>
          </a:xfrm>
        </p:spPr>
        <p:txBody>
          <a:bodyPr vert="horz" wrap="square" lIns="91440" tIns="45720" rIns="91440" bIns="45720" anchor="b"/>
          <a:lstStyle/>
          <a:p>
            <a:r>
              <a:rPr lang="zh-CN" altLang="en-US" kern="1200" dirty="0">
                <a:latin typeface="+mj-lt"/>
                <a:ea typeface="+mj-ea"/>
                <a:cs typeface="+mj-cs"/>
              </a:rPr>
              <a:t>最高法院（</a:t>
            </a:r>
            <a:r>
              <a:rPr lang="en-US" altLang="zh-CN" kern="1200" dirty="0">
                <a:latin typeface="+mj-lt"/>
                <a:ea typeface="+mj-ea"/>
                <a:cs typeface="+mj-cs"/>
              </a:rPr>
              <a:t>2008</a:t>
            </a:r>
            <a:r>
              <a:rPr lang="zh-CN" altLang="en-US" kern="1200" dirty="0">
                <a:latin typeface="+mj-lt"/>
                <a:ea typeface="+mj-ea"/>
                <a:cs typeface="+mj-cs"/>
              </a:rPr>
              <a:t>）民三终字第</a:t>
            </a:r>
            <a:r>
              <a:rPr lang="en-US" altLang="zh-CN" kern="1200" dirty="0">
                <a:latin typeface="+mj-lt"/>
                <a:ea typeface="+mj-ea"/>
                <a:cs typeface="+mj-cs"/>
              </a:rPr>
              <a:t>8</a:t>
            </a:r>
            <a:r>
              <a:rPr lang="zh-CN" altLang="en-US" kern="1200" dirty="0">
                <a:latin typeface="+mj-lt"/>
                <a:ea typeface="+mj-ea"/>
                <a:cs typeface="+mj-cs"/>
              </a:rPr>
              <a:t>号判决</a:t>
            </a:r>
            <a:endParaRPr lang="zh-CN" altLang="en-US" kern="1200" dirty="0">
              <a:latin typeface="+mj-lt"/>
              <a:ea typeface="+mj-ea"/>
              <a:cs typeface="+mj-cs"/>
            </a:endParaRPr>
          </a:p>
        </p:txBody>
      </p:sp>
      <p:sp>
        <p:nvSpPr>
          <p:cNvPr id="3" name="内容占位符 2"/>
          <p:cNvSpPr>
            <a:spLocks noGrp="1"/>
          </p:cNvSpPr>
          <p:nvPr>
            <p:ph idx="1"/>
          </p:nvPr>
        </p:nvSpPr>
        <p:spPr>
          <a:xfrm>
            <a:off x="387985" y="1571625"/>
            <a:ext cx="11242040" cy="4829175"/>
          </a:xfrm>
        </p:spPr>
        <p:txBody>
          <a:bodyPr vert="horz" wrap="square" lIns="91440" tIns="45720" rIns="91440" bIns="45720" numCol="1" anchor="t" anchorCtr="0" compatLnSpc="1"/>
          <a:lstStyle/>
          <a:p>
            <a:pPr marL="118745" marR="0" lvl="0" indent="0" algn="l" defTabSz="914400" rtl="0" eaLnBrk="1" fontAlgn="auto" latinLnBrk="0" hangingPunct="1">
              <a:lnSpc>
                <a:spcPts val="4000"/>
              </a:lnSpc>
              <a:spcBef>
                <a:spcPts val="0"/>
              </a:spcBef>
              <a:spcAft>
                <a:spcPts val="0"/>
              </a:spcAft>
              <a:buClrTx/>
              <a:buSzTx/>
              <a:buNone/>
              <a:defRPr/>
            </a:pPr>
            <a:r>
              <a:rPr kumimoji="0" lang="zh-CN" altLang="en-US" sz="3600" b="0" i="0" u="none" strike="noStrike" kern="1200" cap="none" spc="0" normalizeH="0" baseline="0" noProof="0" dirty="0" smtClean="0">
                <a:ln>
                  <a:noFill/>
                </a:ln>
                <a:solidFill>
                  <a:schemeClr val="tx1"/>
                </a:solidFill>
                <a:effectLst/>
                <a:uLnTx/>
                <a:uFillTx/>
                <a:latin typeface="+mn-lt"/>
                <a:ea typeface="+mn-ea"/>
                <a:cs typeface="+mn-cs"/>
              </a:rPr>
              <a:t>鉴于本案烟气脱硫系统已被安装在华阳公司的发电厂并已实际投入运行，若责令其停止行为，则会直接对当地的社会公众利益产生重大影响，故原审判决在充分考虑权利人利益与社会公众利益的前提下，未支持晶源公司关于责令停止行为的诉讼请求，而是判令华阳公司按实际使用年限向晶源公司支付每台机组每年人民币</a:t>
            </a:r>
            <a:r>
              <a:rPr kumimoji="0" lang="en-US" altLang="zh-CN" sz="3600" b="0" i="0" u="none" strike="noStrike" kern="1200" cap="none" spc="0" normalizeH="0" baseline="0" noProof="0" dirty="0" smtClean="0">
                <a:ln>
                  <a:noFill/>
                </a:ln>
                <a:solidFill>
                  <a:schemeClr val="tx1"/>
                </a:solidFill>
                <a:effectLst/>
                <a:uLnTx/>
                <a:uFillTx/>
                <a:latin typeface="+mn-lt"/>
                <a:ea typeface="+mn-ea"/>
                <a:cs typeface="+mn-cs"/>
              </a:rPr>
              <a:t>24</a:t>
            </a:r>
            <a:r>
              <a:rPr kumimoji="0" lang="zh-CN" altLang="en-US" sz="3600" b="0" i="0" u="none" strike="noStrike" kern="1200" cap="none" spc="0" normalizeH="0" baseline="0" noProof="0" dirty="0" smtClean="0">
                <a:ln>
                  <a:noFill/>
                </a:ln>
                <a:solidFill>
                  <a:schemeClr val="tx1"/>
                </a:solidFill>
                <a:effectLst/>
                <a:uLnTx/>
                <a:uFillTx/>
                <a:latin typeface="+mn-lt"/>
                <a:ea typeface="+mn-ea"/>
                <a:cs typeface="+mn-cs"/>
              </a:rPr>
              <a:t>万元至本案专利权期限届满为止，并无不妥。</a:t>
            </a:r>
            <a:endParaRPr kumimoji="0" lang="en-US" altLang="zh-CN" sz="3600" b="0" i="0" u="none" strike="noStrike" kern="1200" cap="none" spc="0" normalizeH="0" baseline="0" noProof="0" dirty="0" smtClean="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80000"/>
              </a:lnSpc>
              <a:spcBef>
                <a:spcPts val="0"/>
              </a:spcBef>
              <a:spcAft>
                <a:spcPts val="0"/>
              </a:spcAft>
              <a:buClrTx/>
              <a:buSzTx/>
              <a:buNone/>
              <a:defRPr/>
            </a:pPr>
            <a:b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br>
            <a:b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b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319405"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60772"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981200" y="155575"/>
            <a:ext cx="8229600" cy="858838"/>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800" b="1" i="0" u="none" strike="noStrike" kern="1200" cap="none" spc="0" normalizeH="0" baseline="0" noProof="0" dirty="0">
                <a:ln>
                  <a:noFill/>
                </a:ln>
                <a:solidFill>
                  <a:schemeClr val="tx1"/>
                </a:solidFill>
                <a:effectLst/>
                <a:uLnTx/>
                <a:uFillTx/>
                <a:latin typeface="+mj-lt"/>
                <a:ea typeface="+mj-ea"/>
                <a:cs typeface="+mj-cs"/>
              </a:rPr>
              <a:t>2</a:t>
            </a:r>
            <a:r>
              <a:rPr kumimoji="0" lang="zh-CN" altLang="en-US" sz="4800" b="1" i="0" u="none" strike="noStrike" kern="1200" cap="none" spc="0" normalizeH="0" baseline="0" noProof="0" dirty="0">
                <a:ln>
                  <a:noFill/>
                </a:ln>
                <a:solidFill>
                  <a:schemeClr val="tx1"/>
                </a:solidFill>
                <a:effectLst/>
                <a:uLnTx/>
                <a:uFillTx/>
                <a:latin typeface="+mj-lt"/>
                <a:ea typeface="+mj-ea"/>
                <a:cs typeface="+mj-cs"/>
              </a:rPr>
              <a:t>、赔偿损失</a:t>
            </a:r>
            <a:endParaRPr kumimoji="0" lang="zh-CN" altLang="zh-CN"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161795" name="Rectangle 3"/>
          <p:cNvSpPr>
            <a:spLocks noGrp="1"/>
          </p:cNvSpPr>
          <p:nvPr>
            <p:ph idx="1"/>
          </p:nvPr>
        </p:nvSpPr>
        <p:spPr>
          <a:xfrm>
            <a:off x="334963" y="1428750"/>
            <a:ext cx="10144125" cy="4703763"/>
          </a:xfrm>
        </p:spPr>
        <p:txBody>
          <a:bodyPr vert="horz" wrap="square" lIns="91440" tIns="45720" rIns="91440" bIns="45720" anchor="t"/>
          <a:lstStyle/>
          <a:p>
            <a:r>
              <a:rPr lang="zh-CN" altLang="en-US" sz="4400" dirty="0" smtClean="0">
                <a:solidFill>
                  <a:schemeClr val="accent1"/>
                </a:solidFill>
                <a:latin typeface="微软雅黑" panose="020B0503020204020204" pitchFamily="34" charset="-122"/>
                <a:ea typeface="微软雅黑" panose="020B0503020204020204" pitchFamily="34" charset="-122"/>
              </a:rPr>
              <a:t>损失赔偿的性质</a:t>
            </a:r>
            <a:endParaRPr lang="zh-CN" altLang="en-US" sz="4400" dirty="0" smtClean="0">
              <a:solidFill>
                <a:schemeClr val="accent1"/>
              </a:solidFill>
              <a:latin typeface="微软雅黑" panose="020B0503020204020204" pitchFamily="34" charset="-122"/>
              <a:ea typeface="微软雅黑" panose="020B0503020204020204" pitchFamily="34" charset="-122"/>
            </a:endParaRPr>
          </a:p>
          <a:p>
            <a:pPr lvl="1"/>
            <a:r>
              <a:rPr lang="zh-CN" altLang="en-US" sz="2800" dirty="0" smtClean="0">
                <a:solidFill>
                  <a:schemeClr val="accent1"/>
                </a:solidFill>
                <a:latin typeface="微软雅黑" panose="020B0503020204020204" pitchFamily="34" charset="-122"/>
                <a:ea typeface="微软雅黑" panose="020B0503020204020204" pitchFamily="34" charset="-122"/>
              </a:rPr>
              <a:t>补偿性赔偿</a:t>
            </a:r>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lvl="1"/>
            <a:r>
              <a:rPr lang="zh-CN" altLang="en-US" sz="2800" dirty="0" smtClean="0">
                <a:solidFill>
                  <a:schemeClr val="accent1"/>
                </a:solidFill>
                <a:latin typeface="微软雅黑" panose="020B0503020204020204" pitchFamily="34" charset="-122"/>
                <a:ea typeface="微软雅黑" panose="020B0503020204020204" pitchFamily="34" charset="-122"/>
              </a:rPr>
              <a:t>惩罚性赔偿</a:t>
            </a:r>
            <a:endParaRPr lang="zh-CN" altLang="en-US" dirty="0" smtClean="0">
              <a:solidFill>
                <a:schemeClr val="accent1"/>
              </a:solidFill>
              <a:latin typeface="微软雅黑" panose="020B0503020204020204" pitchFamily="34" charset="-122"/>
              <a:ea typeface="微软雅黑" panose="020B0503020204020204" pitchFamily="34" charset="-122"/>
            </a:endParaRPr>
          </a:p>
          <a:p>
            <a:r>
              <a:rPr lang="zh-CN" altLang="en-US" sz="4400" dirty="0" smtClean="0">
                <a:solidFill>
                  <a:schemeClr val="accent1"/>
                </a:solidFill>
                <a:latin typeface="微软雅黑" panose="020B0503020204020204" pitchFamily="34" charset="-122"/>
                <a:ea typeface="微软雅黑" panose="020B0503020204020204" pitchFamily="34" charset="-122"/>
              </a:rPr>
              <a:t>确定损失赔偿的方式</a:t>
            </a:r>
            <a:endParaRPr lang="zh-CN" altLang="en-US" sz="4400" dirty="0" smtClean="0">
              <a:solidFill>
                <a:schemeClr val="accent1"/>
              </a:solidFill>
              <a:latin typeface="微软雅黑" panose="020B0503020204020204" pitchFamily="34" charset="-122"/>
              <a:ea typeface="微软雅黑" panose="020B0503020204020204" pitchFamily="34" charset="-122"/>
            </a:endParaRPr>
          </a:p>
          <a:p>
            <a:pPr lvl="1"/>
            <a:r>
              <a:rPr lang="zh-CN" altLang="en-US" sz="2800" dirty="0" smtClean="0">
                <a:solidFill>
                  <a:schemeClr val="accent1"/>
                </a:solidFill>
                <a:latin typeface="微软雅黑" panose="020B0503020204020204" pitchFamily="34" charset="-122"/>
                <a:ea typeface="微软雅黑" panose="020B0503020204020204" pitchFamily="34" charset="-122"/>
              </a:rPr>
              <a:t>权利人损失</a:t>
            </a:r>
            <a:endParaRPr lang="zh-CN" altLang="en-US" sz="2800" dirty="0" smtClean="0">
              <a:solidFill>
                <a:schemeClr val="accent1"/>
              </a:solidFill>
              <a:latin typeface="微软雅黑" panose="020B0503020204020204" pitchFamily="34" charset="-122"/>
              <a:ea typeface="微软雅黑" panose="020B0503020204020204" pitchFamily="34" charset="-122"/>
            </a:endParaRPr>
          </a:p>
          <a:p>
            <a:pPr lvl="1"/>
            <a:r>
              <a:rPr lang="zh-CN" altLang="en-US" sz="2800" dirty="0" smtClean="0">
                <a:solidFill>
                  <a:schemeClr val="accent1"/>
                </a:solidFill>
                <a:latin typeface="微软雅黑" panose="020B0503020204020204" pitchFamily="34" charset="-122"/>
                <a:ea typeface="微软雅黑" panose="020B0503020204020204" pitchFamily="34" charset="-122"/>
              </a:rPr>
              <a:t>侵权人获利</a:t>
            </a:r>
            <a:endParaRPr lang="zh-CN" altLang="en-US" sz="2800" dirty="0" smtClean="0">
              <a:solidFill>
                <a:schemeClr val="accent1"/>
              </a:solidFill>
              <a:latin typeface="微软雅黑" panose="020B0503020204020204" pitchFamily="34" charset="-122"/>
              <a:ea typeface="微软雅黑" panose="020B0503020204020204" pitchFamily="34" charset="-122"/>
            </a:endParaRPr>
          </a:p>
          <a:p>
            <a:pPr lvl="1"/>
            <a:r>
              <a:rPr lang="zh-CN" altLang="en-US" sz="2800" dirty="0" smtClean="0">
                <a:solidFill>
                  <a:schemeClr val="accent1"/>
                </a:solidFill>
                <a:latin typeface="微软雅黑" panose="020B0503020204020204" pitchFamily="34" charset="-122"/>
                <a:ea typeface="微软雅黑" panose="020B0503020204020204" pitchFamily="34" charset="-122"/>
              </a:rPr>
              <a:t>专利许可费倍数</a:t>
            </a:r>
            <a:endParaRPr lang="zh-CN" altLang="en-US" sz="2800" dirty="0" smtClean="0">
              <a:solidFill>
                <a:schemeClr val="accent1"/>
              </a:solidFill>
              <a:latin typeface="微软雅黑" panose="020B0503020204020204" pitchFamily="34" charset="-122"/>
              <a:ea typeface="微软雅黑" panose="020B0503020204020204" pitchFamily="34" charset="-122"/>
            </a:endParaRPr>
          </a:p>
          <a:p>
            <a:pPr lvl="1"/>
            <a:r>
              <a:rPr lang="zh-CN" altLang="en-US" sz="2800" dirty="0" smtClean="0">
                <a:solidFill>
                  <a:schemeClr val="accent1"/>
                </a:solidFill>
                <a:latin typeface="微软雅黑" panose="020B0503020204020204" pitchFamily="34" charset="-122"/>
                <a:ea typeface="微软雅黑" panose="020B0503020204020204" pitchFamily="34" charset="-122"/>
              </a:rPr>
              <a:t>法定赔偿</a:t>
            </a:r>
            <a:endParaRPr lang="zh-CN" altLang="en-US" dirty="0" smtClean="0">
              <a:solidFill>
                <a:schemeClr val="accent1"/>
              </a:solidFill>
              <a:latin typeface="微软雅黑" panose="020B0503020204020204" pitchFamily="34" charset="-122"/>
              <a:ea typeface="微软雅黑" panose="020B0503020204020204" pitchFamily="34" charset="-122"/>
            </a:endParaRPr>
          </a:p>
          <a:p>
            <a:pPr eaLnBrk="1" hangingPunct="1"/>
            <a:endParaRPr lang="zh-CN" altLang="en-US" dirty="0" smtClean="0">
              <a:solidFill>
                <a:schemeClr val="accent1"/>
              </a:solidFill>
              <a:latin typeface="微软雅黑" panose="020B0503020204020204" pitchFamily="34" charset="-122"/>
              <a:ea typeface="微软雅黑" panose="020B0503020204020204" pitchFamily="34" charset="-122"/>
            </a:endParaRPr>
          </a:p>
        </p:txBody>
      </p:sp>
      <p:sp>
        <p:nvSpPr>
          <p:cNvPr id="161796"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
        <p:nvSpPr>
          <p:cNvPr id="2" name="文本框 1"/>
          <p:cNvSpPr txBox="1"/>
          <p:nvPr/>
        </p:nvSpPr>
        <p:spPr>
          <a:xfrm>
            <a:off x="3769360" y="3651250"/>
            <a:ext cx="817880" cy="1445260"/>
          </a:xfrm>
          <a:prstGeom prst="rect">
            <a:avLst/>
          </a:prstGeom>
          <a:noFill/>
        </p:spPr>
        <p:txBody>
          <a:bodyPr wrap="square" rtlCol="0">
            <a:spAutoFit/>
          </a:bodyPr>
          <a:p>
            <a:r>
              <a:rPr lang="zh-CN" altLang="en-US" sz="8800" dirty="0" smtClean="0">
                <a:solidFill>
                  <a:srgbClr val="FF0000"/>
                </a:solidFill>
                <a:latin typeface="宋体" panose="02010600030101010101" pitchFamily="2" charset="-122"/>
                <a:ea typeface="宋体" panose="02010600030101010101" pitchFamily="2" charset="-122"/>
                <a:sym typeface="+mn-ea"/>
              </a:rPr>
              <a:t>｝</a:t>
            </a:r>
            <a:endParaRPr lang="en-US" altLang="zh-CN" sz="4000" dirty="0" smtClean="0">
              <a:solidFill>
                <a:srgbClr val="FF0000"/>
              </a:solidFill>
              <a:latin typeface="微软雅黑" panose="020B0503020204020204" pitchFamily="34" charset="-122"/>
              <a:sym typeface="+mn-ea"/>
            </a:endParaRPr>
          </a:p>
        </p:txBody>
      </p:sp>
      <p:sp>
        <p:nvSpPr>
          <p:cNvPr id="3" name="文本框 2"/>
          <p:cNvSpPr txBox="1"/>
          <p:nvPr/>
        </p:nvSpPr>
        <p:spPr>
          <a:xfrm>
            <a:off x="4587240" y="4048760"/>
            <a:ext cx="5891530" cy="706755"/>
          </a:xfrm>
          <a:prstGeom prst="rect">
            <a:avLst/>
          </a:prstGeom>
          <a:noFill/>
        </p:spPr>
        <p:txBody>
          <a:bodyPr wrap="square" rtlCol="0">
            <a:spAutoFit/>
          </a:bodyPr>
          <a:p>
            <a:r>
              <a:rPr lang="zh-CN" altLang="en-US" sz="4000" dirty="0" smtClean="0">
                <a:solidFill>
                  <a:srgbClr val="FF0000"/>
                </a:solidFill>
                <a:ea typeface="宋体" panose="02010600030101010101" pitchFamily="2" charset="-122"/>
                <a:sym typeface="+mn-ea"/>
              </a:rPr>
              <a:t>×</a:t>
            </a:r>
            <a:r>
              <a:rPr lang="en-US" altLang="zh-CN" sz="4000" dirty="0" smtClean="0">
                <a:solidFill>
                  <a:srgbClr val="FF0000"/>
                </a:solidFill>
                <a:ea typeface="宋体" panose="02010600030101010101" pitchFamily="2" charset="-122"/>
                <a:sym typeface="+mn-ea"/>
              </a:rPr>
              <a:t>1</a:t>
            </a:r>
            <a:r>
              <a:rPr lang="en-US" altLang="zh-CN" sz="4000" dirty="0" smtClean="0">
                <a:solidFill>
                  <a:srgbClr val="FF0000"/>
                </a:solidFill>
                <a:latin typeface="微软雅黑" panose="020B0503020204020204" pitchFamily="34" charset="-122"/>
                <a:sym typeface="+mn-ea"/>
              </a:rPr>
              <a:t>~5</a:t>
            </a:r>
            <a:r>
              <a:rPr lang="zh-CN" altLang="en-US" sz="4000" dirty="0" smtClean="0">
                <a:solidFill>
                  <a:srgbClr val="FF0000"/>
                </a:solidFill>
                <a:latin typeface="微软雅黑" panose="020B0503020204020204" pitchFamily="34" charset="-122"/>
                <a:sym typeface="+mn-ea"/>
              </a:rPr>
              <a:t>（惩罚性赔偿）</a:t>
            </a:r>
            <a:endParaRPr lang="zh-CN" altLang="en-US" sz="4000" dirty="0" smtClean="0">
              <a:solidFill>
                <a:srgbClr val="FF0000"/>
              </a:solidFill>
              <a:latin typeface="微软雅黑" panose="020B0503020204020204" pitchFamily="34" charset="-122"/>
              <a:sym typeface="+mn-ea"/>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dirty="0" smtClean="0">
                <a:solidFill>
                  <a:srgbClr val="000000"/>
                </a:solidFill>
                <a:latin typeface="微软雅黑" panose="020B0503020204020204" pitchFamily="34" charset="-122"/>
                <a:ea typeface="微软雅黑" panose="020B0503020204020204" pitchFamily="34" charset="-122"/>
                <a:sym typeface="+mn-ea"/>
              </a:rPr>
              <a:t>专利法第七十一条第</a:t>
            </a:r>
            <a:r>
              <a:rPr lang="en-US" altLang="zh-CN" dirty="0" smtClean="0">
                <a:solidFill>
                  <a:srgbClr val="000000"/>
                </a:solidFill>
                <a:latin typeface="微软雅黑" panose="020B0503020204020204" pitchFamily="34" charset="-122"/>
                <a:ea typeface="微软雅黑" panose="020B0503020204020204" pitchFamily="34" charset="-122"/>
                <a:sym typeface="+mn-ea"/>
              </a:rPr>
              <a:t>1</a:t>
            </a:r>
            <a:r>
              <a:rPr lang="zh-CN" altLang="en-US" dirty="0" smtClean="0">
                <a:solidFill>
                  <a:srgbClr val="000000"/>
                </a:solidFill>
                <a:latin typeface="微软雅黑" panose="020B0503020204020204" pitchFamily="34" charset="-122"/>
                <a:ea typeface="微软雅黑" panose="020B0503020204020204" pitchFamily="34" charset="-122"/>
                <a:sym typeface="+mn-ea"/>
              </a:rPr>
              <a:t>、</a:t>
            </a:r>
            <a:r>
              <a:rPr lang="en-US" altLang="zh-CN" dirty="0" smtClean="0">
                <a:solidFill>
                  <a:srgbClr val="000000"/>
                </a:solidFill>
                <a:latin typeface="微软雅黑" panose="020B0503020204020204" pitchFamily="34" charset="-122"/>
                <a:ea typeface="微软雅黑" panose="020B0503020204020204" pitchFamily="34" charset="-122"/>
                <a:sym typeface="+mn-ea"/>
              </a:rPr>
              <a:t>2</a:t>
            </a:r>
            <a:r>
              <a:rPr lang="zh-CN" altLang="en-US" dirty="0" smtClean="0">
                <a:solidFill>
                  <a:srgbClr val="000000"/>
                </a:solidFill>
                <a:latin typeface="微软雅黑" panose="020B0503020204020204" pitchFamily="34" charset="-122"/>
                <a:ea typeface="微软雅黑" panose="020B0503020204020204" pitchFamily="34" charset="-122"/>
                <a:sym typeface="+mn-ea"/>
              </a:rPr>
              <a:t>款</a:t>
            </a:r>
            <a:endParaRPr lang="en-US" altLang="zh-CN" dirty="0" smtClean="0">
              <a:solidFill>
                <a:srgbClr val="000000"/>
              </a:solidFill>
              <a:latin typeface="微软雅黑" panose="020B0503020204020204" pitchFamily="34" charset="-122"/>
              <a:ea typeface="微软雅黑" panose="020B0503020204020204" pitchFamily="34" charset="-122"/>
            </a:endParaRPr>
          </a:p>
          <a:p>
            <a:r>
              <a:rPr lang="zh-CN" altLang="en-US" dirty="0" smtClean="0">
                <a:solidFill>
                  <a:srgbClr val="000000"/>
                </a:solidFill>
                <a:latin typeface="楷体" panose="02010609060101010101" pitchFamily="49" charset="-122"/>
                <a:ea typeface="楷体" panose="02010609060101010101" pitchFamily="49" charset="-122"/>
                <a:sym typeface="+mn-ea"/>
              </a:rPr>
              <a:t>侵犯</a:t>
            </a:r>
            <a:r>
              <a:rPr lang="zh-CN" altLang="en-US" dirty="0">
                <a:solidFill>
                  <a:srgbClr val="000000"/>
                </a:solidFill>
                <a:latin typeface="楷体" panose="02010609060101010101" pitchFamily="49" charset="-122"/>
                <a:ea typeface="楷体" panose="02010609060101010101" pitchFamily="49" charset="-122"/>
                <a:sym typeface="+mn-ea"/>
              </a:rPr>
              <a:t>专利权的赔偿数额按照权利人因被侵权所受到的实际损失</a:t>
            </a:r>
            <a:r>
              <a:rPr lang="zh-CN" altLang="en-US" dirty="0">
                <a:solidFill>
                  <a:srgbClr val="FF0000"/>
                </a:solidFill>
                <a:latin typeface="楷体" panose="02010609060101010101" pitchFamily="49" charset="-122"/>
                <a:ea typeface="楷体" panose="02010609060101010101" pitchFamily="49" charset="-122"/>
                <a:sym typeface="+mn-ea"/>
              </a:rPr>
              <a:t>或者</a:t>
            </a:r>
            <a:r>
              <a:rPr lang="zh-CN" altLang="en-US" dirty="0">
                <a:solidFill>
                  <a:srgbClr val="000000"/>
                </a:solidFill>
                <a:latin typeface="楷体" panose="02010609060101010101" pitchFamily="49" charset="-122"/>
                <a:ea typeface="楷体" panose="02010609060101010101" pitchFamily="49" charset="-122"/>
                <a:sym typeface="+mn-ea"/>
              </a:rPr>
              <a:t>侵权人因侵权所获得的利益确定</a:t>
            </a:r>
            <a:r>
              <a:rPr lang="zh-CN" altLang="en-US" dirty="0">
                <a:solidFill>
                  <a:srgbClr val="FF0000"/>
                </a:solidFill>
                <a:latin typeface="楷体" panose="02010609060101010101" pitchFamily="49" charset="-122"/>
                <a:ea typeface="楷体" panose="02010609060101010101" pitchFamily="49" charset="-122"/>
                <a:sym typeface="+mn-ea"/>
              </a:rPr>
              <a:t>；</a:t>
            </a:r>
            <a:r>
              <a:rPr lang="zh-CN" altLang="en-US" dirty="0">
                <a:solidFill>
                  <a:srgbClr val="000000"/>
                </a:solidFill>
                <a:latin typeface="楷体" panose="02010609060101010101" pitchFamily="49" charset="-122"/>
                <a:ea typeface="楷体" panose="02010609060101010101" pitchFamily="49" charset="-122"/>
                <a:sym typeface="+mn-ea"/>
              </a:rPr>
              <a:t>权利人的损失或者侵权人获得的利益难以确定的，参照该专利许可使用费的倍数合理确定。</a:t>
            </a:r>
            <a:r>
              <a:rPr lang="zh-CN" altLang="en-US" dirty="0">
                <a:solidFill>
                  <a:srgbClr val="FF0000"/>
                </a:solidFill>
                <a:latin typeface="楷体" panose="02010609060101010101" pitchFamily="49" charset="-122"/>
                <a:ea typeface="楷体" panose="02010609060101010101" pitchFamily="49" charset="-122"/>
                <a:sym typeface="+mn-ea"/>
              </a:rPr>
              <a:t>对故意侵犯专利权，情节严重的，可以在按照上述方法确定数额的一倍以上五倍以下确定赔偿数额。</a:t>
            </a:r>
            <a:endParaRPr lang="zh-CN" altLang="en-US" dirty="0">
              <a:solidFill>
                <a:srgbClr val="333333"/>
              </a:solidFill>
              <a:latin typeface="楷体" panose="02010609060101010101" pitchFamily="49" charset="-122"/>
              <a:ea typeface="楷体" panose="02010609060101010101" pitchFamily="49" charset="-122"/>
            </a:endParaRPr>
          </a:p>
          <a:p>
            <a:r>
              <a:rPr lang="zh-CN" altLang="en-US" dirty="0">
                <a:solidFill>
                  <a:srgbClr val="FF0000"/>
                </a:solidFill>
                <a:latin typeface="楷体" panose="02010609060101010101" pitchFamily="49" charset="-122"/>
                <a:ea typeface="楷体" panose="02010609060101010101" pitchFamily="49" charset="-122"/>
                <a:sym typeface="+mn-ea"/>
              </a:rPr>
              <a:t> </a:t>
            </a:r>
            <a:r>
              <a:rPr lang="zh-CN" altLang="en-US" dirty="0" smtClean="0">
                <a:solidFill>
                  <a:srgbClr val="000000"/>
                </a:solidFill>
                <a:latin typeface="楷体" panose="02010609060101010101" pitchFamily="49" charset="-122"/>
                <a:ea typeface="楷体" panose="02010609060101010101" pitchFamily="49" charset="-122"/>
                <a:sym typeface="+mn-ea"/>
              </a:rPr>
              <a:t>权利</a:t>
            </a:r>
            <a:r>
              <a:rPr lang="zh-CN" altLang="en-US" dirty="0">
                <a:solidFill>
                  <a:srgbClr val="000000"/>
                </a:solidFill>
                <a:latin typeface="楷体" panose="02010609060101010101" pitchFamily="49" charset="-122"/>
                <a:ea typeface="楷体" panose="02010609060101010101" pitchFamily="49" charset="-122"/>
                <a:sym typeface="+mn-ea"/>
              </a:rPr>
              <a:t>人的损失、侵权人获得的利益和专利许可使用费均难以确定的，人民法院可以根据专利权的类型、侵权行为的性质和情节等因素，</a:t>
            </a:r>
            <a:r>
              <a:rPr lang="zh-CN" altLang="en-US" dirty="0">
                <a:solidFill>
                  <a:srgbClr val="FF0000"/>
                </a:solidFill>
                <a:latin typeface="楷体" panose="02010609060101010101" pitchFamily="49" charset="-122"/>
                <a:ea typeface="楷体" panose="02010609060101010101" pitchFamily="49" charset="-122"/>
                <a:sym typeface="+mn-ea"/>
              </a:rPr>
              <a:t>确定给予三万元以上五百万元以下的赔偿。</a:t>
            </a:r>
            <a:endParaRPr lang="zh-CN" altLang="en-US" dirty="0">
              <a:solidFill>
                <a:srgbClr val="333333"/>
              </a:solidFill>
              <a:latin typeface="楷体" panose="02010609060101010101" pitchFamily="49" charset="-122"/>
              <a:ea typeface="楷体" panose="02010609060101010101" pitchFamily="49" charset="-122"/>
            </a:endParaRPr>
          </a:p>
          <a:p>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type="title"/>
          </p:nvPr>
        </p:nvSpPr>
        <p:spPr>
          <a:xfrm>
            <a:off x="2874963" y="-171450"/>
            <a:ext cx="7793038" cy="1462088"/>
          </a:xfrm>
        </p:spPr>
        <p:txBody>
          <a:bodyPr vert="horz" wrap="square" lIns="91440" tIns="45720" rIns="91440" bIns="45720" numCol="1" rtlCol="0"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4000" b="1" i="0" u="none" strike="noStrike" kern="1200" cap="none" spc="0" normalizeH="0" baseline="0" noProof="0" smtClean="0">
              <a:ln>
                <a:noFill/>
              </a:ln>
              <a:solidFill>
                <a:schemeClr val="accent1">
                  <a:satMod val="150000"/>
                </a:schemeClr>
              </a:solidFill>
              <a:effectLst/>
              <a:uLnTx/>
              <a:uFillTx/>
              <a:latin typeface="+mj-lt"/>
              <a:ea typeface="+mj-ea"/>
              <a:cs typeface="+mj-cs"/>
            </a:endParaRPr>
          </a:p>
        </p:txBody>
      </p:sp>
      <p:sp>
        <p:nvSpPr>
          <p:cNvPr id="129027" name="灯片编号占位符 4"/>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graphicFrame>
        <p:nvGraphicFramePr>
          <p:cNvPr id="238595" name="Group 3"/>
          <p:cNvGraphicFramePr>
            <a:graphicFrameLocks noGrp="1"/>
          </p:cNvGraphicFramePr>
          <p:nvPr/>
        </p:nvGraphicFramePr>
        <p:xfrm>
          <a:off x="3287713" y="476250"/>
          <a:ext cx="5572125" cy="6046788"/>
        </p:xfrm>
        <a:graphic>
          <a:graphicData uri="http://schemas.openxmlformats.org/drawingml/2006/table">
            <a:tbl>
              <a:tblPr/>
              <a:tblGrid>
                <a:gridCol w="3019425"/>
                <a:gridCol w="2552700"/>
              </a:tblGrid>
              <a:tr h="865188">
                <a:tc>
                  <a:txBody>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专利年费</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a:ea typeface="宋体" panose="02010600030101010101" pitchFamily="2" charset="-122"/>
                        </a:rPr>
                        <a:t>  </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71450">
                <a:tc>
                  <a:txBody>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a:ea typeface="宋体" panose="02010600030101010101" pitchFamily="2" charset="-122"/>
                        </a:rPr>
                        <a:t>     </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．发明专利</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a:ea typeface="宋体" panose="02010600030101010101" pitchFamily="2" charset="-122"/>
                        </a:rPr>
                        <a:t>  </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71450">
                <a:tc>
                  <a:txBody>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a:ea typeface="宋体" panose="02010600030101010101" pitchFamily="2" charset="-122"/>
                        </a:rPr>
                        <a:t>        </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 </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900</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71450">
                <a:tc>
                  <a:txBody>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a:ea typeface="宋体" panose="02010600030101010101" pitchFamily="2" charset="-122"/>
                        </a:rPr>
                        <a:t>        </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4</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 </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1200</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71450">
                <a:tc>
                  <a:txBody>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a:ea typeface="宋体" panose="02010600030101010101" pitchFamily="2" charset="-122"/>
                        </a:rPr>
                        <a:t>       </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1400" b="0" i="0" u="none" strike="noStrike" cap="none" normalizeH="0" baseline="0" smtClean="0">
                          <a:ln>
                            <a:noFill/>
                          </a:ln>
                          <a:solidFill>
                            <a:schemeClr val="tx1"/>
                          </a:solidFill>
                          <a:effectLst/>
                          <a:latin typeface="Arial" panose="020B0604020202020204"/>
                          <a:ea typeface="宋体" panose="02010600030101010101" pitchFamily="2" charset="-122"/>
                        </a:rPr>
                        <a:t> </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 </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 </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2000 </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71450">
                <a:tc>
                  <a:txBody>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a:ea typeface="宋体" panose="02010600030101010101" pitchFamily="2" charset="-122"/>
                        </a:rPr>
                        <a:t>        </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10</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 </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4000 </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71450">
                <a:tc>
                  <a:txBody>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a:ea typeface="宋体" panose="02010600030101010101" pitchFamily="2" charset="-122"/>
                        </a:rPr>
                        <a:t>        </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13</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 </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6000 </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71450">
                <a:tc>
                  <a:txBody>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a:ea typeface="宋体" panose="02010600030101010101" pitchFamily="2" charset="-122"/>
                        </a:rPr>
                        <a:t>        </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16</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 </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8000 </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71450">
                <a:tc>
                  <a:txBody>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a:ea typeface="宋体" panose="02010600030101010101" pitchFamily="2" charset="-122"/>
                        </a:rPr>
                        <a:t>     </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2</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．实用新型</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a:ea typeface="宋体" panose="02010600030101010101" pitchFamily="2" charset="-122"/>
                        </a:rPr>
                        <a:t>   </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71450">
                <a:tc>
                  <a:txBody>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a:ea typeface="宋体" panose="02010600030101010101" pitchFamily="2" charset="-122"/>
                        </a:rPr>
                        <a:t>        </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600</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71450">
                <a:tc>
                  <a:txBody>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a:ea typeface="宋体" panose="02010600030101010101" pitchFamily="2" charset="-122"/>
                        </a:rPr>
                        <a:t>        </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4</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900</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71450">
                <a:tc>
                  <a:txBody>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a:ea typeface="宋体" panose="02010600030101010101" pitchFamily="2" charset="-122"/>
                        </a:rPr>
                        <a:t>        </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6</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1200</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71450">
                <a:tc>
                  <a:txBody>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a:ea typeface="宋体" panose="02010600030101010101" pitchFamily="2" charset="-122"/>
                        </a:rPr>
                        <a:t>        </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9</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 </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2000</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71450">
                <a:tc>
                  <a:txBody>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a:ea typeface="宋体" panose="02010600030101010101" pitchFamily="2" charset="-122"/>
                        </a:rPr>
                        <a:t>     </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3</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．外观设计专利</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a:ea typeface="宋体" panose="02010600030101010101" pitchFamily="2" charset="-122"/>
                        </a:rPr>
                        <a:t>   </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71450">
                <a:tc>
                  <a:txBody>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a:ea typeface="宋体" panose="02010600030101010101" pitchFamily="2" charset="-122"/>
                        </a:rPr>
                        <a:t>        </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600</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71450">
                <a:tc>
                  <a:txBody>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a:ea typeface="宋体" panose="02010600030101010101" pitchFamily="2" charset="-122"/>
                        </a:rPr>
                        <a:t>       </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4</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900</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71450">
                <a:tc>
                  <a:txBody>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a:ea typeface="宋体" panose="02010600030101010101" pitchFamily="2" charset="-122"/>
                        </a:rPr>
                        <a:t>       </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6</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1200</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71450">
                <a:tc>
                  <a:txBody>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a:ea typeface="宋体" panose="02010600030101010101" pitchFamily="2" charset="-122"/>
                        </a:rPr>
                        <a:t>       </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9</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2000</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9087" name="Rectangle 62"/>
          <p:cNvSpPr/>
          <p:nvPr/>
        </p:nvSpPr>
        <p:spPr>
          <a:xfrm>
            <a:off x="1524000" y="5230813"/>
            <a:ext cx="184150" cy="76835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ct val="100000"/>
              </a:lnSpc>
              <a:spcBef>
                <a:spcPct val="0"/>
              </a:spcBef>
              <a:buNone/>
            </a:pPr>
            <a:endParaRPr lang="zh-CN" altLang="zh-CN" sz="4400" dirty="0">
              <a:ea typeface="宋体" panose="02010600030101010101" pitchFamily="2" charset="-122"/>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标题 1"/>
          <p:cNvSpPr>
            <a:spLocks noGrp="1"/>
          </p:cNvSpPr>
          <p:nvPr>
            <p:ph type="title"/>
          </p:nvPr>
        </p:nvSpPr>
        <p:spPr>
          <a:xfrm>
            <a:off x="1981200" y="155575"/>
            <a:ext cx="8229600" cy="1003300"/>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800" b="1" i="0" u="none" strike="noStrike" kern="1200" cap="none" spc="0" normalizeH="0" baseline="0" noProof="0" dirty="0">
                <a:ln>
                  <a:noFill/>
                </a:ln>
                <a:solidFill>
                  <a:schemeClr val="tx1"/>
                </a:solidFill>
                <a:effectLst/>
                <a:uLnTx/>
                <a:uFillTx/>
                <a:latin typeface="+mj-lt"/>
                <a:ea typeface="+mj-ea"/>
                <a:cs typeface="+mj-cs"/>
              </a:rPr>
              <a:t>3</a:t>
            </a:r>
            <a:r>
              <a:rPr kumimoji="0" lang="zh-CN" altLang="en-US" sz="4800" b="1" i="0" u="none" strike="noStrike" kern="1200" cap="none" spc="0" normalizeH="0" baseline="0" noProof="0" dirty="0">
                <a:ln>
                  <a:noFill/>
                </a:ln>
                <a:solidFill>
                  <a:schemeClr val="tx1"/>
                </a:solidFill>
                <a:effectLst/>
                <a:uLnTx/>
                <a:uFillTx/>
                <a:latin typeface="+mj-lt"/>
                <a:ea typeface="+mj-ea"/>
                <a:cs typeface="+mj-cs"/>
              </a:rPr>
              <a:t>、其他责任形式</a:t>
            </a:r>
            <a:endPar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162819" name="内容占位符 2"/>
          <p:cNvSpPr>
            <a:spLocks noGrp="1"/>
          </p:cNvSpPr>
          <p:nvPr>
            <p:ph idx="1"/>
          </p:nvPr>
        </p:nvSpPr>
        <p:spPr>
          <a:xfrm>
            <a:off x="838200" y="1341438"/>
            <a:ext cx="10515600" cy="5060950"/>
          </a:xfrm>
        </p:spPr>
        <p:txBody>
          <a:bodyPr vert="horz" wrap="square" lIns="91440" tIns="45720" rIns="91440" bIns="45720" anchor="t"/>
          <a:lstStyle/>
          <a:p>
            <a:pPr eaLnBrk="1" hangingPunct="1"/>
            <a:r>
              <a:rPr lang="zh-CN" altLang="en-US" dirty="0"/>
              <a:t>（</a:t>
            </a:r>
            <a:r>
              <a:rPr lang="en-US" altLang="zh-CN" dirty="0"/>
              <a:t>1</a:t>
            </a:r>
            <a:r>
              <a:rPr lang="zh-CN" altLang="en-US" dirty="0"/>
              <a:t>）赔礼道歉、消除影响是否适用？现在一般不适用。</a:t>
            </a:r>
            <a:endParaRPr lang="zh-CN" altLang="en-US" dirty="0"/>
          </a:p>
          <a:p>
            <a:pPr eaLnBrk="1" hangingPunct="1"/>
            <a:r>
              <a:rPr lang="zh-CN" altLang="en-US" dirty="0"/>
              <a:t>（</a:t>
            </a:r>
            <a:r>
              <a:rPr lang="en-US" altLang="zh-CN" dirty="0"/>
              <a:t>2</a:t>
            </a:r>
            <a:r>
              <a:rPr lang="zh-CN" altLang="en-US" dirty="0"/>
              <a:t>）对于侵权商品和侵权材料、工具是否可以判令销毁？根据具体情况而定，一般不销毁。</a:t>
            </a:r>
            <a:endParaRPr lang="zh-CN" altLang="en-US" dirty="0"/>
          </a:p>
          <a:p>
            <a:pPr eaLnBrk="1" hangingPunct="1"/>
            <a:r>
              <a:rPr lang="en-US" altLang="zh-CN" dirty="0"/>
              <a:t>4</a:t>
            </a:r>
            <a:r>
              <a:rPr lang="zh-CN" altLang="en-US" dirty="0"/>
              <a:t>、有没有刑事责任</a:t>
            </a:r>
            <a:r>
              <a:rPr lang="en-US" altLang="zh-CN" dirty="0"/>
              <a:t>——</a:t>
            </a:r>
            <a:r>
              <a:rPr lang="zh-CN" altLang="en-US" dirty="0"/>
              <a:t>专利侵权不是犯罪，没有刑事责任</a:t>
            </a:r>
            <a:endParaRPr lang="zh-CN" altLang="en-US" dirty="0"/>
          </a:p>
        </p:txBody>
      </p:sp>
      <p:sp>
        <p:nvSpPr>
          <p:cNvPr id="162820"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smtClean="0">
                <a:solidFill>
                  <a:srgbClr val="000000"/>
                </a:solidFill>
                <a:latin typeface="微软雅黑" panose="020B0503020204020204" pitchFamily="34" charset="-122"/>
                <a:ea typeface="微软雅黑" panose="020B0503020204020204" pitchFamily="34" charset="-122"/>
              </a:rPr>
              <a:t>专利法第六十八条</a:t>
            </a:r>
            <a:endParaRPr lang="en-US" altLang="zh-CN" b="1" dirty="0" smtClean="0">
              <a:solidFill>
                <a:srgbClr val="0000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楷体" panose="02010609060101010101" pitchFamily="49" charset="-122"/>
                <a:ea typeface="楷体" panose="02010609060101010101" pitchFamily="49" charset="-122"/>
              </a:rPr>
              <a:t>假冒专利的，除依法承担民事责任外，</a:t>
            </a:r>
            <a:r>
              <a:rPr lang="zh-CN" altLang="en-US" dirty="0">
                <a:solidFill>
                  <a:srgbClr val="FF0000"/>
                </a:solidFill>
                <a:latin typeface="楷体" panose="02010609060101010101" pitchFamily="49" charset="-122"/>
                <a:ea typeface="楷体" panose="02010609060101010101" pitchFamily="49" charset="-122"/>
              </a:rPr>
              <a:t>由负责专利执法的部门</a:t>
            </a:r>
            <a:r>
              <a:rPr lang="zh-CN" altLang="en-US" dirty="0">
                <a:solidFill>
                  <a:srgbClr val="000000"/>
                </a:solidFill>
                <a:latin typeface="楷体" panose="02010609060101010101" pitchFamily="49" charset="-122"/>
                <a:ea typeface="楷体" panose="02010609060101010101" pitchFamily="49" charset="-122"/>
              </a:rPr>
              <a:t>责令改正并予公告，没收违法所得，可以处违法所得</a:t>
            </a:r>
            <a:r>
              <a:rPr lang="zh-CN" altLang="en-US" dirty="0">
                <a:solidFill>
                  <a:srgbClr val="FF0000"/>
                </a:solidFill>
                <a:latin typeface="楷体" panose="02010609060101010101" pitchFamily="49" charset="-122"/>
                <a:ea typeface="楷体" panose="02010609060101010101" pitchFamily="49" charset="-122"/>
              </a:rPr>
              <a:t>五倍</a:t>
            </a:r>
            <a:r>
              <a:rPr lang="zh-CN" altLang="en-US" dirty="0">
                <a:solidFill>
                  <a:srgbClr val="000000"/>
                </a:solidFill>
                <a:latin typeface="楷体" panose="02010609060101010101" pitchFamily="49" charset="-122"/>
                <a:ea typeface="楷体" panose="02010609060101010101" pitchFamily="49" charset="-122"/>
              </a:rPr>
              <a:t>以下的罚款；</a:t>
            </a:r>
            <a:r>
              <a:rPr lang="zh-CN" altLang="en-US" dirty="0">
                <a:solidFill>
                  <a:srgbClr val="FF0000"/>
                </a:solidFill>
                <a:latin typeface="楷体" panose="02010609060101010101" pitchFamily="49" charset="-122"/>
                <a:ea typeface="楷体" panose="02010609060101010101" pitchFamily="49" charset="-122"/>
              </a:rPr>
              <a:t>没有违法所得或者违法所得在五万元以下的，可以处二十五万元以下的罚款</a:t>
            </a:r>
            <a:r>
              <a:rPr lang="zh-CN" altLang="en-US" dirty="0">
                <a:solidFill>
                  <a:srgbClr val="000000"/>
                </a:solidFill>
                <a:latin typeface="楷体" panose="02010609060101010101" pitchFamily="49" charset="-122"/>
                <a:ea typeface="楷体" panose="02010609060101010101" pitchFamily="49" charset="-122"/>
              </a:rPr>
              <a:t>；构成犯罪的，依法追究刑事责任。</a:t>
            </a:r>
            <a:endParaRPr lang="zh-CN" altLang="en-US" dirty="0">
              <a:solidFill>
                <a:srgbClr val="000000"/>
              </a:solidFill>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假冒专利与专利侵权的区别</a:t>
            </a:r>
            <a:endParaRPr lang="zh-CN" altLang="en-US"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假冒专利，用的是专利的</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名</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sym typeface="+mn-ea"/>
              </a:rPr>
              <a:t>专利侵权，用的是专利的</a:t>
            </a:r>
            <a:r>
              <a:rPr lang="en-US" altLang="zh-CN" dirty="0">
                <a:latin typeface="楷体" panose="02010609060101010101" pitchFamily="49" charset="-122"/>
                <a:ea typeface="楷体" panose="02010609060101010101" pitchFamily="49" charset="-122"/>
                <a:sym typeface="+mn-ea"/>
              </a:rPr>
              <a:t>“</a:t>
            </a:r>
            <a:r>
              <a:rPr lang="zh-CN" altLang="en-US" dirty="0">
                <a:latin typeface="楷体" panose="02010609060101010101" pitchFamily="49" charset="-122"/>
                <a:ea typeface="楷体" panose="02010609060101010101" pitchFamily="49" charset="-122"/>
                <a:sym typeface="+mn-ea"/>
              </a:rPr>
              <a:t>实</a:t>
            </a:r>
            <a:r>
              <a:rPr lang="en-US" altLang="zh-CN" dirty="0">
                <a:latin typeface="楷体" panose="02010609060101010101" pitchFamily="49" charset="-122"/>
                <a:ea typeface="楷体" panose="02010609060101010101" pitchFamily="49" charset="-122"/>
                <a:sym typeface="+mn-ea"/>
              </a:rPr>
              <a:t>”</a:t>
            </a:r>
            <a:r>
              <a:rPr lang="zh-CN" altLang="en-US" dirty="0">
                <a:latin typeface="楷体" panose="02010609060101010101" pitchFamily="49" charset="-122"/>
                <a:ea typeface="楷体" panose="02010609060101010101" pitchFamily="49" charset="-122"/>
                <a:sym typeface="+mn-ea"/>
              </a:rPr>
              <a:t>。</a:t>
            </a:r>
            <a:endParaRPr lang="zh-CN" altLang="en-US" dirty="0">
              <a:latin typeface="楷体" panose="02010609060101010101" pitchFamily="49" charset="-122"/>
              <a:ea typeface="楷体" panose="02010609060101010101" pitchFamily="49" charset="-122"/>
              <a:sym typeface="+mn-ea"/>
            </a:endParaRPr>
          </a:p>
          <a:p>
            <a:pPr lvl="1"/>
            <a:r>
              <a:rPr lang="zh-CN" altLang="en-US" dirty="0">
                <a:latin typeface="楷体" panose="02010609060101010101" pitchFamily="49" charset="-122"/>
                <a:ea typeface="楷体" panose="02010609060101010101" pitchFamily="49" charset="-122"/>
                <a:sym typeface="+mn-ea"/>
              </a:rPr>
              <a:t>假冒专利的责任比专利侵权重</a:t>
            </a:r>
            <a:endParaRPr lang="zh-CN" altLang="en-US" dirty="0">
              <a:latin typeface="楷体" panose="02010609060101010101" pitchFamily="49" charset="-122"/>
              <a:ea typeface="楷体" panose="02010609060101010101" pitchFamily="49" charset="-122"/>
              <a:sym typeface="+mn-ea"/>
            </a:endParaRPr>
          </a:p>
        </p:txBody>
      </p:sp>
      <p:sp>
        <p:nvSpPr>
          <p:cNvPr id="3" name="标题 2"/>
          <p:cNvSpPr>
            <a:spLocks noGrp="1"/>
          </p:cNvSpPr>
          <p:nvPr>
            <p:ph type="title"/>
          </p:nvPr>
        </p:nvSpPr>
        <p:spPr/>
        <p:txBody>
          <a:bodyPr/>
          <a:lstStyle/>
          <a:p>
            <a:r>
              <a:rPr lang="en-US" altLang="zh-CN" dirty="0" smtClean="0"/>
              <a:t>4</a:t>
            </a:r>
            <a:r>
              <a:rPr lang="zh-CN" altLang="en-US" dirty="0" smtClean="0"/>
              <a:t>、假冒专利</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01675" y="1147445"/>
            <a:ext cx="10652125" cy="5254625"/>
          </a:xfrm>
        </p:spPr>
        <p:txBody>
          <a:bodyPr/>
          <a:p>
            <a:r>
              <a:rPr lang="zh-CN" altLang="en-US" sz="2400"/>
              <a:t>第八十四条 　下列行为属于专利法第六十三条规定的</a:t>
            </a:r>
            <a:r>
              <a:rPr lang="zh-CN" altLang="en-US" sz="2400">
                <a:solidFill>
                  <a:srgbClr val="FF0000"/>
                </a:solidFill>
              </a:rPr>
              <a:t>假冒专利</a:t>
            </a:r>
            <a:r>
              <a:rPr lang="zh-CN" altLang="en-US" sz="2400"/>
              <a:t>的行为：</a:t>
            </a:r>
            <a:endParaRPr lang="zh-CN" altLang="en-US" sz="2400"/>
          </a:p>
          <a:p>
            <a:r>
              <a:rPr lang="zh-CN" altLang="en-US" sz="2400"/>
              <a:t>（一）在未被授予专利权的产品或者其包装上标注专利标识，专利权被宣告无效后或者终止后继续在产品或者其包装上标注专利标识，或者未经许可在产品或者产品包装上标注他人的专利号；</a:t>
            </a:r>
            <a:endParaRPr lang="zh-CN" altLang="en-US" sz="2400"/>
          </a:p>
          <a:p>
            <a:r>
              <a:rPr lang="zh-CN" altLang="en-US" sz="2400"/>
              <a:t>（二）销售第（一）项所述产品；</a:t>
            </a:r>
            <a:endParaRPr lang="zh-CN" altLang="en-US" sz="2400"/>
          </a:p>
          <a:p>
            <a:r>
              <a:rPr lang="zh-CN" altLang="en-US" sz="2400"/>
              <a:t>（三）在产品说明书等材料中将未被授予专利权的技术或者设计称为专利技术或者专利设计，将专利申请称为专利，或者未经许可使用他人的专利号，使公众将所涉及的技术或者设计误认为是专利技术或者专利设计；</a:t>
            </a:r>
            <a:endParaRPr lang="zh-CN" altLang="en-US" sz="2400"/>
          </a:p>
          <a:p>
            <a:r>
              <a:rPr lang="zh-CN" altLang="en-US" sz="2400"/>
              <a:t>（四）伪造或者变造专利证书、专利文件或者专利申请文件；</a:t>
            </a:r>
            <a:endParaRPr lang="zh-CN" altLang="en-US" sz="2400"/>
          </a:p>
          <a:p>
            <a:r>
              <a:rPr lang="zh-CN" altLang="en-US" sz="2400"/>
              <a:t>（五）其他使公众混淆，将未被授予专利权的技术或者设计误认为是专利技术或者专利设计的行为。</a:t>
            </a:r>
            <a:endParaRPr lang="zh-CN" altLang="en-US" sz="2400"/>
          </a:p>
        </p:txBody>
      </p:sp>
      <p:sp>
        <p:nvSpPr>
          <p:cNvPr id="3" name="标题 2"/>
          <p:cNvSpPr>
            <a:spLocks noGrp="1"/>
          </p:cNvSpPr>
          <p:nvPr>
            <p:ph type="title"/>
          </p:nvPr>
        </p:nvSpPr>
        <p:spPr/>
        <p:txBody>
          <a:bodyPr/>
          <a:p>
            <a:r>
              <a:rPr lang="zh-CN" altLang="en-US"/>
              <a:t>《中华人民共和国专利法实施细则》</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ts val="4800"/>
              </a:lnSpc>
              <a:spcBef>
                <a:spcPct val="0"/>
              </a:spcBef>
              <a:spcAft>
                <a:spcPts val="0"/>
              </a:spcAft>
              <a:buClrTx/>
              <a:buSzTx/>
              <a:buFontTx/>
              <a:buNone/>
              <a:defRPr/>
            </a:pPr>
            <a:r>
              <a:rPr kumimoji="0" lang="zh-CN" altLang="en-US" sz="4000" b="1" i="0" u="none" strike="noStrike" kern="1200" cap="none" spc="0" normalizeH="0" baseline="0" noProof="0" smtClean="0">
                <a:ln>
                  <a:noFill/>
                </a:ln>
                <a:solidFill>
                  <a:schemeClr val="accent1">
                    <a:satMod val="150000"/>
                  </a:schemeClr>
                </a:solidFill>
                <a:effectLst/>
                <a:uLnTx/>
                <a:uFillTx/>
                <a:latin typeface="+mj-lt"/>
                <a:ea typeface="+mj-ea"/>
                <a:cs typeface="+mj-cs"/>
              </a:rPr>
              <a:t>（二）专利权的效力</a:t>
            </a:r>
            <a:endParaRPr kumimoji="0" lang="zh-CN" altLang="en-US" sz="4000" b="1" i="0" u="none" strike="noStrike" kern="1200" cap="none" spc="0" normalizeH="0" baseline="0" noProof="0" smtClean="0">
              <a:ln>
                <a:noFill/>
              </a:ln>
              <a:solidFill>
                <a:schemeClr val="accent1">
                  <a:satMod val="150000"/>
                </a:schemeClr>
              </a:solidFill>
              <a:effectLst/>
              <a:uLnTx/>
              <a:uFillTx/>
              <a:latin typeface="+mj-lt"/>
              <a:ea typeface="+mj-ea"/>
              <a:cs typeface="+mj-cs"/>
            </a:endParaRPr>
          </a:p>
        </p:txBody>
      </p:sp>
      <p:sp>
        <p:nvSpPr>
          <p:cNvPr id="130051" name="Rectangle 3"/>
          <p:cNvSpPr>
            <a:spLocks noGrp="1"/>
          </p:cNvSpPr>
          <p:nvPr>
            <p:ph idx="1"/>
          </p:nvPr>
        </p:nvSpPr>
        <p:spPr>
          <a:xfrm>
            <a:off x="838200" y="1341438"/>
            <a:ext cx="10515600" cy="5060950"/>
          </a:xfrm>
        </p:spPr>
        <p:txBody>
          <a:bodyPr vert="horz" wrap="square" lIns="91440" tIns="45720" rIns="91440" bIns="45720" anchor="t"/>
          <a:lstStyle/>
          <a:p>
            <a:pPr eaLnBrk="1" hangingPunct="1">
              <a:lnSpc>
                <a:spcPct val="80000"/>
              </a:lnSpc>
            </a:pPr>
            <a:r>
              <a:rPr lang="zh-CN" altLang="en-US" dirty="0"/>
              <a:t>专利法第十一条</a:t>
            </a:r>
            <a:endParaRPr lang="zh-CN" altLang="en-US" dirty="0"/>
          </a:p>
          <a:p>
            <a:pPr eaLnBrk="1" hangingPunct="1">
              <a:lnSpc>
                <a:spcPct val="100000"/>
              </a:lnSpc>
            </a:pPr>
            <a:r>
              <a:rPr lang="zh-CN" altLang="en-US" sz="3200" dirty="0"/>
              <a:t>发明和实用新型专利权被授予后，除</a:t>
            </a:r>
            <a:r>
              <a:rPr lang="zh-CN" altLang="en-US" sz="3200" dirty="0">
                <a:solidFill>
                  <a:srgbClr val="FF0000"/>
                </a:solidFill>
              </a:rPr>
              <a:t>本法另有规定的以外</a:t>
            </a:r>
            <a:r>
              <a:rPr lang="zh-CN" altLang="en-US" sz="3200" dirty="0"/>
              <a:t>，任何单位或者个人</a:t>
            </a:r>
            <a:r>
              <a:rPr lang="zh-CN" altLang="en-US" sz="3200" dirty="0">
                <a:solidFill>
                  <a:srgbClr val="FF0000"/>
                </a:solidFill>
              </a:rPr>
              <a:t>未经专利权人许可</a:t>
            </a:r>
            <a:r>
              <a:rPr lang="zh-CN" altLang="en-US" sz="3200" dirty="0"/>
              <a:t>，都不得实施其专利，即不得</a:t>
            </a:r>
            <a:r>
              <a:rPr lang="zh-CN" altLang="en-US" sz="3200" dirty="0">
                <a:solidFill>
                  <a:srgbClr val="FF0000"/>
                </a:solidFill>
              </a:rPr>
              <a:t>为生产经营目的</a:t>
            </a:r>
            <a:r>
              <a:rPr lang="zh-CN" altLang="en-US" sz="3200" dirty="0">
                <a:solidFill>
                  <a:srgbClr val="0070C0"/>
                </a:solidFill>
              </a:rPr>
              <a:t>制造、使用、许诺销售、销售、进口</a:t>
            </a:r>
            <a:r>
              <a:rPr lang="zh-CN" altLang="en-US" sz="3200" dirty="0"/>
              <a:t>其专利产品，或者</a:t>
            </a:r>
            <a:r>
              <a:rPr lang="zh-CN" altLang="en-US" sz="3200" dirty="0">
                <a:solidFill>
                  <a:srgbClr val="0070C0"/>
                </a:solidFill>
              </a:rPr>
              <a:t>使用其专利方法以及使用、许诺销售、销售、进口依照该专利方法直接获得的产品</a:t>
            </a:r>
            <a:r>
              <a:rPr lang="zh-CN" altLang="en-US" sz="3200" dirty="0"/>
              <a:t>。</a:t>
            </a:r>
            <a:br>
              <a:rPr lang="zh-CN" altLang="en-US" sz="3200" dirty="0"/>
            </a:br>
            <a:r>
              <a:rPr lang="zh-CN" altLang="en-US" sz="3200" dirty="0"/>
              <a:t>    外观设计专利权被授予后，任何单位或者个人未经专利权人许可，都不得实施其专利，即不得为生产经营目的</a:t>
            </a:r>
            <a:r>
              <a:rPr lang="zh-CN" altLang="en-US" sz="3200" dirty="0">
                <a:solidFill>
                  <a:srgbClr val="0070C0"/>
                </a:solidFill>
              </a:rPr>
              <a:t>制造、许诺销售、销售、进口其外观设计专利产品</a:t>
            </a:r>
            <a:r>
              <a:rPr lang="zh-CN" altLang="en-US" sz="3200" dirty="0"/>
              <a:t>。 </a:t>
            </a:r>
            <a:endParaRPr lang="zh-CN" altLang="en-US" sz="3200" dirty="0"/>
          </a:p>
        </p:txBody>
      </p:sp>
      <p:sp>
        <p:nvSpPr>
          <p:cNvPr id="130052"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smtClean="0">
                <a:ln>
                  <a:noFill/>
                </a:ln>
                <a:solidFill>
                  <a:schemeClr val="accent1">
                    <a:satMod val="150000"/>
                  </a:schemeClr>
                </a:solidFill>
                <a:effectLst/>
                <a:uLnTx/>
                <a:uFillTx/>
                <a:latin typeface="+mj-lt"/>
                <a:ea typeface="+mj-ea"/>
                <a:cs typeface="+mj-cs"/>
              </a:rPr>
              <a:t>（三）专利权的行使</a:t>
            </a:r>
            <a:endParaRPr kumimoji="0" lang="zh-CN" altLang="en-US" sz="4000" b="1" i="0" u="none" strike="noStrike" kern="1200" cap="none" spc="0" normalizeH="0" baseline="0" noProof="0" smtClean="0">
              <a:ln>
                <a:noFill/>
              </a:ln>
              <a:solidFill>
                <a:schemeClr val="accent1">
                  <a:satMod val="150000"/>
                </a:schemeClr>
              </a:solidFill>
              <a:effectLst/>
              <a:uLnTx/>
              <a:uFillTx/>
              <a:latin typeface="+mj-lt"/>
              <a:ea typeface="+mj-ea"/>
              <a:cs typeface="+mj-cs"/>
            </a:endParaRPr>
          </a:p>
        </p:txBody>
      </p:sp>
      <p:sp>
        <p:nvSpPr>
          <p:cNvPr id="131075" name="Rectangle 3"/>
          <p:cNvSpPr>
            <a:spLocks noGrp="1"/>
          </p:cNvSpPr>
          <p:nvPr>
            <p:ph idx="1"/>
          </p:nvPr>
        </p:nvSpPr>
        <p:spPr>
          <a:xfrm>
            <a:off x="838200" y="1341438"/>
            <a:ext cx="10515600" cy="5060950"/>
          </a:xfrm>
        </p:spPr>
        <p:txBody>
          <a:bodyPr vert="horz" wrap="square" lIns="91440" tIns="45720" rIns="91440" bIns="45720" anchor="t"/>
          <a:lstStyle/>
          <a:p>
            <a:pPr eaLnBrk="1" hangingPunct="1">
              <a:lnSpc>
                <a:spcPct val="80000"/>
              </a:lnSpc>
            </a:pPr>
            <a:r>
              <a:rPr lang="en-US" altLang="zh-CN" sz="2400" dirty="0"/>
              <a:t>1</a:t>
            </a:r>
            <a:r>
              <a:rPr lang="zh-CN" altLang="en-US" sz="2400" dirty="0"/>
              <a:t>、自己实施专利</a:t>
            </a:r>
            <a:endParaRPr lang="zh-CN" altLang="en-US" sz="2400" dirty="0"/>
          </a:p>
          <a:p>
            <a:pPr eaLnBrk="1" hangingPunct="1">
              <a:lnSpc>
                <a:spcPct val="80000"/>
              </a:lnSpc>
            </a:pPr>
            <a:r>
              <a:rPr lang="en-US" altLang="zh-CN" sz="2400" dirty="0"/>
              <a:t>2</a:t>
            </a:r>
            <a:r>
              <a:rPr lang="zh-CN" altLang="en-US" sz="2400" dirty="0"/>
              <a:t>、转让（包括专利权转让和专利申请权转让）</a:t>
            </a:r>
            <a:endParaRPr lang="zh-CN" altLang="en-US" sz="2400" dirty="0"/>
          </a:p>
          <a:p>
            <a:pPr eaLnBrk="1" hangingPunct="1">
              <a:lnSpc>
                <a:spcPct val="80000"/>
              </a:lnSpc>
            </a:pPr>
            <a:r>
              <a:rPr lang="zh-CN" altLang="en-US" sz="2400" dirty="0"/>
              <a:t>原则：转让自由。</a:t>
            </a:r>
            <a:endParaRPr lang="zh-CN" altLang="en-US" sz="2400" dirty="0"/>
          </a:p>
          <a:p>
            <a:pPr eaLnBrk="1" hangingPunct="1">
              <a:lnSpc>
                <a:spcPct val="80000"/>
              </a:lnSpc>
            </a:pPr>
            <a:r>
              <a:rPr lang="zh-CN" altLang="en-US" sz="2400" dirty="0"/>
              <a:t>例外：向外国人转让。专利法第十条第二款： </a:t>
            </a:r>
            <a:r>
              <a:rPr lang="zh-CN" altLang="en-US" dirty="0">
                <a:latin typeface="华文楷体" panose="02010600040101010101" pitchFamily="2" charset="-122"/>
                <a:ea typeface="华文楷体" panose="02010600040101010101" pitchFamily="2" charset="-122"/>
              </a:rPr>
              <a:t>中国单位或者个人向外国人、外国企业或者外国其他组织转让专利申请权或者专利权的，应当依照有关法律、行政法规的规定办理手续。</a:t>
            </a:r>
            <a:r>
              <a:rPr lang="zh-CN" altLang="en-US" sz="2400" dirty="0"/>
              <a:t> </a:t>
            </a:r>
            <a:endParaRPr lang="zh-CN" altLang="en-US" sz="2400" dirty="0"/>
          </a:p>
          <a:p>
            <a:pPr eaLnBrk="1" hangingPunct="1">
              <a:lnSpc>
                <a:spcPct val="80000"/>
              </a:lnSpc>
            </a:pPr>
            <a:r>
              <a:rPr lang="zh-CN" altLang="en-US" sz="2400" dirty="0"/>
              <a:t>转让的程序</a:t>
            </a:r>
            <a:endParaRPr lang="zh-CN" altLang="en-US" sz="2400" dirty="0"/>
          </a:p>
          <a:p>
            <a:pPr eaLnBrk="1" hangingPunct="1">
              <a:lnSpc>
                <a:spcPct val="80000"/>
              </a:lnSpc>
            </a:pPr>
            <a:r>
              <a:rPr lang="zh-CN" altLang="en-US" sz="2400" dirty="0"/>
              <a:t>专利法第十条第三款：</a:t>
            </a:r>
            <a:r>
              <a:rPr lang="zh-CN" altLang="en-US" sz="2400" dirty="0">
                <a:latin typeface="华文楷体" panose="02010600040101010101" pitchFamily="2" charset="-122"/>
                <a:ea typeface="华文楷体" panose="02010600040101010101" pitchFamily="2" charset="-122"/>
              </a:rPr>
              <a:t>转让专利申请权或者专利权的，当事人应当订立书面合同，并向国务院专利行政部门登记，由国务院专利行政部门予以公告。专利申请权或者专利权的转让自登记之日起生效。</a:t>
            </a:r>
            <a:endParaRPr lang="zh-CN" altLang="en-US" sz="2400" dirty="0">
              <a:latin typeface="华文楷体" panose="02010600040101010101" pitchFamily="2" charset="-122"/>
              <a:ea typeface="华文楷体" panose="02010600040101010101" pitchFamily="2" charset="-122"/>
            </a:endParaRPr>
          </a:p>
        </p:txBody>
      </p:sp>
      <p:sp>
        <p:nvSpPr>
          <p:cNvPr id="131076"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751013" y="155575"/>
            <a:ext cx="8459788" cy="866775"/>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smtClean="0">
                <a:ln>
                  <a:noFill/>
                </a:ln>
                <a:solidFill>
                  <a:schemeClr val="tx1"/>
                </a:solidFill>
                <a:effectLst/>
                <a:uLnTx/>
                <a:uFillTx/>
                <a:latin typeface="+mj-lt"/>
                <a:ea typeface="+mj-ea"/>
                <a:cs typeface="+mj-cs"/>
              </a:rPr>
              <a:t>3</a:t>
            </a:r>
            <a:r>
              <a:rPr kumimoji="0" lang="zh-CN" altLang="en-US" sz="4000" b="1" i="0" u="none" strike="noStrike" kern="1200" cap="none" spc="0" normalizeH="0" baseline="0" noProof="0" dirty="0" smtClean="0">
                <a:ln>
                  <a:noFill/>
                </a:ln>
                <a:solidFill>
                  <a:schemeClr val="tx1"/>
                </a:solidFill>
                <a:effectLst/>
                <a:uLnTx/>
                <a:uFillTx/>
                <a:latin typeface="+mj-lt"/>
                <a:ea typeface="+mj-ea"/>
                <a:cs typeface="+mj-cs"/>
              </a:rPr>
              <a:t>、专利实施许可</a:t>
            </a:r>
            <a:endPar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132099" name="Rectangle 3"/>
          <p:cNvSpPr>
            <a:spLocks noGrp="1"/>
          </p:cNvSpPr>
          <p:nvPr>
            <p:ph idx="1"/>
          </p:nvPr>
        </p:nvSpPr>
        <p:spPr>
          <a:xfrm>
            <a:off x="838200" y="1341438"/>
            <a:ext cx="10515600" cy="5060950"/>
          </a:xfrm>
        </p:spPr>
        <p:txBody>
          <a:bodyPr vert="horz" wrap="square" lIns="91440" tIns="45720" rIns="91440" bIns="45720" anchor="t"/>
          <a:lstStyle/>
          <a:p>
            <a:pPr eaLnBrk="1" hangingPunct="1">
              <a:lnSpc>
                <a:spcPct val="80000"/>
              </a:lnSpc>
            </a:pPr>
            <a:r>
              <a:rPr lang="zh-CN" altLang="en-US" dirty="0"/>
              <a:t>实施许可的种类</a:t>
            </a:r>
            <a:endParaRPr lang="zh-CN" altLang="en-US" dirty="0"/>
          </a:p>
          <a:p>
            <a:pPr eaLnBrk="1" hangingPunct="1">
              <a:lnSpc>
                <a:spcPct val="80000"/>
              </a:lnSpc>
            </a:pPr>
            <a:r>
              <a:rPr lang="zh-CN" altLang="en-US" dirty="0"/>
              <a:t>（</a:t>
            </a:r>
            <a:r>
              <a:rPr lang="en-US" altLang="zh-CN" dirty="0"/>
              <a:t>1</a:t>
            </a:r>
            <a:r>
              <a:rPr lang="zh-CN" altLang="en-US" dirty="0"/>
              <a:t>）独占实施许可：有实施权的人只有一家被许可人。</a:t>
            </a:r>
            <a:endParaRPr lang="zh-CN" altLang="en-US" dirty="0"/>
          </a:p>
          <a:p>
            <a:pPr eaLnBrk="1" hangingPunct="1">
              <a:lnSpc>
                <a:spcPct val="80000"/>
              </a:lnSpc>
            </a:pPr>
            <a:r>
              <a:rPr lang="zh-CN" altLang="en-US" dirty="0"/>
              <a:t>（</a:t>
            </a:r>
            <a:r>
              <a:rPr lang="en-US" altLang="zh-CN" dirty="0"/>
              <a:t>2</a:t>
            </a:r>
            <a:r>
              <a:rPr lang="zh-CN" altLang="en-US" dirty="0"/>
              <a:t>）排他实施许可：有实施权的人有一家被许可人和专利权人。</a:t>
            </a:r>
            <a:endParaRPr lang="zh-CN" altLang="en-US" dirty="0"/>
          </a:p>
          <a:p>
            <a:pPr eaLnBrk="1" hangingPunct="1">
              <a:lnSpc>
                <a:spcPct val="80000"/>
              </a:lnSpc>
            </a:pPr>
            <a:r>
              <a:rPr lang="zh-CN" altLang="en-US" dirty="0"/>
              <a:t>（</a:t>
            </a:r>
            <a:r>
              <a:rPr lang="en-US" altLang="zh-CN" dirty="0"/>
              <a:t>3</a:t>
            </a:r>
            <a:r>
              <a:rPr lang="zh-CN" altLang="en-US" dirty="0"/>
              <a:t>）普通实施许可：有实施权人有一家以上被许可人和专利权人。</a:t>
            </a:r>
            <a:endParaRPr lang="zh-CN" altLang="en-US" dirty="0"/>
          </a:p>
          <a:p>
            <a:pPr eaLnBrk="1" hangingPunct="1"/>
            <a:endParaRPr lang="zh-CN" altLang="en-US" dirty="0"/>
          </a:p>
        </p:txBody>
      </p:sp>
      <p:sp>
        <p:nvSpPr>
          <p:cNvPr id="132100"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smtClean="0">
                <a:solidFill>
                  <a:srgbClr val="FF0000"/>
                </a:solidFill>
                <a:latin typeface="微软雅黑" panose="020B0503020204020204" pitchFamily="34" charset="-122"/>
                <a:ea typeface="微软雅黑" panose="020B0503020204020204" pitchFamily="34" charset="-122"/>
              </a:rPr>
              <a:t>2020</a:t>
            </a:r>
            <a:r>
              <a:rPr lang="zh-CN" altLang="en-US" b="1" dirty="0" smtClean="0">
                <a:solidFill>
                  <a:srgbClr val="FF0000"/>
                </a:solidFill>
                <a:latin typeface="微软雅黑" panose="020B0503020204020204" pitchFamily="34" charset="-122"/>
                <a:ea typeface="微软雅黑" panose="020B0503020204020204" pitchFamily="34" charset="-122"/>
              </a:rPr>
              <a:t>年专利法</a:t>
            </a:r>
            <a:endParaRPr lang="en-US" altLang="zh-CN" b="1" dirty="0">
              <a:solidFill>
                <a:srgbClr val="FF0000"/>
              </a:solidFill>
              <a:latin typeface="微软雅黑" panose="020B0503020204020204" pitchFamily="34" charset="-122"/>
              <a:ea typeface="微软雅黑" panose="020B0503020204020204" pitchFamily="34" charset="-122"/>
            </a:endParaRPr>
          </a:p>
          <a:p>
            <a:r>
              <a:rPr lang="zh-CN" altLang="en-US" b="1" dirty="0" smtClean="0">
                <a:solidFill>
                  <a:srgbClr val="FF0000"/>
                </a:solidFill>
                <a:latin typeface="微软雅黑" panose="020B0503020204020204" pitchFamily="34" charset="-122"/>
                <a:ea typeface="微软雅黑" panose="020B0503020204020204" pitchFamily="34" charset="-122"/>
              </a:rPr>
              <a:t>第五十</a:t>
            </a:r>
            <a:r>
              <a:rPr lang="zh-CN" altLang="en-US" b="1" dirty="0">
                <a:solidFill>
                  <a:srgbClr val="FF0000"/>
                </a:solidFill>
                <a:latin typeface="微软雅黑" panose="020B0503020204020204" pitchFamily="34" charset="-122"/>
                <a:ea typeface="微软雅黑" panose="020B0503020204020204" pitchFamily="34" charset="-122"/>
              </a:rPr>
              <a:t>条 </a:t>
            </a:r>
            <a:endParaRPr lang="en-US" altLang="zh-CN" b="1" dirty="0" smtClean="0">
              <a:solidFill>
                <a:srgbClr val="FF0000"/>
              </a:solidFill>
              <a:latin typeface="微软雅黑" panose="020B0503020204020204" pitchFamily="34" charset="-122"/>
              <a:ea typeface="微软雅黑" panose="020B0503020204020204" pitchFamily="34" charset="-122"/>
            </a:endParaRPr>
          </a:p>
          <a:p>
            <a:r>
              <a:rPr lang="zh-CN" altLang="en-US" dirty="0" smtClean="0">
                <a:solidFill>
                  <a:srgbClr val="FF0000"/>
                </a:solidFill>
                <a:latin typeface="楷体" panose="02010609060101010101" pitchFamily="49" charset="-122"/>
                <a:ea typeface="楷体" panose="02010609060101010101" pitchFamily="49" charset="-122"/>
              </a:rPr>
              <a:t>专利权</a:t>
            </a:r>
            <a:r>
              <a:rPr lang="zh-CN" altLang="en-US" dirty="0">
                <a:solidFill>
                  <a:srgbClr val="FF0000"/>
                </a:solidFill>
                <a:latin typeface="楷体" panose="02010609060101010101" pitchFamily="49" charset="-122"/>
                <a:ea typeface="楷体" panose="02010609060101010101" pitchFamily="49" charset="-122"/>
              </a:rPr>
              <a:t>人自愿以书面方式向国务院专利行政部门声明愿意许可任何单位或者个人实施其专利，并明确许可使用费支付方式、标准的，由国务院专利行政部门予以公告，实行开放许可。就实用新型、外观设计专利提出开放许可声明的，应当提供专利权评价报告。</a:t>
            </a:r>
            <a:endParaRPr lang="zh-CN" altLang="en-US" dirty="0">
              <a:solidFill>
                <a:srgbClr val="333333"/>
              </a:solidFill>
              <a:latin typeface="楷体" panose="02010609060101010101" pitchFamily="49" charset="-122"/>
              <a:ea typeface="楷体" panose="02010609060101010101" pitchFamily="49" charset="-122"/>
            </a:endParaRPr>
          </a:p>
          <a:p>
            <a:r>
              <a:rPr lang="zh-CN" altLang="en-US" dirty="0">
                <a:solidFill>
                  <a:srgbClr val="FF0000"/>
                </a:solidFill>
                <a:latin typeface="楷体" panose="02010609060101010101" pitchFamily="49" charset="-122"/>
                <a:ea typeface="楷体" panose="02010609060101010101" pitchFamily="49" charset="-122"/>
              </a:rPr>
              <a:t> </a:t>
            </a:r>
            <a:endParaRPr lang="zh-CN" altLang="en-US" dirty="0">
              <a:solidFill>
                <a:srgbClr val="333333"/>
              </a:solidFill>
              <a:latin typeface="楷体" panose="02010609060101010101" pitchFamily="49" charset="-122"/>
              <a:ea typeface="楷体" panose="02010609060101010101" pitchFamily="49" charset="-122"/>
            </a:endParaRPr>
          </a:p>
          <a:p>
            <a:endParaRPr lang="zh-CN" altLang="en-US" dirty="0"/>
          </a:p>
        </p:txBody>
      </p:sp>
      <p:sp>
        <p:nvSpPr>
          <p:cNvPr id="3" name="标题 2"/>
          <p:cNvSpPr>
            <a:spLocks noGrp="1"/>
          </p:cNvSpPr>
          <p:nvPr>
            <p:ph type="title"/>
          </p:nvPr>
        </p:nvSpPr>
        <p:spPr/>
        <p:txBody>
          <a:bodyPr/>
          <a:lstStyle/>
          <a:p>
            <a:r>
              <a:rPr lang="zh-CN" altLang="en-US" dirty="0" smtClean="0"/>
              <a:t>专利开放许可</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981200" y="155575"/>
            <a:ext cx="8229600" cy="708025"/>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smtClean="0">
                <a:ln>
                  <a:noFill/>
                </a:ln>
                <a:solidFill>
                  <a:schemeClr val="accent1">
                    <a:satMod val="150000"/>
                  </a:schemeClr>
                </a:solidFill>
                <a:effectLst/>
                <a:uLnTx/>
                <a:uFillTx/>
                <a:latin typeface="+mj-lt"/>
                <a:ea typeface="+mj-ea"/>
                <a:cs typeface="+mj-cs"/>
              </a:rPr>
              <a:t>4</a:t>
            </a:r>
            <a:r>
              <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rPr>
              <a:t>、专利权质押</a:t>
            </a:r>
            <a:endPar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133123" name="Rectangle 3"/>
          <p:cNvSpPr>
            <a:spLocks noGrp="1"/>
          </p:cNvSpPr>
          <p:nvPr>
            <p:ph idx="1"/>
          </p:nvPr>
        </p:nvSpPr>
        <p:spPr>
          <a:xfrm>
            <a:off x="849313" y="1428750"/>
            <a:ext cx="9361487" cy="5429250"/>
          </a:xfrm>
        </p:spPr>
        <p:txBody>
          <a:bodyPr vert="horz" wrap="square" lIns="91440" tIns="45720" rIns="91440" bIns="45720" anchor="t"/>
          <a:lstStyle/>
          <a:p>
            <a:pPr eaLnBrk="1" hangingPunct="1"/>
            <a:r>
              <a:rPr lang="zh-CN" altLang="en-US" dirty="0"/>
              <a:t>　</a:t>
            </a:r>
            <a:r>
              <a:rPr lang="zh-CN" altLang="en-US" dirty="0">
                <a:solidFill>
                  <a:schemeClr val="accent3"/>
                </a:solidFill>
              </a:rPr>
              <a:t> </a:t>
            </a:r>
            <a:r>
              <a:rPr lang="en-US" altLang="zh-CN" dirty="0">
                <a:solidFill>
                  <a:schemeClr val="accent3"/>
                </a:solidFill>
              </a:rPr>
              <a:t>《</a:t>
            </a:r>
            <a:r>
              <a:rPr lang="zh-CN" altLang="en-US" dirty="0">
                <a:solidFill>
                  <a:schemeClr val="accent3"/>
                </a:solidFill>
              </a:rPr>
              <a:t>中华人民共和国民法典</a:t>
            </a:r>
            <a:r>
              <a:rPr lang="en-US" altLang="zh-CN" dirty="0">
                <a:solidFill>
                  <a:schemeClr val="accent3"/>
                </a:solidFill>
              </a:rPr>
              <a:t>》</a:t>
            </a:r>
            <a:r>
              <a:rPr lang="zh-CN" altLang="en-US" dirty="0">
                <a:solidFill>
                  <a:schemeClr val="accent3"/>
                </a:solidFill>
              </a:rPr>
              <a:t>第四百四十条 </a:t>
            </a:r>
            <a:endParaRPr lang="zh-CN" altLang="en-US" dirty="0">
              <a:solidFill>
                <a:schemeClr val="accent3"/>
              </a:solidFill>
            </a:endParaRPr>
          </a:p>
          <a:p>
            <a:pPr eaLnBrk="1" hangingPunct="1"/>
            <a:r>
              <a:rPr lang="zh-CN" altLang="en-US" dirty="0"/>
              <a:t> 债务人或者第三人有权处分的下列权利可以出质：  </a:t>
            </a:r>
            <a:r>
              <a:rPr lang="en-US" altLang="zh-CN" dirty="0"/>
              <a:t>…… </a:t>
            </a:r>
            <a:br>
              <a:rPr lang="en-US" altLang="zh-CN" dirty="0"/>
            </a:br>
            <a:r>
              <a:rPr lang="zh-CN" altLang="en-US" dirty="0"/>
              <a:t>　　（五）可以转让的注册商标专用权、专利权、著作权等知识产权中的财产权；</a:t>
            </a:r>
            <a:r>
              <a:rPr lang="zh-CN" altLang="en-US" dirty="0">
                <a:sym typeface="+mn-ea"/>
              </a:rPr>
              <a:t> </a:t>
            </a:r>
            <a:r>
              <a:rPr lang="en-US" altLang="zh-CN" dirty="0">
                <a:sym typeface="+mn-ea"/>
              </a:rPr>
              <a:t>…… </a:t>
            </a:r>
            <a:br>
              <a:rPr lang="en-US" altLang="zh-CN" dirty="0">
                <a:sym typeface="+mn-ea"/>
              </a:rPr>
            </a:br>
            <a:endParaRPr lang="zh-CN" altLang="en-US" dirty="0"/>
          </a:p>
          <a:p>
            <a:pPr eaLnBrk="1" hangingPunct="1"/>
            <a:r>
              <a:rPr lang="zh-CN" altLang="en-US" dirty="0">
                <a:solidFill>
                  <a:schemeClr val="accent3"/>
                </a:solidFill>
              </a:rPr>
              <a:t>　</a:t>
            </a:r>
            <a:r>
              <a:rPr lang="en-US" altLang="zh-CN" dirty="0">
                <a:solidFill>
                  <a:schemeClr val="accent3"/>
                </a:solidFill>
              </a:rPr>
              <a:t>《</a:t>
            </a:r>
            <a:r>
              <a:rPr lang="zh-CN" altLang="en-US" dirty="0">
                <a:solidFill>
                  <a:schemeClr val="accent3"/>
                </a:solidFill>
              </a:rPr>
              <a:t>中华人民共和国民法典</a:t>
            </a:r>
            <a:r>
              <a:rPr lang="en-US" altLang="zh-CN" dirty="0">
                <a:solidFill>
                  <a:schemeClr val="accent3"/>
                </a:solidFill>
              </a:rPr>
              <a:t>》</a:t>
            </a:r>
            <a:r>
              <a:rPr lang="zh-CN" altLang="en-US" dirty="0">
                <a:solidFill>
                  <a:schemeClr val="accent3"/>
                </a:solidFill>
              </a:rPr>
              <a:t>第四百四十四条第一款</a:t>
            </a:r>
            <a:endParaRPr lang="zh-CN" altLang="en-US" dirty="0">
              <a:solidFill>
                <a:schemeClr val="accent3"/>
              </a:solidFill>
            </a:endParaRPr>
          </a:p>
          <a:p>
            <a:pPr eaLnBrk="1" hangingPunct="1"/>
            <a:r>
              <a:rPr lang="zh-CN" altLang="en-US" dirty="0"/>
              <a:t>  以注册商标专用权、专利权、著作权等知识产权中的财产权出质的，质权自办理出质登记时设立。</a:t>
            </a:r>
            <a:br>
              <a:rPr lang="zh-CN" altLang="en-US" dirty="0"/>
            </a:br>
            <a:br>
              <a:rPr lang="zh-CN" altLang="en-US" dirty="0"/>
            </a:br>
            <a:endParaRPr lang="zh-CN" altLang="en-US" dirty="0"/>
          </a:p>
        </p:txBody>
      </p:sp>
      <p:sp>
        <p:nvSpPr>
          <p:cNvPr id="133124"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tags/tag1.xml><?xml version="1.0" encoding="utf-8"?>
<p:tagLst xmlns:p="http://schemas.openxmlformats.org/presentationml/2006/main">
  <p:tag name="KSO_WM_UNIT_TABLE_BEAUTIFY" val="smartTable{32c2c41a-ca06-47db-b5e7-830ceb33c9cb}"/>
</p:tagLst>
</file>

<file path=ppt/tags/tag2.xml><?xml version="1.0" encoding="utf-8"?>
<p:tagLst xmlns:p="http://schemas.openxmlformats.org/presentationml/2006/main">
  <p:tag name="KSO_WPP_MARK_KEY" val="89da0286-37ba-49ea-bfc1-ce298b57ef09"/>
  <p:tag name="COMMONDATA" val="eyJoZGlkIjoiMDM2MzExMjZhMjg1MTZhN2I2YzhkZDA3ZGZjNmQ4YjgifQ=="/>
</p:tagLst>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7389</Words>
  <Application>WPS 演示</Application>
  <PresentationFormat>宽屏</PresentationFormat>
  <Paragraphs>541</Paragraphs>
  <Slides>42</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42</vt:i4>
      </vt:variant>
    </vt:vector>
  </HeadingPairs>
  <TitlesOfParts>
    <vt:vector size="59" baseType="lpstr">
      <vt:lpstr>Arial</vt:lpstr>
      <vt:lpstr>宋体</vt:lpstr>
      <vt:lpstr>Wingdings</vt:lpstr>
      <vt:lpstr>微软雅黑</vt:lpstr>
      <vt:lpstr>华文中宋</vt:lpstr>
      <vt:lpstr>Impact</vt:lpstr>
      <vt:lpstr>等线</vt:lpstr>
      <vt:lpstr>楷体</vt:lpstr>
      <vt:lpstr>Tahoma</vt:lpstr>
      <vt:lpstr>Times New Roman</vt:lpstr>
      <vt:lpstr>Arial</vt:lpstr>
      <vt:lpstr>华文楷体</vt:lpstr>
      <vt:lpstr>Arial Unicode MS</vt:lpstr>
      <vt:lpstr>Corbel</vt:lpstr>
      <vt:lpstr>Wingdings 2</vt:lpstr>
      <vt:lpstr>Wingdings 2</vt:lpstr>
      <vt:lpstr>A000120140530A99PPBG</vt:lpstr>
      <vt:lpstr>第二讲    专利（三） </vt:lpstr>
      <vt:lpstr>五、专利权的效力和行使</vt:lpstr>
      <vt:lpstr>2、专利权的终止</vt:lpstr>
      <vt:lpstr>PowerPoint 演示文稿</vt:lpstr>
      <vt:lpstr>（二）专利权的效力</vt:lpstr>
      <vt:lpstr>（三）专利权的行使</vt:lpstr>
      <vt:lpstr>3、专利实施许可</vt:lpstr>
      <vt:lpstr>专利开放许可</vt:lpstr>
      <vt:lpstr>4、专利权质押</vt:lpstr>
      <vt:lpstr>5、专利权出资</vt:lpstr>
      <vt:lpstr>6、专利滥用及规制</vt:lpstr>
      <vt:lpstr> 六、专利权的保护</vt:lpstr>
      <vt:lpstr>2、发明和实用新型专利保护范围的规定</vt:lpstr>
      <vt:lpstr>3、侵权判断对比</vt:lpstr>
      <vt:lpstr>4、发明和实用新型专利侵权判断的规则 </vt:lpstr>
      <vt:lpstr>PowerPoint 演示文稿</vt:lpstr>
      <vt:lpstr>等同原则</vt:lpstr>
      <vt:lpstr>发明专利侵权案例讲解</vt:lpstr>
      <vt:lpstr>PowerPoint 演示文稿</vt:lpstr>
      <vt:lpstr>PowerPoint 演示文稿</vt:lpstr>
      <vt:lpstr>PowerPoint 演示文稿</vt:lpstr>
      <vt:lpstr>PowerPoint 演示文稿</vt:lpstr>
      <vt:lpstr>5、外观设计专利侵权判断</vt:lpstr>
      <vt:lpstr>沈阳华晨金杯汽车有限公司 诉秦皇岛金程自动车工业有限公司外观设计专利侵权 </vt:lpstr>
      <vt:lpstr>PowerPoint 演示文稿</vt:lpstr>
      <vt:lpstr>（二）专利侵权抗辩</vt:lpstr>
      <vt:lpstr>2、先用权</vt:lpstr>
      <vt:lpstr>3、临时过境</vt:lpstr>
      <vt:lpstr>4、专为科学试验而使用</vt:lpstr>
      <vt:lpstr>5、为药品行政审批而使用专利</vt:lpstr>
      <vt:lpstr>6、公知技术抗辩</vt:lpstr>
      <vt:lpstr>7、善意使用和销售</vt:lpstr>
      <vt:lpstr>（三）专利侵权的解决途径</vt:lpstr>
      <vt:lpstr>（四）专利侵权责任</vt:lpstr>
      <vt:lpstr>PowerPoint 演示文稿</vt:lpstr>
      <vt:lpstr>福建省高级人民法院(2001)闽知初字第4号判决 </vt:lpstr>
      <vt:lpstr>最高法院（2008）民三终字第8号判决</vt:lpstr>
      <vt:lpstr>2、赔偿损失</vt:lpstr>
      <vt:lpstr>PowerPoint 演示文稿</vt:lpstr>
      <vt:lpstr>3、其他责任形式</vt:lpstr>
      <vt:lpstr>4、假冒专利</vt:lpstr>
      <vt:lpstr>《中华人民共和国专利法实施细则》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yanwj</cp:lastModifiedBy>
  <cp:revision>64</cp:revision>
  <dcterms:created xsi:type="dcterms:W3CDTF">2018-08-10T09:41:00Z</dcterms:created>
  <dcterms:modified xsi:type="dcterms:W3CDTF">2023-03-29T13:35:48Z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1E33FD7CC80746BCB4DD809793327341</vt:lpwstr>
  </property>
</Properties>
</file>