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BB2911-56F0-436F-ADEC-D56F70DE186C}" v="27" dt="2024-03-19T15:14:33.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EA2678-83DB-5337-A6E6-5DEAB944BC8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C5FC29E-9009-C4FB-6A4F-7D2EDB5A68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CB744DA-2691-5CB7-7AF1-CDD54DC377FF}"/>
              </a:ext>
            </a:extLst>
          </p:cNvPr>
          <p:cNvSpPr>
            <a:spLocks noGrp="1"/>
          </p:cNvSpPr>
          <p:nvPr>
            <p:ph type="dt" sz="half" idx="10"/>
          </p:nvPr>
        </p:nvSpPr>
        <p:spPr/>
        <p:txBody>
          <a:bodyPr/>
          <a:lstStyle/>
          <a:p>
            <a:fld id="{E440288A-F366-4CF6-A052-9257020C7F18}" type="datetimeFigureOut">
              <a:rPr lang="tr-TR" smtClean="0"/>
              <a:t>19.03.2024</a:t>
            </a:fld>
            <a:endParaRPr lang="tr-TR"/>
          </a:p>
        </p:txBody>
      </p:sp>
      <p:sp>
        <p:nvSpPr>
          <p:cNvPr id="5" name="Alt Bilgi Yer Tutucusu 4">
            <a:extLst>
              <a:ext uri="{FF2B5EF4-FFF2-40B4-BE49-F238E27FC236}">
                <a16:creationId xmlns:a16="http://schemas.microsoft.com/office/drawing/2014/main" id="{18F4472B-6713-A245-8324-FB587B8AA0A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27F06BD-24C1-6C12-6239-D7DE86DEE9FF}"/>
              </a:ext>
            </a:extLst>
          </p:cNvPr>
          <p:cNvSpPr>
            <a:spLocks noGrp="1"/>
          </p:cNvSpPr>
          <p:nvPr>
            <p:ph type="sldNum" sz="quarter" idx="12"/>
          </p:nvPr>
        </p:nvSpPr>
        <p:spPr/>
        <p:txBody>
          <a:bodyPr/>
          <a:lstStyle/>
          <a:p>
            <a:fld id="{E518D1F1-57D2-4DEC-81E1-D67FFEFA1B33}" type="slidenum">
              <a:rPr lang="tr-TR" smtClean="0"/>
              <a:t>‹#›</a:t>
            </a:fld>
            <a:endParaRPr lang="tr-TR"/>
          </a:p>
        </p:txBody>
      </p:sp>
    </p:spTree>
    <p:extLst>
      <p:ext uri="{BB962C8B-B14F-4D97-AF65-F5344CB8AC3E}">
        <p14:creationId xmlns:p14="http://schemas.microsoft.com/office/powerpoint/2010/main" val="30123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D6A384-0A8A-9F9B-A476-5A8E53F1EA9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812BE8A-5EC1-9689-1873-7586F73DA93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25253CD-FF54-2226-6338-3FE38AF3507D}"/>
              </a:ext>
            </a:extLst>
          </p:cNvPr>
          <p:cNvSpPr>
            <a:spLocks noGrp="1"/>
          </p:cNvSpPr>
          <p:nvPr>
            <p:ph type="dt" sz="half" idx="10"/>
          </p:nvPr>
        </p:nvSpPr>
        <p:spPr/>
        <p:txBody>
          <a:bodyPr/>
          <a:lstStyle/>
          <a:p>
            <a:fld id="{E440288A-F366-4CF6-A052-9257020C7F18}" type="datetimeFigureOut">
              <a:rPr lang="tr-TR" smtClean="0"/>
              <a:t>19.03.2024</a:t>
            </a:fld>
            <a:endParaRPr lang="tr-TR"/>
          </a:p>
        </p:txBody>
      </p:sp>
      <p:sp>
        <p:nvSpPr>
          <p:cNvPr id="5" name="Alt Bilgi Yer Tutucusu 4">
            <a:extLst>
              <a:ext uri="{FF2B5EF4-FFF2-40B4-BE49-F238E27FC236}">
                <a16:creationId xmlns:a16="http://schemas.microsoft.com/office/drawing/2014/main" id="{A157073B-20EC-20EC-867B-EB2B56C3285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F9382FD-8FD7-F374-4711-E40AE8BF27EE}"/>
              </a:ext>
            </a:extLst>
          </p:cNvPr>
          <p:cNvSpPr>
            <a:spLocks noGrp="1"/>
          </p:cNvSpPr>
          <p:nvPr>
            <p:ph type="sldNum" sz="quarter" idx="12"/>
          </p:nvPr>
        </p:nvSpPr>
        <p:spPr/>
        <p:txBody>
          <a:bodyPr/>
          <a:lstStyle/>
          <a:p>
            <a:fld id="{E518D1F1-57D2-4DEC-81E1-D67FFEFA1B33}" type="slidenum">
              <a:rPr lang="tr-TR" smtClean="0"/>
              <a:t>‹#›</a:t>
            </a:fld>
            <a:endParaRPr lang="tr-TR"/>
          </a:p>
        </p:txBody>
      </p:sp>
    </p:spTree>
    <p:extLst>
      <p:ext uri="{BB962C8B-B14F-4D97-AF65-F5344CB8AC3E}">
        <p14:creationId xmlns:p14="http://schemas.microsoft.com/office/powerpoint/2010/main" val="91338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2B03BBF-5418-BE80-7B16-42CC17B4FA45}"/>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0BC15BB-625F-5B1C-4CF3-41CF9096425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632F39D-86FA-1EA4-04EF-C23443DA5DCA}"/>
              </a:ext>
            </a:extLst>
          </p:cNvPr>
          <p:cNvSpPr>
            <a:spLocks noGrp="1"/>
          </p:cNvSpPr>
          <p:nvPr>
            <p:ph type="dt" sz="half" idx="10"/>
          </p:nvPr>
        </p:nvSpPr>
        <p:spPr/>
        <p:txBody>
          <a:bodyPr/>
          <a:lstStyle/>
          <a:p>
            <a:fld id="{E440288A-F366-4CF6-A052-9257020C7F18}" type="datetimeFigureOut">
              <a:rPr lang="tr-TR" smtClean="0"/>
              <a:t>19.03.2024</a:t>
            </a:fld>
            <a:endParaRPr lang="tr-TR"/>
          </a:p>
        </p:txBody>
      </p:sp>
      <p:sp>
        <p:nvSpPr>
          <p:cNvPr id="5" name="Alt Bilgi Yer Tutucusu 4">
            <a:extLst>
              <a:ext uri="{FF2B5EF4-FFF2-40B4-BE49-F238E27FC236}">
                <a16:creationId xmlns:a16="http://schemas.microsoft.com/office/drawing/2014/main" id="{04EA6EB0-02CF-F1DF-8D25-77685147B9B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CDEB440-A8A2-3FEB-418F-1F29F8454760}"/>
              </a:ext>
            </a:extLst>
          </p:cNvPr>
          <p:cNvSpPr>
            <a:spLocks noGrp="1"/>
          </p:cNvSpPr>
          <p:nvPr>
            <p:ph type="sldNum" sz="quarter" idx="12"/>
          </p:nvPr>
        </p:nvSpPr>
        <p:spPr/>
        <p:txBody>
          <a:bodyPr/>
          <a:lstStyle/>
          <a:p>
            <a:fld id="{E518D1F1-57D2-4DEC-81E1-D67FFEFA1B33}" type="slidenum">
              <a:rPr lang="tr-TR" smtClean="0"/>
              <a:t>‹#›</a:t>
            </a:fld>
            <a:endParaRPr lang="tr-TR"/>
          </a:p>
        </p:txBody>
      </p:sp>
    </p:spTree>
    <p:extLst>
      <p:ext uri="{BB962C8B-B14F-4D97-AF65-F5344CB8AC3E}">
        <p14:creationId xmlns:p14="http://schemas.microsoft.com/office/powerpoint/2010/main" val="223255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C997BC-80B2-1EF0-9561-31C466A2251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9FAD179-D5F4-28E9-783A-B81FA403338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25D9411-3DAD-3A5C-08B7-9CBC2E821214}"/>
              </a:ext>
            </a:extLst>
          </p:cNvPr>
          <p:cNvSpPr>
            <a:spLocks noGrp="1"/>
          </p:cNvSpPr>
          <p:nvPr>
            <p:ph type="dt" sz="half" idx="10"/>
          </p:nvPr>
        </p:nvSpPr>
        <p:spPr/>
        <p:txBody>
          <a:bodyPr/>
          <a:lstStyle/>
          <a:p>
            <a:fld id="{E440288A-F366-4CF6-A052-9257020C7F18}" type="datetimeFigureOut">
              <a:rPr lang="tr-TR" smtClean="0"/>
              <a:t>19.03.2024</a:t>
            </a:fld>
            <a:endParaRPr lang="tr-TR"/>
          </a:p>
        </p:txBody>
      </p:sp>
      <p:sp>
        <p:nvSpPr>
          <p:cNvPr id="5" name="Alt Bilgi Yer Tutucusu 4">
            <a:extLst>
              <a:ext uri="{FF2B5EF4-FFF2-40B4-BE49-F238E27FC236}">
                <a16:creationId xmlns:a16="http://schemas.microsoft.com/office/drawing/2014/main" id="{BDD71F79-1841-5970-3A79-1FAE24B6732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180976E-8D86-806B-41AA-23D2CA65C3B1}"/>
              </a:ext>
            </a:extLst>
          </p:cNvPr>
          <p:cNvSpPr>
            <a:spLocks noGrp="1"/>
          </p:cNvSpPr>
          <p:nvPr>
            <p:ph type="sldNum" sz="quarter" idx="12"/>
          </p:nvPr>
        </p:nvSpPr>
        <p:spPr/>
        <p:txBody>
          <a:bodyPr/>
          <a:lstStyle/>
          <a:p>
            <a:fld id="{E518D1F1-57D2-4DEC-81E1-D67FFEFA1B33}" type="slidenum">
              <a:rPr lang="tr-TR" smtClean="0"/>
              <a:t>‹#›</a:t>
            </a:fld>
            <a:endParaRPr lang="tr-TR"/>
          </a:p>
        </p:txBody>
      </p:sp>
    </p:spTree>
    <p:extLst>
      <p:ext uri="{BB962C8B-B14F-4D97-AF65-F5344CB8AC3E}">
        <p14:creationId xmlns:p14="http://schemas.microsoft.com/office/powerpoint/2010/main" val="389890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616DD6-7902-E128-2C59-83638E5CA59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D13F29F-40CE-415F-7F4D-7EE1BA3746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5CDCCE8-FBEC-C236-EE1A-2ABD692B3B3E}"/>
              </a:ext>
            </a:extLst>
          </p:cNvPr>
          <p:cNvSpPr>
            <a:spLocks noGrp="1"/>
          </p:cNvSpPr>
          <p:nvPr>
            <p:ph type="dt" sz="half" idx="10"/>
          </p:nvPr>
        </p:nvSpPr>
        <p:spPr/>
        <p:txBody>
          <a:bodyPr/>
          <a:lstStyle/>
          <a:p>
            <a:fld id="{E440288A-F366-4CF6-A052-9257020C7F18}" type="datetimeFigureOut">
              <a:rPr lang="tr-TR" smtClean="0"/>
              <a:t>19.03.2024</a:t>
            </a:fld>
            <a:endParaRPr lang="tr-TR"/>
          </a:p>
        </p:txBody>
      </p:sp>
      <p:sp>
        <p:nvSpPr>
          <p:cNvPr id="5" name="Alt Bilgi Yer Tutucusu 4">
            <a:extLst>
              <a:ext uri="{FF2B5EF4-FFF2-40B4-BE49-F238E27FC236}">
                <a16:creationId xmlns:a16="http://schemas.microsoft.com/office/drawing/2014/main" id="{588BCCF7-0C31-EDD9-2922-A216CB05845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C6C25EF-2CF9-EBFA-D7EF-43DFC618E32F}"/>
              </a:ext>
            </a:extLst>
          </p:cNvPr>
          <p:cNvSpPr>
            <a:spLocks noGrp="1"/>
          </p:cNvSpPr>
          <p:nvPr>
            <p:ph type="sldNum" sz="quarter" idx="12"/>
          </p:nvPr>
        </p:nvSpPr>
        <p:spPr/>
        <p:txBody>
          <a:bodyPr/>
          <a:lstStyle/>
          <a:p>
            <a:fld id="{E518D1F1-57D2-4DEC-81E1-D67FFEFA1B33}" type="slidenum">
              <a:rPr lang="tr-TR" smtClean="0"/>
              <a:t>‹#›</a:t>
            </a:fld>
            <a:endParaRPr lang="tr-TR"/>
          </a:p>
        </p:txBody>
      </p:sp>
    </p:spTree>
    <p:extLst>
      <p:ext uri="{BB962C8B-B14F-4D97-AF65-F5344CB8AC3E}">
        <p14:creationId xmlns:p14="http://schemas.microsoft.com/office/powerpoint/2010/main" val="234598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43692A-7239-2072-469D-E4C3C515088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FFC2E39-E9B8-3BA0-C2EA-E8D5A522D00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DE6FAB2-3595-87E0-04C9-3284F86F598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577E9E8-F2CF-C2D9-7721-BF8065D6D8C0}"/>
              </a:ext>
            </a:extLst>
          </p:cNvPr>
          <p:cNvSpPr>
            <a:spLocks noGrp="1"/>
          </p:cNvSpPr>
          <p:nvPr>
            <p:ph type="dt" sz="half" idx="10"/>
          </p:nvPr>
        </p:nvSpPr>
        <p:spPr/>
        <p:txBody>
          <a:bodyPr/>
          <a:lstStyle/>
          <a:p>
            <a:fld id="{E440288A-F366-4CF6-A052-9257020C7F18}" type="datetimeFigureOut">
              <a:rPr lang="tr-TR" smtClean="0"/>
              <a:t>19.03.2024</a:t>
            </a:fld>
            <a:endParaRPr lang="tr-TR"/>
          </a:p>
        </p:txBody>
      </p:sp>
      <p:sp>
        <p:nvSpPr>
          <p:cNvPr id="6" name="Alt Bilgi Yer Tutucusu 5">
            <a:extLst>
              <a:ext uri="{FF2B5EF4-FFF2-40B4-BE49-F238E27FC236}">
                <a16:creationId xmlns:a16="http://schemas.microsoft.com/office/drawing/2014/main" id="{F6DB7244-D605-C1AA-EF73-90A23AD1245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F0B875E-F65E-C86A-DF18-01B2F2F62547}"/>
              </a:ext>
            </a:extLst>
          </p:cNvPr>
          <p:cNvSpPr>
            <a:spLocks noGrp="1"/>
          </p:cNvSpPr>
          <p:nvPr>
            <p:ph type="sldNum" sz="quarter" idx="12"/>
          </p:nvPr>
        </p:nvSpPr>
        <p:spPr/>
        <p:txBody>
          <a:bodyPr/>
          <a:lstStyle/>
          <a:p>
            <a:fld id="{E518D1F1-57D2-4DEC-81E1-D67FFEFA1B33}" type="slidenum">
              <a:rPr lang="tr-TR" smtClean="0"/>
              <a:t>‹#›</a:t>
            </a:fld>
            <a:endParaRPr lang="tr-TR"/>
          </a:p>
        </p:txBody>
      </p:sp>
    </p:spTree>
    <p:extLst>
      <p:ext uri="{BB962C8B-B14F-4D97-AF65-F5344CB8AC3E}">
        <p14:creationId xmlns:p14="http://schemas.microsoft.com/office/powerpoint/2010/main" val="359784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87F4DD-9783-6A3E-25A5-7082076C03F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075CBA6-011A-1BDD-8E5C-497F763A7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35BE0948-EA50-C6FA-DB95-5D1ACDC4977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1C559BF-A99F-3763-26A2-F53CAAC5FA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CCCE7F5-239B-274A-2433-EAD543A1973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446FB2A-65C2-6923-DAEA-DB4402F095C6}"/>
              </a:ext>
            </a:extLst>
          </p:cNvPr>
          <p:cNvSpPr>
            <a:spLocks noGrp="1"/>
          </p:cNvSpPr>
          <p:nvPr>
            <p:ph type="dt" sz="half" idx="10"/>
          </p:nvPr>
        </p:nvSpPr>
        <p:spPr/>
        <p:txBody>
          <a:bodyPr/>
          <a:lstStyle/>
          <a:p>
            <a:fld id="{E440288A-F366-4CF6-A052-9257020C7F18}" type="datetimeFigureOut">
              <a:rPr lang="tr-TR" smtClean="0"/>
              <a:t>19.03.2024</a:t>
            </a:fld>
            <a:endParaRPr lang="tr-TR"/>
          </a:p>
        </p:txBody>
      </p:sp>
      <p:sp>
        <p:nvSpPr>
          <p:cNvPr id="8" name="Alt Bilgi Yer Tutucusu 7">
            <a:extLst>
              <a:ext uri="{FF2B5EF4-FFF2-40B4-BE49-F238E27FC236}">
                <a16:creationId xmlns:a16="http://schemas.microsoft.com/office/drawing/2014/main" id="{23DFD802-ADAB-3B11-653E-2631C58A1B5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33146A8-9D29-7884-0284-AD0435EABCD0}"/>
              </a:ext>
            </a:extLst>
          </p:cNvPr>
          <p:cNvSpPr>
            <a:spLocks noGrp="1"/>
          </p:cNvSpPr>
          <p:nvPr>
            <p:ph type="sldNum" sz="quarter" idx="12"/>
          </p:nvPr>
        </p:nvSpPr>
        <p:spPr/>
        <p:txBody>
          <a:bodyPr/>
          <a:lstStyle/>
          <a:p>
            <a:fld id="{E518D1F1-57D2-4DEC-81E1-D67FFEFA1B33}" type="slidenum">
              <a:rPr lang="tr-TR" smtClean="0"/>
              <a:t>‹#›</a:t>
            </a:fld>
            <a:endParaRPr lang="tr-TR"/>
          </a:p>
        </p:txBody>
      </p:sp>
    </p:spTree>
    <p:extLst>
      <p:ext uri="{BB962C8B-B14F-4D97-AF65-F5344CB8AC3E}">
        <p14:creationId xmlns:p14="http://schemas.microsoft.com/office/powerpoint/2010/main" val="346680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86A75A-8ED1-F182-5FB0-5543FD43C44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5DA0C53-5B6E-CC01-0B1E-E6C709C07101}"/>
              </a:ext>
            </a:extLst>
          </p:cNvPr>
          <p:cNvSpPr>
            <a:spLocks noGrp="1"/>
          </p:cNvSpPr>
          <p:nvPr>
            <p:ph type="dt" sz="half" idx="10"/>
          </p:nvPr>
        </p:nvSpPr>
        <p:spPr/>
        <p:txBody>
          <a:bodyPr/>
          <a:lstStyle/>
          <a:p>
            <a:fld id="{E440288A-F366-4CF6-A052-9257020C7F18}" type="datetimeFigureOut">
              <a:rPr lang="tr-TR" smtClean="0"/>
              <a:t>19.03.2024</a:t>
            </a:fld>
            <a:endParaRPr lang="tr-TR"/>
          </a:p>
        </p:txBody>
      </p:sp>
      <p:sp>
        <p:nvSpPr>
          <p:cNvPr id="4" name="Alt Bilgi Yer Tutucusu 3">
            <a:extLst>
              <a:ext uri="{FF2B5EF4-FFF2-40B4-BE49-F238E27FC236}">
                <a16:creationId xmlns:a16="http://schemas.microsoft.com/office/drawing/2014/main" id="{23BF5761-E534-CA5F-0622-973BCDA561F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E8F9ECC-9B1C-4B93-FFE5-6C20FECFA26C}"/>
              </a:ext>
            </a:extLst>
          </p:cNvPr>
          <p:cNvSpPr>
            <a:spLocks noGrp="1"/>
          </p:cNvSpPr>
          <p:nvPr>
            <p:ph type="sldNum" sz="quarter" idx="12"/>
          </p:nvPr>
        </p:nvSpPr>
        <p:spPr/>
        <p:txBody>
          <a:bodyPr/>
          <a:lstStyle/>
          <a:p>
            <a:fld id="{E518D1F1-57D2-4DEC-81E1-D67FFEFA1B33}" type="slidenum">
              <a:rPr lang="tr-TR" smtClean="0"/>
              <a:t>‹#›</a:t>
            </a:fld>
            <a:endParaRPr lang="tr-TR"/>
          </a:p>
        </p:txBody>
      </p:sp>
    </p:spTree>
    <p:extLst>
      <p:ext uri="{BB962C8B-B14F-4D97-AF65-F5344CB8AC3E}">
        <p14:creationId xmlns:p14="http://schemas.microsoft.com/office/powerpoint/2010/main" val="3509582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2B680F6-1003-9F5D-304B-A8007D075D34}"/>
              </a:ext>
            </a:extLst>
          </p:cNvPr>
          <p:cNvSpPr>
            <a:spLocks noGrp="1"/>
          </p:cNvSpPr>
          <p:nvPr>
            <p:ph type="dt" sz="half" idx="10"/>
          </p:nvPr>
        </p:nvSpPr>
        <p:spPr/>
        <p:txBody>
          <a:bodyPr/>
          <a:lstStyle/>
          <a:p>
            <a:fld id="{E440288A-F366-4CF6-A052-9257020C7F18}" type="datetimeFigureOut">
              <a:rPr lang="tr-TR" smtClean="0"/>
              <a:t>19.03.2024</a:t>
            </a:fld>
            <a:endParaRPr lang="tr-TR"/>
          </a:p>
        </p:txBody>
      </p:sp>
      <p:sp>
        <p:nvSpPr>
          <p:cNvPr id="3" name="Alt Bilgi Yer Tutucusu 2">
            <a:extLst>
              <a:ext uri="{FF2B5EF4-FFF2-40B4-BE49-F238E27FC236}">
                <a16:creationId xmlns:a16="http://schemas.microsoft.com/office/drawing/2014/main" id="{DBEFE63E-98ED-1531-F8BE-3B91CD8D51B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1711B6B0-A58E-844D-128E-C721225C7820}"/>
              </a:ext>
            </a:extLst>
          </p:cNvPr>
          <p:cNvSpPr>
            <a:spLocks noGrp="1"/>
          </p:cNvSpPr>
          <p:nvPr>
            <p:ph type="sldNum" sz="quarter" idx="12"/>
          </p:nvPr>
        </p:nvSpPr>
        <p:spPr/>
        <p:txBody>
          <a:bodyPr/>
          <a:lstStyle/>
          <a:p>
            <a:fld id="{E518D1F1-57D2-4DEC-81E1-D67FFEFA1B33}" type="slidenum">
              <a:rPr lang="tr-TR" smtClean="0"/>
              <a:t>‹#›</a:t>
            </a:fld>
            <a:endParaRPr lang="tr-TR"/>
          </a:p>
        </p:txBody>
      </p:sp>
    </p:spTree>
    <p:extLst>
      <p:ext uri="{BB962C8B-B14F-4D97-AF65-F5344CB8AC3E}">
        <p14:creationId xmlns:p14="http://schemas.microsoft.com/office/powerpoint/2010/main" val="137819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6C7A24-11D5-EB80-A4FF-30F281A817B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8D5FD51-BB94-319B-0A65-B0830E89E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8523C01-9805-ED46-726A-1B4B66FF9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73ED90E-1C06-5035-54D9-BA8846717E15}"/>
              </a:ext>
            </a:extLst>
          </p:cNvPr>
          <p:cNvSpPr>
            <a:spLocks noGrp="1"/>
          </p:cNvSpPr>
          <p:nvPr>
            <p:ph type="dt" sz="half" idx="10"/>
          </p:nvPr>
        </p:nvSpPr>
        <p:spPr/>
        <p:txBody>
          <a:bodyPr/>
          <a:lstStyle/>
          <a:p>
            <a:fld id="{E440288A-F366-4CF6-A052-9257020C7F18}" type="datetimeFigureOut">
              <a:rPr lang="tr-TR" smtClean="0"/>
              <a:t>19.03.2024</a:t>
            </a:fld>
            <a:endParaRPr lang="tr-TR"/>
          </a:p>
        </p:txBody>
      </p:sp>
      <p:sp>
        <p:nvSpPr>
          <p:cNvPr id="6" name="Alt Bilgi Yer Tutucusu 5">
            <a:extLst>
              <a:ext uri="{FF2B5EF4-FFF2-40B4-BE49-F238E27FC236}">
                <a16:creationId xmlns:a16="http://schemas.microsoft.com/office/drawing/2014/main" id="{9CC4AD5F-B1AC-0C38-AE4A-602B36BC061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B27CB53-3420-64B4-A0C6-B315C5F0352A}"/>
              </a:ext>
            </a:extLst>
          </p:cNvPr>
          <p:cNvSpPr>
            <a:spLocks noGrp="1"/>
          </p:cNvSpPr>
          <p:nvPr>
            <p:ph type="sldNum" sz="quarter" idx="12"/>
          </p:nvPr>
        </p:nvSpPr>
        <p:spPr/>
        <p:txBody>
          <a:bodyPr/>
          <a:lstStyle/>
          <a:p>
            <a:fld id="{E518D1F1-57D2-4DEC-81E1-D67FFEFA1B33}" type="slidenum">
              <a:rPr lang="tr-TR" smtClean="0"/>
              <a:t>‹#›</a:t>
            </a:fld>
            <a:endParaRPr lang="tr-TR"/>
          </a:p>
        </p:txBody>
      </p:sp>
    </p:spTree>
    <p:extLst>
      <p:ext uri="{BB962C8B-B14F-4D97-AF65-F5344CB8AC3E}">
        <p14:creationId xmlns:p14="http://schemas.microsoft.com/office/powerpoint/2010/main" val="141801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C6D11-3910-0911-5BE0-D052430C553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98BB9D0-DAE3-3958-94C7-9978CA8293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4E8C7BC-40F6-AF24-D751-D1C7FDA42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657C7B8-FF0C-D489-B7B1-C4210826BFD0}"/>
              </a:ext>
            </a:extLst>
          </p:cNvPr>
          <p:cNvSpPr>
            <a:spLocks noGrp="1"/>
          </p:cNvSpPr>
          <p:nvPr>
            <p:ph type="dt" sz="half" idx="10"/>
          </p:nvPr>
        </p:nvSpPr>
        <p:spPr/>
        <p:txBody>
          <a:bodyPr/>
          <a:lstStyle/>
          <a:p>
            <a:fld id="{E440288A-F366-4CF6-A052-9257020C7F18}" type="datetimeFigureOut">
              <a:rPr lang="tr-TR" smtClean="0"/>
              <a:t>19.03.2024</a:t>
            </a:fld>
            <a:endParaRPr lang="tr-TR"/>
          </a:p>
        </p:txBody>
      </p:sp>
      <p:sp>
        <p:nvSpPr>
          <p:cNvPr id="6" name="Alt Bilgi Yer Tutucusu 5">
            <a:extLst>
              <a:ext uri="{FF2B5EF4-FFF2-40B4-BE49-F238E27FC236}">
                <a16:creationId xmlns:a16="http://schemas.microsoft.com/office/drawing/2014/main" id="{81C6FC6C-FF4B-7AD5-1C70-69D50BE030F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51169C0-7D0F-9CD8-205B-D923C104D54F}"/>
              </a:ext>
            </a:extLst>
          </p:cNvPr>
          <p:cNvSpPr>
            <a:spLocks noGrp="1"/>
          </p:cNvSpPr>
          <p:nvPr>
            <p:ph type="sldNum" sz="quarter" idx="12"/>
          </p:nvPr>
        </p:nvSpPr>
        <p:spPr/>
        <p:txBody>
          <a:bodyPr/>
          <a:lstStyle/>
          <a:p>
            <a:fld id="{E518D1F1-57D2-4DEC-81E1-D67FFEFA1B33}" type="slidenum">
              <a:rPr lang="tr-TR" smtClean="0"/>
              <a:t>‹#›</a:t>
            </a:fld>
            <a:endParaRPr lang="tr-TR"/>
          </a:p>
        </p:txBody>
      </p:sp>
    </p:spTree>
    <p:extLst>
      <p:ext uri="{BB962C8B-B14F-4D97-AF65-F5344CB8AC3E}">
        <p14:creationId xmlns:p14="http://schemas.microsoft.com/office/powerpoint/2010/main" val="236697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B1656F6-2259-1EB8-12DA-FD5F967761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DAFCEEB-EAAB-EFE2-B5E8-3CF76195E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FE93371-CEE8-A5D7-00BF-3E405B2F40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40288A-F366-4CF6-A052-9257020C7F18}" type="datetimeFigureOut">
              <a:rPr lang="tr-TR" smtClean="0"/>
              <a:t>19.03.2024</a:t>
            </a:fld>
            <a:endParaRPr lang="tr-TR"/>
          </a:p>
        </p:txBody>
      </p:sp>
      <p:sp>
        <p:nvSpPr>
          <p:cNvPr id="5" name="Alt Bilgi Yer Tutucusu 4">
            <a:extLst>
              <a:ext uri="{FF2B5EF4-FFF2-40B4-BE49-F238E27FC236}">
                <a16:creationId xmlns:a16="http://schemas.microsoft.com/office/drawing/2014/main" id="{F6349B5D-9A35-7008-8E54-2E7214F2F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AB8D823A-2443-90B0-F74C-B7EBA0599A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18D1F1-57D2-4DEC-81E1-D67FFEFA1B33}" type="slidenum">
              <a:rPr lang="tr-TR" smtClean="0"/>
              <a:t>‹#›</a:t>
            </a:fld>
            <a:endParaRPr lang="tr-TR"/>
          </a:p>
        </p:txBody>
      </p:sp>
    </p:spTree>
    <p:extLst>
      <p:ext uri="{BB962C8B-B14F-4D97-AF65-F5344CB8AC3E}">
        <p14:creationId xmlns:p14="http://schemas.microsoft.com/office/powerpoint/2010/main" val="3336282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49EA0640-FF5E-E31D-77FB-7E69073DFAE4}"/>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br>
              <a:rPr lang="en-US" sz="4600" dirty="0">
                <a:solidFill>
                  <a:schemeClr val="bg1">
                    <a:lumMod val="95000"/>
                    <a:lumOff val="5000"/>
                  </a:schemeClr>
                </a:solidFill>
              </a:rPr>
            </a:br>
            <a:r>
              <a:rPr lang="en-US" sz="4600" dirty="0">
                <a:solidFill>
                  <a:schemeClr val="bg1">
                    <a:lumMod val="95000"/>
                    <a:lumOff val="5000"/>
                  </a:schemeClr>
                </a:solidFill>
              </a:rPr>
              <a:t>VERİ ORGANİZASYONU MAKALE ÖDEVİ</a:t>
            </a:r>
            <a:br>
              <a:rPr lang="en-US" sz="4600" dirty="0">
                <a:solidFill>
                  <a:schemeClr val="bg1">
                    <a:lumMod val="95000"/>
                    <a:lumOff val="5000"/>
                  </a:schemeClr>
                </a:solidFill>
              </a:rPr>
            </a:br>
            <a:br>
              <a:rPr lang="en-US" sz="4600" dirty="0">
                <a:solidFill>
                  <a:schemeClr val="bg1">
                    <a:lumMod val="95000"/>
                    <a:lumOff val="5000"/>
                  </a:schemeClr>
                </a:solidFill>
              </a:rPr>
            </a:br>
            <a:r>
              <a:rPr lang="en-US" sz="4600" dirty="0">
                <a:solidFill>
                  <a:schemeClr val="bg1">
                    <a:lumMod val="95000"/>
                    <a:lumOff val="5000"/>
                  </a:schemeClr>
                </a:solidFill>
              </a:rPr>
              <a:t>TAŞKIN KIŞLAK</a:t>
            </a:r>
            <a:br>
              <a:rPr lang="en-US" sz="4600" dirty="0">
                <a:solidFill>
                  <a:schemeClr val="bg1">
                    <a:lumMod val="95000"/>
                    <a:lumOff val="5000"/>
                  </a:schemeClr>
                </a:solidFill>
              </a:rPr>
            </a:br>
            <a:r>
              <a:rPr lang="tr-TR" sz="4600" dirty="0">
                <a:solidFill>
                  <a:schemeClr val="bg1">
                    <a:lumMod val="95000"/>
                    <a:lumOff val="5000"/>
                  </a:schemeClr>
                </a:solidFill>
              </a:rPr>
              <a:t>02220224567</a:t>
            </a:r>
            <a:endParaRPr lang="en-US" sz="4600" dirty="0">
              <a:solidFill>
                <a:schemeClr val="bg1">
                  <a:lumMod val="95000"/>
                  <a:lumOff val="5000"/>
                </a:schemeClr>
              </a:solidFill>
            </a:endParaRPr>
          </a:p>
        </p:txBody>
      </p:sp>
      <p:sp>
        <p:nvSpPr>
          <p:cNvPr id="3" name="Metin kutusu 2">
            <a:extLst>
              <a:ext uri="{FF2B5EF4-FFF2-40B4-BE49-F238E27FC236}">
                <a16:creationId xmlns:a16="http://schemas.microsoft.com/office/drawing/2014/main" id="{E56640D4-0D94-E5E9-60DA-419450FD9DB6}"/>
              </a:ext>
            </a:extLst>
          </p:cNvPr>
          <p:cNvSpPr txBox="1"/>
          <p:nvPr/>
        </p:nvSpPr>
        <p:spPr>
          <a:xfrm>
            <a:off x="5516217" y="5148470"/>
            <a:ext cx="2474844" cy="369332"/>
          </a:xfrm>
          <a:prstGeom prst="rect">
            <a:avLst/>
          </a:prstGeom>
          <a:noFill/>
        </p:spPr>
        <p:txBody>
          <a:bodyPr wrap="square" rtlCol="0">
            <a:spAutoFit/>
          </a:bodyPr>
          <a:lstStyle/>
          <a:p>
            <a:r>
              <a:rPr lang="tr-TR" dirty="0"/>
              <a:t>022202</a:t>
            </a:r>
          </a:p>
        </p:txBody>
      </p:sp>
    </p:spTree>
    <p:extLst>
      <p:ext uri="{BB962C8B-B14F-4D97-AF65-F5344CB8AC3E}">
        <p14:creationId xmlns:p14="http://schemas.microsoft.com/office/powerpoint/2010/main" val="23176385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E52FBE-CF39-6AF0-485F-F11C0D1078A6}"/>
              </a:ext>
            </a:extLst>
          </p:cNvPr>
          <p:cNvSpPr>
            <a:spLocks noGrp="1"/>
          </p:cNvSpPr>
          <p:nvPr>
            <p:ph type="title"/>
          </p:nvPr>
        </p:nvSpPr>
        <p:spPr>
          <a:xfrm>
            <a:off x="838200" y="365126"/>
            <a:ext cx="10515600" cy="849078"/>
          </a:xfrm>
        </p:spPr>
        <p:txBody>
          <a:bodyPr/>
          <a:lstStyle/>
          <a:p>
            <a:r>
              <a:rPr lang="tr-TR" dirty="0"/>
              <a:t>Ölçümler:</a:t>
            </a:r>
          </a:p>
        </p:txBody>
      </p:sp>
      <p:sp>
        <p:nvSpPr>
          <p:cNvPr id="3" name="İçerik Yer Tutucusu 2">
            <a:extLst>
              <a:ext uri="{FF2B5EF4-FFF2-40B4-BE49-F238E27FC236}">
                <a16:creationId xmlns:a16="http://schemas.microsoft.com/office/drawing/2014/main" id="{1E6C8430-D9DB-8855-A8F7-5BE66E26BB5E}"/>
              </a:ext>
            </a:extLst>
          </p:cNvPr>
          <p:cNvSpPr>
            <a:spLocks noGrp="1"/>
          </p:cNvSpPr>
          <p:nvPr>
            <p:ph idx="1"/>
          </p:nvPr>
        </p:nvSpPr>
        <p:spPr>
          <a:xfrm>
            <a:off x="613348" y="1253330"/>
            <a:ext cx="10515600" cy="5477253"/>
          </a:xfrm>
        </p:spPr>
        <p:txBody>
          <a:bodyPr/>
          <a:lstStyle/>
          <a:p>
            <a:r>
              <a:rPr lang="tr-TR" sz="2400" dirty="0"/>
              <a:t>Birinci yöntem; </a:t>
            </a:r>
            <a:r>
              <a:rPr lang="tr-TR" sz="2400" dirty="0" err="1"/>
              <a:t>Clock</a:t>
            </a:r>
            <a:r>
              <a:rPr lang="tr-TR" sz="2400" dirty="0"/>
              <a:t>() fonksiyonu kullanımı ile belirli bir süre CPU üzerinde harcanan zaman sonuçlarının elde edilmesini sağlamaktır. İkinci yöntem; milisaniye hassasiyetiyle zamanlamaları sağlayan </a:t>
            </a:r>
            <a:r>
              <a:rPr lang="tr-TR" sz="2400" dirty="0" err="1"/>
              <a:t>Gettimeofday</a:t>
            </a:r>
            <a:r>
              <a:rPr lang="tr-TR" sz="2400" dirty="0"/>
              <a:t>() fonksiyonu kullanılarak sonuçların elde edilmesini sağlamaktır. Üçüncü yöntem; </a:t>
            </a:r>
            <a:r>
              <a:rPr lang="tr-TR" sz="2400" dirty="0" err="1"/>
              <a:t>Slow</a:t>
            </a:r>
            <a:r>
              <a:rPr lang="tr-TR" sz="2400" dirty="0"/>
              <a:t> Query Log (Yavaş sorgu kaydı) olarak adlandırılmaktadır. Her veri tabanı zamanı ölçmek için kendi yöntemini sunmaktadır. Bir veri tabanı için önceden belirlenmiş uzun süren sorguları kaydedebilir ve mikro saniye doğruluğu için yapılandırılabilmektedir.</a:t>
            </a:r>
          </a:p>
          <a:p>
            <a:r>
              <a:rPr lang="tr-TR" sz="2400" dirty="0"/>
              <a:t>Aşağıdaki formül sorguları hesaplamak için kullanılmaktadır.</a:t>
            </a:r>
          </a:p>
          <a:p>
            <a:endParaRPr lang="tr-TR" sz="2400" dirty="0"/>
          </a:p>
          <a:p>
            <a:endParaRPr lang="tr-TR" sz="2400" dirty="0"/>
          </a:p>
          <a:p>
            <a:r>
              <a:rPr lang="tr-TR" sz="2400" dirty="0"/>
              <a:t>Her iş parçacığının saniye </a:t>
            </a:r>
            <a:r>
              <a:rPr lang="tr-TR" sz="2400" dirty="0" err="1"/>
              <a:t>saniye</a:t>
            </a:r>
            <a:r>
              <a:rPr lang="tr-TR" sz="2400" dirty="0"/>
              <a:t> sorgu başına nasıl tepki verdiğini ölçmek için aşağıdaki formül kullanılır.</a:t>
            </a:r>
          </a:p>
          <a:p>
            <a:endParaRPr lang="tr-TR" sz="1800" dirty="0"/>
          </a:p>
          <a:p>
            <a:endParaRPr lang="tr-TR" dirty="0"/>
          </a:p>
          <a:p>
            <a:endParaRPr lang="tr-TR" dirty="0"/>
          </a:p>
          <a:p>
            <a:endParaRPr lang="tr-TR" dirty="0"/>
          </a:p>
        </p:txBody>
      </p:sp>
      <p:pic>
        <p:nvPicPr>
          <p:cNvPr id="4" name="Resim 3">
            <a:extLst>
              <a:ext uri="{FF2B5EF4-FFF2-40B4-BE49-F238E27FC236}">
                <a16:creationId xmlns:a16="http://schemas.microsoft.com/office/drawing/2014/main" id="{F7BEA3E8-789B-DA7A-1AAC-B01929A65FB9}"/>
              </a:ext>
            </a:extLst>
          </p:cNvPr>
          <p:cNvPicPr>
            <a:picLocks noChangeAspect="1"/>
          </p:cNvPicPr>
          <p:nvPr/>
        </p:nvPicPr>
        <p:blipFill>
          <a:blip r:embed="rId2"/>
          <a:stretch>
            <a:fillRect/>
          </a:stretch>
        </p:blipFill>
        <p:spPr>
          <a:xfrm>
            <a:off x="1063052" y="4523751"/>
            <a:ext cx="3667125" cy="628650"/>
          </a:xfrm>
          <a:prstGeom prst="rect">
            <a:avLst/>
          </a:prstGeom>
        </p:spPr>
      </p:pic>
      <p:pic>
        <p:nvPicPr>
          <p:cNvPr id="5" name="Resim 4">
            <a:extLst>
              <a:ext uri="{FF2B5EF4-FFF2-40B4-BE49-F238E27FC236}">
                <a16:creationId xmlns:a16="http://schemas.microsoft.com/office/drawing/2014/main" id="{C04F0C15-48D1-7AC4-A83E-3A597170843E}"/>
              </a:ext>
            </a:extLst>
          </p:cNvPr>
          <p:cNvPicPr>
            <a:picLocks noChangeAspect="1"/>
          </p:cNvPicPr>
          <p:nvPr/>
        </p:nvPicPr>
        <p:blipFill>
          <a:blip r:embed="rId3"/>
          <a:stretch>
            <a:fillRect/>
          </a:stretch>
        </p:blipFill>
        <p:spPr>
          <a:xfrm>
            <a:off x="1067970" y="6198209"/>
            <a:ext cx="3686175" cy="571500"/>
          </a:xfrm>
          <a:prstGeom prst="rect">
            <a:avLst/>
          </a:prstGeom>
        </p:spPr>
      </p:pic>
    </p:spTree>
    <p:extLst>
      <p:ext uri="{BB962C8B-B14F-4D97-AF65-F5344CB8AC3E}">
        <p14:creationId xmlns:p14="http://schemas.microsoft.com/office/powerpoint/2010/main" val="687332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88A0DD-2CBE-A54C-FDC5-569C079CE9BF}"/>
              </a:ext>
            </a:extLst>
          </p:cNvPr>
          <p:cNvSpPr>
            <a:spLocks noGrp="1"/>
          </p:cNvSpPr>
          <p:nvPr>
            <p:ph type="title"/>
          </p:nvPr>
        </p:nvSpPr>
        <p:spPr/>
        <p:txBody>
          <a:bodyPr/>
          <a:lstStyle/>
          <a:p>
            <a:r>
              <a:rPr lang="tr-TR" dirty="0">
                <a:highlight>
                  <a:srgbClr val="C0C0C0"/>
                </a:highlight>
              </a:rPr>
              <a:t>Analiz ve sonuçlar:</a:t>
            </a:r>
          </a:p>
        </p:txBody>
      </p:sp>
      <p:sp>
        <p:nvSpPr>
          <p:cNvPr id="3" name="İçerik Yer Tutucusu 2">
            <a:extLst>
              <a:ext uri="{FF2B5EF4-FFF2-40B4-BE49-F238E27FC236}">
                <a16:creationId xmlns:a16="http://schemas.microsoft.com/office/drawing/2014/main" id="{D02113E7-7B6A-3B82-6D8C-D25AFCC6C332}"/>
              </a:ext>
            </a:extLst>
          </p:cNvPr>
          <p:cNvSpPr>
            <a:spLocks noGrp="1"/>
          </p:cNvSpPr>
          <p:nvPr>
            <p:ph idx="1"/>
          </p:nvPr>
        </p:nvSpPr>
        <p:spPr>
          <a:xfrm>
            <a:off x="838200" y="1825625"/>
            <a:ext cx="7121577" cy="4035529"/>
          </a:xfrm>
        </p:spPr>
        <p:txBody>
          <a:bodyPr>
            <a:normAutofit fontScale="70000" lnSpcReduction="20000"/>
          </a:bodyPr>
          <a:lstStyle/>
          <a:p>
            <a:r>
              <a:rPr lang="tr-TR" dirty="0"/>
              <a:t>Veri tabanlarının farklı sorgu türlerine göre nasıl yanıt verdiği hem okuma hem yazma ile analiz edilen sorguların toplam sayısı ve sonuçları şekillerle gösterilmiştir.</a:t>
            </a:r>
          </a:p>
          <a:p>
            <a:r>
              <a:rPr lang="tr-TR" dirty="0"/>
              <a:t>3’e kadar işlemci sayısı ve 1’den 4’e kadar işlemci çekirdek sayısı olarak değişmektedir. Ölçümlerde yapılan sorgu sayısı 500 ile 2500 arasındadır. Her bir ölçüm beş adet test ile bitirilmiştir. Her test sonucunda sorgulardan her birini gerçekleştirmek için alınan ortalama süreler hesaplanarak raporlanmıştır.</a:t>
            </a:r>
          </a:p>
          <a:p>
            <a:r>
              <a:rPr lang="tr-TR" dirty="0"/>
              <a:t>MySQL ve </a:t>
            </a:r>
            <a:r>
              <a:rPr lang="tr-TR" dirty="0" err="1"/>
              <a:t>MongoDB</a:t>
            </a:r>
            <a:r>
              <a:rPr lang="tr-TR" dirty="0"/>
              <a:t> veri tabanlarına sorgu 1 (basit sorgu) ile karşılaştırma testi uygulanmıştır. Yapılan analizde; </a:t>
            </a:r>
            <a:r>
              <a:rPr lang="tr-TR" dirty="0" err="1"/>
              <a:t>MongoDB</a:t>
            </a:r>
            <a:r>
              <a:rPr lang="tr-TR" dirty="0"/>
              <a:t>, sorgu sayısı farkı arttıkça daha belirgin bir performans kötülüğü gösterdiği tespit edilmiştir. </a:t>
            </a:r>
          </a:p>
          <a:p>
            <a:r>
              <a:rPr lang="tr-TR" dirty="0"/>
              <a:t>Ayrıca, sorgular/saniye ölçüm metrik grafiği ile de şekil 6.4’de görüldüğü üzere ayrıntılı ortalama süre sonuçları elde edilmiştir.</a:t>
            </a:r>
          </a:p>
        </p:txBody>
      </p:sp>
      <p:pic>
        <p:nvPicPr>
          <p:cNvPr id="4" name="Resim 3">
            <a:extLst>
              <a:ext uri="{FF2B5EF4-FFF2-40B4-BE49-F238E27FC236}">
                <a16:creationId xmlns:a16="http://schemas.microsoft.com/office/drawing/2014/main" id="{43142BF0-7932-C62E-A6AD-BDC0F0BA26F7}"/>
              </a:ext>
            </a:extLst>
          </p:cNvPr>
          <p:cNvPicPr>
            <a:picLocks noChangeAspect="1"/>
          </p:cNvPicPr>
          <p:nvPr/>
        </p:nvPicPr>
        <p:blipFill>
          <a:blip r:embed="rId2"/>
          <a:stretch>
            <a:fillRect/>
          </a:stretch>
        </p:blipFill>
        <p:spPr>
          <a:xfrm>
            <a:off x="8072749" y="1027906"/>
            <a:ext cx="3781425" cy="2276475"/>
          </a:xfrm>
          <a:prstGeom prst="rect">
            <a:avLst/>
          </a:prstGeom>
        </p:spPr>
      </p:pic>
      <p:pic>
        <p:nvPicPr>
          <p:cNvPr id="5" name="Resim 4">
            <a:extLst>
              <a:ext uri="{FF2B5EF4-FFF2-40B4-BE49-F238E27FC236}">
                <a16:creationId xmlns:a16="http://schemas.microsoft.com/office/drawing/2014/main" id="{3FD4ABB7-873E-4F75-9759-A5C02C252AE2}"/>
              </a:ext>
            </a:extLst>
          </p:cNvPr>
          <p:cNvPicPr>
            <a:picLocks noChangeAspect="1"/>
          </p:cNvPicPr>
          <p:nvPr/>
        </p:nvPicPr>
        <p:blipFill>
          <a:blip r:embed="rId3"/>
          <a:stretch>
            <a:fillRect/>
          </a:stretch>
        </p:blipFill>
        <p:spPr>
          <a:xfrm>
            <a:off x="8039411" y="3553620"/>
            <a:ext cx="3848100" cy="2505075"/>
          </a:xfrm>
          <a:prstGeom prst="rect">
            <a:avLst/>
          </a:prstGeom>
        </p:spPr>
      </p:pic>
    </p:spTree>
    <p:extLst>
      <p:ext uri="{BB962C8B-B14F-4D97-AF65-F5344CB8AC3E}">
        <p14:creationId xmlns:p14="http://schemas.microsoft.com/office/powerpoint/2010/main" val="1238783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D9B7A6D-4D58-E7BF-7EB1-B2E2C40B66DE}"/>
              </a:ext>
            </a:extLst>
          </p:cNvPr>
          <p:cNvSpPr>
            <a:spLocks noGrp="1"/>
          </p:cNvSpPr>
          <p:nvPr>
            <p:ph idx="1"/>
          </p:nvPr>
        </p:nvSpPr>
        <p:spPr>
          <a:xfrm>
            <a:off x="630936" y="374754"/>
            <a:ext cx="3429000" cy="5843166"/>
          </a:xfrm>
        </p:spPr>
        <p:txBody>
          <a:bodyPr anchor="t">
            <a:normAutofit/>
          </a:bodyPr>
          <a:lstStyle/>
          <a:p>
            <a:r>
              <a:rPr lang="tr-TR" sz="2200" dirty="0"/>
              <a:t>Şekil 6.5’de MySQL veri tabanı sisteminin, sorgu sayıları arttığında </a:t>
            </a:r>
            <a:r>
              <a:rPr lang="tr-TR" sz="2200" dirty="0" err="1"/>
              <a:t>MongoDB</a:t>
            </a:r>
            <a:r>
              <a:rPr lang="tr-TR" sz="2200" dirty="0"/>
              <a:t> üzerinde avantaj sahibi olduğu görülmektedir:</a:t>
            </a:r>
          </a:p>
          <a:p>
            <a:endParaRPr lang="tr-TR" sz="2200" dirty="0"/>
          </a:p>
          <a:p>
            <a:r>
              <a:rPr lang="tr-TR" sz="1600" dirty="0"/>
              <a:t>Şekil 6.6’da işlemci çekirdeği miktarı ile saniye başına yapılan sorgu sayıları arasındaki ilişki analizi gösterilmektedir:</a:t>
            </a:r>
          </a:p>
          <a:p>
            <a:endParaRPr lang="tr-TR" sz="1600" dirty="0"/>
          </a:p>
          <a:p>
            <a:endParaRPr lang="tr-TR" sz="1600" dirty="0"/>
          </a:p>
          <a:p>
            <a:r>
              <a:rPr lang="tr-TR" sz="1600" dirty="0"/>
              <a:t>Şekil 6.7’de MySQL ve </a:t>
            </a:r>
            <a:r>
              <a:rPr lang="tr-TR" sz="1600" dirty="0" err="1"/>
              <a:t>MongoDB</a:t>
            </a:r>
            <a:r>
              <a:rPr lang="tr-TR" sz="1600" dirty="0"/>
              <a:t> veri tabanlarına ikinci sorgu kodu ile karşılaştırma testi uygulanmıştır:</a:t>
            </a:r>
            <a:endParaRPr lang="tr-TR" sz="2200" dirty="0"/>
          </a:p>
        </p:txBody>
      </p:sp>
      <p:pic>
        <p:nvPicPr>
          <p:cNvPr id="4" name="Resim 3" descr="metin, çizgi, öykü gelişim çizgisi; kumpas; grafiğini çıkarma, diyagram içeren bir resim&#10;&#10;Açıklama otomatik olarak oluşturuldu">
            <a:extLst>
              <a:ext uri="{FF2B5EF4-FFF2-40B4-BE49-F238E27FC236}">
                <a16:creationId xmlns:a16="http://schemas.microsoft.com/office/drawing/2014/main" id="{A5388C1F-48E5-D04B-BE48-5ABF4EB8C0EA}"/>
              </a:ext>
            </a:extLst>
          </p:cNvPr>
          <p:cNvPicPr>
            <a:picLocks noChangeAspect="1"/>
          </p:cNvPicPr>
          <p:nvPr/>
        </p:nvPicPr>
        <p:blipFill>
          <a:blip r:embed="rId2"/>
          <a:stretch>
            <a:fillRect/>
          </a:stretch>
        </p:blipFill>
        <p:spPr>
          <a:xfrm>
            <a:off x="5515692" y="374754"/>
            <a:ext cx="4557698" cy="1944131"/>
          </a:xfrm>
          <a:prstGeom prst="rect">
            <a:avLst/>
          </a:prstGeom>
        </p:spPr>
      </p:pic>
      <p:pic>
        <p:nvPicPr>
          <p:cNvPr id="5" name="Resim 4">
            <a:extLst>
              <a:ext uri="{FF2B5EF4-FFF2-40B4-BE49-F238E27FC236}">
                <a16:creationId xmlns:a16="http://schemas.microsoft.com/office/drawing/2014/main" id="{D230C65D-AA6D-57C7-B2B6-13389C72F7E8}"/>
              </a:ext>
            </a:extLst>
          </p:cNvPr>
          <p:cNvPicPr>
            <a:picLocks noChangeAspect="1"/>
          </p:cNvPicPr>
          <p:nvPr/>
        </p:nvPicPr>
        <p:blipFill>
          <a:blip r:embed="rId3"/>
          <a:stretch>
            <a:fillRect/>
          </a:stretch>
        </p:blipFill>
        <p:spPr>
          <a:xfrm>
            <a:off x="5199963" y="2456936"/>
            <a:ext cx="5189156" cy="1944131"/>
          </a:xfrm>
          <a:prstGeom prst="rect">
            <a:avLst/>
          </a:prstGeom>
        </p:spPr>
      </p:pic>
      <p:pic>
        <p:nvPicPr>
          <p:cNvPr id="6" name="Resim 5">
            <a:extLst>
              <a:ext uri="{FF2B5EF4-FFF2-40B4-BE49-F238E27FC236}">
                <a16:creationId xmlns:a16="http://schemas.microsoft.com/office/drawing/2014/main" id="{BC97688F-E713-644D-B7F6-62B3E8464481}"/>
              </a:ext>
            </a:extLst>
          </p:cNvPr>
          <p:cNvPicPr>
            <a:picLocks noChangeAspect="1"/>
          </p:cNvPicPr>
          <p:nvPr/>
        </p:nvPicPr>
        <p:blipFill>
          <a:blip r:embed="rId4"/>
          <a:stretch>
            <a:fillRect/>
          </a:stretch>
        </p:blipFill>
        <p:spPr>
          <a:xfrm>
            <a:off x="5334101" y="4401064"/>
            <a:ext cx="4274594" cy="2082182"/>
          </a:xfrm>
          <a:prstGeom prst="rect">
            <a:avLst/>
          </a:prstGeom>
        </p:spPr>
      </p:pic>
    </p:spTree>
    <p:extLst>
      <p:ext uri="{BB962C8B-B14F-4D97-AF65-F5344CB8AC3E}">
        <p14:creationId xmlns:p14="http://schemas.microsoft.com/office/powerpoint/2010/main" val="295892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E914DFF-CD9A-392F-8906-A0F1E2616AC2}"/>
              </a:ext>
            </a:extLst>
          </p:cNvPr>
          <p:cNvSpPr>
            <a:spLocks noGrp="1"/>
          </p:cNvSpPr>
          <p:nvPr>
            <p:ph idx="1"/>
          </p:nvPr>
        </p:nvSpPr>
        <p:spPr>
          <a:xfrm>
            <a:off x="838200" y="509666"/>
            <a:ext cx="5082915" cy="5667297"/>
          </a:xfrm>
        </p:spPr>
        <p:txBody>
          <a:bodyPr/>
          <a:lstStyle/>
          <a:p>
            <a:r>
              <a:rPr lang="tr-TR" sz="2400" dirty="0"/>
              <a:t>Şekil 6.8’de MySQL ve </a:t>
            </a:r>
            <a:r>
              <a:rPr lang="tr-TR" sz="2400" dirty="0" err="1"/>
              <a:t>MongoDB</a:t>
            </a:r>
            <a:r>
              <a:rPr lang="tr-TR" sz="2400" dirty="0"/>
              <a:t> veri tabanlarına ikinci sorgu kodu ile karşılaştırma testi uygulanmıştır. Bu test 500 ve 1000 gibi küçük veri kayıtları üzerinde yapılmıştır:</a:t>
            </a:r>
          </a:p>
          <a:p>
            <a:pPr marL="0" indent="0">
              <a:buNone/>
            </a:pPr>
            <a:endParaRPr lang="tr-TR" dirty="0"/>
          </a:p>
          <a:p>
            <a:pPr marL="0" indent="0">
              <a:buNone/>
            </a:pPr>
            <a:endParaRPr lang="tr-TR" dirty="0"/>
          </a:p>
          <a:p>
            <a:r>
              <a:rPr lang="tr-TR" dirty="0"/>
              <a:t>İşlemci çekirdeği miktarı ile saniye başına yapılan sorgu sayıları arasındaki ilişki analizi şekil 6.9’da gösterilmektedir:</a:t>
            </a:r>
          </a:p>
          <a:p>
            <a:pPr marL="0" indent="0">
              <a:buNone/>
            </a:pPr>
            <a:endParaRPr lang="tr-TR" dirty="0"/>
          </a:p>
          <a:p>
            <a:pPr marL="0" indent="0">
              <a:buNone/>
            </a:pPr>
            <a:endParaRPr lang="tr-TR" dirty="0"/>
          </a:p>
        </p:txBody>
      </p:sp>
      <p:pic>
        <p:nvPicPr>
          <p:cNvPr id="4" name="Resim 3">
            <a:extLst>
              <a:ext uri="{FF2B5EF4-FFF2-40B4-BE49-F238E27FC236}">
                <a16:creationId xmlns:a16="http://schemas.microsoft.com/office/drawing/2014/main" id="{18FA9B19-4BDB-DD24-110E-405EB6A46E04}"/>
              </a:ext>
            </a:extLst>
          </p:cNvPr>
          <p:cNvPicPr>
            <a:picLocks noChangeAspect="1"/>
          </p:cNvPicPr>
          <p:nvPr/>
        </p:nvPicPr>
        <p:blipFill>
          <a:blip r:embed="rId2"/>
          <a:stretch>
            <a:fillRect/>
          </a:stretch>
        </p:blipFill>
        <p:spPr>
          <a:xfrm>
            <a:off x="7072244" y="509666"/>
            <a:ext cx="3907875" cy="1990990"/>
          </a:xfrm>
          <a:prstGeom prst="rect">
            <a:avLst/>
          </a:prstGeom>
        </p:spPr>
      </p:pic>
      <p:pic>
        <p:nvPicPr>
          <p:cNvPr id="5" name="Resim 4">
            <a:extLst>
              <a:ext uri="{FF2B5EF4-FFF2-40B4-BE49-F238E27FC236}">
                <a16:creationId xmlns:a16="http://schemas.microsoft.com/office/drawing/2014/main" id="{4BA4CF38-CC2A-B357-B46E-FA08EA70DD59}"/>
              </a:ext>
            </a:extLst>
          </p:cNvPr>
          <p:cNvPicPr>
            <a:picLocks noChangeAspect="1"/>
          </p:cNvPicPr>
          <p:nvPr/>
        </p:nvPicPr>
        <p:blipFill>
          <a:blip r:embed="rId3"/>
          <a:stretch>
            <a:fillRect/>
          </a:stretch>
        </p:blipFill>
        <p:spPr>
          <a:xfrm>
            <a:off x="6914671" y="3343314"/>
            <a:ext cx="4065448" cy="2150544"/>
          </a:xfrm>
          <a:prstGeom prst="rect">
            <a:avLst/>
          </a:prstGeom>
        </p:spPr>
      </p:pic>
    </p:spTree>
    <p:extLst>
      <p:ext uri="{BB962C8B-B14F-4D97-AF65-F5344CB8AC3E}">
        <p14:creationId xmlns:p14="http://schemas.microsoft.com/office/powerpoint/2010/main" val="1790505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0300092-548A-31FD-6B1E-96154B1FB24B}"/>
              </a:ext>
            </a:extLst>
          </p:cNvPr>
          <p:cNvSpPr>
            <a:spLocks noGrp="1"/>
          </p:cNvSpPr>
          <p:nvPr>
            <p:ph idx="1"/>
          </p:nvPr>
        </p:nvSpPr>
        <p:spPr>
          <a:xfrm>
            <a:off x="838200" y="336029"/>
            <a:ext cx="5257800" cy="5652307"/>
          </a:xfrm>
        </p:spPr>
        <p:txBody>
          <a:bodyPr>
            <a:normAutofit/>
          </a:bodyPr>
          <a:lstStyle/>
          <a:p>
            <a:r>
              <a:rPr lang="tr-TR" sz="2000" dirty="0"/>
              <a:t>Şekil 6.10’da iç içe geçmiş “SELECT” ve “WHERE” işlemlerini içeren üçüncü sorgu neticesinde ortaya çıkan performans değerleri gösterilmektedir. Yapılan analizlerde; MySQL veri tabanı sisteminin </a:t>
            </a:r>
            <a:r>
              <a:rPr lang="tr-TR" sz="2000" dirty="0" err="1"/>
              <a:t>MongoDB</a:t>
            </a:r>
            <a:r>
              <a:rPr lang="tr-TR" sz="2000" dirty="0"/>
              <a:t> ’ye göre sorgu süresi sonuçları, veri kayıt sayısı farkı arttıkça iyi bir performans göstermiştir:</a:t>
            </a:r>
          </a:p>
          <a:p>
            <a:endParaRPr lang="tr-TR" sz="2000" dirty="0"/>
          </a:p>
          <a:p>
            <a:endParaRPr lang="tr-TR" sz="1600" dirty="0"/>
          </a:p>
          <a:p>
            <a:r>
              <a:rPr lang="tr-TR" sz="2000" dirty="0"/>
              <a:t>MySQL ve </a:t>
            </a:r>
            <a:r>
              <a:rPr lang="tr-TR" sz="2000" dirty="0" err="1"/>
              <a:t>MongoDB</a:t>
            </a:r>
            <a:r>
              <a:rPr lang="tr-TR" sz="2000" dirty="0"/>
              <a:t> veri tabanlarına üçüncü sorgu kullanılarak uygulanan karşılaştırma testi sonuçları Şekil 6.11’de daha iyi anlaşılmaktadır.</a:t>
            </a:r>
          </a:p>
        </p:txBody>
      </p:sp>
      <p:pic>
        <p:nvPicPr>
          <p:cNvPr id="4" name="Resim 3">
            <a:extLst>
              <a:ext uri="{FF2B5EF4-FFF2-40B4-BE49-F238E27FC236}">
                <a16:creationId xmlns:a16="http://schemas.microsoft.com/office/drawing/2014/main" id="{90C2FCE6-9358-8443-F503-4EF75DCC3103}"/>
              </a:ext>
            </a:extLst>
          </p:cNvPr>
          <p:cNvPicPr>
            <a:picLocks noChangeAspect="1"/>
          </p:cNvPicPr>
          <p:nvPr/>
        </p:nvPicPr>
        <p:blipFill>
          <a:blip r:embed="rId2"/>
          <a:stretch>
            <a:fillRect/>
          </a:stretch>
        </p:blipFill>
        <p:spPr>
          <a:xfrm>
            <a:off x="6958442" y="336029"/>
            <a:ext cx="3555557" cy="1942476"/>
          </a:xfrm>
          <a:prstGeom prst="rect">
            <a:avLst/>
          </a:prstGeom>
        </p:spPr>
      </p:pic>
      <p:pic>
        <p:nvPicPr>
          <p:cNvPr id="5" name="Resim 4">
            <a:extLst>
              <a:ext uri="{FF2B5EF4-FFF2-40B4-BE49-F238E27FC236}">
                <a16:creationId xmlns:a16="http://schemas.microsoft.com/office/drawing/2014/main" id="{392A050F-0E6C-5BF8-9E6C-752B981ACE7A}"/>
              </a:ext>
            </a:extLst>
          </p:cNvPr>
          <p:cNvPicPr>
            <a:picLocks noChangeAspect="1"/>
          </p:cNvPicPr>
          <p:nvPr/>
        </p:nvPicPr>
        <p:blipFill>
          <a:blip r:embed="rId3"/>
          <a:stretch>
            <a:fillRect/>
          </a:stretch>
        </p:blipFill>
        <p:spPr>
          <a:xfrm>
            <a:off x="6802646" y="2891384"/>
            <a:ext cx="3867150" cy="2724150"/>
          </a:xfrm>
          <a:prstGeom prst="rect">
            <a:avLst/>
          </a:prstGeom>
        </p:spPr>
      </p:pic>
    </p:spTree>
    <p:extLst>
      <p:ext uri="{BB962C8B-B14F-4D97-AF65-F5344CB8AC3E}">
        <p14:creationId xmlns:p14="http://schemas.microsoft.com/office/powerpoint/2010/main" val="476339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8852A8A-3AF9-73D0-A08C-9D21B6A4422D}"/>
              </a:ext>
            </a:extLst>
          </p:cNvPr>
          <p:cNvSpPr>
            <a:spLocks noGrp="1"/>
          </p:cNvSpPr>
          <p:nvPr>
            <p:ph idx="1"/>
          </p:nvPr>
        </p:nvSpPr>
        <p:spPr>
          <a:xfrm>
            <a:off x="838200" y="554636"/>
            <a:ext cx="5757472" cy="5622327"/>
          </a:xfrm>
        </p:spPr>
        <p:txBody>
          <a:bodyPr>
            <a:normAutofit/>
          </a:bodyPr>
          <a:lstStyle/>
          <a:p>
            <a:r>
              <a:rPr lang="tr-TR" sz="1600" dirty="0"/>
              <a:t>Şekil 6.12’de üçüncü sorgu ile ortalama süre ölçümleri gösterilmiştir. Yapılan analizde; MySQL veri tabanı sisteminin </a:t>
            </a:r>
            <a:r>
              <a:rPr lang="tr-TR" sz="1600" dirty="0" err="1"/>
              <a:t>MongoDB’ye</a:t>
            </a:r>
            <a:r>
              <a:rPr lang="tr-TR" sz="1600" dirty="0"/>
              <a:t> göre ortalama sorgu süreleri sonuçları, veri kayıt sayısı farkı arttıkça oldukça belirgin bir performans kötülüğü gösterdiği gözlemlenmiştir:</a:t>
            </a:r>
          </a:p>
          <a:p>
            <a:endParaRPr lang="tr-TR" sz="1600" dirty="0"/>
          </a:p>
          <a:p>
            <a:endParaRPr lang="tr-TR" sz="1600" dirty="0"/>
          </a:p>
          <a:p>
            <a:endParaRPr lang="tr-TR" sz="1600" dirty="0"/>
          </a:p>
          <a:p>
            <a:endParaRPr lang="tr-TR" sz="1600" dirty="0"/>
          </a:p>
          <a:p>
            <a:endParaRPr lang="tr-TR" sz="1600" dirty="0"/>
          </a:p>
          <a:p>
            <a:endParaRPr lang="tr-TR" sz="1600" dirty="0"/>
          </a:p>
          <a:p>
            <a:r>
              <a:rPr lang="tr-TR" sz="1800" dirty="0"/>
              <a:t>MySQL ve </a:t>
            </a:r>
            <a:r>
              <a:rPr lang="tr-TR" sz="1800" dirty="0" err="1"/>
              <a:t>MongoDB</a:t>
            </a:r>
            <a:r>
              <a:rPr lang="tr-TR" sz="1800" dirty="0"/>
              <a:t> veri tabanlarına üçüncü sorgu olarak tanımlanan detaylı ve karmaşık sorgu kodu içeren karşılaştırma testi analizi Şekil 6.13’de gösterilmiştir.</a:t>
            </a:r>
          </a:p>
        </p:txBody>
      </p:sp>
      <p:pic>
        <p:nvPicPr>
          <p:cNvPr id="4" name="Resim 3">
            <a:extLst>
              <a:ext uri="{FF2B5EF4-FFF2-40B4-BE49-F238E27FC236}">
                <a16:creationId xmlns:a16="http://schemas.microsoft.com/office/drawing/2014/main" id="{D4F6F2F3-DC12-3BB5-85C7-71FB08447036}"/>
              </a:ext>
            </a:extLst>
          </p:cNvPr>
          <p:cNvPicPr>
            <a:picLocks noChangeAspect="1"/>
          </p:cNvPicPr>
          <p:nvPr/>
        </p:nvPicPr>
        <p:blipFill>
          <a:blip r:embed="rId2"/>
          <a:stretch>
            <a:fillRect/>
          </a:stretch>
        </p:blipFill>
        <p:spPr>
          <a:xfrm>
            <a:off x="6968240" y="554636"/>
            <a:ext cx="3771900" cy="2571750"/>
          </a:xfrm>
          <a:prstGeom prst="rect">
            <a:avLst/>
          </a:prstGeom>
        </p:spPr>
      </p:pic>
      <p:pic>
        <p:nvPicPr>
          <p:cNvPr id="5" name="Resim 4">
            <a:extLst>
              <a:ext uri="{FF2B5EF4-FFF2-40B4-BE49-F238E27FC236}">
                <a16:creationId xmlns:a16="http://schemas.microsoft.com/office/drawing/2014/main" id="{D2654B1D-C667-F0E1-00CF-2EFDA161CC98}"/>
              </a:ext>
            </a:extLst>
          </p:cNvPr>
          <p:cNvPicPr>
            <a:picLocks noChangeAspect="1"/>
          </p:cNvPicPr>
          <p:nvPr/>
        </p:nvPicPr>
        <p:blipFill>
          <a:blip r:embed="rId3"/>
          <a:stretch>
            <a:fillRect/>
          </a:stretch>
        </p:blipFill>
        <p:spPr>
          <a:xfrm>
            <a:off x="6911090" y="3731615"/>
            <a:ext cx="3829050" cy="2514600"/>
          </a:xfrm>
          <a:prstGeom prst="rect">
            <a:avLst/>
          </a:prstGeom>
        </p:spPr>
      </p:pic>
    </p:spTree>
    <p:extLst>
      <p:ext uri="{BB962C8B-B14F-4D97-AF65-F5344CB8AC3E}">
        <p14:creationId xmlns:p14="http://schemas.microsoft.com/office/powerpoint/2010/main" val="41535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E6E5D78-0587-C708-87E9-69AAAD6D569C}"/>
              </a:ext>
            </a:extLst>
          </p:cNvPr>
          <p:cNvSpPr>
            <a:spLocks noGrp="1"/>
          </p:cNvSpPr>
          <p:nvPr>
            <p:ph idx="1"/>
          </p:nvPr>
        </p:nvSpPr>
        <p:spPr>
          <a:xfrm>
            <a:off x="838200" y="479685"/>
            <a:ext cx="10515600" cy="5697278"/>
          </a:xfrm>
        </p:spPr>
        <p:txBody>
          <a:bodyPr/>
          <a:lstStyle/>
          <a:p>
            <a:r>
              <a:rPr lang="tr-TR" dirty="0"/>
              <a:t>Zamanlama ölçeği büyütülerek veri tabanları sistemleri arasındaki performans farkının Şekil 6.14’de daha anlaşılabilir hale geldiği görülmektedir. </a:t>
            </a:r>
          </a:p>
        </p:txBody>
      </p:sp>
      <p:pic>
        <p:nvPicPr>
          <p:cNvPr id="4" name="Resim 3">
            <a:extLst>
              <a:ext uri="{FF2B5EF4-FFF2-40B4-BE49-F238E27FC236}">
                <a16:creationId xmlns:a16="http://schemas.microsoft.com/office/drawing/2014/main" id="{46B60896-1ADC-30A7-FC2F-BF67A10F752C}"/>
              </a:ext>
            </a:extLst>
          </p:cNvPr>
          <p:cNvPicPr>
            <a:picLocks noChangeAspect="1"/>
          </p:cNvPicPr>
          <p:nvPr/>
        </p:nvPicPr>
        <p:blipFill>
          <a:blip r:embed="rId2"/>
          <a:stretch>
            <a:fillRect/>
          </a:stretch>
        </p:blipFill>
        <p:spPr>
          <a:xfrm>
            <a:off x="3102182" y="2231113"/>
            <a:ext cx="6089943" cy="3519982"/>
          </a:xfrm>
          <a:prstGeom prst="rect">
            <a:avLst/>
          </a:prstGeom>
        </p:spPr>
      </p:pic>
    </p:spTree>
    <p:extLst>
      <p:ext uri="{BB962C8B-B14F-4D97-AF65-F5344CB8AC3E}">
        <p14:creationId xmlns:p14="http://schemas.microsoft.com/office/powerpoint/2010/main" val="2468652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B380E4-DB79-3F36-086E-BFD9C6692BB4}"/>
              </a:ext>
            </a:extLst>
          </p:cNvPr>
          <p:cNvSpPr>
            <a:spLocks noGrp="1"/>
          </p:cNvSpPr>
          <p:nvPr>
            <p:ph type="title"/>
          </p:nvPr>
        </p:nvSpPr>
        <p:spPr/>
        <p:txBody>
          <a:bodyPr/>
          <a:lstStyle/>
          <a:p>
            <a:r>
              <a:rPr lang="tr-TR" dirty="0">
                <a:highlight>
                  <a:srgbClr val="C0C0C0"/>
                </a:highlight>
              </a:rPr>
              <a:t>SONUÇ VE DEĞERLENDİRME:</a:t>
            </a:r>
          </a:p>
        </p:txBody>
      </p:sp>
      <p:sp>
        <p:nvSpPr>
          <p:cNvPr id="3" name="İçerik Yer Tutucusu 2">
            <a:extLst>
              <a:ext uri="{FF2B5EF4-FFF2-40B4-BE49-F238E27FC236}">
                <a16:creationId xmlns:a16="http://schemas.microsoft.com/office/drawing/2014/main" id="{A4641B28-E638-1F82-4522-86C2C8ACBEFE}"/>
              </a:ext>
            </a:extLst>
          </p:cNvPr>
          <p:cNvSpPr>
            <a:spLocks noGrp="1"/>
          </p:cNvSpPr>
          <p:nvPr>
            <p:ph idx="1"/>
          </p:nvPr>
        </p:nvSpPr>
        <p:spPr/>
        <p:txBody>
          <a:bodyPr>
            <a:normAutofit lnSpcReduction="10000"/>
          </a:bodyPr>
          <a:lstStyle/>
          <a:p>
            <a:r>
              <a:rPr lang="tr-TR" sz="1700" dirty="0"/>
              <a:t>Bu çalışmada klasik ilişkisel </a:t>
            </a:r>
            <a:r>
              <a:rPr lang="tr-TR" sz="1700" dirty="0" err="1"/>
              <a:t>veritabanları</a:t>
            </a:r>
            <a:r>
              <a:rPr lang="tr-TR" sz="1700" dirty="0"/>
              <a:t> ile dağıtık mimariler kullanılarak oluşturulan </a:t>
            </a:r>
            <a:r>
              <a:rPr lang="tr-TR" sz="1700" dirty="0" err="1"/>
              <a:t>NoSQL</a:t>
            </a:r>
            <a:r>
              <a:rPr lang="tr-TR" sz="1700" dirty="0"/>
              <a:t> </a:t>
            </a:r>
            <a:r>
              <a:rPr lang="tr-TR" sz="1700" dirty="0" err="1"/>
              <a:t>veritabanları</a:t>
            </a:r>
            <a:r>
              <a:rPr lang="tr-TR" sz="1700" dirty="0"/>
              <a:t> arasında bir karşılaştırma yapılmıştır. Yönetim bilişim sistemleri kapsamında veri tabanı modelleme, performans ölçümü ve en uygun veri tabanının seçilmesini inceleyen çalışmalar arasında son yıllarda yaşanan teknolojik gelişmelerle birlikte </a:t>
            </a:r>
            <a:r>
              <a:rPr lang="tr-TR" sz="1700" dirty="0" err="1"/>
              <a:t>NoSQL</a:t>
            </a:r>
            <a:r>
              <a:rPr lang="tr-TR" sz="1700" dirty="0"/>
              <a:t> kavramı ön plana çıkmıştır. İlişkisel ve ilişkisel olmayan </a:t>
            </a:r>
            <a:r>
              <a:rPr lang="tr-TR" sz="1700" dirty="0" err="1"/>
              <a:t>veritabanlarının</a:t>
            </a:r>
            <a:r>
              <a:rPr lang="tr-TR" sz="1700" dirty="0"/>
              <a:t> performansı karşılaştırılarak, farklı faktörlerin her bir </a:t>
            </a:r>
            <a:r>
              <a:rPr lang="tr-TR" sz="1700" dirty="0" err="1"/>
              <a:t>veritabanını</a:t>
            </a:r>
            <a:r>
              <a:rPr lang="tr-TR" sz="1700" dirty="0"/>
              <a:t> nasıl etkilediği incelenir. Literatür taramasında Ahmet </a:t>
            </a:r>
            <a:r>
              <a:rPr lang="tr-TR" sz="1700" dirty="0" err="1"/>
              <a:t>ALADILY'nin</a:t>
            </a:r>
            <a:r>
              <a:rPr lang="tr-TR" sz="1700" dirty="0"/>
              <a:t> 2015 tarihli makalesinde </a:t>
            </a:r>
            <a:r>
              <a:rPr lang="tr-TR" sz="1700" dirty="0" err="1"/>
              <a:t>CouchDB</a:t>
            </a:r>
            <a:r>
              <a:rPr lang="tr-TR" sz="1700" dirty="0"/>
              <a:t>, </a:t>
            </a:r>
            <a:r>
              <a:rPr lang="tr-TR" sz="1700" dirty="0" err="1"/>
              <a:t>MongoDB</a:t>
            </a:r>
            <a:r>
              <a:rPr lang="tr-TR" sz="1700" dirty="0"/>
              <a:t>, </a:t>
            </a:r>
            <a:r>
              <a:rPr lang="tr-TR" sz="1700" dirty="0" err="1"/>
              <a:t>Cassandra</a:t>
            </a:r>
            <a:r>
              <a:rPr lang="tr-TR" sz="1700" dirty="0"/>
              <a:t> ve </a:t>
            </a:r>
            <a:r>
              <a:rPr lang="tr-TR" sz="1700" dirty="0" err="1"/>
              <a:t>HBase</a:t>
            </a:r>
            <a:r>
              <a:rPr lang="tr-TR" sz="1700" dirty="0"/>
              <a:t> gibi dört bağımsız dağıtık </a:t>
            </a:r>
            <a:r>
              <a:rPr lang="tr-TR" sz="1700" dirty="0" err="1"/>
              <a:t>veritabanının</a:t>
            </a:r>
            <a:r>
              <a:rPr lang="tr-TR" sz="1700" dirty="0"/>
              <a:t> performansı karşılaştırılırken, Yılmaz GÖKŞEN ve Hakan AŞAN tarafından yapılan çalışmada </a:t>
            </a:r>
            <a:r>
              <a:rPr lang="tr-TR" sz="1700" dirty="0" err="1"/>
              <a:t>NoSQL</a:t>
            </a:r>
            <a:r>
              <a:rPr lang="tr-TR" sz="1700" dirty="0"/>
              <a:t> </a:t>
            </a:r>
            <a:r>
              <a:rPr lang="tr-TR" sz="1700" dirty="0" err="1"/>
              <a:t>veritabanlarının</a:t>
            </a:r>
            <a:r>
              <a:rPr lang="tr-TR" sz="1700" dirty="0"/>
              <a:t> özellikleri ve ilişkisel </a:t>
            </a:r>
            <a:r>
              <a:rPr lang="tr-TR" sz="1700" dirty="0" err="1"/>
              <a:t>veritabanları</a:t>
            </a:r>
            <a:r>
              <a:rPr lang="tr-TR" sz="1700" dirty="0"/>
              <a:t> ile ilişkileri Karşılaştırmalı Aşağıdaki alanlarda esneklik, tutarlılık ve performans. Bu çalışma, farklı senaryoların performansını analiz ederek ayrıntılı bir inceleme sunmaktadır.</a:t>
            </a:r>
          </a:p>
          <a:p>
            <a:r>
              <a:rPr lang="tr-TR" sz="1700" dirty="0" err="1"/>
              <a:t>MongoDB</a:t>
            </a:r>
            <a:r>
              <a:rPr lang="tr-TR" sz="1700" dirty="0"/>
              <a:t> ve MySQL gibi </a:t>
            </a:r>
            <a:r>
              <a:rPr lang="tr-TR" sz="1700" dirty="0" err="1"/>
              <a:t>veritabanı</a:t>
            </a:r>
            <a:r>
              <a:rPr lang="tr-TR" sz="1700" dirty="0"/>
              <a:t> yönetim sistemlerinin performansını karşılaştırır. Farklı sorgu türleri ve karmaşık konfigürasyonların kullanıldığı testlerde, </a:t>
            </a:r>
            <a:r>
              <a:rPr lang="tr-TR" sz="1700" dirty="0" err="1"/>
              <a:t>NoSQL</a:t>
            </a:r>
            <a:r>
              <a:rPr lang="tr-TR" sz="1700" dirty="0"/>
              <a:t> tabanlı </a:t>
            </a:r>
            <a:r>
              <a:rPr lang="tr-TR" sz="1700" dirty="0" err="1"/>
              <a:t>MongoDB'nin</a:t>
            </a:r>
            <a:r>
              <a:rPr lang="tr-TR" sz="1700" dirty="0"/>
              <a:t> çok sayıda veri çiftini daha hızlı işleyebildiğini ve karmaşık sorguları daha iyi gerçekleştirebildiğini gördük. Özellikle ikinci sorgu tipinin performans testinde </a:t>
            </a:r>
            <a:r>
              <a:rPr lang="tr-TR" sz="1700" dirty="0" err="1"/>
              <a:t>MongoDB</a:t>
            </a:r>
            <a:r>
              <a:rPr lang="tr-TR" sz="1700" dirty="0"/>
              <a:t>, MySQL'den daha iyi bir performans sergiliyor. </a:t>
            </a:r>
            <a:r>
              <a:rPr lang="tr-TR" sz="1700" dirty="0" err="1"/>
              <a:t>MongoDB'nin</a:t>
            </a:r>
            <a:r>
              <a:rPr lang="tr-TR" sz="1700" dirty="0"/>
              <a:t> alt belge koleksiyonunu kullanmak, büyük </a:t>
            </a:r>
            <a:r>
              <a:rPr lang="tr-TR" sz="1700" dirty="0" err="1"/>
              <a:t>veritabanı</a:t>
            </a:r>
            <a:r>
              <a:rPr lang="tr-TR" sz="1700" dirty="0"/>
              <a:t> boyutlarından kaynaklanan depolama ve bellek maliyetlerini azaltsa da, veri çoğaltma olasılığını da hesaba katar. Son olarak, yazma ve silme performans testlerinde MySQL basit arama sorgularında iyi performans gösterirken </a:t>
            </a:r>
            <a:r>
              <a:rPr lang="tr-TR" sz="1700" dirty="0" err="1"/>
              <a:t>MongoDB</a:t>
            </a:r>
            <a:r>
              <a:rPr lang="tr-TR" sz="1700" dirty="0"/>
              <a:t> eklemelerde önemli ölçüde daha iyi performans gösterdi. Bu çalışma, </a:t>
            </a:r>
            <a:r>
              <a:rPr lang="tr-TR" sz="1700" dirty="0" err="1"/>
              <a:t>veritabanı</a:t>
            </a:r>
            <a:r>
              <a:rPr lang="tr-TR" sz="1700" dirty="0"/>
              <a:t> seçerken performansın yanı sıra depolama ve veri çoğaltma gibi faktörlerin de dikkate alınması gerektiğini vurgulamaktadır.</a:t>
            </a:r>
          </a:p>
          <a:p>
            <a:endParaRPr lang="tr-TR" dirty="0"/>
          </a:p>
          <a:p>
            <a:endParaRPr lang="tr-TR" dirty="0"/>
          </a:p>
        </p:txBody>
      </p:sp>
    </p:spTree>
    <p:extLst>
      <p:ext uri="{BB962C8B-B14F-4D97-AF65-F5344CB8AC3E}">
        <p14:creationId xmlns:p14="http://schemas.microsoft.com/office/powerpoint/2010/main" val="423349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2C9FDCB-F8BC-AA0B-2244-20094064992B}"/>
              </a:ext>
            </a:extLst>
          </p:cNvPr>
          <p:cNvSpPr>
            <a:spLocks noGrp="1"/>
          </p:cNvSpPr>
          <p:nvPr>
            <p:ph type="title"/>
          </p:nvPr>
        </p:nvSpPr>
        <p:spPr>
          <a:xfrm>
            <a:off x="572493" y="238539"/>
            <a:ext cx="11018520" cy="1434415"/>
          </a:xfrm>
        </p:spPr>
        <p:txBody>
          <a:bodyPr anchor="b">
            <a:normAutofit/>
          </a:bodyPr>
          <a:lstStyle/>
          <a:p>
            <a:r>
              <a:rPr lang="tr-TR" sz="4200" dirty="0">
                <a:highlight>
                  <a:srgbClr val="FFFF00"/>
                </a:highlight>
              </a:rPr>
              <a:t>BİLİŞİM SİSTEMLERİ VE YÖNETİMİ (INFORMATION SYSTEMS AND MANAGEMENT)</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E85BD1B8-5DFB-7BEB-B79D-FEEB538D0E8D}"/>
              </a:ext>
            </a:extLst>
          </p:cNvPr>
          <p:cNvSpPr>
            <a:spLocks noGrp="1"/>
          </p:cNvSpPr>
          <p:nvPr>
            <p:ph idx="1"/>
          </p:nvPr>
        </p:nvSpPr>
        <p:spPr>
          <a:xfrm>
            <a:off x="572493" y="2071316"/>
            <a:ext cx="6713552" cy="4119172"/>
          </a:xfrm>
        </p:spPr>
        <p:txBody>
          <a:bodyPr anchor="t">
            <a:normAutofit/>
          </a:bodyPr>
          <a:lstStyle/>
          <a:p>
            <a:r>
              <a:rPr lang="tr-TR" sz="2200"/>
              <a:t>Bilişim sistemi, organizasyonlarda karar verme aşamasına kadar bilgiyi toplamak, düzenlemek, işlemek ve saklamak olarak tanımlanabilir. Bilişim sistemlerinde üç aktivite bilgiyi üretmek için gereklidir. Bu aktiviteler: girdi, işlem ve çıktıdır. Girdi, ham bilgileri (veriyi) toplamaktır. Çıktı, işlenmiş bilgiyi (enformasyon), insanlara aktarır.</a:t>
            </a:r>
          </a:p>
        </p:txBody>
      </p:sp>
      <p:pic>
        <p:nvPicPr>
          <p:cNvPr id="5" name="Resim 4" descr="daire, metin, diyagram, yazı tipi içeren bir resim&#10;&#10;Açıklama otomatik olarak oluşturuldu">
            <a:extLst>
              <a:ext uri="{FF2B5EF4-FFF2-40B4-BE49-F238E27FC236}">
                <a16:creationId xmlns:a16="http://schemas.microsoft.com/office/drawing/2014/main" id="{88DFF2A6-6673-D908-820A-B7D52D903CCE}"/>
              </a:ext>
            </a:extLst>
          </p:cNvPr>
          <p:cNvPicPr>
            <a:picLocks noChangeAspect="1"/>
          </p:cNvPicPr>
          <p:nvPr/>
        </p:nvPicPr>
        <p:blipFill rotWithShape="1">
          <a:blip r:embed="rId2">
            <a:extLst>
              <a:ext uri="{28A0092B-C50C-407E-A947-70E740481C1C}">
                <a14:useLocalDpi xmlns:a14="http://schemas.microsoft.com/office/drawing/2010/main" val="0"/>
              </a:ext>
            </a:extLst>
          </a:blip>
          <a:srcRect l="856" r="1348" b="2"/>
          <a:stretch/>
        </p:blipFill>
        <p:spPr>
          <a:xfrm>
            <a:off x="7675658" y="2093976"/>
            <a:ext cx="3941064" cy="4096512"/>
          </a:xfrm>
          <a:prstGeom prst="rect">
            <a:avLst/>
          </a:prstGeom>
        </p:spPr>
      </p:pic>
    </p:spTree>
    <p:extLst>
      <p:ext uri="{BB962C8B-B14F-4D97-AF65-F5344CB8AC3E}">
        <p14:creationId xmlns:p14="http://schemas.microsoft.com/office/powerpoint/2010/main" val="1511751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C24A73B-00ED-D9E8-3B1B-5D96520E88E3}"/>
              </a:ext>
            </a:extLst>
          </p:cNvPr>
          <p:cNvSpPr>
            <a:spLocks noGrp="1"/>
          </p:cNvSpPr>
          <p:nvPr>
            <p:ph type="title"/>
          </p:nvPr>
        </p:nvSpPr>
        <p:spPr>
          <a:xfrm>
            <a:off x="630936" y="640080"/>
            <a:ext cx="4818888" cy="1481328"/>
          </a:xfrm>
        </p:spPr>
        <p:txBody>
          <a:bodyPr anchor="b">
            <a:normAutofit/>
          </a:bodyPr>
          <a:lstStyle/>
          <a:p>
            <a:r>
              <a:rPr lang="tr-TR" sz="2200">
                <a:highlight>
                  <a:srgbClr val="FFFF00"/>
                </a:highlight>
              </a:rPr>
              <a:t>VERİ TABANI VE VERİ TABANI YÖNETİM SİSTEMLERİ (DATABASE AND DATABASE MANAGEMENT SYSTEM)</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335DDA4-9ADA-D2A9-4542-46B7E9187D7A}"/>
              </a:ext>
            </a:extLst>
          </p:cNvPr>
          <p:cNvSpPr>
            <a:spLocks noGrp="1"/>
          </p:cNvSpPr>
          <p:nvPr>
            <p:ph idx="1"/>
          </p:nvPr>
        </p:nvSpPr>
        <p:spPr>
          <a:xfrm>
            <a:off x="630936" y="2660904"/>
            <a:ext cx="4818888" cy="3547872"/>
          </a:xfrm>
        </p:spPr>
        <p:txBody>
          <a:bodyPr anchor="t">
            <a:normAutofit/>
          </a:bodyPr>
          <a:lstStyle/>
          <a:p>
            <a:r>
              <a:rPr lang="tr-TR" sz="1900"/>
              <a:t>Veri tabanı en genel tanımıyla, kullanım amacına uygun olarak düzenlenmiş veriler topluluğudur. </a:t>
            </a:r>
          </a:p>
          <a:p>
            <a:r>
              <a:rPr lang="tr-TR" sz="1900"/>
              <a:t>Veri tabanları gerçekte var olan ve birbirleriyle ilişkisi olan nesneleri ve ilişkileri modeller . Veri tabanı yönetim sistemleri (VTYS), verilere aynı anda birden çok bağlantı sağlayabilme özelliği sağlar. </a:t>
            </a:r>
          </a:p>
          <a:p>
            <a:r>
              <a:rPr lang="tr-TR" sz="1900"/>
              <a:t>Veri tabanı, VTYS ve uygulama programlarını ile kullanıcı ara yüzlerini içeren yapıya “veri tabanı sistemi (VTS)” denir. </a:t>
            </a:r>
          </a:p>
          <a:p>
            <a:endParaRPr lang="tr-TR" sz="1900"/>
          </a:p>
          <a:p>
            <a:endParaRPr lang="tr-TR" sz="1900"/>
          </a:p>
        </p:txBody>
      </p:sp>
      <p:pic>
        <p:nvPicPr>
          <p:cNvPr id="4" name="Resim 3">
            <a:extLst>
              <a:ext uri="{FF2B5EF4-FFF2-40B4-BE49-F238E27FC236}">
                <a16:creationId xmlns:a16="http://schemas.microsoft.com/office/drawing/2014/main" id="{D687B90A-EE22-AB82-07F9-A95D32FF9582}"/>
              </a:ext>
            </a:extLst>
          </p:cNvPr>
          <p:cNvPicPr>
            <a:picLocks noChangeAspect="1"/>
          </p:cNvPicPr>
          <p:nvPr/>
        </p:nvPicPr>
        <p:blipFill>
          <a:blip r:embed="rId2"/>
          <a:stretch>
            <a:fillRect/>
          </a:stretch>
        </p:blipFill>
        <p:spPr>
          <a:xfrm>
            <a:off x="6099048" y="714073"/>
            <a:ext cx="5458968" cy="5429853"/>
          </a:xfrm>
          <a:prstGeom prst="rect">
            <a:avLst/>
          </a:prstGeom>
        </p:spPr>
      </p:pic>
    </p:spTree>
    <p:extLst>
      <p:ext uri="{BB962C8B-B14F-4D97-AF65-F5344CB8AC3E}">
        <p14:creationId xmlns:p14="http://schemas.microsoft.com/office/powerpoint/2010/main" val="57726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8B885F5-54C0-F4C5-7D6C-B275BDBE4B79}"/>
              </a:ext>
            </a:extLst>
          </p:cNvPr>
          <p:cNvSpPr>
            <a:spLocks noGrp="1"/>
          </p:cNvSpPr>
          <p:nvPr>
            <p:ph type="title"/>
          </p:nvPr>
        </p:nvSpPr>
        <p:spPr>
          <a:xfrm>
            <a:off x="5297762" y="329184"/>
            <a:ext cx="6251110" cy="1783080"/>
          </a:xfrm>
        </p:spPr>
        <p:txBody>
          <a:bodyPr anchor="b">
            <a:normAutofit/>
          </a:bodyPr>
          <a:lstStyle/>
          <a:p>
            <a:r>
              <a:rPr lang="tr-TR" sz="2400" dirty="0">
                <a:highlight>
                  <a:srgbClr val="0000FF"/>
                </a:highlight>
              </a:rPr>
              <a:t>Veri tabanı modellerini sekiz kategoriye ayırabiliriz:</a:t>
            </a:r>
          </a:p>
        </p:txBody>
      </p:sp>
      <p:pic>
        <p:nvPicPr>
          <p:cNvPr id="5" name="Picture 4" descr="3B kutu iskeletleri">
            <a:extLst>
              <a:ext uri="{FF2B5EF4-FFF2-40B4-BE49-F238E27FC236}">
                <a16:creationId xmlns:a16="http://schemas.microsoft.com/office/drawing/2014/main" id="{3E167B65-59BC-7050-2EEC-C18F8E02F0C9}"/>
              </a:ext>
            </a:extLst>
          </p:cNvPr>
          <p:cNvPicPr>
            <a:picLocks noChangeAspect="1"/>
          </p:cNvPicPr>
          <p:nvPr/>
        </p:nvPicPr>
        <p:blipFill rotWithShape="1">
          <a:blip r:embed="rId2"/>
          <a:srcRect l="29051" r="2561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B2278C9F-3A3A-6050-2FDF-DC5F0B4C2627}"/>
              </a:ext>
            </a:extLst>
          </p:cNvPr>
          <p:cNvSpPr>
            <a:spLocks noGrp="1"/>
          </p:cNvSpPr>
          <p:nvPr>
            <p:ph idx="1"/>
          </p:nvPr>
        </p:nvSpPr>
        <p:spPr>
          <a:xfrm>
            <a:off x="5297762" y="2478024"/>
            <a:ext cx="6251110" cy="4050792"/>
          </a:xfrm>
        </p:spPr>
        <p:txBody>
          <a:bodyPr>
            <a:normAutofit fontScale="40000" lnSpcReduction="20000"/>
          </a:bodyPr>
          <a:lstStyle/>
          <a:p>
            <a:r>
              <a:rPr lang="tr-TR" sz="3300" dirty="0"/>
              <a:t>Düz model veya tablo modeli: İki boyutlu veri grubundan oluşur. Sütunlarda verilerin benzer özellikleri, satırlarda ise veri grupları yer alır. </a:t>
            </a:r>
          </a:p>
          <a:p>
            <a:r>
              <a:rPr lang="tr-TR" sz="3300" dirty="0"/>
              <a:t>Hiyerarşik Veri Modeli: İlk olarak 1960’lı yıllarda ortaya çıkmış ve adını veriyi depolama yönteminden almıştır. Bu veri tabanının depoladığı yapısal verilere “kayıt” adı verildi. Kayıtlar ağaç mimarisi şeklinde yukarıdan aşağı sıralanmaktadır. </a:t>
            </a:r>
          </a:p>
          <a:p>
            <a:r>
              <a:rPr lang="tr-TR" sz="3300" dirty="0"/>
              <a:t>Ağ veri </a:t>
            </a:r>
            <a:r>
              <a:rPr lang="tr-TR" sz="3300" dirty="0" err="1"/>
              <a:t>modeliHiyerarşik</a:t>
            </a:r>
            <a:r>
              <a:rPr lang="tr-TR" sz="3300" dirty="0"/>
              <a:t> veri modelinin geliştirilmiş halidir. Hızlıca kabul görmesinin nedeni bir verinin doğal olarak başka veriler ile ilişkili olmasıdır. Ağ modelinin hiyerarşik modelden en önemli farkı, uç-düğüm pozisyonundaki verinin iç-düğüme işaret edebilmesidir. </a:t>
            </a:r>
          </a:p>
          <a:p>
            <a:r>
              <a:rPr lang="tr-TR" sz="3300" dirty="0"/>
              <a:t>İlişkisel Veri </a:t>
            </a:r>
            <a:r>
              <a:rPr lang="tr-TR" sz="3300" dirty="0" err="1"/>
              <a:t>Modeli:İlişkiler</a:t>
            </a:r>
            <a:r>
              <a:rPr lang="tr-TR" sz="3300" dirty="0"/>
              <a:t> yardımıyla, veri içerisindeki ilişkiler modellenir. Dolayısıyla, ilişkisel bir veri tabanı, çeşitli ilişki örneklerinden oluşur. Kavramsal olarak ilişkiler, satır ve sütunlardan oluşan iki boyutlu tablolarla karakterize edilir.</a:t>
            </a:r>
          </a:p>
          <a:p>
            <a:r>
              <a:rPr lang="tr-TR" sz="3300" dirty="0"/>
              <a:t>Nesne Yönelimli Veri Modeli: Daha sonraları ortaya çıkmış ve başarısını kanıtlamıştır. Nesne yönelimli programlamaya dayanan veri modelidir.</a:t>
            </a:r>
          </a:p>
          <a:p>
            <a:r>
              <a:rPr lang="tr-TR" sz="3300" dirty="0"/>
              <a:t>Nesne İlişkisel Veri Modeli: Nesne ilişkisel veri tabanı, ilişkisel işlevselliğin üzerine nesne yönelimli özellikler içerir. </a:t>
            </a:r>
          </a:p>
          <a:p>
            <a:r>
              <a:rPr lang="tr-TR" sz="3300" dirty="0"/>
              <a:t>Çoklu Ortam Veri Modeli: Çoklu ortam veri tabanları nesne ilişkisel veri tabanları ile büyük benzerlikler gösterir. Çoklu ortam veri tabanlarının desteklemesi gereken üç temel özellik; Veri miktarı, Süreklilik ve Senkronizasyondur. </a:t>
            </a:r>
          </a:p>
          <a:p>
            <a:r>
              <a:rPr lang="tr-TR" sz="3300" dirty="0"/>
              <a:t>Dağıtık Veri Modeli: Dağıtık veri tabanları, iki ya da daha fazla bilgisayarda depolanan ve bir ağ üzerinde dağıtılan bilgiler için kullanılan veri tabanı grubudur. </a:t>
            </a:r>
          </a:p>
          <a:p>
            <a:endParaRPr lang="tr-TR" sz="900" dirty="0"/>
          </a:p>
        </p:txBody>
      </p:sp>
    </p:spTree>
    <p:extLst>
      <p:ext uri="{BB962C8B-B14F-4D97-AF65-F5344CB8AC3E}">
        <p14:creationId xmlns:p14="http://schemas.microsoft.com/office/powerpoint/2010/main" val="155773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B8AE561-210F-8DEF-06B0-62B049EAD65B}"/>
              </a:ext>
            </a:extLst>
          </p:cNvPr>
          <p:cNvSpPr>
            <a:spLocks noGrp="1"/>
          </p:cNvSpPr>
          <p:nvPr>
            <p:ph type="title"/>
          </p:nvPr>
        </p:nvSpPr>
        <p:spPr>
          <a:xfrm>
            <a:off x="572493" y="238539"/>
            <a:ext cx="11018520" cy="1434415"/>
          </a:xfrm>
        </p:spPr>
        <p:txBody>
          <a:bodyPr anchor="b">
            <a:normAutofit/>
          </a:bodyPr>
          <a:lstStyle/>
          <a:p>
            <a:r>
              <a:rPr lang="it-IT" sz="4600">
                <a:highlight>
                  <a:srgbClr val="FFFF00"/>
                </a:highlight>
              </a:rPr>
              <a:t>VER</a:t>
            </a:r>
            <a:r>
              <a:rPr lang="tr-TR" sz="4600">
                <a:highlight>
                  <a:srgbClr val="FFFF00"/>
                </a:highlight>
              </a:rPr>
              <a:t>İ </a:t>
            </a:r>
            <a:r>
              <a:rPr lang="it-IT" sz="4600">
                <a:highlight>
                  <a:srgbClr val="FFFF00"/>
                </a:highlight>
              </a:rPr>
              <a:t>TABANI TASARIMI (DATABASE DESIGN) </a:t>
            </a:r>
            <a:endParaRPr lang="tr-TR" sz="4600">
              <a:highlight>
                <a:srgbClr val="FFFF00"/>
              </a:highlight>
            </a:endParaRP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0CF91C1-21AA-8B5D-FFD5-715253391729}"/>
              </a:ext>
            </a:extLst>
          </p:cNvPr>
          <p:cNvSpPr>
            <a:spLocks noGrp="1"/>
          </p:cNvSpPr>
          <p:nvPr>
            <p:ph idx="1"/>
          </p:nvPr>
        </p:nvSpPr>
        <p:spPr>
          <a:xfrm>
            <a:off x="572493" y="2071316"/>
            <a:ext cx="6713552" cy="4119172"/>
          </a:xfrm>
        </p:spPr>
        <p:txBody>
          <a:bodyPr anchor="t">
            <a:normAutofit/>
          </a:bodyPr>
          <a:lstStyle/>
          <a:p>
            <a:r>
              <a:rPr lang="tr-TR" sz="1700"/>
              <a:t>Veritabanının ihtiyaç ve beklentileeine göre gerçekliği modellemesi ve bunların veritabanına aktarması gerekiyor. İlk adımda kullanıcı gereksinimleri belirlenir ve bu gereksinimler veri grupları, veri türleri ve depolama yapılarına göre belirlenir. Bir veri tabanında gerçekliğin sayısal temsili model perspektifinden tanımlanır ve bu açıklamaya «şema» adı verilir. Kullanıcı ve bilgisayar düzeyindeki şemalar sırasıyla «kavramsal» ve «içsel» şemalar olarak adlandırılır ve farklı anlama mekanizmalarına hitap eder. Geleneksel veritabanı tasarımı kullanıcı seviyesinden fiziksel seviyeye kadar uzanır ve kavramsal tasaeım genellikle mantıksal yeni modelleri kullanarak tamamlanır. Fiziksel tasarım aşamasında veritabanının fiziksel organizasyonu belirlenir ve sonuç iç şemadır. Dahili şemalar depolama yapılarını, kayıt formlarını, veritabanı giriş yöntemlerini ve diğer ayrıntıları tanımlar. Bu süreçte kavramsal şema mantıksal bir veritabananı tasarımına dönüşür.</a:t>
            </a:r>
          </a:p>
        </p:txBody>
      </p:sp>
      <p:pic>
        <p:nvPicPr>
          <p:cNvPr id="4" name="Resim 3">
            <a:extLst>
              <a:ext uri="{FF2B5EF4-FFF2-40B4-BE49-F238E27FC236}">
                <a16:creationId xmlns:a16="http://schemas.microsoft.com/office/drawing/2014/main" id="{4023EFAE-E4C4-1F76-BAA2-B839A610437B}"/>
              </a:ext>
            </a:extLst>
          </p:cNvPr>
          <p:cNvPicPr>
            <a:picLocks noChangeAspect="1"/>
          </p:cNvPicPr>
          <p:nvPr/>
        </p:nvPicPr>
        <p:blipFill rotWithShape="1">
          <a:blip r:embed="rId2"/>
          <a:srcRect r="-2" b="7106"/>
          <a:stretch/>
        </p:blipFill>
        <p:spPr>
          <a:xfrm>
            <a:off x="7675658" y="2093976"/>
            <a:ext cx="3941064" cy="4096512"/>
          </a:xfrm>
          <a:prstGeom prst="rect">
            <a:avLst/>
          </a:prstGeom>
        </p:spPr>
      </p:pic>
    </p:spTree>
    <p:extLst>
      <p:ext uri="{BB962C8B-B14F-4D97-AF65-F5344CB8AC3E}">
        <p14:creationId xmlns:p14="http://schemas.microsoft.com/office/powerpoint/2010/main" val="25312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962C9F-4931-DAB9-47AC-A7B5A5BE68FE}"/>
              </a:ext>
            </a:extLst>
          </p:cNvPr>
          <p:cNvSpPr>
            <a:spLocks noGrp="1"/>
          </p:cNvSpPr>
          <p:nvPr>
            <p:ph type="title"/>
          </p:nvPr>
        </p:nvSpPr>
        <p:spPr>
          <a:xfrm>
            <a:off x="838200" y="365125"/>
            <a:ext cx="10515600" cy="2000704"/>
          </a:xfrm>
        </p:spPr>
        <p:txBody>
          <a:bodyPr>
            <a:normAutofit/>
          </a:bodyPr>
          <a:lstStyle/>
          <a:p>
            <a:r>
              <a:rPr lang="tr-TR" sz="2400" dirty="0">
                <a:highlight>
                  <a:srgbClr val="FFFF00"/>
                </a:highlight>
              </a:rPr>
              <a:t>İLİŞKİSEL VE İLİŞKİSEL OLMAYAN (</a:t>
            </a:r>
            <a:r>
              <a:rPr lang="tr-TR" sz="2400" dirty="0" err="1">
                <a:highlight>
                  <a:srgbClr val="FFFF00"/>
                </a:highlight>
              </a:rPr>
              <a:t>NoSQL</a:t>
            </a:r>
            <a:r>
              <a:rPr lang="tr-TR" sz="2400" dirty="0">
                <a:highlight>
                  <a:srgbClr val="FFFF00"/>
                </a:highlight>
              </a:rPr>
              <a:t>) VERİ TABANI SİSTEMLERİ (RELATIONAL AND NONRELATIONAL DATABASE (</a:t>
            </a:r>
            <a:r>
              <a:rPr lang="tr-TR" sz="2400" dirty="0" err="1">
                <a:highlight>
                  <a:srgbClr val="FFFF00"/>
                </a:highlight>
              </a:rPr>
              <a:t>NoSQL</a:t>
            </a:r>
            <a:r>
              <a:rPr lang="tr-TR" sz="2400" dirty="0">
                <a:highlight>
                  <a:srgbClr val="FFFF00"/>
                </a:highlight>
              </a:rPr>
              <a:t>) SYSTEMS) </a:t>
            </a:r>
            <a:br>
              <a:rPr lang="tr-TR" sz="2400" dirty="0">
                <a:highlight>
                  <a:srgbClr val="FFFF00"/>
                </a:highlight>
              </a:rPr>
            </a:br>
            <a:br>
              <a:rPr lang="tr-TR" sz="2400" dirty="0"/>
            </a:br>
            <a:r>
              <a:rPr lang="tr-TR" sz="2400" dirty="0"/>
              <a:t> </a:t>
            </a:r>
            <a:r>
              <a:rPr lang="tr-TR" sz="2400" dirty="0">
                <a:highlight>
                  <a:srgbClr val="C0C0C0"/>
                </a:highlight>
              </a:rPr>
              <a:t>İlişkisel Veri Tabanı (</a:t>
            </a:r>
            <a:r>
              <a:rPr lang="tr-TR" sz="2400" dirty="0" err="1">
                <a:highlight>
                  <a:srgbClr val="C0C0C0"/>
                </a:highlight>
              </a:rPr>
              <a:t>Relational</a:t>
            </a:r>
            <a:r>
              <a:rPr lang="tr-TR" sz="2400" dirty="0">
                <a:highlight>
                  <a:srgbClr val="C0C0C0"/>
                </a:highlight>
              </a:rPr>
              <a:t> Database </a:t>
            </a:r>
            <a:r>
              <a:rPr lang="tr-TR" sz="2400" dirty="0" err="1">
                <a:highlight>
                  <a:srgbClr val="C0C0C0"/>
                </a:highlight>
              </a:rPr>
              <a:t>Systtem</a:t>
            </a:r>
            <a:endParaRPr lang="tr-TR" sz="2400" dirty="0">
              <a:highlight>
                <a:srgbClr val="C0C0C0"/>
              </a:highlight>
            </a:endParaRPr>
          </a:p>
        </p:txBody>
      </p:sp>
      <p:sp>
        <p:nvSpPr>
          <p:cNvPr id="3" name="İçerik Yer Tutucusu 2">
            <a:extLst>
              <a:ext uri="{FF2B5EF4-FFF2-40B4-BE49-F238E27FC236}">
                <a16:creationId xmlns:a16="http://schemas.microsoft.com/office/drawing/2014/main" id="{0FC7C122-0AC6-F1F6-C5CB-EE93942ECBC6}"/>
              </a:ext>
            </a:extLst>
          </p:cNvPr>
          <p:cNvSpPr>
            <a:spLocks noGrp="1"/>
          </p:cNvSpPr>
          <p:nvPr>
            <p:ph idx="1"/>
          </p:nvPr>
        </p:nvSpPr>
        <p:spPr>
          <a:xfrm>
            <a:off x="838200" y="2141537"/>
            <a:ext cx="10515600" cy="4351338"/>
          </a:xfrm>
        </p:spPr>
        <p:txBody>
          <a:bodyPr/>
          <a:lstStyle/>
          <a:p>
            <a:r>
              <a:rPr lang="tr-TR" dirty="0"/>
              <a:t>Günümüzde en yaygın kullanılan veri tabanı sistemlerinden biridir. Satır ve sütunların meydana getirdiği tablolardan oluşur. Bu tablolar birbiri ile ilişkileri olan tablolardır.</a:t>
            </a:r>
          </a:p>
          <a:p>
            <a:r>
              <a:rPr lang="tr-TR" dirty="0"/>
              <a:t>ACID; klasik ilişkisel veri tabanı sistemlerinde sağlanan temel özellikler aşağıda sunulmuştur :</a:t>
            </a:r>
          </a:p>
          <a:p>
            <a:pPr>
              <a:buFont typeface="Wingdings" panose="05000000000000000000" pitchFamily="2" charset="2"/>
              <a:buChar char="ü"/>
            </a:pPr>
            <a:r>
              <a:rPr lang="tr-TR" dirty="0"/>
              <a:t>Bölünmezlik (</a:t>
            </a:r>
            <a:r>
              <a:rPr lang="tr-TR" dirty="0" err="1"/>
              <a:t>Atomicity</a:t>
            </a:r>
            <a:r>
              <a:rPr lang="tr-TR" dirty="0"/>
              <a:t>) </a:t>
            </a:r>
          </a:p>
          <a:p>
            <a:pPr>
              <a:buFont typeface="Wingdings" panose="05000000000000000000" pitchFamily="2" charset="2"/>
              <a:buChar char="ü"/>
            </a:pPr>
            <a:r>
              <a:rPr lang="tr-TR" dirty="0"/>
              <a:t>Tutarlılık (</a:t>
            </a:r>
            <a:r>
              <a:rPr lang="tr-TR" dirty="0" err="1"/>
              <a:t>Consistency</a:t>
            </a:r>
            <a:r>
              <a:rPr lang="tr-TR" dirty="0"/>
              <a:t>) </a:t>
            </a:r>
          </a:p>
          <a:p>
            <a:pPr>
              <a:buFont typeface="Wingdings" panose="05000000000000000000" pitchFamily="2" charset="2"/>
              <a:buChar char="ü"/>
            </a:pPr>
            <a:r>
              <a:rPr lang="tr-TR" dirty="0"/>
              <a:t>İzolasyon (</a:t>
            </a:r>
            <a:r>
              <a:rPr lang="tr-TR" dirty="0" err="1"/>
              <a:t>Isolation</a:t>
            </a:r>
            <a:r>
              <a:rPr lang="tr-TR" dirty="0"/>
              <a:t>) </a:t>
            </a:r>
          </a:p>
          <a:p>
            <a:pPr>
              <a:buFont typeface="Wingdings" panose="05000000000000000000" pitchFamily="2" charset="2"/>
              <a:buChar char="ü"/>
            </a:pPr>
            <a:r>
              <a:rPr lang="tr-TR" dirty="0"/>
              <a:t>Dayanıklılık (</a:t>
            </a:r>
            <a:r>
              <a:rPr lang="tr-TR" dirty="0" err="1"/>
              <a:t>Durability</a:t>
            </a:r>
            <a:endParaRPr lang="tr-TR" dirty="0"/>
          </a:p>
        </p:txBody>
      </p:sp>
    </p:spTree>
    <p:extLst>
      <p:ext uri="{BB962C8B-B14F-4D97-AF65-F5344CB8AC3E}">
        <p14:creationId xmlns:p14="http://schemas.microsoft.com/office/powerpoint/2010/main" val="3308446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6B58C77-6A77-41A3-C5AD-0E17524E086F}"/>
              </a:ext>
            </a:extLst>
          </p:cNvPr>
          <p:cNvSpPr>
            <a:spLocks noGrp="1"/>
          </p:cNvSpPr>
          <p:nvPr>
            <p:ph type="title"/>
          </p:nvPr>
        </p:nvSpPr>
        <p:spPr>
          <a:xfrm>
            <a:off x="640080" y="329184"/>
            <a:ext cx="6894576" cy="1783080"/>
          </a:xfrm>
        </p:spPr>
        <p:txBody>
          <a:bodyPr anchor="b">
            <a:normAutofit/>
          </a:bodyPr>
          <a:lstStyle/>
          <a:p>
            <a:r>
              <a:rPr lang="tr-TR" sz="5400">
                <a:highlight>
                  <a:srgbClr val="C0C0C0"/>
                </a:highlight>
              </a:rPr>
              <a:t>İlişkisel Olmayan (NoSQL) Veri tabanı </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3CB9EA1-41B0-D0E7-7E31-C9621EC5A76C}"/>
              </a:ext>
            </a:extLst>
          </p:cNvPr>
          <p:cNvSpPr>
            <a:spLocks noGrp="1"/>
          </p:cNvSpPr>
          <p:nvPr>
            <p:ph idx="1"/>
          </p:nvPr>
        </p:nvSpPr>
        <p:spPr>
          <a:xfrm>
            <a:off x="640080" y="2706624"/>
            <a:ext cx="6894576" cy="3483864"/>
          </a:xfrm>
        </p:spPr>
        <p:txBody>
          <a:bodyPr>
            <a:normAutofit/>
          </a:bodyPr>
          <a:lstStyle/>
          <a:p>
            <a:r>
              <a:rPr lang="tr-TR" sz="1500" dirty="0"/>
              <a:t>İlişkisel olmayan (</a:t>
            </a:r>
            <a:r>
              <a:rPr lang="tr-TR" sz="1500" dirty="0" err="1"/>
              <a:t>NoSQL</a:t>
            </a:r>
            <a:r>
              <a:rPr lang="tr-TR" sz="1500" dirty="0"/>
              <a:t>) veri tabanı; 1998 yılında ilk olarak Carlo </a:t>
            </a:r>
            <a:r>
              <a:rPr lang="tr-TR" sz="1500" dirty="0" err="1"/>
              <a:t>Strozzi</a:t>
            </a:r>
            <a:r>
              <a:rPr lang="tr-TR" sz="1500" dirty="0"/>
              <a:t> tarafından öne sürülen bir kavramdır. </a:t>
            </a:r>
            <a:r>
              <a:rPr lang="tr-TR" sz="1500" dirty="0" err="1"/>
              <a:t>NoSQL</a:t>
            </a:r>
            <a:r>
              <a:rPr lang="tr-TR" sz="1500" dirty="0"/>
              <a:t>, ilişkisel veri tabanı sistemlerine alternatif bir çözüm olarak ortaya çıkmıştır. İlişkisel olamayan veri tabanları yatay olarak ölçeklendirilen bir veri depolama sistemidir.</a:t>
            </a:r>
          </a:p>
          <a:p>
            <a:r>
              <a:rPr lang="tr-TR" sz="1500" dirty="0"/>
              <a:t>İlişkisel veri tabanını yerine </a:t>
            </a:r>
            <a:r>
              <a:rPr lang="tr-TR" sz="1500" dirty="0" err="1"/>
              <a:t>NoSQL</a:t>
            </a:r>
            <a:r>
              <a:rPr lang="tr-TR" sz="1500" dirty="0"/>
              <a:t> veri tabanını tercihi, özellikle hız ve yatay büyüme ile gereksiz ek maliyetten kurtulmaya dayanmaktadır. İlişkisel veri tabanlarının kullandığı ACID </a:t>
            </a:r>
            <a:r>
              <a:rPr lang="tr-TR" sz="1500" dirty="0" err="1"/>
              <a:t>işlemselliğine</a:t>
            </a:r>
            <a:r>
              <a:rPr lang="tr-TR" sz="1500" dirty="0"/>
              <a:t> karşın </a:t>
            </a:r>
            <a:r>
              <a:rPr lang="tr-TR" sz="1500" dirty="0" err="1"/>
              <a:t>NoSQL</a:t>
            </a:r>
            <a:r>
              <a:rPr lang="tr-TR" sz="1500" dirty="0"/>
              <a:t> “BASE” (</a:t>
            </a:r>
            <a:r>
              <a:rPr lang="tr-TR" sz="1500" dirty="0" err="1"/>
              <a:t>Basically</a:t>
            </a:r>
            <a:r>
              <a:rPr lang="tr-TR" sz="1500" dirty="0"/>
              <a:t> </a:t>
            </a:r>
            <a:r>
              <a:rPr lang="tr-TR" sz="1500" dirty="0" err="1"/>
              <a:t>Available</a:t>
            </a:r>
            <a:r>
              <a:rPr lang="tr-TR" sz="1500" dirty="0"/>
              <a:t>- </a:t>
            </a:r>
            <a:r>
              <a:rPr lang="tr-TR" sz="1500" dirty="0" err="1"/>
              <a:t>Soft</a:t>
            </a:r>
            <a:r>
              <a:rPr lang="tr-TR" sz="1500" dirty="0"/>
              <a:t> </a:t>
            </a:r>
            <a:r>
              <a:rPr lang="tr-TR" sz="1500" dirty="0" err="1"/>
              <a:t>stateEventually</a:t>
            </a:r>
            <a:r>
              <a:rPr lang="tr-TR" sz="1500" dirty="0"/>
              <a:t> </a:t>
            </a:r>
            <a:r>
              <a:rPr lang="tr-TR" sz="1500" dirty="0" err="1"/>
              <a:t>consistent</a:t>
            </a:r>
            <a:r>
              <a:rPr lang="tr-TR" sz="1500" dirty="0"/>
              <a:t>) kısaltması ile ifade edilir.</a:t>
            </a:r>
          </a:p>
          <a:p>
            <a:r>
              <a:rPr lang="tr-TR" sz="1500" dirty="0" err="1"/>
              <a:t>NoSQL</a:t>
            </a:r>
            <a:r>
              <a:rPr lang="tr-TR" sz="1500" dirty="0"/>
              <a:t> veri tabanları göreceli olarak yeni bir gelişmedir. Fakat e-ticaret, internet arama motorları ve sosyal ağlar gibi büyük ölçekli internet uygulamaları için güvenilirliğini kanıtlamıştır. Birçok kayıt saklama teknolojisi kendilerini </a:t>
            </a:r>
            <a:r>
              <a:rPr lang="tr-TR" sz="1500" dirty="0" err="1"/>
              <a:t>NoSQL</a:t>
            </a:r>
            <a:r>
              <a:rPr lang="tr-TR" sz="1500" dirty="0"/>
              <a:t> ürünü olarak sınıflandırmaktadır ve her biri kendilerine özgü karakteristiklere sahiptir . En bilinen lider </a:t>
            </a:r>
            <a:r>
              <a:rPr lang="tr-TR" sz="1500" dirty="0" err="1"/>
              <a:t>NoSQL</a:t>
            </a:r>
            <a:r>
              <a:rPr lang="tr-TR" sz="1500" dirty="0"/>
              <a:t> ürünlerinin teknik karşılaştırmaları Tablo 1’de verilmiştir.</a:t>
            </a:r>
          </a:p>
        </p:txBody>
      </p:sp>
      <p:pic>
        <p:nvPicPr>
          <p:cNvPr id="5" name="Resim 4">
            <a:extLst>
              <a:ext uri="{FF2B5EF4-FFF2-40B4-BE49-F238E27FC236}">
                <a16:creationId xmlns:a16="http://schemas.microsoft.com/office/drawing/2014/main" id="{C4A6FCFC-B21C-3A80-CD76-BE3CD8D5EA95}"/>
              </a:ext>
            </a:extLst>
          </p:cNvPr>
          <p:cNvPicPr>
            <a:picLocks noChangeAspect="1"/>
          </p:cNvPicPr>
          <p:nvPr/>
        </p:nvPicPr>
        <p:blipFill>
          <a:blip r:embed="rId2"/>
          <a:stretch>
            <a:fillRect/>
          </a:stretch>
        </p:blipFill>
        <p:spPr>
          <a:xfrm rot="5400000">
            <a:off x="8155963" y="873065"/>
            <a:ext cx="3429969" cy="2342203"/>
          </a:xfrm>
          <a:prstGeom prst="rect">
            <a:avLst/>
          </a:prstGeom>
        </p:spPr>
      </p:pic>
      <p:pic>
        <p:nvPicPr>
          <p:cNvPr id="4" name="Resim 3">
            <a:extLst>
              <a:ext uri="{FF2B5EF4-FFF2-40B4-BE49-F238E27FC236}">
                <a16:creationId xmlns:a16="http://schemas.microsoft.com/office/drawing/2014/main" id="{63E50FE9-CC98-6D49-7717-E57E335CF516}"/>
              </a:ext>
            </a:extLst>
          </p:cNvPr>
          <p:cNvPicPr>
            <a:picLocks noChangeAspect="1"/>
          </p:cNvPicPr>
          <p:nvPr/>
        </p:nvPicPr>
        <p:blipFill>
          <a:blip r:embed="rId3"/>
          <a:stretch>
            <a:fillRect/>
          </a:stretch>
        </p:blipFill>
        <p:spPr>
          <a:xfrm rot="5400000">
            <a:off x="8773668" y="3676732"/>
            <a:ext cx="2176272" cy="2981194"/>
          </a:xfrm>
          <a:prstGeom prst="rect">
            <a:avLst/>
          </a:prstGeom>
        </p:spPr>
      </p:pic>
    </p:spTree>
    <p:extLst>
      <p:ext uri="{BB962C8B-B14F-4D97-AF65-F5344CB8AC3E}">
        <p14:creationId xmlns:p14="http://schemas.microsoft.com/office/powerpoint/2010/main" val="2193729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15FC071-B368-F293-0E5A-2F8FC5414667}"/>
              </a:ext>
            </a:extLst>
          </p:cNvPr>
          <p:cNvSpPr>
            <a:spLocks noGrp="1"/>
          </p:cNvSpPr>
          <p:nvPr>
            <p:ph type="title"/>
          </p:nvPr>
        </p:nvSpPr>
        <p:spPr>
          <a:xfrm>
            <a:off x="640080" y="329184"/>
            <a:ext cx="6894576" cy="1783080"/>
          </a:xfrm>
        </p:spPr>
        <p:txBody>
          <a:bodyPr anchor="b">
            <a:normAutofit/>
          </a:bodyPr>
          <a:lstStyle/>
          <a:p>
            <a:r>
              <a:rPr lang="tr-TR" sz="3800">
                <a:highlight>
                  <a:srgbClr val="C0C0C0"/>
                </a:highlight>
              </a:rPr>
              <a:t>VERİTABANI MİMARİLERİNİN PERFORMANS KARŞILAŞTIRMASI</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B2ECF2E5-2240-06FA-CD31-0A396E449090}"/>
              </a:ext>
            </a:extLst>
          </p:cNvPr>
          <p:cNvSpPr>
            <a:spLocks noGrp="1"/>
          </p:cNvSpPr>
          <p:nvPr>
            <p:ph idx="1"/>
          </p:nvPr>
        </p:nvSpPr>
        <p:spPr>
          <a:xfrm>
            <a:off x="640080" y="2706624"/>
            <a:ext cx="6894576" cy="3483864"/>
          </a:xfrm>
        </p:spPr>
        <p:txBody>
          <a:bodyPr>
            <a:normAutofit/>
          </a:bodyPr>
          <a:lstStyle/>
          <a:p>
            <a:r>
              <a:rPr lang="tr-TR" sz="1700"/>
              <a:t>Veri tabanı mimarilerinde oldukça bol çeşit ve bir o kadar da seçenek vardır. Bu çalışmada ilişkisel veri tabanı olarak günümüzde en yaygın kullanılan veri tabanı sistemlerinden biri olan MySQL ve ilişkisel olmayan (NoSQL) veri tabanı olarak ilişkisel veri tabanı sistemlerine alternatif bir çözüm olarak ortaya çıkan, yatay olarak ölçeklendirilen bir veri depolama sistemi olan MongoDB veri tabanı sistemi kullanılmıştır.</a:t>
            </a:r>
          </a:p>
          <a:p>
            <a:r>
              <a:rPr lang="tr-TR" sz="1700"/>
              <a:t>Veri Tabanı Şeması: Projede iki adet veri tabanı şeması tasarlanmıştır. Biri MySQL (şekil 6.1), diğeri ise MongoDB (şekil 6.2) veri tabanıdır. Şemalar, kendi zevk ve tercihleri doğrultusunda diğer kullanıcılara şarkılar önermek için tasarlanmış farklı algoritmalar kullanan bir müzik uygulaması etrafında modellenmiştir. </a:t>
            </a:r>
          </a:p>
        </p:txBody>
      </p:sp>
      <p:pic>
        <p:nvPicPr>
          <p:cNvPr id="5" name="Resim 4">
            <a:extLst>
              <a:ext uri="{FF2B5EF4-FFF2-40B4-BE49-F238E27FC236}">
                <a16:creationId xmlns:a16="http://schemas.microsoft.com/office/drawing/2014/main" id="{D29ABDA7-A277-0F6D-6C57-35E66C45FA38}"/>
              </a:ext>
            </a:extLst>
          </p:cNvPr>
          <p:cNvPicPr>
            <a:picLocks noChangeAspect="1"/>
          </p:cNvPicPr>
          <p:nvPr/>
        </p:nvPicPr>
        <p:blipFill>
          <a:blip r:embed="rId2"/>
          <a:stretch>
            <a:fillRect/>
          </a:stretch>
        </p:blipFill>
        <p:spPr>
          <a:xfrm>
            <a:off x="7863840" y="334596"/>
            <a:ext cx="4014216" cy="3419143"/>
          </a:xfrm>
          <a:prstGeom prst="rect">
            <a:avLst/>
          </a:prstGeom>
        </p:spPr>
      </p:pic>
      <p:pic>
        <p:nvPicPr>
          <p:cNvPr id="4" name="Resim 3">
            <a:extLst>
              <a:ext uri="{FF2B5EF4-FFF2-40B4-BE49-F238E27FC236}">
                <a16:creationId xmlns:a16="http://schemas.microsoft.com/office/drawing/2014/main" id="{7E145DFB-49CC-E5A5-8E0E-E3083823F613}"/>
              </a:ext>
            </a:extLst>
          </p:cNvPr>
          <p:cNvPicPr>
            <a:picLocks noChangeAspect="1"/>
          </p:cNvPicPr>
          <p:nvPr/>
        </p:nvPicPr>
        <p:blipFill>
          <a:blip r:embed="rId3"/>
          <a:stretch>
            <a:fillRect/>
          </a:stretch>
        </p:blipFill>
        <p:spPr>
          <a:xfrm>
            <a:off x="7863840" y="3753739"/>
            <a:ext cx="3617895" cy="2501726"/>
          </a:xfrm>
          <a:prstGeom prst="rect">
            <a:avLst/>
          </a:prstGeom>
        </p:spPr>
      </p:pic>
    </p:spTree>
    <p:extLst>
      <p:ext uri="{BB962C8B-B14F-4D97-AF65-F5344CB8AC3E}">
        <p14:creationId xmlns:p14="http://schemas.microsoft.com/office/powerpoint/2010/main" val="185737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688CD0-1FF0-9FCF-8CB5-1453D9764855}"/>
              </a:ext>
            </a:extLst>
          </p:cNvPr>
          <p:cNvSpPr>
            <a:spLocks noGrp="1"/>
          </p:cNvSpPr>
          <p:nvPr>
            <p:ph type="title"/>
          </p:nvPr>
        </p:nvSpPr>
        <p:spPr/>
        <p:txBody>
          <a:bodyPr/>
          <a:lstStyle/>
          <a:p>
            <a:r>
              <a:rPr lang="tr-TR" dirty="0"/>
              <a:t>Bu çalışmada üç farklı veri tabanı sorgusu kullanılmıştır:</a:t>
            </a:r>
          </a:p>
        </p:txBody>
      </p:sp>
      <p:sp>
        <p:nvSpPr>
          <p:cNvPr id="3" name="İçerik Yer Tutucusu 2">
            <a:extLst>
              <a:ext uri="{FF2B5EF4-FFF2-40B4-BE49-F238E27FC236}">
                <a16:creationId xmlns:a16="http://schemas.microsoft.com/office/drawing/2014/main" id="{666B3F5D-F38E-4F23-2E01-B22F75781B29}"/>
              </a:ext>
            </a:extLst>
          </p:cNvPr>
          <p:cNvSpPr>
            <a:spLocks noGrp="1"/>
          </p:cNvSpPr>
          <p:nvPr>
            <p:ph idx="1"/>
          </p:nvPr>
        </p:nvSpPr>
        <p:spPr/>
        <p:txBody>
          <a:bodyPr/>
          <a:lstStyle/>
          <a:p>
            <a:r>
              <a:rPr lang="tr-TR" dirty="0"/>
              <a:t>Sorgu 1: Basit</a:t>
            </a:r>
          </a:p>
          <a:p>
            <a:endParaRPr lang="tr-TR" dirty="0"/>
          </a:p>
          <a:p>
            <a:r>
              <a:rPr lang="tr-TR" dirty="0"/>
              <a:t>Sorgu 2: Karmaşık</a:t>
            </a:r>
          </a:p>
          <a:p>
            <a:endParaRPr lang="tr-TR" dirty="0"/>
          </a:p>
          <a:p>
            <a:endParaRPr lang="tr-TR" dirty="0"/>
          </a:p>
          <a:p>
            <a:r>
              <a:rPr lang="tr-TR" dirty="0"/>
              <a:t>Sorgu 3: Detaylı ve karmaşık</a:t>
            </a:r>
          </a:p>
          <a:p>
            <a:endParaRPr lang="tr-TR" dirty="0"/>
          </a:p>
          <a:p>
            <a:endParaRPr lang="tr-TR" dirty="0"/>
          </a:p>
        </p:txBody>
      </p:sp>
      <p:pic>
        <p:nvPicPr>
          <p:cNvPr id="4" name="Resim 3">
            <a:extLst>
              <a:ext uri="{FF2B5EF4-FFF2-40B4-BE49-F238E27FC236}">
                <a16:creationId xmlns:a16="http://schemas.microsoft.com/office/drawing/2014/main" id="{62616586-228E-6907-5F09-334BF7E6AD51}"/>
              </a:ext>
            </a:extLst>
          </p:cNvPr>
          <p:cNvPicPr>
            <a:picLocks noChangeAspect="1"/>
          </p:cNvPicPr>
          <p:nvPr/>
        </p:nvPicPr>
        <p:blipFill>
          <a:blip r:embed="rId2"/>
          <a:stretch>
            <a:fillRect/>
          </a:stretch>
        </p:blipFill>
        <p:spPr>
          <a:xfrm>
            <a:off x="1068127" y="2341042"/>
            <a:ext cx="3609975" cy="257175"/>
          </a:xfrm>
          <a:prstGeom prst="rect">
            <a:avLst/>
          </a:prstGeom>
        </p:spPr>
      </p:pic>
      <p:pic>
        <p:nvPicPr>
          <p:cNvPr id="5" name="Resim 4">
            <a:extLst>
              <a:ext uri="{FF2B5EF4-FFF2-40B4-BE49-F238E27FC236}">
                <a16:creationId xmlns:a16="http://schemas.microsoft.com/office/drawing/2014/main" id="{722104E6-D81F-C780-4AA1-8B84917091FD}"/>
              </a:ext>
            </a:extLst>
          </p:cNvPr>
          <p:cNvPicPr>
            <a:picLocks noChangeAspect="1"/>
          </p:cNvPicPr>
          <p:nvPr/>
        </p:nvPicPr>
        <p:blipFill>
          <a:blip r:embed="rId3"/>
          <a:stretch>
            <a:fillRect/>
          </a:stretch>
        </p:blipFill>
        <p:spPr>
          <a:xfrm>
            <a:off x="1068127" y="3325331"/>
            <a:ext cx="3648075" cy="657225"/>
          </a:xfrm>
          <a:prstGeom prst="rect">
            <a:avLst/>
          </a:prstGeom>
        </p:spPr>
      </p:pic>
      <p:pic>
        <p:nvPicPr>
          <p:cNvPr id="6" name="Resim 5">
            <a:extLst>
              <a:ext uri="{FF2B5EF4-FFF2-40B4-BE49-F238E27FC236}">
                <a16:creationId xmlns:a16="http://schemas.microsoft.com/office/drawing/2014/main" id="{2C85EE70-9EA5-2AC5-FD4B-268B35720BC7}"/>
              </a:ext>
            </a:extLst>
          </p:cNvPr>
          <p:cNvPicPr>
            <a:picLocks noChangeAspect="1"/>
          </p:cNvPicPr>
          <p:nvPr/>
        </p:nvPicPr>
        <p:blipFill>
          <a:blip r:embed="rId4"/>
          <a:stretch>
            <a:fillRect/>
          </a:stretch>
        </p:blipFill>
        <p:spPr>
          <a:xfrm>
            <a:off x="1091939" y="4809930"/>
            <a:ext cx="3562350" cy="1514475"/>
          </a:xfrm>
          <a:prstGeom prst="rect">
            <a:avLst/>
          </a:prstGeom>
        </p:spPr>
      </p:pic>
    </p:spTree>
    <p:extLst>
      <p:ext uri="{BB962C8B-B14F-4D97-AF65-F5344CB8AC3E}">
        <p14:creationId xmlns:p14="http://schemas.microsoft.com/office/powerpoint/2010/main" val="80234193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TotalTime>
  <Words>1628</Words>
  <Application>Microsoft Office PowerPoint</Application>
  <PresentationFormat>Geniş ekran</PresentationFormat>
  <Paragraphs>79</Paragraphs>
  <Slides>17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Aptos</vt:lpstr>
      <vt:lpstr>Aptos Display</vt:lpstr>
      <vt:lpstr>Arial</vt:lpstr>
      <vt:lpstr>Wingdings</vt:lpstr>
      <vt:lpstr>Office Teması</vt:lpstr>
      <vt:lpstr> VERİ ORGANİZASYONU MAKALE ÖDEVİ  TAŞKIN KIŞLAK 02220224567</vt:lpstr>
      <vt:lpstr>BİLİŞİM SİSTEMLERİ VE YÖNETİMİ (INFORMATION SYSTEMS AND MANAGEMENT)</vt:lpstr>
      <vt:lpstr>VERİ TABANI VE VERİ TABANI YÖNETİM SİSTEMLERİ (DATABASE AND DATABASE MANAGEMENT SYSTEM)</vt:lpstr>
      <vt:lpstr>Veri tabanı modellerini sekiz kategoriye ayırabiliriz:</vt:lpstr>
      <vt:lpstr>VERİ TABANI TASARIMI (DATABASE DESIGN) </vt:lpstr>
      <vt:lpstr>İLİŞKİSEL VE İLİŞKİSEL OLMAYAN (NoSQL) VERİ TABANI SİSTEMLERİ (RELATIONAL AND NONRELATIONAL DATABASE (NoSQL) SYSTEMS)    İlişkisel Veri Tabanı (Relational Database Systtem</vt:lpstr>
      <vt:lpstr>İlişkisel Olmayan (NoSQL) Veri tabanı </vt:lpstr>
      <vt:lpstr>VERİTABANI MİMARİLERİNİN PERFORMANS KARŞILAŞTIRMASI</vt:lpstr>
      <vt:lpstr>Bu çalışmada üç farklı veri tabanı sorgusu kullanılmıştır:</vt:lpstr>
      <vt:lpstr>Ölçümler:</vt:lpstr>
      <vt:lpstr>Analiz ve sonuçlar:</vt:lpstr>
      <vt:lpstr>PowerPoint Sunusu</vt:lpstr>
      <vt:lpstr>PowerPoint Sunusu</vt:lpstr>
      <vt:lpstr>PowerPoint Sunusu</vt:lpstr>
      <vt:lpstr>PowerPoint Sunusu</vt:lpstr>
      <vt:lpstr>PowerPoint Sunusu</vt:lpstr>
      <vt:lpstr>SONUÇ VE DEĞERLENDİRME: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ORGANİZASYONU MAKALE ÖDEVİ  TAŞKIN KIŞLAK</dc:title>
  <dc:creator>iclal çevikalp</dc:creator>
  <cp:lastModifiedBy>samet eroglu</cp:lastModifiedBy>
  <cp:revision>2</cp:revision>
  <dcterms:created xsi:type="dcterms:W3CDTF">2024-03-19T14:25:17Z</dcterms:created>
  <dcterms:modified xsi:type="dcterms:W3CDTF">2024-03-19T16:26:17Z</dcterms:modified>
</cp:coreProperties>
</file>