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7" r:id="rId13"/>
    <p:sldId id="276" r:id="rId14"/>
    <p:sldId id="278" r:id="rId15"/>
    <p:sldId id="283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5" r:id="rId30"/>
    <p:sldId id="293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69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27F9-D7C4-4B36-B3BC-E7774DF4FAC8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0AC50-08A3-4768-B2C6-562785EC6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AC50-08A3-4768-B2C6-562785EC68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576830/" TargetMode="External"/><Relationship Id="rId2" Type="http://schemas.openxmlformats.org/officeDocument/2006/relationships/hyperlink" Target="http://www.statisticssolutions.com/what-is-multiple-linear-regres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rrelation_and_dependence" TargetMode="External"/><Relationship Id="rId5" Type="http://schemas.openxmlformats.org/officeDocument/2006/relationships/hyperlink" Target="https://pandas.pydata.org/pandas-docs/version/0.18/generated/pandas.DataFrame.html" TargetMode="External"/><Relationship Id="rId4" Type="http://schemas.openxmlformats.org/officeDocument/2006/relationships/hyperlink" Target="https://en.wikipedia.org/wiki/Linear_regress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 Car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By: </a:t>
            </a:r>
            <a:r>
              <a:rPr lang="en-US" dirty="0" err="1" smtClean="0">
                <a:solidFill>
                  <a:schemeClr val="tx1"/>
                </a:solidFill>
              </a:rPr>
              <a:t>Rakhym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Taskyn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Supervisor:Dr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Bashir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Mtech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year </a:t>
            </a:r>
            <a:r>
              <a:rPr lang="en-US" smtClean="0">
                <a:solidFill>
                  <a:schemeClr val="tx1"/>
                </a:solidFill>
              </a:rPr>
              <a:t>I Semester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bell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8016078" cy="41913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label text to numeric value?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Year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391400" cy="44330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Year of Usage(</a:t>
            </a:r>
            <a:r>
              <a:rPr lang="en-US" dirty="0" err="1" smtClean="0"/>
              <a:t>Corr</a:t>
            </a:r>
            <a:r>
              <a:rPr lang="en-US" dirty="0" smtClean="0"/>
              <a:t>=-0.45)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gVol_Pe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7950"/>
            <a:ext cx="8077200" cy="52163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Engine Volume(</a:t>
            </a:r>
            <a:r>
              <a:rPr lang="en-US" dirty="0" err="1" smtClean="0"/>
              <a:t>Corr</a:t>
            </a:r>
            <a:r>
              <a:rPr lang="en-US" dirty="0" smtClean="0"/>
              <a:t>=0.48)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Fuel Type(</a:t>
            </a:r>
            <a:r>
              <a:rPr lang="en-US" dirty="0" err="1" smtClean="0"/>
              <a:t>Corr</a:t>
            </a:r>
            <a:r>
              <a:rPr lang="en-US" dirty="0" smtClean="0"/>
              <a:t>=0.07)</a:t>
            </a:r>
            <a:endParaRPr lang="en-US" dirty="0"/>
          </a:p>
        </p:txBody>
      </p:sp>
      <p:pic>
        <p:nvPicPr>
          <p:cNvPr id="8" name="Content Placeholder 7" descr="FuelType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20881"/>
            <a:ext cx="8077200" cy="521522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Body Type(</a:t>
            </a:r>
            <a:r>
              <a:rPr lang="en-US" dirty="0" err="1" smtClean="0"/>
              <a:t>Corr</a:t>
            </a:r>
            <a:r>
              <a:rPr lang="en-US" dirty="0" smtClean="0"/>
              <a:t>=-0.18)</a:t>
            </a:r>
            <a:endParaRPr lang="en-US" dirty="0"/>
          </a:p>
        </p:txBody>
      </p:sp>
      <p:pic>
        <p:nvPicPr>
          <p:cNvPr id="6" name="Content Placeholder 5" descr="BodyType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3560"/>
            <a:ext cx="8153400" cy="521522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riveType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8001000" cy="5150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Type of Drive(</a:t>
            </a:r>
            <a:r>
              <a:rPr lang="en-US" dirty="0" err="1" smtClean="0"/>
              <a:t>Corr</a:t>
            </a:r>
            <a:r>
              <a:rPr lang="en-US" dirty="0" smtClean="0"/>
              <a:t>=0.32)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Interior Type(</a:t>
            </a:r>
            <a:r>
              <a:rPr lang="en-US" dirty="0" err="1" smtClean="0"/>
              <a:t>Corr</a:t>
            </a:r>
            <a:r>
              <a:rPr lang="en-US" dirty="0" smtClean="0"/>
              <a:t>=-0.31)</a:t>
            </a:r>
            <a:endParaRPr lang="en-US" dirty="0"/>
          </a:p>
        </p:txBody>
      </p:sp>
      <p:pic>
        <p:nvPicPr>
          <p:cNvPr id="6" name="Content Placeholder 5" descr="Interior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8339"/>
            <a:ext cx="8077200" cy="502866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Transmission Type(</a:t>
            </a:r>
            <a:r>
              <a:rPr lang="en-US" dirty="0" err="1" smtClean="0"/>
              <a:t>Corr</a:t>
            </a:r>
            <a:r>
              <a:rPr lang="en-US" dirty="0" smtClean="0"/>
              <a:t>=0.22)</a:t>
            </a:r>
            <a:endParaRPr lang="en-US" dirty="0"/>
          </a:p>
        </p:txBody>
      </p:sp>
      <p:pic>
        <p:nvPicPr>
          <p:cNvPr id="6" name="Content Placeholder 5" descr="TransmType_Pric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524000"/>
            <a:ext cx="7848600" cy="496272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UTOCond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39279"/>
            <a:ext cx="7772400" cy="48398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of </a:t>
            </a:r>
            <a:r>
              <a:rPr lang="en-US" dirty="0" err="1" smtClean="0"/>
              <a:t>Estimated_Cost</a:t>
            </a:r>
            <a:r>
              <a:rPr lang="en-US" dirty="0" smtClean="0"/>
              <a:t> to Auto Condition(</a:t>
            </a:r>
            <a:r>
              <a:rPr lang="en-US" dirty="0" err="1" smtClean="0"/>
              <a:t>Corr</a:t>
            </a:r>
            <a:r>
              <a:rPr lang="en-US" dirty="0" smtClean="0"/>
              <a:t>=-0.3)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 of Thumb says: If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Which features should be Extracted?</a:t>
            </a:r>
            <a:endParaRPr lang="en-US" b="0" dirty="0"/>
          </a:p>
        </p:txBody>
      </p:sp>
      <p:pic>
        <p:nvPicPr>
          <p:cNvPr id="1026" name="Picture 2" descr="C:\Users\Take\Desktop\Minor Project\Diagrams\Rule_OF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379" y="2514600"/>
            <a:ext cx="8263021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Between 2008 to 2017, 630 million cars produced in the world</a:t>
            </a:r>
          </a:p>
          <a:p>
            <a:r>
              <a:rPr lang="en-US" dirty="0" smtClean="0"/>
              <a:t>Cars in use in 2017 is 1.1 billion.</a:t>
            </a:r>
          </a:p>
          <a:p>
            <a:r>
              <a:rPr lang="en-US" dirty="0" smtClean="0"/>
              <a:t>Most of developed countries has limitation period for vehicles, 10 years from manufacture date.</a:t>
            </a:r>
          </a:p>
          <a:p>
            <a:r>
              <a:rPr lang="en-US" dirty="0" smtClean="0"/>
              <a:t>In developing countries this limit is between 15 to 30 years.</a:t>
            </a:r>
          </a:p>
          <a:p>
            <a:r>
              <a:rPr lang="en-US" dirty="0" smtClean="0"/>
              <a:t>In the world we have 470 million old cars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According to Rule of Thumb extractable  features are:</a:t>
            </a:r>
          </a:p>
          <a:p>
            <a:pPr lvl="1"/>
            <a:r>
              <a:rPr lang="en-US" sz="3200" dirty="0" smtClean="0"/>
              <a:t>Fuel Type(</a:t>
            </a:r>
            <a:r>
              <a:rPr lang="en-US" sz="3200" dirty="0" err="1" smtClean="0"/>
              <a:t>Corr</a:t>
            </a:r>
            <a:r>
              <a:rPr lang="en-US" sz="3200" dirty="0" smtClean="0"/>
              <a:t>=0.07)</a:t>
            </a:r>
          </a:p>
          <a:p>
            <a:pPr lvl="1"/>
            <a:r>
              <a:rPr lang="en-US" sz="3200" dirty="0" smtClean="0"/>
              <a:t>Body Type(</a:t>
            </a:r>
            <a:r>
              <a:rPr lang="en-US" sz="3200" dirty="0" err="1" smtClean="0"/>
              <a:t>Corr</a:t>
            </a:r>
            <a:r>
              <a:rPr lang="en-US" sz="3200" dirty="0" smtClean="0"/>
              <a:t>=-0.18) </a:t>
            </a:r>
          </a:p>
          <a:p>
            <a:pPr lvl="1"/>
            <a:r>
              <a:rPr lang="en-US" sz="3200" dirty="0" smtClean="0"/>
              <a:t>Transmission Type(</a:t>
            </a:r>
            <a:r>
              <a:rPr lang="en-US" sz="3200" dirty="0" err="1" smtClean="0"/>
              <a:t>Corr</a:t>
            </a:r>
            <a:r>
              <a:rPr lang="en-US" sz="3200" dirty="0" smtClean="0"/>
              <a:t>=0.22)</a:t>
            </a:r>
          </a:p>
          <a:p>
            <a:pPr lvl="1"/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Which features should be Extracted?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simple python pandas has function drop.</a:t>
            </a:r>
          </a:p>
          <a:p>
            <a:endParaRPr lang="en-US" dirty="0" smtClean="0"/>
          </a:p>
          <a:p>
            <a:r>
              <a:rPr lang="en-US" dirty="0" err="1" smtClean="0"/>
              <a:t>train.drop</a:t>
            </a:r>
            <a:r>
              <a:rPr lang="en-US" dirty="0" smtClean="0"/>
              <a:t>(['FUEL_TYPE','BODY_TYPE','TRANSM_TYPE'],axis=1,inplace=True)</a:t>
            </a:r>
          </a:p>
          <a:p>
            <a:endParaRPr lang="en-US" dirty="0" smtClean="0"/>
          </a:p>
          <a:p>
            <a:r>
              <a:rPr lang="en-US" dirty="0" err="1" smtClean="0"/>
              <a:t>test.drop</a:t>
            </a:r>
            <a:r>
              <a:rPr lang="en-US" dirty="0" smtClean="0"/>
              <a:t>(['FUEL_TYPE','BODY_TYPE','TRANSM_TYPE'],axis=1,inplace=True)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feature extraction?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have multiple independent values which effects to out independent values:</a:t>
            </a:r>
          </a:p>
          <a:p>
            <a:r>
              <a:rPr lang="en-US" dirty="0" smtClean="0"/>
              <a:t>Also our task is regression (not classification)</a:t>
            </a:r>
          </a:p>
          <a:p>
            <a:endParaRPr lang="en-US" dirty="0" smtClean="0"/>
          </a:p>
          <a:p>
            <a:r>
              <a:rPr lang="en-US" dirty="0" smtClean="0"/>
              <a:t>We are using Multiple Linear Regression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price prediction Module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Multiple Linear regression(MLR)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most common type of Linear regression analysis. As a predictive analysis, MLR used to explain the relationship between one continuous dependent variable and two or more independent variables. The independent variables can be continuous or categorical.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Multiple Linear regression?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Multiple Linear regression?</a:t>
            </a:r>
            <a:endParaRPr lang="en-US" dirty="0"/>
          </a:p>
        </p:txBody>
      </p:sp>
      <p:pic>
        <p:nvPicPr>
          <p:cNvPr id="3074" name="Picture 2" descr="C:\Users\Take\Desktop\Minor Project\Diagrams\multiple-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934450" cy="47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Multiple Linear regression Blog Diagram?</a:t>
            </a:r>
            <a:endParaRPr lang="en-US" dirty="0"/>
          </a:p>
        </p:txBody>
      </p:sp>
      <p:pic>
        <p:nvPicPr>
          <p:cNvPr id="4098" name="Picture 2" descr="C:\Users\Take\Desktop\Minor Project\Diagrams\blog-mlr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0571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5071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very Simple, as follows :</a:t>
            </a:r>
          </a:p>
          <a:p>
            <a:pPr marL="624078" indent="-514350">
              <a:buNone/>
            </a:pPr>
            <a:r>
              <a:rPr lang="en-US" dirty="0" smtClean="0"/>
              <a:t> 1. Importing Library:</a:t>
            </a:r>
          </a:p>
          <a:p>
            <a:pPr marL="624078" indent="-514350">
              <a:buNone/>
            </a:pPr>
            <a:r>
              <a:rPr lang="en-US" dirty="0" smtClean="0"/>
              <a:t>  </a:t>
            </a:r>
            <a:r>
              <a:rPr lang="en-US" sz="2400" dirty="0" err="1" smtClean="0"/>
              <a:t>fromsklearn.linear_model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LinearRegression</a:t>
            </a:r>
            <a:endParaRPr lang="en-US" sz="2400" dirty="0" smtClean="0"/>
          </a:p>
          <a:p>
            <a:pPr marL="624078" indent="-514350">
              <a:buNone/>
            </a:pPr>
            <a:r>
              <a:rPr lang="en-US" dirty="0" smtClean="0"/>
              <a:t> 2.Creating new regression: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regressor</a:t>
            </a:r>
            <a:r>
              <a:rPr lang="en-US" dirty="0" smtClean="0"/>
              <a:t>=</a:t>
            </a:r>
            <a:r>
              <a:rPr lang="en-US" dirty="0" err="1" smtClean="0"/>
              <a:t>LinearRegression</a:t>
            </a:r>
            <a:r>
              <a:rPr lang="en-US" dirty="0" smtClean="0"/>
              <a:t>()</a:t>
            </a:r>
          </a:p>
          <a:p>
            <a:pPr marL="624078" indent="-514350">
              <a:buNone/>
            </a:pPr>
            <a:r>
              <a:rPr lang="en-US" dirty="0" smtClean="0"/>
              <a:t>3.Training module from train dataset:</a:t>
            </a:r>
          </a:p>
          <a:p>
            <a:pPr marL="624078" indent="-514350">
              <a:buNone/>
            </a:pPr>
            <a:r>
              <a:rPr lang="en-US" dirty="0" smtClean="0"/>
              <a:t>	regressor.fit(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pPr marL="624078" indent="-514350">
              <a:buNone/>
            </a:pPr>
            <a:r>
              <a:rPr lang="en-US" dirty="0" smtClean="0"/>
              <a:t>4.Using trained regression module to test set: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predPrice</a:t>
            </a:r>
            <a:r>
              <a:rPr lang="en-US" dirty="0" smtClean="0"/>
              <a:t>=</a:t>
            </a:r>
            <a:r>
              <a:rPr lang="en-US" dirty="0" err="1" smtClean="0"/>
              <a:t>regressor.predict</a:t>
            </a:r>
            <a:r>
              <a:rPr lang="en-US" dirty="0" smtClean="0"/>
              <a:t>(test)</a:t>
            </a:r>
          </a:p>
          <a:p>
            <a:pPr marL="624078" indent="-514350">
              <a:buNone/>
            </a:pPr>
            <a:r>
              <a:rPr lang="en-US" dirty="0" smtClean="0"/>
              <a:t>5. Saving our predicted values to new CSV: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predPrice.to_csv</a:t>
            </a:r>
            <a:r>
              <a:rPr lang="en-US" dirty="0" smtClean="0"/>
              <a:t>('</a:t>
            </a:r>
            <a:r>
              <a:rPr lang="en-US" dirty="0" err="1" smtClean="0"/>
              <a:t>testCar_Estimated</a:t>
            </a:r>
            <a:r>
              <a:rPr lang="en-US" dirty="0" smtClean="0"/>
              <a:t> price.csv')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Multiple Linear Regression Module in Python?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5833872"/>
          </a:xfrm>
        </p:spPr>
        <p:txBody>
          <a:bodyPr>
            <a:normAutofit lnSpcReduction="10000"/>
          </a:bodyPr>
          <a:lstStyle/>
          <a:p>
            <a:pPr marL="566928" indent="-457200">
              <a:buNone/>
            </a:pPr>
            <a:r>
              <a:rPr lang="en-US" sz="2400" dirty="0" smtClean="0"/>
              <a:t>  1.We are dividing our train set into sample train set     and sample test set in the ratio of 8:2:                  </a:t>
            </a:r>
            <a:r>
              <a:rPr lang="en-US" sz="2000" dirty="0" smtClean="0"/>
              <a:t>from </a:t>
            </a:r>
            <a:r>
              <a:rPr lang="en-US" sz="2000" dirty="0" err="1" smtClean="0"/>
              <a:t>sklearn.cross_validation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train_test_split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X_train,X_test,y_train,y_test</a:t>
            </a:r>
            <a:r>
              <a:rPr lang="en-US" sz="2000" dirty="0" smtClean="0"/>
              <a:t>=</a:t>
            </a:r>
            <a:r>
              <a:rPr lang="en-US" sz="2000" dirty="0" err="1" smtClean="0"/>
              <a:t>train_test_split</a:t>
            </a:r>
            <a:r>
              <a:rPr lang="en-US" sz="2000" dirty="0" smtClean="0"/>
              <a:t>(</a:t>
            </a:r>
            <a:r>
              <a:rPr lang="en-US" sz="2000" dirty="0" err="1" smtClean="0"/>
              <a:t>X,y,test_size</a:t>
            </a:r>
            <a:r>
              <a:rPr lang="en-US" sz="2000" dirty="0" smtClean="0"/>
              <a:t>=0.2,random_state=0)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2.First we will train our model from sample train 	</a:t>
            </a:r>
            <a:r>
              <a:rPr lang="en-US" sz="2400" dirty="0" err="1" smtClean="0"/>
              <a:t>test:regressor.fit</a:t>
            </a:r>
            <a:r>
              <a:rPr lang="en-US" sz="2400" dirty="0" smtClean="0"/>
              <a:t>(</a:t>
            </a:r>
            <a:r>
              <a:rPr lang="en-US" sz="2400" dirty="0" err="1" smtClean="0"/>
              <a:t>X_train,y_train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400" dirty="0" smtClean="0"/>
              <a:t>3.We use our model to </a:t>
            </a:r>
            <a:r>
              <a:rPr lang="en-US" sz="2400" dirty="0" err="1" smtClean="0"/>
              <a:t>predit</a:t>
            </a:r>
            <a:r>
              <a:rPr lang="en-US" sz="2400" dirty="0" smtClean="0"/>
              <a:t> sample test set: 	</a:t>
            </a:r>
            <a:r>
              <a:rPr lang="en-US" sz="2400" dirty="0" err="1" smtClean="0"/>
              <a:t>y_pred</a:t>
            </a:r>
            <a:r>
              <a:rPr lang="en-US" sz="2400" dirty="0" smtClean="0"/>
              <a:t>=</a:t>
            </a:r>
            <a:r>
              <a:rPr lang="en-US" sz="2400" dirty="0" err="1" smtClean="0"/>
              <a:t>regressor.predict</a:t>
            </a:r>
            <a:r>
              <a:rPr lang="en-US" sz="2400" dirty="0" smtClean="0"/>
              <a:t>(</a:t>
            </a:r>
            <a:r>
              <a:rPr lang="en-US" sz="2400" dirty="0" err="1" smtClean="0"/>
              <a:t>X_test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400" dirty="0" smtClean="0"/>
              <a:t> 4. As we already know our </a:t>
            </a:r>
            <a:r>
              <a:rPr lang="en-US" sz="2400" dirty="0" err="1" smtClean="0"/>
              <a:t>y_test</a:t>
            </a:r>
            <a:r>
              <a:rPr lang="en-US" sz="2400" dirty="0" smtClean="0"/>
              <a:t> we are checking correlation between </a:t>
            </a:r>
            <a:r>
              <a:rPr lang="en-US" sz="2400" dirty="0" err="1" smtClean="0"/>
              <a:t>y_test</a:t>
            </a:r>
            <a:r>
              <a:rPr lang="en-US" sz="2400" dirty="0" smtClean="0"/>
              <a:t> and </a:t>
            </a:r>
            <a:r>
              <a:rPr lang="en-US" sz="2400" dirty="0" err="1" smtClean="0"/>
              <a:t>y_pred</a:t>
            </a:r>
            <a:r>
              <a:rPr lang="en-US" sz="2400" dirty="0" smtClean="0"/>
              <a:t> it gives us accuracy: exp['</a:t>
            </a:r>
            <a:r>
              <a:rPr lang="en-US" sz="2400" dirty="0" err="1" smtClean="0"/>
              <a:t>y_pred</a:t>
            </a:r>
            <a:r>
              <a:rPr lang="en-US" sz="2400" dirty="0" smtClean="0"/>
              <a:t>'].</a:t>
            </a:r>
            <a:r>
              <a:rPr lang="en-US" sz="2400" dirty="0" err="1" smtClean="0"/>
              <a:t>corr</a:t>
            </a:r>
            <a:r>
              <a:rPr lang="en-US" sz="2400" dirty="0" smtClean="0"/>
              <a:t>(exp['</a:t>
            </a:r>
            <a:r>
              <a:rPr lang="en-US" sz="2400" dirty="0" err="1" smtClean="0"/>
              <a:t>y_test</a:t>
            </a:r>
            <a:r>
              <a:rPr lang="en-US" sz="2400" dirty="0" smtClean="0"/>
              <a:t>'])</a:t>
            </a:r>
          </a:p>
          <a:p>
            <a:pPr lvl="1">
              <a:buNone/>
            </a:pPr>
            <a:r>
              <a:rPr lang="en-US" sz="2400" dirty="0" smtClean="0"/>
              <a:t>5. Correlation is: 0.828  means accuracy =82.8%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our accuracy?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Year of Usage(</a:t>
            </a:r>
            <a:r>
              <a:rPr lang="en-US" sz="1800" dirty="0" err="1" smtClean="0"/>
              <a:t>Corr</a:t>
            </a:r>
            <a:r>
              <a:rPr lang="en-US" sz="1800" dirty="0" smtClean="0"/>
              <a:t>=-0.45)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Engine Volume(</a:t>
            </a:r>
            <a:r>
              <a:rPr lang="en-US" sz="1800" dirty="0" err="1" smtClean="0"/>
              <a:t>Corr</a:t>
            </a:r>
            <a:r>
              <a:rPr lang="en-US" sz="1800" dirty="0" smtClean="0"/>
              <a:t>=0.48)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Type of Drive(</a:t>
            </a:r>
            <a:r>
              <a:rPr lang="en-US" sz="1800" dirty="0" err="1" smtClean="0"/>
              <a:t>Corr</a:t>
            </a:r>
            <a:r>
              <a:rPr lang="en-US" sz="1800" dirty="0" smtClean="0"/>
              <a:t>=0.32)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Interior Type(</a:t>
            </a:r>
            <a:r>
              <a:rPr lang="en-US" sz="1800" dirty="0" err="1" smtClean="0"/>
              <a:t>Corr</a:t>
            </a:r>
            <a:r>
              <a:rPr lang="en-US" sz="1800" dirty="0" smtClean="0"/>
              <a:t>=-0.31)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Auto Condition(</a:t>
            </a:r>
            <a:r>
              <a:rPr lang="en-US" sz="1800" dirty="0" err="1" smtClean="0"/>
              <a:t>Corr</a:t>
            </a:r>
            <a:r>
              <a:rPr lang="en-US" sz="1800" dirty="0" smtClean="0"/>
              <a:t>=-0.3)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achieved?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1905000"/>
            <a:ext cx="1676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Multiple Linear Regression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533400" y="2438400"/>
            <a:ext cx="3048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3400" y="3048000"/>
            <a:ext cx="3048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3400" y="3733800"/>
            <a:ext cx="2971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7200" y="4343400"/>
            <a:ext cx="3048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" y="5029200"/>
            <a:ext cx="3048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410200" y="3124200"/>
            <a:ext cx="2971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2590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Corr</a:t>
            </a:r>
            <a:r>
              <a:rPr lang="en-US" sz="2800" dirty="0" smtClean="0">
                <a:solidFill>
                  <a:srgbClr val="FF0000"/>
                </a:solidFill>
              </a:rPr>
              <a:t>=0.82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39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648200"/>
                <a:gridCol w="2743200"/>
              </a:tblGrid>
              <a:tr h="1093091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#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Researchers</a:t>
                      </a:r>
                      <a:r>
                        <a:rPr lang="en-US" sz="3200" baseline="0" dirty="0" smtClean="0"/>
                        <a:t> Experience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Accuracy</a:t>
                      </a:r>
                      <a:endParaRPr lang="en-US" sz="4000" dirty="0"/>
                    </a:p>
                  </a:txBody>
                  <a:tcPr/>
                </a:tc>
              </a:tr>
              <a:tr h="121801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Support Vector Regression Analysis for Price Prediction in a Car Leasing Application. Thesis (</a:t>
                      </a:r>
                      <a:r>
                        <a:rPr lang="en-US" dirty="0" err="1" smtClean="0"/>
                        <a:t>MSc</a:t>
                      </a:r>
                      <a:r>
                        <a:rPr lang="en-US" dirty="0" smtClean="0"/>
                        <a:t>). Hamburg University of Technology.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0.81</a:t>
                      </a:r>
                      <a:endParaRPr lang="en-US" sz="4000" dirty="0"/>
                    </a:p>
                  </a:txBody>
                  <a:tcPr/>
                </a:tc>
              </a:tr>
              <a:tr h="945718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Predicting the Price of Used Cars using Machine Learning Techniques  1Computer Science and Engineering Department, University of Mauritius.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0.82</a:t>
                      </a:r>
                      <a:endParaRPr lang="en-US" sz="4000" dirty="0"/>
                    </a:p>
                  </a:txBody>
                  <a:tcPr/>
                </a:tc>
              </a:tr>
              <a:tr h="945718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result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0.828</a:t>
                      </a:r>
                      <a:endParaRPr lang="en-US" sz="4000" dirty="0"/>
                    </a:p>
                  </a:txBody>
                  <a:tcPr/>
                </a:tc>
              </a:tr>
              <a:tr h="9457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my accuracy with other Researches.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Diagram</a:t>
            </a:r>
            <a:endParaRPr lang="en-US" dirty="0"/>
          </a:p>
        </p:txBody>
      </p:sp>
      <p:pic>
        <p:nvPicPr>
          <p:cNvPr id="1026" name="Picture 2" descr="C:\Users\Take\Desktop\Minor Project\Flowcha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280642" cy="4830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/>
              <a:t>Predicting the Price of Used Cars using Machine Learning Techniques, International Journal of Information &amp; Computation Technology. ISSN 0974-2239 Volume 4, Number 7 (2014), pp. 753-764 </a:t>
            </a:r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hlinkClick r:id="rId2"/>
              </a:rPr>
              <a:t>http://www.statisticssolutions.com/what-is-multiple-linear-regression/</a:t>
            </a:r>
            <a:endParaRPr lang="en-US" sz="1800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hlinkClick r:id="rId3"/>
              </a:rPr>
              <a:t>https://www.ncbi.nlm.nih.gov/pmc/articles/PMC3576830/</a:t>
            </a:r>
            <a:endParaRPr lang="en-US" sz="1800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hlinkClick r:id="rId4"/>
              </a:rPr>
              <a:t>https://en.wikipedia.org/wiki/Linear_regression#Simple_and_multiple_linear_regression</a:t>
            </a:r>
            <a:endParaRPr lang="en-US" sz="1800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hlinkClick r:id="rId5"/>
              </a:rPr>
              <a:t>https://pandas.pydata.org/pandas-docs/version/0.18/generated/pandas.DataFrame.html</a:t>
            </a:r>
            <a:endParaRPr lang="en-US" sz="1800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hlinkClick r:id="rId6"/>
              </a:rPr>
              <a:t>https://en.wikipedia.org/wiki/Correlation_and_dependence</a:t>
            </a:r>
            <a:endParaRPr lang="en-US" sz="1800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/>
              <a:t>Using machine learning algorithms for housing price prediction: The case of Fairfax County, Virginia housing data, journal homepage: www.elsevier.com/locate/eswa</a:t>
            </a:r>
          </a:p>
          <a:p>
            <a:pPr marL="624078" indent="-51435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33600"/>
            <a:ext cx="8229600" cy="2895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You,</a:t>
            </a:r>
            <a:br>
              <a:rPr lang="en-US" sz="6600" dirty="0" smtClean="0"/>
            </a:br>
            <a:r>
              <a:rPr lang="en-US" sz="6600" dirty="0" smtClean="0"/>
              <a:t>For your attention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developed countries each year millions cars exported to developing world.</a:t>
            </a:r>
          </a:p>
          <a:p>
            <a:r>
              <a:rPr lang="en-US" dirty="0" smtClean="0"/>
              <a:t>Unlike new vehicle, old vehicle’s price not stable. </a:t>
            </a:r>
          </a:p>
          <a:p>
            <a:r>
              <a:rPr lang="en-US" dirty="0" smtClean="0"/>
              <a:t>There are different factors which influences to price of used car.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Manufacture date</a:t>
            </a:r>
          </a:p>
          <a:p>
            <a:r>
              <a:rPr lang="en-US" dirty="0" smtClean="0"/>
              <a:t>Passed distance</a:t>
            </a:r>
          </a:p>
          <a:p>
            <a:r>
              <a:rPr lang="en-US" dirty="0" smtClean="0"/>
              <a:t>How many owners had</a:t>
            </a:r>
          </a:p>
          <a:p>
            <a:r>
              <a:rPr lang="en-US" dirty="0" smtClean="0"/>
              <a:t>Engine type</a:t>
            </a:r>
          </a:p>
          <a:p>
            <a:r>
              <a:rPr lang="en-US" dirty="0" smtClean="0"/>
              <a:t>History of replaced parts</a:t>
            </a:r>
          </a:p>
          <a:p>
            <a:r>
              <a:rPr lang="en-US" dirty="0" smtClean="0"/>
              <a:t>Crash details (if had)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which influences to price of used car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statistical method.</a:t>
            </a:r>
          </a:p>
          <a:p>
            <a:r>
              <a:rPr lang="en-US" dirty="0" smtClean="0"/>
              <a:t>Calculation of mean value of cars by years and other characteristics</a:t>
            </a:r>
          </a:p>
          <a:p>
            <a:r>
              <a:rPr lang="en-US" dirty="0" smtClean="0"/>
              <a:t>Creating very huge database to compare</a:t>
            </a:r>
          </a:p>
          <a:p>
            <a:r>
              <a:rPr lang="en-US" dirty="0" smtClean="0"/>
              <a:t>Very ineffective</a:t>
            </a:r>
          </a:p>
          <a:p>
            <a:r>
              <a:rPr lang="en-US" dirty="0" smtClean="0"/>
              <a:t>Very much time and resource consuming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Young branch of Computer Science</a:t>
            </a:r>
          </a:p>
          <a:p>
            <a:r>
              <a:rPr lang="en-US" dirty="0" smtClean="0"/>
              <a:t>Uses Supervised learning  to learn cars parameters and prices from Train set.</a:t>
            </a:r>
          </a:p>
          <a:p>
            <a:r>
              <a:rPr lang="en-US" dirty="0" smtClean="0"/>
              <a:t>By using Polynomial Regression we train our module from train set.</a:t>
            </a:r>
          </a:p>
          <a:p>
            <a:r>
              <a:rPr lang="en-US" dirty="0" smtClean="0"/>
              <a:t> Using this module to test set for predicting price of old car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solution by using Machine Learning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consist 2 parts</a:t>
            </a:r>
          </a:p>
          <a:p>
            <a:endParaRPr lang="en-US" dirty="0" smtClean="0"/>
          </a:p>
          <a:p>
            <a:r>
              <a:rPr lang="en-US" dirty="0" smtClean="0"/>
              <a:t>1. Train set, where cars characteristics and our target, cars price.</a:t>
            </a:r>
          </a:p>
          <a:p>
            <a:r>
              <a:rPr lang="en-US" dirty="0" smtClean="0"/>
              <a:t>2. Test set, where we have only cars characteristics. </a:t>
            </a:r>
          </a:p>
          <a:p>
            <a:r>
              <a:rPr lang="en-US" dirty="0" smtClean="0"/>
              <a:t>Our task is to predict cars price in Test set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</a:t>
            </a:r>
            <a:r>
              <a:rPr lang="en-US" dirty="0" err="1" smtClean="0"/>
              <a:t>explonation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Scientists says that preprocessing is 70% of all module training job in Machine Learning</a:t>
            </a:r>
          </a:p>
          <a:p>
            <a:r>
              <a:rPr lang="en-US" dirty="0" smtClean="0"/>
              <a:t>1. I labeled as numeric to characteristic values which given by words. I replaced them into integer numbers. </a:t>
            </a:r>
          </a:p>
          <a:p>
            <a:r>
              <a:rPr lang="en-US" dirty="0" smtClean="0"/>
              <a:t>2.Identifing dependency of dependent value from independent values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I removed unnecessary patterns which does not influences on Vehicles price. Such as </a:t>
            </a:r>
            <a:r>
              <a:rPr lang="en-US" dirty="0" smtClean="0"/>
              <a:t>Fuel Type, Body Type, </a:t>
            </a:r>
            <a:r>
              <a:rPr lang="en-US" dirty="0" err="1" smtClean="0"/>
              <a:t>Transm</a:t>
            </a:r>
            <a:r>
              <a:rPr lang="en-US" dirty="0" smtClean="0"/>
              <a:t> Type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534</TotalTime>
  <Words>776</Words>
  <Application>Microsoft Office PowerPoint</Application>
  <PresentationFormat>On-screen Show (4:3)</PresentationFormat>
  <Paragraphs>139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Old Car Price Prediction</vt:lpstr>
      <vt:lpstr>Problem Description(1)</vt:lpstr>
      <vt:lpstr>Workflow Diagram</vt:lpstr>
      <vt:lpstr>Problem Description(2)</vt:lpstr>
      <vt:lpstr>Factors which influences to price of used car</vt:lpstr>
      <vt:lpstr>Traditional method</vt:lpstr>
      <vt:lpstr>New solution by using Machine Learning </vt:lpstr>
      <vt:lpstr>Data set explonation</vt:lpstr>
      <vt:lpstr>Data preprocessing</vt:lpstr>
      <vt:lpstr>How to label text to numeric value?</vt:lpstr>
      <vt:lpstr>Dependency of Estimated_Cost to Year of Usage(Corr=-0.45)</vt:lpstr>
      <vt:lpstr>Dependency of Estimated_Cost to Engine Volume(Corr=0.48)</vt:lpstr>
      <vt:lpstr>Dependency of Estimated_Cost to Fuel Type(Corr=0.07)</vt:lpstr>
      <vt:lpstr>Dependency of Estimated_Cost to Body Type(Corr=-0.18)</vt:lpstr>
      <vt:lpstr>Dependency of Estimated_Cost to Type of Drive(Corr=0.32)</vt:lpstr>
      <vt:lpstr>Dependency of Estimated_Cost to Interior Type(Corr=-0.31)</vt:lpstr>
      <vt:lpstr>Dependency of Estimated_Cost to Transmission Type(Corr=0.22)</vt:lpstr>
      <vt:lpstr>Dependency of Estimated_Cost to Auto Condition(Corr=-0.3)</vt:lpstr>
      <vt:lpstr>Which features should be Extracted?</vt:lpstr>
      <vt:lpstr>Which features should be Extracted?</vt:lpstr>
      <vt:lpstr>How to do feature extraction?</vt:lpstr>
      <vt:lpstr>Making price prediction Module</vt:lpstr>
      <vt:lpstr>What is Multiple Linear regression?</vt:lpstr>
      <vt:lpstr>What is Multiple Linear regression?</vt:lpstr>
      <vt:lpstr>What is Multiple Linear regression Blog Diagram?</vt:lpstr>
      <vt:lpstr>How to make Multiple Linear Regression Module in Python?</vt:lpstr>
      <vt:lpstr>How to check our accuracy?</vt:lpstr>
      <vt:lpstr>What we have achieved?</vt:lpstr>
      <vt:lpstr>Comparing my accuracy with other Researches.</vt:lpstr>
      <vt:lpstr>References</vt:lpstr>
      <vt:lpstr>Thank You, For your attention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Car Price Prediction</dc:title>
  <dc:creator>Take</dc:creator>
  <cp:lastModifiedBy>Take</cp:lastModifiedBy>
  <cp:revision>12</cp:revision>
  <dcterms:created xsi:type="dcterms:W3CDTF">2006-08-16T00:00:00Z</dcterms:created>
  <dcterms:modified xsi:type="dcterms:W3CDTF">2018-11-27T05:13:08Z</dcterms:modified>
</cp:coreProperties>
</file>