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Old Standard TT" panose="020B0604020202020204" charset="0"/>
      <p:regular r:id="rId13"/>
      <p:bold r:id="rId14"/>
      <p: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p4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1025397" y="1427014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 sz="30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Pathways to Adulthood: Exploring Adolescent Struggles in </a:t>
            </a:r>
            <a:r>
              <a:rPr lang="en-GB" sz="3000" b="1" i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She and Her Cat</a:t>
            </a:r>
            <a:endParaRPr sz="3000" b="1" i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0" y="3567708"/>
            <a:ext cx="91440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0" i="0" u="none" strike="noStrike" cap="none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Tamanna Taslim </a:t>
            </a:r>
            <a:endParaRPr sz="1800" b="0" i="0" u="none" strike="noStrike" cap="none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0" i="0" u="none" strike="noStrike" cap="none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SO-01</a:t>
            </a:r>
            <a:endParaRPr sz="1800" b="0" i="0" u="none" strike="noStrike" cap="none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0" i="0" u="none" strike="noStrike" cap="none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ID: 13</a:t>
            </a:r>
            <a:endParaRPr sz="2400" b="0" i="0" u="none" strike="noStrike" cap="none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/>
        </p:nvSpPr>
        <p:spPr>
          <a:xfrm>
            <a:off x="450303" y="697275"/>
            <a:ext cx="8243400" cy="32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Works Cited</a:t>
            </a: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Drescher, Anna. "Avoidant Attachment Style." </a:t>
            </a:r>
            <a:r>
              <a:rPr lang="en-GB" sz="1400" b="0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Simply Psychology</a:t>
            </a:r>
            <a:r>
              <a:rPr lang="en-GB"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23 Jan. 2004,</a:t>
            </a: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www.simplypsychology.org/avoidant-attachment-style.html.</a:t>
            </a: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Nickerson, Charlotte. "Hofstede's Cultural Dimensions Theory." </a:t>
            </a:r>
            <a:r>
              <a:rPr lang="en-GB" sz="1400" b="0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Simply Psychology</a:t>
            </a:r>
            <a:r>
              <a:rPr lang="en-GB"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24 Oct. </a:t>
            </a: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2023, www.simplypsychology.org/hofstedes-cultural-dimension-theory.html.</a:t>
            </a: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Shinkai, Makoto, and Naruki Nagakawa. </a:t>
            </a:r>
            <a:r>
              <a:rPr lang="en-GB" sz="1400" b="0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She and Her Cat</a:t>
            </a:r>
            <a:r>
              <a:rPr lang="en-GB"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Translated by Ginny Tapley </a:t>
            </a: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Takemori, Atria Books, 2022.</a:t>
            </a: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1770000" y="526350"/>
            <a:ext cx="56040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-GB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Objectives </a:t>
            </a:r>
            <a:endParaRPr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3">
            <a:alphaModFix amt="30000"/>
          </a:blip>
          <a:srcRect/>
          <a:stretch/>
        </p:blipFill>
        <p:spPr>
          <a:xfrm>
            <a:off x="6996540" y="2571750"/>
            <a:ext cx="1737025" cy="1737025"/>
          </a:xfrm>
          <a:prstGeom prst="rect">
            <a:avLst/>
          </a:prstGeom>
          <a:noFill/>
          <a:ln>
            <a:noFill/>
          </a:ln>
          <a:effectLst>
            <a:reflection endPos="30000" dist="38100" dir="5400000" fadeDir="5400012" sy="-100000" algn="bl" rotWithShape="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730729" y="707325"/>
            <a:ext cx="56040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4191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mes New Roman"/>
              <a:buChar char="●"/>
            </a:pPr>
            <a:r>
              <a:rPr lang="en-GB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Adolescent struggle</a:t>
            </a:r>
            <a:endParaRPr sz="3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endParaRPr sz="3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191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mes New Roman"/>
              <a:buChar char="●"/>
            </a:pPr>
            <a:r>
              <a:rPr lang="en-GB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Cultural influence</a:t>
            </a:r>
            <a:endParaRPr sz="3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endParaRPr sz="3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191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mes New Roman"/>
              <a:buChar char="●"/>
            </a:pPr>
            <a:r>
              <a:rPr lang="en-GB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Potential solutions </a:t>
            </a:r>
            <a:endParaRPr sz="3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 amt="30000"/>
          </a:blip>
          <a:srcRect/>
          <a:stretch/>
        </p:blipFill>
        <p:spPr>
          <a:xfrm>
            <a:off x="6334725" y="707325"/>
            <a:ext cx="2809275" cy="2809304"/>
          </a:xfrm>
          <a:prstGeom prst="rect">
            <a:avLst/>
          </a:prstGeom>
          <a:noFill/>
          <a:ln>
            <a:noFill/>
          </a:ln>
          <a:effectLst>
            <a:reflection endPos="30000" dist="38100" dir="5400000" fadeDir="5400012" sy="-100000" algn="bl" rotWithShape="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1286846" y="1110000"/>
            <a:ext cx="6570300" cy="29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-GB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Background on Reina’s Struggles</a:t>
            </a:r>
            <a:endParaRPr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 amt="35000"/>
          </a:blip>
          <a:srcRect/>
          <a:stretch/>
        </p:blipFill>
        <p:spPr>
          <a:xfrm flipH="1">
            <a:off x="7578426" y="2571750"/>
            <a:ext cx="1565574" cy="1582851"/>
          </a:xfrm>
          <a:prstGeom prst="rect">
            <a:avLst/>
          </a:prstGeom>
          <a:noFill/>
          <a:ln>
            <a:noFill/>
          </a:ln>
          <a:effectLst>
            <a:reflection endPos="30000" dist="38100" dir="5400000" fadeDir="5400012" sy="-100000" algn="bl" rotWithShape="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69750" y="5"/>
            <a:ext cx="84045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mes New Roman"/>
              <a:buChar char="●"/>
            </a:pPr>
            <a:r>
              <a:rPr lang="en-GB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Parental divorce </a:t>
            </a:r>
            <a:endParaRPr sz="3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mes New Roman"/>
              <a:buChar char="●"/>
            </a:pPr>
            <a:r>
              <a:rPr lang="en-GB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Lack of support </a:t>
            </a:r>
            <a:endParaRPr sz="3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mes New Roman"/>
              <a:buChar char="●"/>
            </a:pPr>
            <a:r>
              <a:rPr lang="en-GB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Financial instability </a:t>
            </a:r>
            <a:endParaRPr sz="3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mes New Roman"/>
              <a:buChar char="●"/>
            </a:pPr>
            <a:r>
              <a:rPr lang="en-GB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Lack of recognition </a:t>
            </a:r>
            <a:endParaRPr sz="3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mes New Roman"/>
              <a:buChar char="●"/>
            </a:pPr>
            <a:r>
              <a:rPr lang="en-GB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Pressure to accept conventional career</a:t>
            </a:r>
            <a:endParaRPr sz="3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mes New Roman"/>
              <a:buChar char="●"/>
            </a:pPr>
            <a:r>
              <a:rPr lang="en-GB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Sexual harassment </a:t>
            </a:r>
            <a:endParaRPr sz="3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 amt="25000"/>
          </a:blip>
          <a:srcRect/>
          <a:stretch/>
        </p:blipFill>
        <p:spPr>
          <a:xfrm>
            <a:off x="6572250" y="0"/>
            <a:ext cx="2571750" cy="2571750"/>
          </a:xfrm>
          <a:prstGeom prst="rect">
            <a:avLst/>
          </a:prstGeom>
          <a:noFill/>
          <a:ln>
            <a:noFill/>
          </a:ln>
          <a:effectLst>
            <a:reflection endPos="30000" dist="38100" dir="5400000" fadeDir="5400012" sy="-100000" algn="bl" rotWithShape="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1263457" y="526350"/>
            <a:ext cx="6617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-GB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Cultural Analysis</a:t>
            </a:r>
            <a:r>
              <a:rPr lang="en-GB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 rotWithShape="1">
          <a:blip r:embed="rId3">
            <a:alphaModFix amt="35000"/>
          </a:blip>
          <a:srcRect/>
          <a:stretch/>
        </p:blipFill>
        <p:spPr>
          <a:xfrm>
            <a:off x="7164525" y="2069650"/>
            <a:ext cx="2228850" cy="2228850"/>
          </a:xfrm>
          <a:prstGeom prst="rect">
            <a:avLst/>
          </a:prstGeom>
          <a:noFill/>
          <a:ln>
            <a:noFill/>
          </a:ln>
          <a:effectLst>
            <a:reflection endPos="30000" dist="38100" dir="5400000" fadeDir="5400012" sy="-100000" algn="bl" rotWithShape="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801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●"/>
            </a:pPr>
            <a:r>
              <a:rPr lang="en-GB" sz="3000">
                <a:latin typeface="Times New Roman"/>
                <a:ea typeface="Times New Roman"/>
                <a:cs typeface="Times New Roman"/>
                <a:sym typeface="Times New Roman"/>
              </a:rPr>
              <a:t>High power distance 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●"/>
            </a:pPr>
            <a:r>
              <a:rPr lang="en-GB" sz="3000">
                <a:latin typeface="Times New Roman"/>
                <a:ea typeface="Times New Roman"/>
                <a:cs typeface="Times New Roman"/>
                <a:sym typeface="Times New Roman"/>
              </a:rPr>
              <a:t>Uncertainty avoidance 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●"/>
            </a:pPr>
            <a:r>
              <a:rPr lang="en-GB" sz="3000">
                <a:latin typeface="Times New Roman"/>
                <a:ea typeface="Times New Roman"/>
                <a:cs typeface="Times New Roman"/>
                <a:sym typeface="Times New Roman"/>
              </a:rPr>
              <a:t>Long-term orientation 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●"/>
            </a:pPr>
            <a:r>
              <a:rPr lang="en-GB" sz="3000">
                <a:latin typeface="Times New Roman"/>
                <a:ea typeface="Times New Roman"/>
                <a:cs typeface="Times New Roman"/>
                <a:sym typeface="Times New Roman"/>
              </a:rPr>
              <a:t>Restraint culture 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 rotWithShape="1">
          <a:blip r:embed="rId3">
            <a:alphaModFix amt="30000"/>
          </a:blip>
          <a:srcRect/>
          <a:stretch/>
        </p:blipFill>
        <p:spPr>
          <a:xfrm>
            <a:off x="6050600" y="733425"/>
            <a:ext cx="2816300" cy="3093400"/>
          </a:xfrm>
          <a:prstGeom prst="rect">
            <a:avLst/>
          </a:prstGeom>
          <a:noFill/>
          <a:ln>
            <a:noFill/>
          </a:ln>
          <a:effectLst>
            <a:reflection endPos="18000" dist="85725" dir="5400000" fadeDir="5400012" sy="-100000" algn="bl" rotWithShape="0"/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1141491" y="526350"/>
            <a:ext cx="80025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-GB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Solutions </a:t>
            </a:r>
            <a:endParaRPr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2" name="Google Shape;102;p20"/>
          <p:cNvPicPr preferRelativeResize="0"/>
          <p:nvPr/>
        </p:nvPicPr>
        <p:blipFill rotWithShape="1">
          <a:blip r:embed="rId3">
            <a:alphaModFix amt="35000"/>
          </a:blip>
          <a:srcRect/>
          <a:stretch/>
        </p:blipFill>
        <p:spPr>
          <a:xfrm>
            <a:off x="7578423" y="2571750"/>
            <a:ext cx="1565574" cy="1874075"/>
          </a:xfrm>
          <a:prstGeom prst="rect">
            <a:avLst/>
          </a:prstGeom>
          <a:noFill/>
          <a:ln>
            <a:noFill/>
          </a:ln>
          <a:effectLst>
            <a:reflection endPos="30000" dist="38100" dir="5400000" fadeDir="5400012" sy="-100000" algn="bl" rotWithShape="0"/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490200" y="526350"/>
            <a:ext cx="8653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mes New Roman"/>
              <a:buChar char="●"/>
            </a:pPr>
            <a:r>
              <a:rPr lang="en-GB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 system </a:t>
            </a:r>
            <a:endParaRPr sz="3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mes New Roman"/>
              <a:buChar char="●"/>
            </a:pPr>
            <a:r>
              <a:rPr lang="en-GB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 culture reform </a:t>
            </a:r>
            <a:endParaRPr sz="3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mes New Roman"/>
              <a:buChar char="●"/>
            </a:pPr>
            <a:r>
              <a:rPr lang="en-GB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Raising awareness </a:t>
            </a:r>
            <a:endParaRPr sz="3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8" name="Google Shape;108;p21"/>
          <p:cNvPicPr preferRelativeResize="0"/>
          <p:nvPr/>
        </p:nvPicPr>
        <p:blipFill rotWithShape="1">
          <a:blip r:embed="rId3">
            <a:alphaModFix amt="30000"/>
          </a:blip>
          <a:srcRect/>
          <a:stretch/>
        </p:blipFill>
        <p:spPr>
          <a:xfrm>
            <a:off x="5957461" y="324718"/>
            <a:ext cx="2854025" cy="3441975"/>
          </a:xfrm>
          <a:prstGeom prst="rect">
            <a:avLst/>
          </a:prstGeom>
          <a:noFill/>
          <a:ln>
            <a:noFill/>
          </a:ln>
          <a:effectLst>
            <a:reflection endPos="30000" dist="38100" dir="5400000" fadeDir="5400012" sy="-100000" algn="bl" rotWithShape="0"/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</Words>
  <Application>Microsoft Office PowerPoint</Application>
  <PresentationFormat>On-screen Show (16:9)</PresentationFormat>
  <Paragraphs>33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Times New Roman</vt:lpstr>
      <vt:lpstr>Arial</vt:lpstr>
      <vt:lpstr>Old Standard TT</vt:lpstr>
      <vt:lpstr>Paperback</vt:lpstr>
      <vt:lpstr>Pathways to Adulthood: Exploring Adolescent Struggles in She and Her Cat</vt:lpstr>
      <vt:lpstr>Key Objectives </vt:lpstr>
      <vt:lpstr>Adolescent struggle  Cultural influence  Potential solutions </vt:lpstr>
      <vt:lpstr>Background on Reina’s Struggles</vt:lpstr>
      <vt:lpstr>Parental divorce  Lack of support  Financial instability  Lack of recognition  Pressure to accept conventional career Sexual harassment </vt:lpstr>
      <vt:lpstr>Cultural Analysis </vt:lpstr>
      <vt:lpstr>High power distance  Uncertainty avoidance  Long-term orientation  Restraint culture </vt:lpstr>
      <vt:lpstr>Proposed Solutions </vt:lpstr>
      <vt:lpstr>Support system  Work culture reform  Raising awareness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Pathways to Adulthood: Exploring Adolescent Struggles in She and Her Cat</dc:title>
  <dc:creator>Garage</dc:creator>
  <cp:lastModifiedBy>Garage</cp:lastModifiedBy>
  <cp:revision>1</cp:revision>
  <dcterms:modified xsi:type="dcterms:W3CDTF">2024-12-07T17:54:41Z</dcterms:modified>
</cp:coreProperties>
</file>