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367" r:id="rId2"/>
    <p:sldId id="368" r:id="rId3"/>
    <p:sldId id="372" r:id="rId4"/>
    <p:sldId id="257" r:id="rId5"/>
    <p:sldId id="373" r:id="rId6"/>
    <p:sldId id="264" r:id="rId7"/>
    <p:sldId id="265" r:id="rId8"/>
    <p:sldId id="374" r:id="rId9"/>
    <p:sldId id="362" r:id="rId10"/>
    <p:sldId id="348" r:id="rId11"/>
    <p:sldId id="358" r:id="rId12"/>
    <p:sldId id="364" r:id="rId13"/>
    <p:sldId id="366" r:id="rId14"/>
    <p:sldId id="286" r:id="rId15"/>
    <p:sldId id="375" r:id="rId16"/>
    <p:sldId id="376" r:id="rId17"/>
    <p:sldId id="370" r:id="rId18"/>
    <p:sldId id="371" r:id="rId19"/>
    <p:sldId id="378" r:id="rId20"/>
    <p:sldId id="377" r:id="rId21"/>
    <p:sldId id="36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262810-9DAF-49DF-9B39-8A77208D5909}" type="datetimeFigureOut">
              <a:rPr lang="en-IN" smtClean="0"/>
              <a:t>07-05-2023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E31D1C-B089-4AC6-8C55-9D7F140D4926}" type="slidenum">
              <a:rPr lang="en-IN" smtClean="0"/>
              <a:t>‹#›</a:t>
            </a:fld>
            <a:endParaRPr lang="en-IN"/>
          </a:p>
        </p:txBody>
      </p:sp>
    </p:spTree>
    <p:extLst>
      <p:ext uri="{BB962C8B-B14F-4D97-AF65-F5344CB8AC3E}">
        <p14:creationId xmlns:p14="http://schemas.microsoft.com/office/powerpoint/2010/main" val="3717593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5/7/2023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5/7/2023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conferences.lpu.in/iccs/" TargetMode="External"/><Relationship Id="rId2" Type="http://schemas.openxmlformats.org/officeDocument/2006/relationships/hyperlink" Target="https://github.com/Taslim932/FakeNewsDetection" TargetMode="External"/><Relationship Id="rId1" Type="http://schemas.openxmlformats.org/officeDocument/2006/relationships/slideLayout" Target="../slideLayouts/slideLayout2.xml"/><Relationship Id="rId4" Type="http://schemas.openxmlformats.org/officeDocument/2006/relationships/hyperlink" Target="https://vitbhopal.ac.in/icetcia/"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tx1"/>
            </a:gs>
            <a:gs pos="25000">
              <a:schemeClr val="tx1"/>
            </a:gs>
            <a:gs pos="100000">
              <a:schemeClr val="tx1"/>
            </a:gs>
          </a:gsLst>
          <a:path path="circle">
            <a:fillToRect l="10000" t="110000" r="10000" b="100000"/>
          </a:path>
        </a:grad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311700" y="1753050"/>
            <a:ext cx="8520600" cy="615000"/>
          </a:xfrm>
          <a:prstGeom prst="rect">
            <a:avLst/>
          </a:prstGeom>
        </p:spPr>
        <p:txBody>
          <a:bodyPr spcFirstLastPara="1" vert="horz" wrap="square" lIns="91425" tIns="91425" rIns="91425" bIns="91425" anchor="b" anchorCtr="0">
            <a:normAutofit fontScale="90000"/>
            <a:scene3d>
              <a:camera prst="orthographicFront"/>
              <a:lightRig rig="freezing" dir="t">
                <a:rot lat="0" lon="0" rev="5640000"/>
              </a:lightRig>
            </a:scene3d>
            <a:sp3d prstMaterial="flat">
              <a:bevelT w="38100" h="38100"/>
              <a:contourClr>
                <a:schemeClr val="tx2"/>
              </a:contourClr>
            </a:sp3d>
          </a:bodyPr>
          <a:lstStyle/>
          <a:p>
            <a:pPr algn="ctr">
              <a:spcBef>
                <a:spcPts val="0"/>
              </a:spcBef>
            </a:pPr>
            <a:r>
              <a:rPr lang="en" sz="3200" u="sng" dirty="0">
                <a:solidFill>
                  <a:schemeClr val="bg1"/>
                </a:solidFill>
              </a:rPr>
              <a:t>B.Tech Project Evaluation, VIIIth Sem</a:t>
            </a:r>
            <a:endParaRPr dirty="0">
              <a:solidFill>
                <a:schemeClr val="bg1"/>
              </a:solidFill>
            </a:endParaRPr>
          </a:p>
        </p:txBody>
      </p:sp>
      <p:sp>
        <p:nvSpPr>
          <p:cNvPr id="60" name="Google Shape;60;p13"/>
          <p:cNvSpPr txBox="1">
            <a:spLocks noGrp="1"/>
          </p:cNvSpPr>
          <p:nvPr>
            <p:ph type="subTitle" idx="1"/>
          </p:nvPr>
        </p:nvSpPr>
        <p:spPr>
          <a:xfrm>
            <a:off x="311700" y="2368050"/>
            <a:ext cx="8520600" cy="615000"/>
          </a:xfrm>
          <a:prstGeom prst="rect">
            <a:avLst/>
          </a:prstGeom>
        </p:spPr>
        <p:txBody>
          <a:bodyPr spcFirstLastPara="1" vert="horz" wrap="square" lIns="91425" tIns="91425" rIns="91425" bIns="91425" anchor="t" anchorCtr="0">
            <a:noAutofit/>
          </a:bodyPr>
          <a:lstStyle/>
          <a:p>
            <a:pPr algn="ctr">
              <a:lnSpc>
                <a:spcPct val="95000"/>
              </a:lnSpc>
              <a:spcBef>
                <a:spcPts val="700"/>
              </a:spcBef>
              <a:buClr>
                <a:schemeClr val="dk1"/>
              </a:buClr>
              <a:buSzPts val="605"/>
            </a:pPr>
            <a:r>
              <a:rPr lang="en" sz="2540" b="1" dirty="0">
                <a:solidFill>
                  <a:schemeClr val="dk1"/>
                </a:solidFill>
              </a:rPr>
              <a:t>   Fake News Detection Using Blockchain</a:t>
            </a:r>
            <a:endParaRPr sz="2540" b="1" dirty="0">
              <a:solidFill>
                <a:schemeClr val="dk1"/>
              </a:solidFill>
            </a:endParaRPr>
          </a:p>
          <a:p>
            <a:pPr algn="ctr">
              <a:lnSpc>
                <a:spcPct val="80000"/>
              </a:lnSpc>
              <a:spcBef>
                <a:spcPts val="0"/>
              </a:spcBef>
              <a:buSzPts val="605"/>
            </a:pPr>
            <a:endParaRPr sz="2540" dirty="0"/>
          </a:p>
        </p:txBody>
      </p:sp>
      <p:pic>
        <p:nvPicPr>
          <p:cNvPr id="61" name="Google Shape;61;p13"/>
          <p:cNvPicPr preferRelativeResize="0"/>
          <p:nvPr/>
        </p:nvPicPr>
        <p:blipFill>
          <a:blip r:embed="rId3">
            <a:alphaModFix/>
          </a:blip>
          <a:stretch>
            <a:fillRect/>
          </a:stretch>
        </p:blipFill>
        <p:spPr>
          <a:xfrm>
            <a:off x="3059832" y="685229"/>
            <a:ext cx="3168352" cy="985090"/>
          </a:xfrm>
          <a:prstGeom prst="rect">
            <a:avLst/>
          </a:prstGeom>
          <a:noFill/>
          <a:ln>
            <a:noFill/>
          </a:ln>
        </p:spPr>
      </p:pic>
      <p:sp>
        <p:nvSpPr>
          <p:cNvPr id="62" name="Google Shape;62;p13"/>
          <p:cNvSpPr txBox="1"/>
          <p:nvPr/>
        </p:nvSpPr>
        <p:spPr>
          <a:xfrm>
            <a:off x="683568" y="3635226"/>
            <a:ext cx="7156200" cy="2054378"/>
          </a:xfrm>
          <a:prstGeom prst="rect">
            <a:avLst/>
          </a:prstGeom>
          <a:noFill/>
          <a:ln>
            <a:noFill/>
          </a:ln>
        </p:spPr>
        <p:txBody>
          <a:bodyPr spcFirstLastPara="1" wrap="square" lIns="91425" tIns="91425" rIns="91425" bIns="91425" anchor="t" anchorCtr="0">
            <a:spAutoFit/>
          </a:bodyPr>
          <a:lstStyle/>
          <a:p>
            <a:pPr>
              <a:lnSpc>
                <a:spcPct val="115000"/>
              </a:lnSpc>
              <a:buClr>
                <a:schemeClr val="dk1"/>
              </a:buClr>
              <a:buSzPts val="1100"/>
            </a:pPr>
            <a:r>
              <a:rPr lang="en" b="1" dirty="0">
                <a:solidFill>
                  <a:schemeClr val="dk1"/>
                </a:solidFill>
              </a:rPr>
              <a:t>Presented by :-</a:t>
            </a:r>
          </a:p>
          <a:p>
            <a:pPr>
              <a:lnSpc>
                <a:spcPct val="115000"/>
              </a:lnSpc>
              <a:buClr>
                <a:schemeClr val="dk1"/>
              </a:buClr>
              <a:buSzPts val="1100"/>
            </a:pPr>
            <a:endParaRPr lang="en-IN" b="1" dirty="0">
              <a:solidFill>
                <a:schemeClr val="dk1"/>
              </a:solidFill>
            </a:endParaRPr>
          </a:p>
          <a:p>
            <a:pPr>
              <a:lnSpc>
                <a:spcPct val="115000"/>
              </a:lnSpc>
              <a:buClr>
                <a:schemeClr val="dk1"/>
              </a:buClr>
              <a:buSzPts val="1100"/>
            </a:pPr>
            <a:r>
              <a:rPr lang="en-IN" b="1" dirty="0">
                <a:solidFill>
                  <a:schemeClr val="dk1"/>
                </a:solidFill>
              </a:rPr>
              <a:t>Taslim Raza Ahmad</a:t>
            </a:r>
            <a:r>
              <a:rPr lang="en" b="1" dirty="0">
                <a:solidFill>
                  <a:schemeClr val="dk1"/>
                </a:solidFill>
              </a:rPr>
              <a:t> (</a:t>
            </a:r>
            <a:r>
              <a:rPr lang="en" b="1" dirty="0">
                <a:solidFill>
                  <a:schemeClr val="dk1"/>
                </a:solidFill>
                <a:latin typeface="Times New Roman" panose="02020603050405020304" pitchFamily="18" charset="0"/>
                <a:cs typeface="Times New Roman" panose="02020603050405020304" pitchFamily="18" charset="0"/>
              </a:rPr>
              <a:t>2019635844</a:t>
            </a:r>
            <a:r>
              <a:rPr lang="en" b="1" dirty="0">
                <a:solidFill>
                  <a:schemeClr val="dk1"/>
                </a:solidFill>
              </a:rPr>
              <a:t>)                     	 </a:t>
            </a:r>
          </a:p>
          <a:p>
            <a:pPr>
              <a:lnSpc>
                <a:spcPct val="115000"/>
              </a:lnSpc>
              <a:buClr>
                <a:schemeClr val="dk1"/>
              </a:buClr>
              <a:buSzPts val="1100"/>
            </a:pPr>
            <a:r>
              <a:rPr lang="en" b="1" dirty="0">
                <a:solidFill>
                  <a:schemeClr val="dk1"/>
                </a:solidFill>
              </a:rPr>
              <a:t>Veetu Kaushik(</a:t>
            </a:r>
            <a:r>
              <a:rPr lang="en" b="1" dirty="0">
                <a:solidFill>
                  <a:schemeClr val="dk1"/>
                </a:solidFill>
                <a:latin typeface="Times New Roman" panose="02020603050405020304" pitchFamily="18" charset="0"/>
                <a:cs typeface="Times New Roman" panose="02020603050405020304" pitchFamily="18" charset="0"/>
              </a:rPr>
              <a:t>2019521381)</a:t>
            </a:r>
          </a:p>
          <a:p>
            <a:pPr>
              <a:lnSpc>
                <a:spcPct val="115000"/>
              </a:lnSpc>
              <a:buClr>
                <a:schemeClr val="dk1"/>
              </a:buClr>
              <a:buSzPts val="1100"/>
            </a:pPr>
            <a:r>
              <a:rPr lang="en" b="1" dirty="0">
                <a:solidFill>
                  <a:schemeClr val="dk1"/>
                </a:solidFill>
              </a:rPr>
              <a:t>Jai Sanger</a:t>
            </a:r>
            <a:r>
              <a:rPr lang="en" dirty="0">
                <a:solidFill>
                  <a:schemeClr val="dk1"/>
                </a:solidFill>
              </a:rPr>
              <a:t> (</a:t>
            </a:r>
            <a:r>
              <a:rPr lang="en" b="1" dirty="0">
                <a:solidFill>
                  <a:schemeClr val="dk1"/>
                </a:solidFill>
                <a:latin typeface="Times New Roman" panose="02020603050405020304" pitchFamily="18" charset="0"/>
                <a:cs typeface="Times New Roman" panose="02020603050405020304" pitchFamily="18" charset="0"/>
              </a:rPr>
              <a:t>2019786458)</a:t>
            </a:r>
            <a:endParaRPr b="1" dirty="0">
              <a:solidFill>
                <a:schemeClr val="dk1"/>
              </a:solidFill>
              <a:latin typeface="Times New Roman" panose="02020603050405020304" pitchFamily="18" charset="0"/>
              <a:cs typeface="Times New Roman" panose="02020603050405020304" pitchFamily="18" charset="0"/>
            </a:endParaRPr>
          </a:p>
          <a:p>
            <a:endParaRPr dirty="0"/>
          </a:p>
        </p:txBody>
      </p:sp>
      <p:sp>
        <p:nvSpPr>
          <p:cNvPr id="63" name="Google Shape;63;p13"/>
          <p:cNvSpPr txBox="1"/>
          <p:nvPr/>
        </p:nvSpPr>
        <p:spPr>
          <a:xfrm>
            <a:off x="5618100" y="3635226"/>
            <a:ext cx="3389400" cy="1694280"/>
          </a:xfrm>
          <a:prstGeom prst="rect">
            <a:avLst/>
          </a:prstGeom>
          <a:noFill/>
          <a:ln>
            <a:noFill/>
          </a:ln>
        </p:spPr>
        <p:txBody>
          <a:bodyPr spcFirstLastPara="1" wrap="square" lIns="91425" tIns="91425" rIns="91425" bIns="91425" anchor="t" anchorCtr="0">
            <a:spAutoFit/>
          </a:bodyPr>
          <a:lstStyle/>
          <a:p>
            <a:pPr>
              <a:lnSpc>
                <a:spcPct val="115000"/>
              </a:lnSpc>
              <a:buClr>
                <a:schemeClr val="dk1"/>
              </a:buClr>
              <a:buSzPts val="1100"/>
            </a:pPr>
            <a:r>
              <a:rPr lang="en" b="1" dirty="0">
                <a:solidFill>
                  <a:schemeClr val="dk1"/>
                </a:solidFill>
              </a:rPr>
              <a:t>Under the Supervision of:-</a:t>
            </a:r>
            <a:endParaRPr b="1" dirty="0">
              <a:solidFill>
                <a:schemeClr val="dk1"/>
              </a:solidFill>
            </a:endParaRPr>
          </a:p>
          <a:p>
            <a:pPr>
              <a:lnSpc>
                <a:spcPct val="115000"/>
              </a:lnSpc>
            </a:pPr>
            <a:endParaRPr b="1" dirty="0">
              <a:solidFill>
                <a:schemeClr val="dk1"/>
              </a:solidFill>
            </a:endParaRPr>
          </a:p>
          <a:p>
            <a:pPr>
              <a:lnSpc>
                <a:spcPct val="115000"/>
              </a:lnSpc>
              <a:buClr>
                <a:schemeClr val="dk1"/>
              </a:buClr>
              <a:buSzPts val="1100"/>
            </a:pPr>
            <a:r>
              <a:rPr lang="en" b="1" dirty="0">
                <a:solidFill>
                  <a:schemeClr val="dk1"/>
                </a:solidFill>
              </a:rPr>
              <a:t>          Dr. Renu Mishra</a:t>
            </a:r>
            <a:endParaRPr b="1" dirty="0">
              <a:solidFill>
                <a:schemeClr val="dk1"/>
              </a:solidFill>
            </a:endParaRPr>
          </a:p>
          <a:p>
            <a:r>
              <a:rPr lang="en-IN" b="1" dirty="0">
                <a:solidFill>
                  <a:schemeClr val="bg1"/>
                </a:solidFill>
              </a:rPr>
              <a:t>        Associate Professor </a:t>
            </a:r>
          </a:p>
          <a:p>
            <a:endParaRPr b="1" dirty="0">
              <a:solidFill>
                <a:schemeClr val="bg1"/>
              </a:solidFill>
            </a:endParaRPr>
          </a:p>
        </p:txBody>
      </p:sp>
      <p:sp>
        <p:nvSpPr>
          <p:cNvPr id="64" name="Google Shape;64;p13"/>
          <p:cNvSpPr txBox="1"/>
          <p:nvPr/>
        </p:nvSpPr>
        <p:spPr>
          <a:xfrm>
            <a:off x="1331640" y="6021288"/>
            <a:ext cx="6793500" cy="615000"/>
          </a:xfrm>
          <a:prstGeom prst="rect">
            <a:avLst/>
          </a:prstGeom>
          <a:noFill/>
          <a:ln>
            <a:noFill/>
          </a:ln>
        </p:spPr>
        <p:txBody>
          <a:bodyPr spcFirstLastPara="1" wrap="square" lIns="91425" tIns="91425" rIns="91425" bIns="91425" anchor="t" anchorCtr="0">
            <a:spAutoFit/>
          </a:bodyPr>
          <a:lstStyle/>
          <a:p>
            <a:pPr algn="ctr">
              <a:lnSpc>
                <a:spcPct val="115000"/>
              </a:lnSpc>
              <a:buClr>
                <a:schemeClr val="dk1"/>
              </a:buClr>
              <a:buSzPts val="1100"/>
            </a:pPr>
            <a:r>
              <a:rPr lang="en" sz="1300" dirty="0">
                <a:solidFill>
                  <a:schemeClr val="dk1"/>
                </a:solidFill>
              </a:rPr>
              <a:t>DEPARTMENT OF COMPUTER SCIENCE &amp; ENGINEERING</a:t>
            </a:r>
            <a:endParaRPr sz="1300" dirty="0">
              <a:solidFill>
                <a:schemeClr val="dk1"/>
              </a:solidFill>
            </a:endParaRPr>
          </a:p>
          <a:p>
            <a:pPr algn="ctr"/>
            <a:r>
              <a:rPr lang="en" sz="1300" dirty="0">
                <a:solidFill>
                  <a:schemeClr val="dk1"/>
                </a:solidFill>
              </a:rPr>
              <a:t>SCHOOL OF ENGINEERING AND TECHNOLOGY</a:t>
            </a:r>
            <a:endParaRPr sz="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706245" y="1817687"/>
            <a:ext cx="5731510" cy="32226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1706245" y="1817687"/>
            <a:ext cx="5731510" cy="32226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706245" y="1990725"/>
            <a:ext cx="5731510" cy="28765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706245" y="1817687"/>
            <a:ext cx="5731510" cy="32226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and analysis</a:t>
            </a:r>
          </a:p>
        </p:txBody>
      </p:sp>
      <p:sp>
        <p:nvSpPr>
          <p:cNvPr id="3" name="Content Placeholder 2"/>
          <p:cNvSpPr>
            <a:spLocks noGrp="1"/>
          </p:cNvSpPr>
          <p:nvPr>
            <p:ph idx="1"/>
          </p:nvPr>
        </p:nvSpPr>
        <p:spPr/>
        <p:txBody>
          <a:bodyPr>
            <a:normAutofit fontScale="55000" lnSpcReduction="20000"/>
          </a:bodyPr>
          <a:lstStyle/>
          <a:p>
            <a:pPr algn="just">
              <a:lnSpc>
                <a:spcPct val="150000"/>
              </a:lnSpc>
              <a:spcBef>
                <a:spcPts val="1200"/>
              </a:spcBef>
            </a:pPr>
            <a:r>
              <a:rPr lang="en-IN" sz="2900" dirty="0">
                <a:effectLst/>
                <a:ea typeface="Times New Roman" panose="02020603050405020304" pitchFamily="18" charset="0"/>
                <a:cs typeface="Mangal" panose="02040503050203030202" pitchFamily="18" charset="0"/>
              </a:rPr>
              <a:t>Using only blockchain for fake news detection would involve creating a blockchain-based system where news articles are stored and verified through cryptographic algorithms. While this would provide a reliable record of the publication of a news article, it would not necessarily determine the authenticity of its </a:t>
            </a:r>
            <a:r>
              <a:rPr lang="en-IN" sz="2900" dirty="0" err="1">
                <a:effectLst/>
                <a:ea typeface="Times New Roman" panose="02020603050405020304" pitchFamily="18" charset="0"/>
                <a:cs typeface="Mangal" panose="02040503050203030202" pitchFamily="18" charset="0"/>
              </a:rPr>
              <a:t>content.On</a:t>
            </a:r>
            <a:r>
              <a:rPr lang="en-IN" sz="2900" dirty="0">
                <a:effectLst/>
                <a:ea typeface="Times New Roman" panose="02020603050405020304" pitchFamily="18" charset="0"/>
                <a:cs typeface="Mangal" panose="02040503050203030202" pitchFamily="18" charset="0"/>
              </a:rPr>
              <a:t> the other hand, using blockchain with NLP would involve combining the two technologies to verify both the publication of news articles and the accuracy of their content. NLP algorithms could be used to </a:t>
            </a:r>
            <a:r>
              <a:rPr lang="en-IN" sz="2900" dirty="0" err="1">
                <a:effectLst/>
                <a:ea typeface="Times New Roman" panose="02020603050405020304" pitchFamily="18" charset="0"/>
                <a:cs typeface="Mangal" panose="02040503050203030202" pitchFamily="18" charset="0"/>
              </a:rPr>
              <a:t>analyze</a:t>
            </a:r>
            <a:r>
              <a:rPr lang="en-IN" sz="2900" dirty="0">
                <a:effectLst/>
                <a:ea typeface="Times New Roman" panose="02020603050405020304" pitchFamily="18" charset="0"/>
                <a:cs typeface="Mangal" panose="02040503050203030202" pitchFamily="18" charset="0"/>
              </a:rPr>
              <a:t> the language and sentiment of news articles to determine their authenticity, while blockchain could provide a secure and immutable record of the verification process.</a:t>
            </a:r>
          </a:p>
          <a:p>
            <a:pPr algn="just">
              <a:lnSpc>
                <a:spcPct val="150000"/>
              </a:lnSpc>
              <a:spcBef>
                <a:spcPts val="1200"/>
              </a:spcBef>
            </a:pPr>
            <a:r>
              <a:rPr lang="en-IN" sz="2900" dirty="0">
                <a:effectLst/>
                <a:ea typeface="Times New Roman" panose="02020603050405020304" pitchFamily="18" charset="0"/>
                <a:cs typeface="Mangal" panose="02040503050203030202" pitchFamily="18" charset="0"/>
              </a:rPr>
              <a:t>In summary, while blockchain can provide a secure and reliable way to verify the publication of news articles, using NLP in combination with blockchain can help to determine the authenticity of their content</a:t>
            </a:r>
            <a:r>
              <a:rPr lang="en-IN" sz="1900" dirty="0">
                <a:effectLst/>
                <a:ea typeface="Times New Roman" panose="02020603050405020304" pitchFamily="18" charset="0"/>
                <a:cs typeface="Mangal" panose="02040503050203030202" pitchFamily="18" charset="0"/>
              </a:rPr>
              <a:t>.</a:t>
            </a:r>
          </a:p>
          <a:p>
            <a:pPr algn="just">
              <a:lnSpc>
                <a:spcPct val="150000"/>
              </a:lnSpc>
            </a:pP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7CC5D-D22E-A4F5-8739-8BD9E1138736}"/>
              </a:ext>
            </a:extLst>
          </p:cNvPr>
          <p:cNvSpPr>
            <a:spLocks noGrp="1"/>
          </p:cNvSpPr>
          <p:nvPr>
            <p:ph type="title"/>
          </p:nvPr>
        </p:nvSpPr>
        <p:spPr>
          <a:xfrm>
            <a:off x="457200" y="692696"/>
            <a:ext cx="8229600" cy="1143000"/>
          </a:xfrm>
        </p:spPr>
        <p:txBody>
          <a:bodyPr/>
          <a:lstStyle/>
          <a:p>
            <a:r>
              <a:rPr lang="en-IN" dirty="0"/>
              <a:t>Conclusion</a:t>
            </a:r>
          </a:p>
        </p:txBody>
      </p:sp>
      <p:sp>
        <p:nvSpPr>
          <p:cNvPr id="3" name="Content Placeholder 2">
            <a:extLst>
              <a:ext uri="{FF2B5EF4-FFF2-40B4-BE49-F238E27FC236}">
                <a16:creationId xmlns:a16="http://schemas.microsoft.com/office/drawing/2014/main" id="{BE6C33F1-0B00-DEBC-F16C-635E975B577F}"/>
              </a:ext>
            </a:extLst>
          </p:cNvPr>
          <p:cNvSpPr>
            <a:spLocks noGrp="1"/>
          </p:cNvSpPr>
          <p:nvPr>
            <p:ph idx="1"/>
          </p:nvPr>
        </p:nvSpPr>
        <p:spPr>
          <a:xfrm>
            <a:off x="457200" y="2276872"/>
            <a:ext cx="8229600" cy="4047728"/>
          </a:xfrm>
        </p:spPr>
        <p:txBody>
          <a:bodyPr>
            <a:normAutofit/>
          </a:bodyPr>
          <a:lstStyle/>
          <a:p>
            <a:pPr algn="just"/>
            <a:r>
              <a:rPr lang="en-IN" sz="1800" dirty="0">
                <a:effectLst/>
                <a:ea typeface="Times New Roman" panose="02020603050405020304" pitchFamily="18" charset="0"/>
                <a:cs typeface="Mangal" panose="02040503050203030202" pitchFamily="18" charset="0"/>
              </a:rPr>
              <a:t>Fake news spread is one of the most well-known concentrate on points in present day innovation, inferable from an absence of safety and trust in the veracity of data distributed via virtual entertainment. Here, we offered arrangements and fostered a trust-based engineering for online news sharing utilizing a blend of blockchain and ML techniques. We joined a blockchain structure, shrewd agreements, and a custom agreement calculation that is great for the Evidence of-Authority convention with the support learning approach, a learning-based calculation, to make a powerful dynamic design. In this cycle, virtual entertainment is pivotal. The Evidence of-Authority convention and client approval face a critical test given that the common data stage contains fake news.</a:t>
            </a:r>
          </a:p>
          <a:p>
            <a:endParaRPr lang="en-IN" dirty="0"/>
          </a:p>
        </p:txBody>
      </p:sp>
    </p:spTree>
    <p:extLst>
      <p:ext uri="{BB962C8B-B14F-4D97-AF65-F5344CB8AC3E}">
        <p14:creationId xmlns:p14="http://schemas.microsoft.com/office/powerpoint/2010/main" val="819965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0B69B-B778-8FB4-1680-ED172AA0BC8A}"/>
              </a:ext>
            </a:extLst>
          </p:cNvPr>
          <p:cNvSpPr>
            <a:spLocks noGrp="1"/>
          </p:cNvSpPr>
          <p:nvPr>
            <p:ph type="title"/>
          </p:nvPr>
        </p:nvSpPr>
        <p:spPr/>
        <p:txBody>
          <a:bodyPr/>
          <a:lstStyle/>
          <a:p>
            <a:r>
              <a:rPr lang="en-IN" dirty="0"/>
              <a:t>Links </a:t>
            </a:r>
          </a:p>
        </p:txBody>
      </p:sp>
      <p:sp>
        <p:nvSpPr>
          <p:cNvPr id="3" name="Content Placeholder 2">
            <a:extLst>
              <a:ext uri="{FF2B5EF4-FFF2-40B4-BE49-F238E27FC236}">
                <a16:creationId xmlns:a16="http://schemas.microsoft.com/office/drawing/2014/main" id="{B134F31B-29D5-8B30-155D-624F57F0B479}"/>
              </a:ext>
            </a:extLst>
          </p:cNvPr>
          <p:cNvSpPr>
            <a:spLocks noGrp="1"/>
          </p:cNvSpPr>
          <p:nvPr>
            <p:ph idx="1"/>
          </p:nvPr>
        </p:nvSpPr>
        <p:spPr/>
        <p:txBody>
          <a:bodyPr/>
          <a:lstStyle/>
          <a:p>
            <a:r>
              <a:rPr lang="en-IN" dirty="0" err="1"/>
              <a:t>Github</a:t>
            </a:r>
            <a:r>
              <a:rPr lang="en-IN" dirty="0"/>
              <a:t> Link</a:t>
            </a:r>
          </a:p>
          <a:p>
            <a:pPr marL="0" indent="0">
              <a:buNone/>
            </a:pPr>
            <a:r>
              <a:rPr lang="en-IN" dirty="0">
                <a:highlight>
                  <a:srgbClr val="000000"/>
                </a:highlight>
              </a:rPr>
              <a:t>   </a:t>
            </a:r>
            <a:r>
              <a:rPr lang="en-IN" dirty="0">
                <a:highlight>
                  <a:srgbClr val="000000"/>
                </a:highlight>
                <a:hlinkClick r:id="rId2"/>
              </a:rPr>
              <a:t>https://github.com/Taslim932/FakeNewsDetection</a:t>
            </a:r>
            <a:endParaRPr lang="en-IN" dirty="0">
              <a:highlight>
                <a:srgbClr val="000000"/>
              </a:highlight>
            </a:endParaRPr>
          </a:p>
          <a:p>
            <a:pPr marL="0" indent="0">
              <a:buNone/>
            </a:pPr>
            <a:endParaRPr lang="en-IN" dirty="0"/>
          </a:p>
          <a:p>
            <a:pPr marL="0" indent="0">
              <a:buNone/>
            </a:pPr>
            <a:r>
              <a:rPr lang="en-IN" dirty="0"/>
              <a:t>   Conference Link</a:t>
            </a:r>
          </a:p>
          <a:p>
            <a:pPr marL="0" indent="0">
              <a:buNone/>
            </a:pPr>
            <a:r>
              <a:rPr lang="en-IN" dirty="0">
                <a:highlight>
                  <a:srgbClr val="000000"/>
                </a:highlight>
              </a:rPr>
              <a:t>   </a:t>
            </a:r>
            <a:r>
              <a:rPr lang="en-IN" dirty="0">
                <a:solidFill>
                  <a:schemeClr val="bg1"/>
                </a:solidFill>
                <a:highlight>
                  <a:srgbClr val="000000"/>
                </a:highlight>
                <a:hlinkClick r:id="rId3"/>
              </a:rPr>
              <a:t>https://conferences.lpu.in/iccs/</a:t>
            </a:r>
            <a:endParaRPr lang="en-IN" dirty="0">
              <a:solidFill>
                <a:schemeClr val="bg1"/>
              </a:solidFill>
              <a:highlight>
                <a:srgbClr val="000000"/>
              </a:highlight>
            </a:endParaRPr>
          </a:p>
          <a:p>
            <a:pPr marL="0" indent="0">
              <a:buNone/>
            </a:pPr>
            <a:r>
              <a:rPr lang="en-IN" dirty="0">
                <a:solidFill>
                  <a:schemeClr val="bg1"/>
                </a:solidFill>
                <a:highlight>
                  <a:srgbClr val="000000"/>
                </a:highlight>
              </a:rPr>
              <a:t>    </a:t>
            </a:r>
          </a:p>
          <a:p>
            <a:pPr marL="0" indent="0">
              <a:buNone/>
            </a:pPr>
            <a:r>
              <a:rPr lang="en-IN" dirty="0">
                <a:solidFill>
                  <a:schemeClr val="bg1"/>
                </a:solidFill>
                <a:highlight>
                  <a:srgbClr val="000000"/>
                </a:highlight>
              </a:rPr>
              <a:t>    </a:t>
            </a:r>
            <a:r>
              <a:rPr lang="en-IN" dirty="0">
                <a:solidFill>
                  <a:schemeClr val="bg1"/>
                </a:solidFill>
                <a:highlight>
                  <a:srgbClr val="000000"/>
                </a:highlight>
                <a:hlinkClick r:id="rId4"/>
              </a:rPr>
              <a:t>https://vitbhopal.ac.in/icetcia/</a:t>
            </a:r>
            <a:endParaRPr lang="en-IN" dirty="0">
              <a:solidFill>
                <a:schemeClr val="bg1"/>
              </a:solidFill>
              <a:highlight>
                <a:srgbClr val="000000"/>
              </a:highlight>
            </a:endParaRPr>
          </a:p>
          <a:p>
            <a:pPr marL="0" indent="0">
              <a:buNone/>
            </a:pPr>
            <a:endParaRPr lang="en-IN" dirty="0">
              <a:solidFill>
                <a:schemeClr val="bg1"/>
              </a:solidFill>
              <a:highlight>
                <a:srgbClr val="000000"/>
              </a:highlight>
            </a:endParaRPr>
          </a:p>
        </p:txBody>
      </p:sp>
    </p:spTree>
    <p:extLst>
      <p:ext uri="{BB962C8B-B14F-4D97-AF65-F5344CB8AC3E}">
        <p14:creationId xmlns:p14="http://schemas.microsoft.com/office/powerpoint/2010/main" val="79863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CBF05-84EC-0F61-4DA5-0C419A65B4D3}"/>
              </a:ext>
            </a:extLst>
          </p:cNvPr>
          <p:cNvSpPr>
            <a:spLocks noGrp="1"/>
          </p:cNvSpPr>
          <p:nvPr>
            <p:ph type="title"/>
          </p:nvPr>
        </p:nvSpPr>
        <p:spPr/>
        <p:txBody>
          <a:bodyPr>
            <a:normAutofit fontScale="90000"/>
          </a:bodyPr>
          <a:lstStyle/>
          <a:p>
            <a:br>
              <a:rPr lang="en-IN" dirty="0"/>
            </a:br>
            <a:r>
              <a:rPr lang="en-IN" dirty="0"/>
              <a:t>7</a:t>
            </a:r>
            <a:r>
              <a:rPr lang="en-IN" baseline="30000" dirty="0"/>
              <a:t>th</a:t>
            </a:r>
            <a:r>
              <a:rPr lang="en-IN" dirty="0"/>
              <a:t> Semester </a:t>
            </a:r>
          </a:p>
        </p:txBody>
      </p:sp>
      <p:pic>
        <p:nvPicPr>
          <p:cNvPr id="13" name="Content Placeholder 12">
            <a:extLst>
              <a:ext uri="{FF2B5EF4-FFF2-40B4-BE49-F238E27FC236}">
                <a16:creationId xmlns:a16="http://schemas.microsoft.com/office/drawing/2014/main" id="{825A373E-3F53-C54A-03B1-8D498783AC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1935163"/>
            <a:ext cx="7560840" cy="4590181"/>
          </a:xfrm>
        </p:spPr>
      </p:pic>
    </p:spTree>
    <p:extLst>
      <p:ext uri="{BB962C8B-B14F-4D97-AF65-F5344CB8AC3E}">
        <p14:creationId xmlns:p14="http://schemas.microsoft.com/office/powerpoint/2010/main" val="596303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CA479-A909-9DE9-911C-E41A3E06576A}"/>
              </a:ext>
            </a:extLst>
          </p:cNvPr>
          <p:cNvSpPr>
            <a:spLocks noGrp="1"/>
          </p:cNvSpPr>
          <p:nvPr>
            <p:ph type="title"/>
          </p:nvPr>
        </p:nvSpPr>
        <p:spPr/>
        <p:txBody>
          <a:bodyPr>
            <a:normAutofit/>
          </a:bodyPr>
          <a:lstStyle/>
          <a:p>
            <a:r>
              <a:rPr lang="en-IN" dirty="0"/>
              <a:t>8</a:t>
            </a:r>
            <a:r>
              <a:rPr lang="en-IN" baseline="30000" dirty="0"/>
              <a:t>th</a:t>
            </a:r>
            <a:r>
              <a:rPr lang="en-IN" dirty="0"/>
              <a:t> Semester</a:t>
            </a:r>
          </a:p>
        </p:txBody>
      </p:sp>
      <p:pic>
        <p:nvPicPr>
          <p:cNvPr id="5" name="Content Placeholder 4">
            <a:extLst>
              <a:ext uri="{FF2B5EF4-FFF2-40B4-BE49-F238E27FC236}">
                <a16:creationId xmlns:a16="http://schemas.microsoft.com/office/drawing/2014/main" id="{DEA54B8D-AC2E-1DE8-689C-976D50C976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348880"/>
            <a:ext cx="8229600" cy="3384376"/>
          </a:xfrm>
        </p:spPr>
      </p:pic>
    </p:spTree>
    <p:extLst>
      <p:ext uri="{BB962C8B-B14F-4D97-AF65-F5344CB8AC3E}">
        <p14:creationId xmlns:p14="http://schemas.microsoft.com/office/powerpoint/2010/main" val="3545402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ACFD798-9FC6-C1F1-4A85-4B731522CA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7784" y="764704"/>
            <a:ext cx="4176464" cy="5832648"/>
          </a:xfrm>
        </p:spPr>
      </p:pic>
    </p:spTree>
    <p:extLst>
      <p:ext uri="{BB962C8B-B14F-4D97-AF65-F5344CB8AC3E}">
        <p14:creationId xmlns:p14="http://schemas.microsoft.com/office/powerpoint/2010/main" val="4252719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962B7-4990-ED96-9B6F-DC81235C3621}"/>
              </a:ext>
            </a:extLst>
          </p:cNvPr>
          <p:cNvSpPr>
            <a:spLocks noGrp="1"/>
          </p:cNvSpPr>
          <p:nvPr>
            <p:ph type="title"/>
          </p:nvPr>
        </p:nvSpPr>
        <p:spPr>
          <a:xfrm>
            <a:off x="457200" y="704088"/>
            <a:ext cx="8229600" cy="708688"/>
          </a:xfrm>
        </p:spPr>
        <p:txBody>
          <a:bodyPr>
            <a:normAutofit fontScale="90000"/>
          </a:bodyPr>
          <a:lstStyle/>
          <a:p>
            <a:pPr algn="just"/>
            <a:r>
              <a:rPr lang="en-IN" dirty="0"/>
              <a:t>Approval </a:t>
            </a:r>
          </a:p>
        </p:txBody>
      </p:sp>
      <p:pic>
        <p:nvPicPr>
          <p:cNvPr id="5" name="Content Placeholder 4">
            <a:extLst>
              <a:ext uri="{FF2B5EF4-FFF2-40B4-BE49-F238E27FC236}">
                <a16:creationId xmlns:a16="http://schemas.microsoft.com/office/drawing/2014/main" id="{919659B5-EEEC-BFEC-9CCE-AD81998F3E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84784"/>
            <a:ext cx="8507288" cy="4896544"/>
          </a:xfrm>
        </p:spPr>
      </p:pic>
    </p:spTree>
    <p:extLst>
      <p:ext uri="{BB962C8B-B14F-4D97-AF65-F5344CB8AC3E}">
        <p14:creationId xmlns:p14="http://schemas.microsoft.com/office/powerpoint/2010/main" val="143488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9DF16-FE82-F1B2-26B1-B92CC1A54524}"/>
              </a:ext>
            </a:extLst>
          </p:cNvPr>
          <p:cNvSpPr>
            <a:spLocks noGrp="1"/>
          </p:cNvSpPr>
          <p:nvPr>
            <p:ph type="title"/>
          </p:nvPr>
        </p:nvSpPr>
        <p:spPr/>
        <p:txBody>
          <a:bodyPr/>
          <a:lstStyle/>
          <a:p>
            <a:r>
              <a:rPr lang="en-IN" dirty="0"/>
              <a:t>References </a:t>
            </a:r>
          </a:p>
        </p:txBody>
      </p:sp>
      <p:sp>
        <p:nvSpPr>
          <p:cNvPr id="3" name="Content Placeholder 2">
            <a:extLst>
              <a:ext uri="{FF2B5EF4-FFF2-40B4-BE49-F238E27FC236}">
                <a16:creationId xmlns:a16="http://schemas.microsoft.com/office/drawing/2014/main" id="{B46E3D71-C2F8-C392-1443-5A7B539855BA}"/>
              </a:ext>
            </a:extLst>
          </p:cNvPr>
          <p:cNvSpPr>
            <a:spLocks noGrp="1"/>
          </p:cNvSpPr>
          <p:nvPr>
            <p:ph idx="1"/>
          </p:nvPr>
        </p:nvSpPr>
        <p:spPr/>
        <p:txBody>
          <a:bodyPr>
            <a:normAutofit fontScale="62500" lnSpcReduction="20000"/>
          </a:bodyPr>
          <a:lstStyle/>
          <a:p>
            <a:pPr algn="just">
              <a:lnSpc>
                <a:spcPct val="150000"/>
              </a:lnSpc>
              <a:spcBef>
                <a:spcPts val="1200"/>
              </a:spcBef>
            </a:pPr>
            <a:r>
              <a:rPr lang="en-IN" sz="2300" dirty="0">
                <a:effectLst/>
                <a:ea typeface="Times New Roman" panose="02020603050405020304" pitchFamily="18" charset="0"/>
                <a:cs typeface="Mangal" panose="02040503050203030202" pitchFamily="18" charset="0"/>
              </a:rPr>
              <a:t>[1] V. P. </a:t>
            </a:r>
            <a:r>
              <a:rPr lang="en-IN" sz="2300" dirty="0" err="1">
                <a:effectLst/>
                <a:ea typeface="Times New Roman" panose="02020603050405020304" pitchFamily="18" charset="0"/>
                <a:cs typeface="Mangal" panose="02040503050203030202" pitchFamily="18" charset="0"/>
              </a:rPr>
              <a:t>Miletskiy</a:t>
            </a:r>
            <a:r>
              <a:rPr lang="en-IN" sz="2300" dirty="0">
                <a:effectLst/>
                <a:ea typeface="Times New Roman" panose="02020603050405020304" pitchFamily="18" charset="0"/>
                <a:cs typeface="Mangal" panose="02040503050203030202" pitchFamily="18" charset="0"/>
              </a:rPr>
              <a:t>, D. N. </a:t>
            </a:r>
            <a:r>
              <a:rPr lang="en-IN" sz="2300" dirty="0" err="1">
                <a:effectLst/>
                <a:ea typeface="Times New Roman" panose="02020603050405020304" pitchFamily="18" charset="0"/>
                <a:cs typeface="Mangal" panose="02040503050203030202" pitchFamily="18" charset="0"/>
              </a:rPr>
              <a:t>Cherezov</a:t>
            </a:r>
            <a:r>
              <a:rPr lang="en-IN" sz="2300" dirty="0">
                <a:effectLst/>
                <a:ea typeface="Times New Roman" panose="02020603050405020304" pitchFamily="18" charset="0"/>
                <a:cs typeface="Mangal" panose="02040503050203030202" pitchFamily="18" charset="0"/>
              </a:rPr>
              <a:t>, and E. V. </a:t>
            </a:r>
            <a:r>
              <a:rPr lang="en-IN" sz="2300" dirty="0" err="1">
                <a:effectLst/>
                <a:ea typeface="Times New Roman" panose="02020603050405020304" pitchFamily="18" charset="0"/>
                <a:cs typeface="Mangal" panose="02040503050203030202" pitchFamily="18" charset="0"/>
              </a:rPr>
              <a:t>Strogetskaya</a:t>
            </a:r>
            <a:r>
              <a:rPr lang="en-IN" sz="2300" dirty="0">
                <a:effectLst/>
                <a:ea typeface="Times New Roman" panose="02020603050405020304" pitchFamily="18" charset="0"/>
                <a:cs typeface="Mangal" panose="02040503050203030202" pitchFamily="18" charset="0"/>
              </a:rPr>
              <a:t>, ‘‘Transformations of professional political communications in the digital society (by the example of the fake news communication strategy),’’ in Proc. </a:t>
            </a:r>
            <a:r>
              <a:rPr lang="en-IN" sz="2300" dirty="0" err="1">
                <a:effectLst/>
                <a:ea typeface="Times New Roman" panose="02020603050405020304" pitchFamily="18" charset="0"/>
                <a:cs typeface="Mangal" panose="02040503050203030202" pitchFamily="18" charset="0"/>
              </a:rPr>
              <a:t>Commun</a:t>
            </a:r>
            <a:r>
              <a:rPr lang="en-IN" sz="2300" dirty="0">
                <a:effectLst/>
                <a:ea typeface="Times New Roman" panose="02020603050405020304" pitchFamily="18" charset="0"/>
                <a:cs typeface="Mangal" panose="02040503050203030202" pitchFamily="18" charset="0"/>
              </a:rPr>
              <a:t>. Strategies Digit. Soc. Workshop (</a:t>
            </a:r>
            <a:r>
              <a:rPr lang="en-IN" sz="2300" dirty="0" err="1">
                <a:effectLst/>
                <a:ea typeface="Times New Roman" panose="02020603050405020304" pitchFamily="18" charset="0"/>
                <a:cs typeface="Mangal" panose="02040503050203030202" pitchFamily="18" charset="0"/>
              </a:rPr>
              <a:t>ComSDS</a:t>
            </a:r>
            <a:r>
              <a:rPr lang="en-IN" sz="2300" dirty="0">
                <a:effectLst/>
                <a:ea typeface="Times New Roman" panose="02020603050405020304" pitchFamily="18" charset="0"/>
                <a:cs typeface="Mangal" panose="02040503050203030202" pitchFamily="18" charset="0"/>
              </a:rPr>
              <a:t>), 2019, pp. 121–124. </a:t>
            </a:r>
          </a:p>
          <a:p>
            <a:pPr algn="just">
              <a:lnSpc>
                <a:spcPct val="150000"/>
              </a:lnSpc>
              <a:spcBef>
                <a:spcPts val="1200"/>
              </a:spcBef>
            </a:pPr>
            <a:r>
              <a:rPr lang="en-IN" sz="2300" dirty="0">
                <a:effectLst/>
                <a:ea typeface="Times New Roman" panose="02020603050405020304" pitchFamily="18" charset="0"/>
                <a:cs typeface="Mangal" panose="02040503050203030202" pitchFamily="18" charset="0"/>
              </a:rPr>
              <a:t>[2] N. R. de Oliveira, D. S. V. Medeiros, and D. M. F. Mattos, ‘‘A sensitive stylistic approach to identify fake news on social networking,’’ IEEE Signal Process. Lett., vol. 27, pp. 1250–1254, 2020. </a:t>
            </a:r>
          </a:p>
          <a:p>
            <a:pPr algn="just">
              <a:lnSpc>
                <a:spcPct val="150000"/>
              </a:lnSpc>
              <a:spcBef>
                <a:spcPts val="1200"/>
              </a:spcBef>
            </a:pPr>
            <a:r>
              <a:rPr lang="en-IN" sz="2300" dirty="0">
                <a:effectLst/>
                <a:ea typeface="Times New Roman" panose="02020603050405020304" pitchFamily="18" charset="0"/>
                <a:cs typeface="Mangal" panose="02040503050203030202" pitchFamily="18" charset="0"/>
              </a:rPr>
              <a:t>[3] G. Liu, Y. Wang, and M. </a:t>
            </a:r>
            <a:r>
              <a:rPr lang="en-IN" sz="2300" dirty="0" err="1">
                <a:effectLst/>
                <a:ea typeface="Times New Roman" panose="02020603050405020304" pitchFamily="18" charset="0"/>
                <a:cs typeface="Mangal" panose="02040503050203030202" pitchFamily="18" charset="0"/>
              </a:rPr>
              <a:t>Orgun</a:t>
            </a:r>
            <a:r>
              <a:rPr lang="en-IN" sz="2300" dirty="0">
                <a:effectLst/>
                <a:ea typeface="Times New Roman" panose="02020603050405020304" pitchFamily="18" charset="0"/>
                <a:cs typeface="Mangal" panose="02040503050203030202" pitchFamily="18" charset="0"/>
              </a:rPr>
              <a:t>, ‘‘Optimal social trust path selection in complex social networks,’’ in Proc. AAAI Conf. </a:t>
            </a:r>
            <a:r>
              <a:rPr lang="en-IN" sz="2300" dirty="0" err="1">
                <a:effectLst/>
                <a:ea typeface="Times New Roman" panose="02020603050405020304" pitchFamily="18" charset="0"/>
                <a:cs typeface="Mangal" panose="02040503050203030202" pitchFamily="18" charset="0"/>
              </a:rPr>
              <a:t>Artif</a:t>
            </a:r>
            <a:r>
              <a:rPr lang="en-IN" sz="2300" dirty="0">
                <a:effectLst/>
                <a:ea typeface="Times New Roman" panose="02020603050405020304" pitchFamily="18" charset="0"/>
                <a:cs typeface="Mangal" panose="02040503050203030202" pitchFamily="18" charset="0"/>
              </a:rPr>
              <a:t>. </a:t>
            </a:r>
            <a:r>
              <a:rPr lang="en-IN" sz="2300" dirty="0" err="1">
                <a:effectLst/>
                <a:ea typeface="Times New Roman" panose="02020603050405020304" pitchFamily="18" charset="0"/>
                <a:cs typeface="Mangal" panose="02040503050203030202" pitchFamily="18" charset="0"/>
              </a:rPr>
              <a:t>Intell</a:t>
            </a:r>
            <a:r>
              <a:rPr lang="en-IN" sz="2300" dirty="0">
                <a:effectLst/>
                <a:ea typeface="Times New Roman" panose="02020603050405020304" pitchFamily="18" charset="0"/>
                <a:cs typeface="Mangal" panose="02040503050203030202" pitchFamily="18" charset="0"/>
              </a:rPr>
              <a:t>., vol. 24, 2010, pp. 1391–1398. </a:t>
            </a:r>
          </a:p>
          <a:p>
            <a:pPr algn="just">
              <a:lnSpc>
                <a:spcPct val="150000"/>
              </a:lnSpc>
              <a:spcBef>
                <a:spcPts val="1200"/>
              </a:spcBef>
            </a:pPr>
            <a:r>
              <a:rPr lang="en-IN" sz="2300" dirty="0">
                <a:effectLst/>
                <a:ea typeface="Times New Roman" panose="02020603050405020304" pitchFamily="18" charset="0"/>
                <a:cs typeface="Mangal" panose="02040503050203030202" pitchFamily="18" charset="0"/>
              </a:rPr>
              <a:t>[4] M. N. </a:t>
            </a:r>
            <a:r>
              <a:rPr lang="en-IN" sz="2300" dirty="0" err="1">
                <a:effectLst/>
                <a:ea typeface="Times New Roman" panose="02020603050405020304" pitchFamily="18" charset="0"/>
                <a:cs typeface="Mangal" panose="02040503050203030202" pitchFamily="18" charset="0"/>
              </a:rPr>
              <a:t>Nikiforos</a:t>
            </a:r>
            <a:r>
              <a:rPr lang="en-IN" sz="2300" dirty="0">
                <a:effectLst/>
                <a:ea typeface="Times New Roman" panose="02020603050405020304" pitchFamily="18" charset="0"/>
                <a:cs typeface="Mangal" panose="02040503050203030202" pitchFamily="18" charset="0"/>
              </a:rPr>
              <a:t>, S. </a:t>
            </a:r>
            <a:r>
              <a:rPr lang="en-IN" sz="2300" dirty="0" err="1">
                <a:effectLst/>
                <a:ea typeface="Times New Roman" panose="02020603050405020304" pitchFamily="18" charset="0"/>
                <a:cs typeface="Mangal" panose="02040503050203030202" pitchFamily="18" charset="0"/>
              </a:rPr>
              <a:t>Vergis</a:t>
            </a:r>
            <a:r>
              <a:rPr lang="en-IN" sz="2300" dirty="0">
                <a:effectLst/>
                <a:ea typeface="Times New Roman" panose="02020603050405020304" pitchFamily="18" charset="0"/>
                <a:cs typeface="Mangal" panose="02040503050203030202" pitchFamily="18" charset="0"/>
              </a:rPr>
              <a:t>, A. </a:t>
            </a:r>
            <a:r>
              <a:rPr lang="en-IN" sz="2300" dirty="0" err="1">
                <a:effectLst/>
                <a:ea typeface="Times New Roman" panose="02020603050405020304" pitchFamily="18" charset="0"/>
                <a:cs typeface="Mangal" panose="02040503050203030202" pitchFamily="18" charset="0"/>
              </a:rPr>
              <a:t>Stylidou</a:t>
            </a:r>
            <a:r>
              <a:rPr lang="en-IN" sz="2300" dirty="0">
                <a:effectLst/>
                <a:ea typeface="Times New Roman" panose="02020603050405020304" pitchFamily="18" charset="0"/>
                <a:cs typeface="Mangal" panose="02040503050203030202" pitchFamily="18" charset="0"/>
              </a:rPr>
              <a:t>, N. </a:t>
            </a:r>
            <a:r>
              <a:rPr lang="en-IN" sz="2300" dirty="0" err="1">
                <a:effectLst/>
                <a:ea typeface="Times New Roman" panose="02020603050405020304" pitchFamily="18" charset="0"/>
                <a:cs typeface="Mangal" panose="02040503050203030202" pitchFamily="18" charset="0"/>
              </a:rPr>
              <a:t>Augoustis</a:t>
            </a:r>
            <a:r>
              <a:rPr lang="en-IN" sz="2300" dirty="0">
                <a:effectLst/>
                <a:ea typeface="Times New Roman" panose="02020603050405020304" pitchFamily="18" charset="0"/>
                <a:cs typeface="Mangal" panose="02040503050203030202" pitchFamily="18" charset="0"/>
              </a:rPr>
              <a:t>, K. L. </a:t>
            </a:r>
            <a:r>
              <a:rPr lang="en-IN" sz="2300" dirty="0" err="1">
                <a:effectLst/>
                <a:ea typeface="Times New Roman" panose="02020603050405020304" pitchFamily="18" charset="0"/>
                <a:cs typeface="Mangal" panose="02040503050203030202" pitchFamily="18" charset="0"/>
              </a:rPr>
              <a:t>Kermanidis</a:t>
            </a:r>
            <a:r>
              <a:rPr lang="en-IN" sz="2300" dirty="0">
                <a:effectLst/>
                <a:ea typeface="Times New Roman" panose="02020603050405020304" pitchFamily="18" charset="0"/>
                <a:cs typeface="Mangal" panose="02040503050203030202" pitchFamily="18" charset="0"/>
              </a:rPr>
              <a:t>, and M. </a:t>
            </a:r>
            <a:r>
              <a:rPr lang="en-IN" sz="2300" dirty="0" err="1">
                <a:effectLst/>
                <a:ea typeface="Times New Roman" panose="02020603050405020304" pitchFamily="18" charset="0"/>
                <a:cs typeface="Mangal" panose="02040503050203030202" pitchFamily="18" charset="0"/>
              </a:rPr>
              <a:t>Maragoudakis</a:t>
            </a:r>
            <a:r>
              <a:rPr lang="en-IN" sz="2300" dirty="0">
                <a:effectLst/>
                <a:ea typeface="Times New Roman" panose="02020603050405020304" pitchFamily="18" charset="0"/>
                <a:cs typeface="Mangal" panose="02040503050203030202" pitchFamily="18" charset="0"/>
              </a:rPr>
              <a:t>, ‘‘Fake news detection regarding the Hong Kong events from tweets,’’ in Proc. Int. Conf. </a:t>
            </a:r>
            <a:r>
              <a:rPr lang="en-IN" sz="2300" dirty="0" err="1">
                <a:effectLst/>
                <a:ea typeface="Times New Roman" panose="02020603050405020304" pitchFamily="18" charset="0"/>
                <a:cs typeface="Mangal" panose="02040503050203030202" pitchFamily="18" charset="0"/>
              </a:rPr>
              <a:t>Artif</a:t>
            </a:r>
            <a:r>
              <a:rPr lang="en-IN" sz="2300" dirty="0">
                <a:effectLst/>
                <a:ea typeface="Times New Roman" panose="02020603050405020304" pitchFamily="18" charset="0"/>
                <a:cs typeface="Mangal" panose="02040503050203030202" pitchFamily="18" charset="0"/>
              </a:rPr>
              <a:t>. </a:t>
            </a:r>
            <a:r>
              <a:rPr lang="en-IN" sz="2300" dirty="0" err="1">
                <a:effectLst/>
                <a:ea typeface="Times New Roman" panose="02020603050405020304" pitchFamily="18" charset="0"/>
                <a:cs typeface="Mangal" panose="02040503050203030202" pitchFamily="18" charset="0"/>
              </a:rPr>
              <a:t>Intell</a:t>
            </a:r>
            <a:r>
              <a:rPr lang="en-IN" sz="2300" dirty="0">
                <a:effectLst/>
                <a:ea typeface="Times New Roman" panose="02020603050405020304" pitchFamily="18" charset="0"/>
                <a:cs typeface="Mangal" panose="02040503050203030202" pitchFamily="18" charset="0"/>
              </a:rPr>
              <a:t>. Appl. </a:t>
            </a:r>
            <a:r>
              <a:rPr lang="en-IN" sz="2300" dirty="0" err="1">
                <a:effectLst/>
                <a:ea typeface="Times New Roman" panose="02020603050405020304" pitchFamily="18" charset="0"/>
                <a:cs typeface="Mangal" panose="02040503050203030202" pitchFamily="18" charset="0"/>
              </a:rPr>
              <a:t>Innov</a:t>
            </a:r>
            <a:r>
              <a:rPr lang="en-IN" sz="2300" dirty="0">
                <a:effectLst/>
                <a:ea typeface="Times New Roman" panose="02020603050405020304" pitchFamily="18" charset="0"/>
                <a:cs typeface="Mangal" panose="02040503050203030202" pitchFamily="18" charset="0"/>
              </a:rPr>
              <a:t>. Greece: Springer, 2020, pp. 177–186.</a:t>
            </a:r>
          </a:p>
          <a:p>
            <a:pPr algn="just">
              <a:lnSpc>
                <a:spcPct val="150000"/>
              </a:lnSpc>
              <a:spcBef>
                <a:spcPts val="1200"/>
              </a:spcBef>
            </a:pPr>
            <a:r>
              <a:rPr lang="en-IN" sz="2300" dirty="0">
                <a:effectLst/>
                <a:ea typeface="Times New Roman" panose="02020603050405020304" pitchFamily="18" charset="0"/>
                <a:cs typeface="Mangal" panose="02040503050203030202" pitchFamily="18" charset="0"/>
              </a:rPr>
              <a:t>[5] A. R. </a:t>
            </a:r>
            <a:r>
              <a:rPr lang="en-IN" sz="2300" dirty="0" err="1">
                <a:effectLst/>
                <a:ea typeface="Times New Roman" panose="02020603050405020304" pitchFamily="18" charset="0"/>
                <a:cs typeface="Mangal" panose="02040503050203030202" pitchFamily="18" charset="0"/>
              </a:rPr>
              <a:t>Merryton</a:t>
            </a:r>
            <a:r>
              <a:rPr lang="en-IN" sz="2300" dirty="0">
                <a:effectLst/>
                <a:ea typeface="Times New Roman" panose="02020603050405020304" pitchFamily="18" charset="0"/>
                <a:cs typeface="Mangal" panose="02040503050203030202" pitchFamily="18" charset="0"/>
              </a:rPr>
              <a:t> and G. </a:t>
            </a:r>
            <a:r>
              <a:rPr lang="en-IN" sz="2300" dirty="0" err="1">
                <a:effectLst/>
                <a:ea typeface="Times New Roman" panose="02020603050405020304" pitchFamily="18" charset="0"/>
                <a:cs typeface="Mangal" panose="02040503050203030202" pitchFamily="18" charset="0"/>
              </a:rPr>
              <a:t>Augasta</a:t>
            </a:r>
            <a:r>
              <a:rPr lang="en-IN" sz="2300" dirty="0">
                <a:effectLst/>
                <a:ea typeface="Times New Roman" panose="02020603050405020304" pitchFamily="18" charset="0"/>
                <a:cs typeface="Mangal" panose="02040503050203030202" pitchFamily="18" charset="0"/>
              </a:rPr>
              <a:t>, ‘‘A survey on recent advances in machine learning techniques for fake news detection,’’ Test Eng. </a:t>
            </a:r>
            <a:r>
              <a:rPr lang="en-IN" sz="2300" dirty="0" err="1">
                <a:effectLst/>
                <a:ea typeface="Times New Roman" panose="02020603050405020304" pitchFamily="18" charset="0"/>
                <a:cs typeface="Mangal" panose="02040503050203030202" pitchFamily="18" charset="0"/>
              </a:rPr>
              <a:t>Manag</a:t>
            </a:r>
            <a:r>
              <a:rPr lang="en-IN" sz="2300" dirty="0">
                <a:effectLst/>
                <a:ea typeface="Times New Roman" panose="02020603050405020304" pitchFamily="18" charset="0"/>
                <a:cs typeface="Mangal" panose="02040503050203030202" pitchFamily="18" charset="0"/>
              </a:rPr>
              <a:t>, vol. 83, pp. 11572–11582, 2020. </a:t>
            </a:r>
          </a:p>
          <a:p>
            <a:endParaRPr lang="en-IN" dirty="0"/>
          </a:p>
        </p:txBody>
      </p:sp>
    </p:spTree>
    <p:extLst>
      <p:ext uri="{BB962C8B-B14F-4D97-AF65-F5344CB8AC3E}">
        <p14:creationId xmlns:p14="http://schemas.microsoft.com/office/powerpoint/2010/main" val="3592849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BC69C2-8E39-2CAE-B74C-20290D43B247}"/>
              </a:ext>
            </a:extLst>
          </p:cNvPr>
          <p:cNvSpPr>
            <a:spLocks noGrp="1"/>
          </p:cNvSpPr>
          <p:nvPr>
            <p:ph idx="1"/>
          </p:nvPr>
        </p:nvSpPr>
        <p:spPr/>
        <p:txBody>
          <a:bodyPr/>
          <a:lstStyle/>
          <a:p>
            <a:endParaRPr lang="en-IN" dirty="0">
              <a:solidFill>
                <a:schemeClr val="accent2">
                  <a:lumMod val="75000"/>
                </a:schemeClr>
              </a:solidFill>
            </a:endParaRPr>
          </a:p>
          <a:p>
            <a:endParaRPr lang="en-IN" dirty="0">
              <a:solidFill>
                <a:schemeClr val="accent2">
                  <a:lumMod val="75000"/>
                </a:schemeClr>
              </a:solidFill>
            </a:endParaRPr>
          </a:p>
          <a:p>
            <a:pPr marL="0" indent="0">
              <a:buNone/>
            </a:pPr>
            <a:r>
              <a:rPr lang="en-IN" dirty="0">
                <a:solidFill>
                  <a:schemeClr val="accent2">
                    <a:lumMod val="75000"/>
                  </a:schemeClr>
                </a:solidFill>
              </a:rPr>
              <a:t>                          </a:t>
            </a:r>
            <a:r>
              <a:rPr lang="en-IN" sz="5000" dirty="0">
                <a:solidFill>
                  <a:schemeClr val="accent2">
                    <a:lumMod val="75000"/>
                  </a:schemeClr>
                </a:solidFill>
              </a:rPr>
              <a:t>THANK YOU</a:t>
            </a:r>
          </a:p>
        </p:txBody>
      </p:sp>
    </p:spTree>
    <p:extLst>
      <p:ext uri="{BB962C8B-B14F-4D97-AF65-F5344CB8AC3E}">
        <p14:creationId xmlns:p14="http://schemas.microsoft.com/office/powerpoint/2010/main" val="121426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789FE-2FF3-474E-CBE1-D98420ECAEF4}"/>
              </a:ext>
            </a:extLst>
          </p:cNvPr>
          <p:cNvSpPr>
            <a:spLocks noGrp="1"/>
          </p:cNvSpPr>
          <p:nvPr>
            <p:ph type="title"/>
          </p:nvPr>
        </p:nvSpPr>
        <p:spPr>
          <a:xfrm>
            <a:off x="457200" y="704088"/>
            <a:ext cx="8229600" cy="780696"/>
          </a:xfrm>
        </p:spPr>
        <p:txBody>
          <a:bodyPr>
            <a:normAutofit fontScale="90000"/>
          </a:bodyPr>
          <a:lstStyle/>
          <a:p>
            <a:r>
              <a:rPr lang="en-IN" dirty="0"/>
              <a:t>Content</a:t>
            </a:r>
          </a:p>
        </p:txBody>
      </p:sp>
      <p:sp>
        <p:nvSpPr>
          <p:cNvPr id="3" name="Content Placeholder 2">
            <a:extLst>
              <a:ext uri="{FF2B5EF4-FFF2-40B4-BE49-F238E27FC236}">
                <a16:creationId xmlns:a16="http://schemas.microsoft.com/office/drawing/2014/main" id="{438D1170-F6A2-9696-A76A-3E5AE03C0FC3}"/>
              </a:ext>
            </a:extLst>
          </p:cNvPr>
          <p:cNvSpPr>
            <a:spLocks noGrp="1"/>
          </p:cNvSpPr>
          <p:nvPr>
            <p:ph idx="1"/>
          </p:nvPr>
        </p:nvSpPr>
        <p:spPr>
          <a:xfrm>
            <a:off x="457200" y="1556792"/>
            <a:ext cx="8229600" cy="4767808"/>
          </a:xfrm>
        </p:spPr>
        <p:txBody>
          <a:bodyPr>
            <a:normAutofit/>
          </a:bodyPr>
          <a:lstStyle/>
          <a:p>
            <a:pPr marL="514350" indent="-514350">
              <a:buAutoNum type="arabicParenR"/>
            </a:pPr>
            <a:r>
              <a:rPr lang="en-IN" dirty="0"/>
              <a:t>Introduction</a:t>
            </a:r>
          </a:p>
          <a:p>
            <a:pPr marL="514350" indent="-514350">
              <a:buAutoNum type="arabicParenR"/>
            </a:pPr>
            <a:r>
              <a:rPr lang="en-IN" dirty="0"/>
              <a:t>Motivation and Problem </a:t>
            </a:r>
            <a:r>
              <a:rPr lang="en-IN" dirty="0" err="1"/>
              <a:t>Defination</a:t>
            </a:r>
            <a:endParaRPr lang="en-IN" dirty="0"/>
          </a:p>
          <a:p>
            <a:pPr marL="514350" indent="-514350">
              <a:buAutoNum type="arabicParenR"/>
            </a:pPr>
            <a:r>
              <a:rPr lang="en-IN" dirty="0"/>
              <a:t>Existing System</a:t>
            </a:r>
          </a:p>
          <a:p>
            <a:pPr marL="514350" indent="-514350">
              <a:buAutoNum type="arabicParenR"/>
            </a:pPr>
            <a:r>
              <a:rPr lang="en-IN" dirty="0"/>
              <a:t>Proposed System</a:t>
            </a:r>
          </a:p>
          <a:p>
            <a:pPr marL="514350" indent="-514350">
              <a:buAutoNum type="arabicParenR"/>
            </a:pPr>
            <a:r>
              <a:rPr lang="en-IN" dirty="0"/>
              <a:t>Implementation</a:t>
            </a:r>
          </a:p>
          <a:p>
            <a:pPr marL="514350" indent="-514350">
              <a:buAutoNum type="arabicParenR"/>
            </a:pPr>
            <a:r>
              <a:rPr lang="en-IN" dirty="0"/>
              <a:t>Result and analysis</a:t>
            </a:r>
          </a:p>
          <a:p>
            <a:pPr marL="514350" indent="-514350">
              <a:buAutoNum type="arabicParenR"/>
            </a:pPr>
            <a:r>
              <a:rPr lang="en-IN" dirty="0"/>
              <a:t>Conclusion</a:t>
            </a:r>
          </a:p>
          <a:p>
            <a:pPr marL="514350" indent="-514350">
              <a:buAutoNum type="arabicParenR"/>
            </a:pPr>
            <a:r>
              <a:rPr lang="en-IN" dirty="0"/>
              <a:t>Reference </a:t>
            </a:r>
          </a:p>
          <a:p>
            <a:pPr marL="514350" indent="-514350">
              <a:buAutoNum type="arabicParenR"/>
            </a:pPr>
            <a:endParaRPr lang="en-IN" dirty="0"/>
          </a:p>
        </p:txBody>
      </p:sp>
    </p:spTree>
    <p:extLst>
      <p:ext uri="{BB962C8B-B14F-4D97-AF65-F5344CB8AC3E}">
        <p14:creationId xmlns:p14="http://schemas.microsoft.com/office/powerpoint/2010/main" val="3535534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marL="0" indent="0" algn="just">
              <a:lnSpc>
                <a:spcPct val="150000"/>
              </a:lnSpc>
              <a:buNone/>
            </a:pPr>
            <a:r>
              <a:rPr lang="en-US" sz="1800" dirty="0"/>
              <a:t>Social media network is one of the important parts of human life based on the recent technologies and developments in terms of computer science area. This environment has become a famous platform for sharing information and news on any topics and daily reports, which is the main era for collecting data and data transmission. There are various advantages of this environment, but in another point of view there are lots of fake news and information that mislead the reader and user for the information needed. Lack of trust-able information and real news of social media information is one of the huge problems of this system.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05E20-6BD4-E815-D312-F8D92AEA9855}"/>
              </a:ext>
            </a:extLst>
          </p:cNvPr>
          <p:cNvSpPr>
            <a:spLocks noGrp="1"/>
          </p:cNvSpPr>
          <p:nvPr>
            <p:ph type="title"/>
          </p:nvPr>
        </p:nvSpPr>
        <p:spPr/>
        <p:txBody>
          <a:bodyPr>
            <a:normAutofit fontScale="90000"/>
          </a:bodyPr>
          <a:lstStyle/>
          <a:p>
            <a:r>
              <a:rPr lang="en-IN" dirty="0"/>
              <a:t>Motivation and Problem </a:t>
            </a:r>
            <a:r>
              <a:rPr lang="en-IN" dirty="0" err="1"/>
              <a:t>Defination</a:t>
            </a:r>
            <a:endParaRPr lang="en-IN" dirty="0"/>
          </a:p>
        </p:txBody>
      </p:sp>
      <p:sp>
        <p:nvSpPr>
          <p:cNvPr id="3" name="Content Placeholder 2">
            <a:extLst>
              <a:ext uri="{FF2B5EF4-FFF2-40B4-BE49-F238E27FC236}">
                <a16:creationId xmlns:a16="http://schemas.microsoft.com/office/drawing/2014/main" id="{6A18ED6F-DA4D-98DC-031A-E55868B8B659}"/>
              </a:ext>
            </a:extLst>
          </p:cNvPr>
          <p:cNvSpPr>
            <a:spLocks noGrp="1"/>
          </p:cNvSpPr>
          <p:nvPr>
            <p:ph idx="1"/>
          </p:nvPr>
        </p:nvSpPr>
        <p:spPr>
          <a:xfrm>
            <a:off x="457200" y="2564904"/>
            <a:ext cx="8075240" cy="2592288"/>
          </a:xfrm>
        </p:spPr>
        <p:txBody>
          <a:bodyPr>
            <a:normAutofit/>
          </a:bodyPr>
          <a:lstStyle/>
          <a:p>
            <a:pPr marL="0" indent="0" algn="just">
              <a:buNone/>
            </a:pPr>
            <a:r>
              <a:rPr lang="en-US" sz="1800" dirty="0"/>
              <a:t>Fake news is a growing problem that can have serious consequences. Combining blockchain and deep learning technologies can create a secure and reliable system for detecting fake news. Blockchain can establish the authenticity and provenance of news articles, while deep learning algorithms can identify patterns and features common to fake news. This can lead to a more reliable and transparent system for online journalism, and help restore trust and accuracy to online news sources .</a:t>
            </a:r>
            <a:endParaRPr lang="en-IN" sz="1800" dirty="0"/>
          </a:p>
          <a:p>
            <a:pPr marL="0" indent="0">
              <a:buNone/>
            </a:pPr>
            <a:endParaRPr lang="en-IN" sz="2800" dirty="0"/>
          </a:p>
        </p:txBody>
      </p:sp>
    </p:spTree>
    <p:extLst>
      <p:ext uri="{BB962C8B-B14F-4D97-AF65-F5344CB8AC3E}">
        <p14:creationId xmlns:p14="http://schemas.microsoft.com/office/powerpoint/2010/main" val="2170146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Problem</a:t>
            </a:r>
          </a:p>
        </p:txBody>
      </p:sp>
      <p:graphicFrame>
        <p:nvGraphicFramePr>
          <p:cNvPr id="7" name="Content Placeholder 6">
            <a:extLst>
              <a:ext uri="{FF2B5EF4-FFF2-40B4-BE49-F238E27FC236}">
                <a16:creationId xmlns:a16="http://schemas.microsoft.com/office/drawing/2014/main" id="{915511B8-4D25-B2E2-5D7B-6D874593132A}"/>
              </a:ext>
            </a:extLst>
          </p:cNvPr>
          <p:cNvGraphicFramePr>
            <a:graphicFrameLocks noGrp="1"/>
          </p:cNvGraphicFramePr>
          <p:nvPr>
            <p:ph idx="1"/>
            <p:extLst>
              <p:ext uri="{D42A27DB-BD31-4B8C-83A1-F6EECF244321}">
                <p14:modId xmlns:p14="http://schemas.microsoft.com/office/powerpoint/2010/main" val="771343944"/>
              </p:ext>
            </p:extLst>
          </p:nvPr>
        </p:nvGraphicFramePr>
        <p:xfrm>
          <a:off x="1475656" y="2194208"/>
          <a:ext cx="6336705" cy="3827079"/>
        </p:xfrm>
        <a:graphic>
          <a:graphicData uri="http://schemas.openxmlformats.org/drawingml/2006/table">
            <a:tbl>
              <a:tblPr firstRow="1" firstCol="1" bandRow="1">
                <a:tableStyleId>{5C22544A-7EE6-4342-B048-85BDC9FD1C3A}</a:tableStyleId>
              </a:tblPr>
              <a:tblGrid>
                <a:gridCol w="1029610">
                  <a:extLst>
                    <a:ext uri="{9D8B030D-6E8A-4147-A177-3AD203B41FA5}">
                      <a16:colId xmlns:a16="http://schemas.microsoft.com/office/drawing/2014/main" val="970357419"/>
                    </a:ext>
                  </a:extLst>
                </a:gridCol>
                <a:gridCol w="1757871">
                  <a:extLst>
                    <a:ext uri="{9D8B030D-6E8A-4147-A177-3AD203B41FA5}">
                      <a16:colId xmlns:a16="http://schemas.microsoft.com/office/drawing/2014/main" val="2146724584"/>
                    </a:ext>
                  </a:extLst>
                </a:gridCol>
                <a:gridCol w="1757871">
                  <a:extLst>
                    <a:ext uri="{9D8B030D-6E8A-4147-A177-3AD203B41FA5}">
                      <a16:colId xmlns:a16="http://schemas.microsoft.com/office/drawing/2014/main" val="3800362595"/>
                    </a:ext>
                  </a:extLst>
                </a:gridCol>
                <a:gridCol w="1791353">
                  <a:extLst>
                    <a:ext uri="{9D8B030D-6E8A-4147-A177-3AD203B41FA5}">
                      <a16:colId xmlns:a16="http://schemas.microsoft.com/office/drawing/2014/main" val="2220107345"/>
                    </a:ext>
                  </a:extLst>
                </a:gridCol>
              </a:tblGrid>
              <a:tr h="210675">
                <a:tc>
                  <a:txBody>
                    <a:bodyPr/>
                    <a:lstStyle/>
                    <a:p>
                      <a:pPr algn="just">
                        <a:lnSpc>
                          <a:spcPts val="1200"/>
                        </a:lnSpc>
                      </a:pPr>
                      <a:r>
                        <a:rPr lang="en-IN" sz="700">
                          <a:effectLst/>
                        </a:rPr>
                        <a:t>Author Name </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gn="just">
                        <a:lnSpc>
                          <a:spcPts val="1200"/>
                        </a:lnSpc>
                      </a:pPr>
                      <a:r>
                        <a:rPr lang="en-IN" sz="700">
                          <a:effectLst/>
                        </a:rPr>
                        <a:t>Advantages</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gn="just">
                        <a:lnSpc>
                          <a:spcPts val="1200"/>
                        </a:lnSpc>
                      </a:pPr>
                      <a:r>
                        <a:rPr lang="en-IN" sz="700">
                          <a:effectLst/>
                        </a:rPr>
                        <a:t>Disadvantages</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gn="just">
                        <a:lnSpc>
                          <a:spcPts val="1200"/>
                        </a:lnSpc>
                      </a:pPr>
                      <a:r>
                        <a:rPr lang="en-IN" sz="700">
                          <a:effectLst/>
                        </a:rPr>
                        <a:t>Methodology</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4292130990"/>
                  </a:ext>
                </a:extLst>
              </a:tr>
              <a:tr h="676680">
                <a:tc>
                  <a:txBody>
                    <a:bodyPr/>
                    <a:lstStyle/>
                    <a:p>
                      <a:pPr algn="just">
                        <a:lnSpc>
                          <a:spcPts val="1200"/>
                        </a:lnSpc>
                      </a:pPr>
                      <a:r>
                        <a:rPr lang="en-IN" sz="700">
                          <a:effectLst/>
                        </a:rPr>
                        <a:t>Nicollas R. [2]</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gn="just">
                        <a:lnSpc>
                          <a:spcPts val="1200"/>
                        </a:lnSpc>
                      </a:pPr>
                      <a:r>
                        <a:rPr lang="en-IN" sz="700">
                          <a:effectLst/>
                        </a:rPr>
                        <a:t>computational expressive examination in light of NLP </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gn="just">
                        <a:lnSpc>
                          <a:spcPts val="1200"/>
                        </a:lnSpc>
                      </a:pPr>
                      <a:r>
                        <a:rPr lang="en-IN" sz="700">
                          <a:effectLst/>
                        </a:rPr>
                        <a:t>It has 86% exactness and 94% accuracy </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gn="just">
                        <a:lnSpc>
                          <a:spcPts val="1200"/>
                        </a:lnSpc>
                      </a:pPr>
                      <a:r>
                        <a:rPr lang="en-IN" sz="700">
                          <a:effectLst/>
                        </a:rPr>
                        <a:t>It Uses NLP and ML Calculations for calculating the exactness of the report.</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1278711314"/>
                  </a:ext>
                </a:extLst>
              </a:tr>
              <a:tr h="676680">
                <a:tc>
                  <a:txBody>
                    <a:bodyPr/>
                    <a:lstStyle/>
                    <a:p>
                      <a:pPr>
                        <a:lnSpc>
                          <a:spcPts val="1200"/>
                        </a:lnSpc>
                      </a:pPr>
                      <a:r>
                        <a:rPr lang="en-IN" sz="700" dirty="0" err="1">
                          <a:effectLst/>
                        </a:rPr>
                        <a:t>Guanfeng</a:t>
                      </a:r>
                      <a:r>
                        <a:rPr lang="en-IN" sz="700" dirty="0">
                          <a:effectLst/>
                        </a:rPr>
                        <a:t> Liu, [3]</a:t>
                      </a:r>
                      <a:endParaRPr lang="en-IN" sz="1100" dirty="0">
                        <a:effectLst/>
                      </a:endParaRPr>
                    </a:p>
                    <a:p>
                      <a:pPr algn="just">
                        <a:lnSpc>
                          <a:spcPts val="1200"/>
                        </a:lnSpc>
                      </a:pPr>
                      <a:r>
                        <a:rPr lang="en-IN" sz="700" dirty="0">
                          <a:effectLst/>
                        </a:rPr>
                        <a:t> </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gn="just">
                        <a:lnSpc>
                          <a:spcPts val="1200"/>
                        </a:lnSpc>
                      </a:pPr>
                      <a:r>
                        <a:rPr lang="en-IN" sz="700">
                          <a:effectLst/>
                        </a:rPr>
                        <a:t>idea of Quality of Trust (QoT) is used to show the level of reliability </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gn="just">
                        <a:lnSpc>
                          <a:spcPts val="1200"/>
                        </a:lnSpc>
                      </a:pPr>
                      <a:r>
                        <a:rPr lang="en-IN" sz="700">
                          <a:effectLst/>
                        </a:rPr>
                        <a:t>better but not 100% accurate.</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gn="just">
                        <a:lnSpc>
                          <a:spcPts val="1200"/>
                        </a:lnSpc>
                      </a:pPr>
                      <a:r>
                        <a:rPr lang="en-IN" sz="700">
                          <a:effectLst/>
                        </a:rPr>
                        <a:t>Monte Carlo-based estimate calculation. </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1029006004"/>
                  </a:ext>
                </a:extLst>
              </a:tr>
              <a:tr h="676680">
                <a:tc>
                  <a:txBody>
                    <a:bodyPr/>
                    <a:lstStyle/>
                    <a:p>
                      <a:pPr algn="just">
                        <a:lnSpc>
                          <a:spcPts val="1200"/>
                        </a:lnSpc>
                      </a:pPr>
                      <a:r>
                        <a:rPr lang="en-IN" sz="700">
                          <a:effectLst/>
                        </a:rPr>
                        <a:t>Maria Nefeli Nikiforos, [4]</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gn="just">
                        <a:lnSpc>
                          <a:spcPts val="1200"/>
                        </a:lnSpc>
                      </a:pPr>
                      <a:r>
                        <a:rPr lang="en-IN" sz="700">
                          <a:effectLst/>
                        </a:rPr>
                        <a:t>gives a spic and span informational index of 2,366 English- tweets </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gn="just">
                        <a:lnSpc>
                          <a:spcPts val="1200"/>
                        </a:lnSpc>
                      </a:pPr>
                      <a:r>
                        <a:rPr lang="en-IN" sz="700">
                          <a:effectLst/>
                        </a:rPr>
                        <a:t>Covers only particular event not all and still in Research stage </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ts val="1200"/>
                        </a:lnSpc>
                      </a:pPr>
                      <a:r>
                        <a:rPr lang="en-IN" sz="700">
                          <a:effectLst/>
                        </a:rPr>
                        <a:t>Two ML models were utilized in preliminaries </a:t>
                      </a:r>
                      <a:endParaRPr lang="en-IN" sz="1100">
                        <a:effectLst/>
                      </a:endParaRPr>
                    </a:p>
                    <a:p>
                      <a:pPr algn="just">
                        <a:lnSpc>
                          <a:spcPts val="1200"/>
                        </a:lnSpc>
                      </a:pPr>
                      <a:r>
                        <a:rPr lang="en-IN" sz="700">
                          <a:effectLst/>
                        </a:rPr>
                        <a:t> </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447509131"/>
                  </a:ext>
                </a:extLst>
              </a:tr>
              <a:tr h="676680">
                <a:tc>
                  <a:txBody>
                    <a:bodyPr/>
                    <a:lstStyle/>
                    <a:p>
                      <a:pPr>
                        <a:lnSpc>
                          <a:spcPts val="1200"/>
                        </a:lnSpc>
                      </a:pPr>
                      <a:r>
                        <a:rPr lang="en-IN" sz="700">
                          <a:effectLst/>
                        </a:rPr>
                        <a:t>Adline Rajasenah [5]</a:t>
                      </a:r>
                      <a:endParaRPr lang="en-IN" sz="1100">
                        <a:effectLst/>
                      </a:endParaRPr>
                    </a:p>
                    <a:p>
                      <a:pPr algn="just">
                        <a:lnSpc>
                          <a:spcPts val="1200"/>
                        </a:lnSpc>
                      </a:pPr>
                      <a:r>
                        <a:rPr lang="en-IN" sz="700">
                          <a:effectLst/>
                        </a:rPr>
                        <a:t> </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gn="just">
                        <a:lnSpc>
                          <a:spcPts val="1200"/>
                        </a:lnSpc>
                      </a:pPr>
                      <a:r>
                        <a:rPr lang="en-IN" sz="700">
                          <a:effectLst/>
                        </a:rPr>
                        <a:t>different exemplary ML and deep learning systems </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gn="just">
                        <a:lnSpc>
                          <a:spcPts val="1200"/>
                        </a:lnSpc>
                      </a:pPr>
                      <a:r>
                        <a:rPr lang="en-IN" sz="700">
                          <a:effectLst/>
                        </a:rPr>
                        <a:t>better than the other wokrs but not 100% accurate.</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gn="just">
                        <a:lnSpc>
                          <a:spcPts val="1200"/>
                        </a:lnSpc>
                      </a:pPr>
                      <a:r>
                        <a:rPr lang="en-IN" sz="700">
                          <a:effectLst/>
                        </a:rPr>
                        <a:t>This research is completely based on deep learning  models.</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808467099"/>
                  </a:ext>
                </a:extLst>
              </a:tr>
              <a:tr h="909684">
                <a:tc>
                  <a:txBody>
                    <a:bodyPr/>
                    <a:lstStyle/>
                    <a:p>
                      <a:pPr algn="just">
                        <a:lnSpc>
                          <a:spcPts val="1200"/>
                        </a:lnSpc>
                      </a:pPr>
                      <a:r>
                        <a:rPr lang="en-IN" sz="700">
                          <a:effectLst/>
                        </a:rPr>
                        <a:t>Xishuang Dong [6]</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gn="just">
                        <a:lnSpc>
                          <a:spcPts val="1200"/>
                        </a:lnSpc>
                      </a:pPr>
                      <a:r>
                        <a:rPr lang="en-IN" sz="700">
                          <a:effectLst/>
                        </a:rPr>
                        <a:t>This paper is also effective even with limited labeled data.</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ts val="1200"/>
                        </a:lnSpc>
                      </a:pPr>
                      <a:r>
                        <a:rPr lang="en-IN" sz="700">
                          <a:effectLst/>
                        </a:rPr>
                        <a:t>very limited labeled data is available, which is inadequate for the supervised model </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ts val="1200"/>
                        </a:lnSpc>
                      </a:pPr>
                      <a:r>
                        <a:rPr lang="en-IN" sz="700" dirty="0">
                          <a:effectLst/>
                        </a:rPr>
                        <a:t>proposed a deep </a:t>
                      </a:r>
                      <a:r>
                        <a:rPr lang="en-IN" sz="700" dirty="0" err="1">
                          <a:effectLst/>
                        </a:rPr>
                        <a:t>semisupervised</a:t>
                      </a:r>
                      <a:r>
                        <a:rPr lang="en-IN" sz="700" dirty="0">
                          <a:effectLst/>
                        </a:rPr>
                        <a:t> learning model of limited </a:t>
                      </a:r>
                      <a:r>
                        <a:rPr lang="en-IN" sz="700" dirty="0" err="1">
                          <a:effectLst/>
                        </a:rPr>
                        <a:t>labeled</a:t>
                      </a:r>
                      <a:r>
                        <a:rPr lang="en-IN" sz="700" dirty="0">
                          <a:effectLst/>
                        </a:rPr>
                        <a:t> data.</a:t>
                      </a:r>
                      <a:endParaRPr lang="en-IN" sz="1100" dirty="0">
                        <a:effectLst/>
                      </a:endParaRPr>
                    </a:p>
                    <a:p>
                      <a:pPr algn="just">
                        <a:lnSpc>
                          <a:spcPts val="1200"/>
                        </a:lnSpc>
                      </a:pPr>
                      <a:r>
                        <a:rPr lang="en-IN" sz="700" dirty="0">
                          <a:effectLst/>
                        </a:rPr>
                        <a:t> </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429496044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p>
        </p:txBody>
      </p:sp>
      <p:pic>
        <p:nvPicPr>
          <p:cNvPr id="4" name="Content Placeholder 4">
            <a:extLst>
              <a:ext uri="{FF2B5EF4-FFF2-40B4-BE49-F238E27FC236}">
                <a16:creationId xmlns:a16="http://schemas.microsoft.com/office/drawing/2014/main" id="{73DFB67E-010C-885C-ECED-26A52FB1BCB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1935163"/>
            <a:ext cx="7859216" cy="4662189"/>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B446A70-B5D6-9541-C6A8-F0D33A95B3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0806" y="1196753"/>
            <a:ext cx="4642387" cy="5127848"/>
          </a:xfrm>
        </p:spPr>
      </p:pic>
    </p:spTree>
    <p:extLst>
      <p:ext uri="{BB962C8B-B14F-4D97-AF65-F5344CB8AC3E}">
        <p14:creationId xmlns:p14="http://schemas.microsoft.com/office/powerpoint/2010/main" val="4201308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noAutofit/>
          </a:bodyPr>
          <a:lstStyle/>
          <a:p>
            <a:pPr indent="457200" algn="just">
              <a:lnSpc>
                <a:spcPct val="150000"/>
              </a:lnSpc>
              <a:spcBef>
                <a:spcPts val="1200"/>
              </a:spcBef>
              <a:spcAft>
                <a:spcPts val="1000"/>
              </a:spcAft>
            </a:pPr>
            <a:r>
              <a:rPr lang="en-US" sz="2800" dirty="0">
                <a:cs typeface="Times New Roman" panose="02020603050405020304" pitchFamily="18" charset="0"/>
              </a:rPr>
              <a:t>Software Requirement -</a:t>
            </a:r>
            <a:r>
              <a:rPr lang="en-US" sz="1800" b="1" dirty="0">
                <a:effectLst/>
                <a:latin typeface="Times New Roman" panose="02020603050405020304" pitchFamily="18" charset="0"/>
                <a:ea typeface="Times New Roman" panose="02020603050405020304" pitchFamily="18" charset="0"/>
                <a:cs typeface="Mangal" panose="02040503050203030202" pitchFamily="18" charset="0"/>
              </a:rPr>
              <a:t>1)Visual Studio Community Version</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indent="0" algn="just">
              <a:lnSpc>
                <a:spcPct val="150000"/>
              </a:lnSpc>
              <a:spcBef>
                <a:spcPts val="1200"/>
              </a:spcBef>
              <a:spcAft>
                <a:spcPts val="1000"/>
              </a:spcAft>
              <a:buNone/>
            </a:pPr>
            <a:r>
              <a:rPr lang="en-US" sz="1800" b="1" dirty="0">
                <a:effectLst/>
                <a:latin typeface="Times New Roman" panose="02020603050405020304" pitchFamily="18" charset="0"/>
                <a:ea typeface="Times New Roman" panose="02020603050405020304" pitchFamily="18" charset="0"/>
                <a:cs typeface="Mangal" panose="02040503050203030202" pitchFamily="18" charset="0"/>
              </a:rPr>
              <a:t>                                                                       2)Nodejs ( Version 12.3.1)</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indent="0" algn="just">
              <a:lnSpc>
                <a:spcPct val="150000"/>
              </a:lnSpc>
              <a:spcBef>
                <a:spcPts val="1200"/>
              </a:spcBef>
              <a:spcAft>
                <a:spcPts val="1000"/>
              </a:spcAft>
              <a:buNone/>
            </a:pPr>
            <a:r>
              <a:rPr lang="en-US" sz="1800" b="1" dirty="0">
                <a:effectLst/>
                <a:latin typeface="Times New Roman" panose="02020603050405020304" pitchFamily="18" charset="0"/>
                <a:ea typeface="Times New Roman" panose="02020603050405020304" pitchFamily="18" charset="0"/>
                <a:cs typeface="Mangal" panose="02040503050203030202" pitchFamily="18" charset="0"/>
              </a:rPr>
              <a:t>                                                                       3)Python IDEL ( Python 3.7 )</a:t>
            </a:r>
          </a:p>
          <a:p>
            <a:pPr indent="0" algn="just">
              <a:lnSpc>
                <a:spcPct val="150000"/>
              </a:lnSpc>
              <a:spcBef>
                <a:spcPts val="1200"/>
              </a:spcBef>
              <a:spcAft>
                <a:spcPts val="1000"/>
              </a:spcAft>
              <a:buNone/>
            </a:pPr>
            <a:r>
              <a:rPr lang="en-US" sz="1800" b="1" dirty="0">
                <a:latin typeface="Times New Roman" panose="02020603050405020304" pitchFamily="18" charset="0"/>
                <a:ea typeface="Times New Roman" panose="02020603050405020304" pitchFamily="18" charset="0"/>
                <a:cs typeface="Mangal" panose="02040503050203030202" pitchFamily="18" charset="0"/>
              </a:rPr>
              <a:t>        </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Hardware Requirement –</a:t>
            </a: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1)Operating System(Windows11)</a:t>
            </a:r>
          </a:p>
          <a:p>
            <a:pPr indent="0" algn="just">
              <a:lnSpc>
                <a:spcPct val="150000"/>
              </a:lnSpc>
              <a:spcBef>
                <a:spcPts val="1200"/>
              </a:spcBef>
              <a:spcAft>
                <a:spcPts val="100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2)Processor and Ram</a:t>
            </a: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(I5, 4gb)</a:t>
            </a:r>
          </a:p>
          <a:p>
            <a:pPr indent="0" algn="just">
              <a:lnSpc>
                <a:spcPct val="150000"/>
              </a:lnSpc>
              <a:spcBef>
                <a:spcPts val="1200"/>
              </a:spcBef>
              <a:spcAft>
                <a:spcPts val="100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3)Hard Disk(50gb)</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70000"/>
              </a:lnSpc>
            </a:pPr>
            <a:endParaRPr lang="en-US" sz="2800" dirty="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270</TotalTime>
  <Words>1128</Words>
  <Application>Microsoft Office PowerPoint</Application>
  <PresentationFormat>On-screen Show (4:3)</PresentationFormat>
  <Paragraphs>88</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Constantia</vt:lpstr>
      <vt:lpstr>Times New Roman</vt:lpstr>
      <vt:lpstr>Wingdings 2</vt:lpstr>
      <vt:lpstr>Flow</vt:lpstr>
      <vt:lpstr>B.Tech Project Evaluation, VIIIth Sem</vt:lpstr>
      <vt:lpstr>Approval </vt:lpstr>
      <vt:lpstr>Content</vt:lpstr>
      <vt:lpstr>Introduction</vt:lpstr>
      <vt:lpstr>Motivation and Problem Defination</vt:lpstr>
      <vt:lpstr>Existing Problem</vt:lpstr>
      <vt:lpstr>PROPOSED SYSTEM</vt:lpstr>
      <vt:lpstr>PowerPoint Presentation</vt:lpstr>
      <vt:lpstr>IMPLEMENTATION</vt:lpstr>
      <vt:lpstr>PowerPoint Presentation</vt:lpstr>
      <vt:lpstr>PowerPoint Presentation</vt:lpstr>
      <vt:lpstr>PowerPoint Presentation</vt:lpstr>
      <vt:lpstr>PowerPoint Presentation</vt:lpstr>
      <vt:lpstr>Result and analysis</vt:lpstr>
      <vt:lpstr>Conclusion</vt:lpstr>
      <vt:lpstr>Links </vt:lpstr>
      <vt:lpstr> 7th Semester </vt:lpstr>
      <vt:lpstr>8th Semester</vt:lpstr>
      <vt:lpstr>PowerPoint Presentation</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 USING ML ALGORITHMS</dc:title>
  <dc:creator>Tru Projects</dc:creator>
  <cp:lastModifiedBy>Taslim</cp:lastModifiedBy>
  <cp:revision>85</cp:revision>
  <dcterms:created xsi:type="dcterms:W3CDTF">2006-08-16T00:00:00Z</dcterms:created>
  <dcterms:modified xsi:type="dcterms:W3CDTF">2023-05-07T09:37:41Z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76EE5BC8C2D94A9D809C2D57BFCD8B9F</vt:lpwstr>
  </property>
  <property fmtid="{D5CDD505-2E9C-101B-9397-08002B2CF9AE}" pid="3" name="KSOProductBuildVer">
    <vt:lpwstr>1033-11.2.0.11191</vt:lpwstr>
  </property>
</Properties>
</file>