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p:scale>
          <a:sx n="63" d="100"/>
          <a:sy n="63" d="100"/>
        </p:scale>
        <p:origin x="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028F78-2FB6-40BC-9C9A-D94EAC35A52A}"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0CECAA-123A-4002-A101-987957A9464F}"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F028F78-2FB6-40BC-9C9A-D94EAC35A5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CECAA-123A-4002-A101-987957A9464F}"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F028F78-2FB6-40BC-9C9A-D94EAC35A5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CECAA-123A-4002-A101-987957A9464F}"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F028F78-2FB6-40BC-9C9A-D94EAC35A5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CECAA-123A-4002-A101-987957A9464F}"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F028F78-2FB6-40BC-9C9A-D94EAC35A5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CECAA-123A-4002-A101-987957A9464F}"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F028F78-2FB6-40BC-9C9A-D94EAC35A52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CECAA-123A-4002-A101-987957A9464F}"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F028F78-2FB6-40BC-9C9A-D94EAC35A52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CECAA-123A-4002-A101-987957A9464F}"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28F78-2FB6-40BC-9C9A-D94EAC35A52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CECAA-123A-4002-A101-987957A9464F}"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28F78-2FB6-40BC-9C9A-D94EAC35A52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CECAA-123A-4002-A101-987957A9464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F028F78-2FB6-40BC-9C9A-D94EAC35A52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CECAA-123A-4002-A101-987957A9464F}"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028F78-2FB6-40BC-9C9A-D94EAC35A52A}"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0CECAA-123A-4002-A101-987957A9464F}"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028F78-2FB6-40BC-9C9A-D94EAC35A52A}"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0CECAA-123A-4002-A101-987957A9464F}"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974" y="254000"/>
            <a:ext cx="4683225" cy="1513840"/>
          </a:xfrm>
          <a:scene3d>
            <a:camera prst="orthographicFront"/>
            <a:lightRig rig="threePt" dir="t"/>
          </a:scene3d>
          <a:sp3d>
            <a:bevelT w="101600" prst="riblet"/>
          </a:sp3d>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4000" b="1" dirty="0">
                <a:ln w="9525">
                  <a:solidFill>
                    <a:schemeClr val="bg1"/>
                  </a:solidFill>
                  <a:prstDash val="solid"/>
                </a:ln>
                <a:solidFill>
                  <a:schemeClr val="tx2"/>
                </a:solidFill>
                <a:effectLst>
                  <a:glow rad="101600">
                    <a:schemeClr val="accent2">
                      <a:satMod val="175000"/>
                      <a:alpha val="40000"/>
                    </a:schemeClr>
                  </a:glow>
                  <a:outerShdw blurRad="12700" dist="38100" dir="2700000" algn="tl" rotWithShape="0">
                    <a:schemeClr val="accent5">
                      <a:lumMod val="60000"/>
                      <a:lumOff val="40000"/>
                    </a:schemeClr>
                  </a:outerShdw>
                </a:effectLst>
              </a:rPr>
              <a:t>Environment Pollution</a:t>
            </a:r>
            <a:endParaRPr lang="en-US" sz="4000" b="1" dirty="0">
              <a:ln w="9525">
                <a:solidFill>
                  <a:schemeClr val="bg1"/>
                </a:solidFill>
                <a:prstDash val="solid"/>
              </a:ln>
              <a:solidFill>
                <a:schemeClr val="tx2"/>
              </a:solidFill>
              <a:effectLst>
                <a:glow rad="101600">
                  <a:schemeClr val="accent2">
                    <a:satMod val="175000"/>
                    <a:alpha val="40000"/>
                  </a:schemeClr>
                </a:glow>
                <a:outerShdw blurRad="12700" dist="38100" dir="2700000" algn="tl" rotWithShape="0">
                  <a:schemeClr val="accent5">
                    <a:lumMod val="60000"/>
                    <a:lumOff val="40000"/>
                  </a:schemeClr>
                </a:outerShdw>
              </a:effectLst>
            </a:endParaRPr>
          </a:p>
        </p:txBody>
      </p:sp>
      <p:sp>
        <p:nvSpPr>
          <p:cNvPr id="3" name="Content Placeholder 2"/>
          <p:cNvSpPr>
            <a:spLocks noGrp="1"/>
          </p:cNvSpPr>
          <p:nvPr>
            <p:ph idx="1"/>
          </p:nvPr>
        </p:nvSpPr>
        <p:spPr>
          <a:xfrm>
            <a:off x="677334" y="2863516"/>
            <a:ext cx="8596668" cy="3269286"/>
          </a:xfrm>
        </p:spPr>
        <p:txBody>
          <a:bodyPr>
            <a:normAutofit fontScale="92500"/>
          </a:bodyPr>
          <a:lstStyle/>
          <a:p>
            <a:pPr marL="0" indent="0">
              <a:buNone/>
            </a:pPr>
            <a:r>
              <a:rPr lang="en-US" sz="2400" dirty="0">
                <a:solidFill>
                  <a:srgbClr val="00B050"/>
                </a:solidFill>
              </a:rPr>
              <a:t>Definition of environment Pollution, Causes, Types, Effect and Solution.</a:t>
            </a:r>
            <a:endParaRPr lang="en-US" sz="2400" dirty="0">
              <a:solidFill>
                <a:srgbClr val="00B050"/>
              </a:solidFill>
            </a:endParaRPr>
          </a:p>
          <a:p>
            <a:pPr marL="0" indent="0">
              <a:buNone/>
            </a:pPr>
            <a:endParaRPr lang="en-US" sz="2400" dirty="0">
              <a:solidFill>
                <a:srgbClr val="00B050"/>
              </a:solidFill>
            </a:endParaRPr>
          </a:p>
          <a:p>
            <a:pPr marL="0" indent="0">
              <a:buNone/>
            </a:pPr>
            <a:endParaRPr lang="en-US" sz="2400" dirty="0"/>
          </a:p>
          <a:p>
            <a:pPr marL="0" indent="0">
              <a:buNone/>
            </a:pPr>
            <a:r>
              <a:rPr lang="en-US" sz="2400" dirty="0" err="1">
                <a:solidFill>
                  <a:srgbClr val="7030A0"/>
                </a:solidFill>
              </a:rPr>
              <a:t>Taslima</a:t>
            </a:r>
            <a:r>
              <a:rPr lang="en-US" sz="2400" dirty="0">
                <a:solidFill>
                  <a:srgbClr val="7030A0"/>
                </a:solidFill>
              </a:rPr>
              <a:t>  </a:t>
            </a:r>
            <a:r>
              <a:rPr lang="en-US" sz="2400" dirty="0" err="1">
                <a:solidFill>
                  <a:srgbClr val="7030A0"/>
                </a:solidFill>
              </a:rPr>
              <a:t>Akter</a:t>
            </a:r>
            <a:endParaRPr lang="en-US" sz="2400" dirty="0">
              <a:solidFill>
                <a:srgbClr val="7030A0"/>
              </a:solidFill>
            </a:endParaRPr>
          </a:p>
          <a:p>
            <a:pPr marL="0" indent="0">
              <a:buNone/>
            </a:pPr>
            <a:r>
              <a:rPr lang="en-US" sz="2400" dirty="0">
                <a:solidFill>
                  <a:srgbClr val="7030A0"/>
                </a:solidFill>
              </a:rPr>
              <a:t>Department of Bangla1</a:t>
            </a:r>
            <a:endParaRPr lang="en-US" sz="2400" dirty="0">
              <a:solidFill>
                <a:srgbClr val="7030A0"/>
              </a:solidFill>
            </a:endParaRPr>
          </a:p>
          <a:p>
            <a:pPr marL="0" indent="0">
              <a:buNone/>
            </a:pPr>
            <a:r>
              <a:rPr lang="en-US" sz="2400" dirty="0">
                <a:solidFill>
                  <a:srgbClr val="7030A0"/>
                </a:solidFill>
              </a:rPr>
              <a:t>SO 04-22</a:t>
            </a:r>
            <a:endParaRPr lang="en-US" sz="2400" dirty="0">
              <a:solidFill>
                <a:srgbClr val="7030A0"/>
              </a:solidFill>
            </a:endParaRPr>
          </a:p>
          <a:p>
            <a:pPr marL="0" indent="0">
              <a:buNone/>
            </a:pPr>
            <a:endParaRPr lang="en-US" sz="2400" dirty="0"/>
          </a:p>
        </p:txBody>
      </p:sp>
      <p:sp>
        <p:nvSpPr>
          <p:cNvPr id="6" name="Text Box 5"/>
          <p:cNvSpPr txBox="1"/>
          <p:nvPr/>
        </p:nvSpPr>
        <p:spPr>
          <a:xfrm>
            <a:off x="10927080" y="6238240"/>
            <a:ext cx="859155" cy="348615"/>
          </a:xfrm>
          <a:prstGeom prst="rect">
            <a:avLst/>
          </a:prstGeom>
          <a:noFill/>
        </p:spPr>
        <p:txBody>
          <a:bodyPr wrap="square" rtlCol="0">
            <a:noAutofit/>
          </a:bodyPr>
          <a:p>
            <a:r>
              <a:rPr lang="en-US">
                <a:gradFill>
                  <a:gsLst>
                    <a:gs pos="0">
                      <a:srgbClr val="FBFB11"/>
                    </a:gs>
                    <a:gs pos="100000">
                      <a:srgbClr val="838309"/>
                    </a:gs>
                  </a:gsLst>
                  <a:lin scaled="0"/>
                </a:gradFill>
              </a:rPr>
              <a:t>1</a:t>
            </a:r>
            <a:endParaRPr lang="en-US">
              <a:gradFill>
                <a:gsLst>
                  <a:gs pos="0">
                    <a:srgbClr val="FBFB11"/>
                  </a:gs>
                  <a:gs pos="100000">
                    <a:srgbClr val="838309"/>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040" y="406400"/>
            <a:ext cx="8341360" cy="1284288"/>
          </a:xfrm>
        </p:spPr>
        <p:txBody>
          <a:bodyPr/>
          <a:lstStyle/>
          <a:p>
            <a:r>
              <a:rPr lang="en-US" dirty="0">
                <a:solidFill>
                  <a:schemeClr val="accent2">
                    <a:lumMod val="50000"/>
                  </a:schemeClr>
                </a:solidFill>
              </a:rPr>
              <a:t>Environment Pollution</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fontScale="77500" lnSpcReduction="20000"/>
          </a:bodyPr>
          <a:lstStyle/>
          <a:p>
            <a:pPr>
              <a:buFont typeface="Courier New" panose="02070309020205020404" pitchFamily="49" charset="0"/>
              <a:buChar char="o"/>
            </a:pPr>
            <a:r>
              <a:rPr lang="en-US" sz="2400" dirty="0"/>
              <a:t>Pollution has become the first enemy of the mankind. Which brings about changes that affect our normal lifestyles everyday. when harmful substances contaminate the environment it is called pollution. And environment pollution refers to the harmful materials into the environment. In other words, environment pollution is the contamination of the environment to such an </a:t>
            </a:r>
            <a:r>
              <a:rPr lang="en-US" sz="2400" dirty="0" err="1"/>
              <a:t>exptent</a:t>
            </a:r>
            <a:r>
              <a:rPr lang="en-US" sz="2400" dirty="0"/>
              <a:t> that normal environmental processes are adversely affected.</a:t>
            </a:r>
            <a:endParaRPr lang="en-US" sz="2400" dirty="0"/>
          </a:p>
          <a:p>
            <a:pPr>
              <a:buFont typeface="Courier New" panose="02070309020205020404" pitchFamily="49" charset="0"/>
              <a:buChar char="o"/>
            </a:pPr>
            <a:r>
              <a:rPr lang="en-US" sz="2400" dirty="0"/>
              <a:t>Basically environment pollution can be defined any undesirable change in physical, chemical or biological characteristics of any component of the environment i.e. air ,water, soil which can cause harmful effects on various forms of life or property.  That is happening in multifold parts of earth usually in the form of air and water pollution that make an environment unhealthy to live in.</a:t>
            </a:r>
            <a:endParaRPr lang="en-US" sz="2400" dirty="0"/>
          </a:p>
        </p:txBody>
      </p:sp>
      <p:sp>
        <p:nvSpPr>
          <p:cNvPr id="5" name="TextBox 4"/>
          <p:cNvSpPr txBox="1"/>
          <p:nvPr/>
        </p:nvSpPr>
        <p:spPr>
          <a:xfrm>
            <a:off x="11348720" y="6248400"/>
            <a:ext cx="304800" cy="368300"/>
          </a:xfrm>
          <a:prstGeom prst="rect">
            <a:avLst/>
          </a:prstGeom>
          <a:noFill/>
        </p:spPr>
        <p:txBody>
          <a:bodyPr wrap="square" rtlCol="0">
            <a:spAutoFit/>
          </a:bodyPr>
          <a:lstStyle/>
          <a:p>
            <a:r>
              <a:rPr lang="en-US" dirty="0">
                <a:gradFill>
                  <a:gsLst>
                    <a:gs pos="0">
                      <a:srgbClr val="FBFB11"/>
                    </a:gs>
                    <a:gs pos="100000">
                      <a:srgbClr val="838309"/>
                    </a:gs>
                  </a:gsLst>
                  <a:lin scaled="0"/>
                </a:gradFill>
              </a:rPr>
              <a:t>2</a:t>
            </a:r>
            <a:endParaRPr lang="en-US" dirty="0">
              <a:gradFill>
                <a:gsLst>
                  <a:gs pos="0">
                    <a:srgbClr val="FBFB11"/>
                  </a:gs>
                  <a:gs pos="100000">
                    <a:srgbClr val="838309"/>
                  </a:gs>
                </a:gsLst>
                <a:lin scaled="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20" y="406400"/>
            <a:ext cx="8564880" cy="1284288"/>
          </a:xfrm>
        </p:spPr>
        <p:txBody>
          <a:bodyPr/>
          <a:lstStyle/>
          <a:p>
            <a:r>
              <a:rPr lang="en-US" dirty="0">
                <a:solidFill>
                  <a:schemeClr val="accent2">
                    <a:lumMod val="50000"/>
                  </a:schemeClr>
                </a:solidFill>
              </a:rPr>
              <a:t>Causes of Environment Pollution</a:t>
            </a:r>
            <a:endParaRPr lang="en-US" dirty="0">
              <a:solidFill>
                <a:schemeClr val="accent2">
                  <a:lumMod val="50000"/>
                </a:schemeClr>
              </a:solidFill>
            </a:endParaRPr>
          </a:p>
        </p:txBody>
      </p:sp>
      <p:sp>
        <p:nvSpPr>
          <p:cNvPr id="8" name="Content Placeholder 7"/>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a:t>Industries:</a:t>
            </a:r>
            <a:r>
              <a:rPr lang="en-US" dirty="0"/>
              <a:t> Pollution by industries mainly causes air pollution, soil and water contamination can occur. This is particularly the case for power generating industries, such as plants producing electricity.</a:t>
            </a:r>
            <a:endParaRPr lang="en-US" dirty="0"/>
          </a:p>
          <a:p>
            <a:pPr>
              <a:buFont typeface="Wingdings" panose="05000000000000000000" pitchFamily="2" charset="2"/>
              <a:buChar char="Ø"/>
            </a:pPr>
            <a:r>
              <a:rPr lang="en-US" b="1" dirty="0"/>
              <a:t>Transportation: </a:t>
            </a:r>
            <a:r>
              <a:rPr lang="en-US" dirty="0"/>
              <a:t>As the traffic is increasing every day, pollution follows that evolution.</a:t>
            </a:r>
            <a:endParaRPr lang="en-US" dirty="0"/>
          </a:p>
          <a:p>
            <a:pPr>
              <a:buFont typeface="Wingdings" panose="05000000000000000000" pitchFamily="2" charset="2"/>
              <a:buChar char="Ø"/>
            </a:pPr>
            <a:r>
              <a:rPr lang="en-US" b="1" dirty="0"/>
              <a:t>Agricultural Activities: </a:t>
            </a:r>
            <a:r>
              <a:rPr lang="en-US" dirty="0"/>
              <a:t>Agriculture is mainly responsible for the contamination of water and soil. This is a caused by the increased use of pesticides, as well as by the intensive character if its production.</a:t>
            </a:r>
            <a:endParaRPr lang="en-US" dirty="0"/>
          </a:p>
          <a:p>
            <a:pPr>
              <a:buFont typeface="Wingdings" panose="05000000000000000000" pitchFamily="2" charset="2"/>
              <a:buChar char="Ø"/>
            </a:pPr>
            <a:r>
              <a:rPr lang="en-US" dirty="0"/>
              <a:t>Smoke</a:t>
            </a:r>
            <a:endParaRPr lang="en-US" dirty="0"/>
          </a:p>
          <a:p>
            <a:pPr>
              <a:buFont typeface="Wingdings" panose="05000000000000000000" pitchFamily="2" charset="2"/>
              <a:buChar char="Ø"/>
            </a:pPr>
            <a:r>
              <a:rPr lang="en-US" dirty="0"/>
              <a:t>Fertilizers</a:t>
            </a:r>
            <a:endParaRPr lang="en-US" dirty="0"/>
          </a:p>
          <a:p>
            <a:pPr>
              <a:buFont typeface="Wingdings" panose="05000000000000000000" pitchFamily="2" charset="2"/>
              <a:buChar char="Ø"/>
            </a:pPr>
            <a:r>
              <a:rPr lang="en-US" dirty="0"/>
              <a:t>Population explosion</a:t>
            </a:r>
            <a:endParaRPr lang="en-US" dirty="0"/>
          </a:p>
          <a:p>
            <a:pPr>
              <a:buFont typeface="Wingdings" panose="05000000000000000000" pitchFamily="2" charset="2"/>
              <a:buChar char="Ø"/>
            </a:pPr>
            <a:r>
              <a:rPr lang="en-US" dirty="0"/>
              <a:t>Trading activities etc.</a:t>
            </a:r>
            <a:endParaRPr lang="en-US" dirty="0"/>
          </a:p>
        </p:txBody>
      </p:sp>
      <p:sp>
        <p:nvSpPr>
          <p:cNvPr id="18" name="TextBox 17"/>
          <p:cNvSpPr txBox="1"/>
          <p:nvPr/>
        </p:nvSpPr>
        <p:spPr>
          <a:xfrm>
            <a:off x="11054715" y="6204585"/>
            <a:ext cx="400685" cy="481965"/>
          </a:xfrm>
          <a:prstGeom prst="rect">
            <a:avLst/>
          </a:prstGeom>
          <a:noFill/>
        </p:spPr>
        <p:txBody>
          <a:bodyPr wrap="square" rtlCol="0">
            <a:noAutofit/>
          </a:bodyPr>
          <a:lstStyle/>
          <a:p>
            <a:r>
              <a:rPr lang="en-US" dirty="0">
                <a:gradFill>
                  <a:gsLst>
                    <a:gs pos="0">
                      <a:srgbClr val="FBFB11"/>
                    </a:gs>
                    <a:gs pos="100000">
                      <a:srgbClr val="838309"/>
                    </a:gs>
                  </a:gsLst>
                  <a:lin scaled="0"/>
                </a:gradFill>
              </a:rPr>
              <a:t>3</a:t>
            </a:r>
            <a:endParaRPr lang="en-US" dirty="0">
              <a:gradFill>
                <a:gsLst>
                  <a:gs pos="0">
                    <a:srgbClr val="FBFB11"/>
                  </a:gs>
                  <a:gs pos="100000">
                    <a:srgbClr val="838309"/>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810661"/>
            <a:ext cx="8575040" cy="854510"/>
          </a:xfrm>
        </p:spPr>
        <p:txBody>
          <a:bodyPr/>
          <a:lstStyle/>
          <a:p>
            <a:r>
              <a:rPr lang="en-US" dirty="0">
                <a:solidFill>
                  <a:schemeClr val="accent2">
                    <a:lumMod val="50000"/>
                  </a:schemeClr>
                </a:solidFill>
              </a:rPr>
              <a:t>Types of Environment Pollution </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flipH="1">
            <a:off x="7244080" y="3841550"/>
            <a:ext cx="2861694" cy="16242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695" y="1821412"/>
            <a:ext cx="3077945" cy="1863897"/>
          </a:xfrm>
          <a:prstGeom prst="rect">
            <a:avLst/>
          </a:prstGeom>
          <a:ln>
            <a:noFill/>
          </a:ln>
          <a:effectLst>
            <a:softEdge rad="112500"/>
          </a:effectLst>
        </p:spPr>
      </p:pic>
      <p:sp>
        <p:nvSpPr>
          <p:cNvPr id="7" name="TextBox 6"/>
          <p:cNvSpPr txBox="1"/>
          <p:nvPr/>
        </p:nvSpPr>
        <p:spPr>
          <a:xfrm>
            <a:off x="838200" y="1953929"/>
            <a:ext cx="5986112" cy="4247317"/>
          </a:xfrm>
          <a:prstGeom prst="rect">
            <a:avLst/>
          </a:prstGeom>
          <a:noFill/>
        </p:spPr>
        <p:txBody>
          <a:bodyPr wrap="square" rtlCol="0">
            <a:spAutoFit/>
          </a:bodyPr>
          <a:lstStyle/>
          <a:p>
            <a:pPr algn="just"/>
            <a:r>
              <a:rPr lang="en-US" dirty="0"/>
              <a:t>Environment pollution is the introduction of harmful elements into the environment, which can damage ecosystems and human societies. Some types of environmental pollution include-</a:t>
            </a:r>
            <a:endParaRPr lang="en-US" dirty="0"/>
          </a:p>
          <a:p>
            <a:pPr marL="742950" lvl="1" indent="-285750" algn="just">
              <a:buFont typeface="Arial" panose="020B0604020202020204" pitchFamily="34" charset="0"/>
              <a:buChar char="•"/>
            </a:pPr>
            <a:r>
              <a:rPr lang="en-US" b="1" dirty="0"/>
              <a:t>Air pollution:</a:t>
            </a:r>
            <a:r>
              <a:rPr lang="en-US" dirty="0"/>
              <a:t> Vehicle emissions, industrial activities, burning fossil fuels, wildfires and more.</a:t>
            </a:r>
            <a:endParaRPr lang="en-US" dirty="0"/>
          </a:p>
          <a:p>
            <a:pPr marL="742950" lvl="1" indent="-285750" algn="just">
              <a:buFont typeface="Arial" panose="020B0604020202020204" pitchFamily="34" charset="0"/>
              <a:buChar char="•"/>
            </a:pPr>
            <a:r>
              <a:rPr lang="en-US" b="1" dirty="0"/>
              <a:t>Water pollution: </a:t>
            </a:r>
            <a:r>
              <a:rPr lang="en-US" dirty="0"/>
              <a:t>Caused by industrial wastes, oil spills, plastic </a:t>
            </a:r>
            <a:r>
              <a:rPr lang="en-US" dirty="0" err="1"/>
              <a:t>wasre</a:t>
            </a:r>
            <a:r>
              <a:rPr lang="en-US" dirty="0"/>
              <a:t> and effluents discharged into rivers.</a:t>
            </a:r>
            <a:endParaRPr lang="en-US" dirty="0"/>
          </a:p>
          <a:p>
            <a:pPr marL="742950" lvl="1" indent="-285750" algn="just">
              <a:buFont typeface="Arial" panose="020B0604020202020204" pitchFamily="34" charset="0"/>
              <a:buChar char="•"/>
            </a:pPr>
            <a:r>
              <a:rPr lang="en-US" b="1" dirty="0"/>
              <a:t>Soil pollution</a:t>
            </a:r>
            <a:r>
              <a:rPr lang="en-US" dirty="0"/>
              <a:t>: Use of pesticides, deforestation, landfills.</a:t>
            </a:r>
            <a:endParaRPr lang="en-US" dirty="0"/>
          </a:p>
          <a:p>
            <a:pPr marL="742950" lvl="1" indent="-285750" algn="just">
              <a:buFont typeface="Arial" panose="020B0604020202020204" pitchFamily="34" charset="0"/>
              <a:buChar char="•"/>
            </a:pPr>
            <a:r>
              <a:rPr lang="en-US" b="1" dirty="0"/>
              <a:t>Noise pollution: </a:t>
            </a:r>
            <a:r>
              <a:rPr lang="en-US" dirty="0"/>
              <a:t>Traffic, factories, construction activities. Unwanted sound that can cause hearing loss, high blood pressure and other health issues.</a:t>
            </a:r>
            <a:endParaRPr lang="en-US" dirty="0"/>
          </a:p>
          <a:p>
            <a:pPr marL="742950" lvl="1" indent="-285750" algn="just">
              <a:buFont typeface="Arial" panose="020B0604020202020204" pitchFamily="34" charset="0"/>
              <a:buChar char="•"/>
            </a:pPr>
            <a:r>
              <a:rPr lang="en-US" b="1" dirty="0"/>
              <a:t>Land pollution: </a:t>
            </a:r>
            <a:r>
              <a:rPr lang="en-US" dirty="0"/>
              <a:t>A significant issue that affects one-fourth of the Earth’s surface.</a:t>
            </a:r>
            <a:endParaRPr lang="en-US" dirty="0"/>
          </a:p>
        </p:txBody>
      </p:sp>
      <p:sp>
        <p:nvSpPr>
          <p:cNvPr id="9" name="TextBox 8"/>
          <p:cNvSpPr txBox="1"/>
          <p:nvPr/>
        </p:nvSpPr>
        <p:spPr>
          <a:xfrm>
            <a:off x="11277600" y="6309360"/>
            <a:ext cx="76199" cy="369332"/>
          </a:xfrm>
          <a:prstGeom prst="rect">
            <a:avLst/>
          </a:prstGeom>
          <a:noFill/>
        </p:spPr>
        <p:txBody>
          <a:bodyPr wrap="square" rtlCol="0">
            <a:spAutoFit/>
          </a:bodyPr>
          <a:lstStyle/>
          <a:p>
            <a:r>
              <a:rPr lang="en-US" dirty="0"/>
              <a:t>4</a:t>
            </a:r>
            <a:endParaRPr lang="en-US" dirty="0"/>
          </a:p>
        </p:txBody>
      </p:sp>
      <p:sp>
        <p:nvSpPr>
          <p:cNvPr id="3" name="Text Box 2"/>
          <p:cNvSpPr txBox="1"/>
          <p:nvPr/>
        </p:nvSpPr>
        <p:spPr>
          <a:xfrm>
            <a:off x="11426190" y="6185535"/>
            <a:ext cx="4064000" cy="368300"/>
          </a:xfrm>
          <a:prstGeom prst="rect">
            <a:avLst/>
          </a:prstGeom>
          <a:noFill/>
        </p:spPr>
        <p:txBody>
          <a:bodyPr wrap="square" rtlCol="0">
            <a:spAutoFit/>
          </a:bodyPr>
          <a:p>
            <a:r>
              <a:rPr lang="en-US">
                <a:gradFill>
                  <a:gsLst>
                    <a:gs pos="0">
                      <a:srgbClr val="FBFB11"/>
                    </a:gs>
                    <a:gs pos="100000">
                      <a:srgbClr val="838309"/>
                    </a:gs>
                  </a:gsLst>
                  <a:lin scaled="0"/>
                </a:gradFill>
              </a:rPr>
              <a:t>4</a:t>
            </a:r>
            <a:endParaRPr lang="en-US">
              <a:gradFill>
                <a:gsLst>
                  <a:gs pos="0">
                    <a:srgbClr val="FBFB11"/>
                  </a:gs>
                  <a:gs pos="100000">
                    <a:srgbClr val="838309"/>
                  </a:gs>
                </a:gsLst>
                <a:lin scaled="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039" y="0"/>
            <a:ext cx="10027921" cy="1026160"/>
          </a:xfrm>
        </p:spPr>
        <p:txBody>
          <a:bodyPr/>
          <a:lstStyle/>
          <a:p>
            <a:r>
              <a:rPr lang="en-US" dirty="0">
                <a:solidFill>
                  <a:schemeClr val="accent2">
                    <a:lumMod val="50000"/>
                  </a:schemeClr>
                </a:solidFill>
              </a:rPr>
              <a:t>Effect of Environment Pollution</a:t>
            </a:r>
            <a:endParaRPr lang="en-US" dirty="0">
              <a:solidFill>
                <a:schemeClr val="accent2">
                  <a:lumMod val="50000"/>
                </a:schemeClr>
              </a:solidFill>
            </a:endParaRPr>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701280" y="2113281"/>
            <a:ext cx="3820160" cy="3169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822960" y="1971040"/>
            <a:ext cx="6715760"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b="1" dirty="0"/>
              <a:t>Health Issues: </a:t>
            </a:r>
            <a:r>
              <a:rPr lang="en-US" dirty="0"/>
              <a:t>Respiratory problems, heart diseases, and cancer.</a:t>
            </a:r>
            <a:endParaRPr lang="en-US" dirty="0"/>
          </a:p>
          <a:p>
            <a:pPr marL="285750" indent="-285750" algn="just">
              <a:buFont typeface="Wingdings" panose="05000000000000000000" pitchFamily="2" charset="2"/>
              <a:buChar char="ü"/>
            </a:pPr>
            <a:r>
              <a:rPr lang="en-US" b="1" dirty="0"/>
              <a:t>Environmental Impact: </a:t>
            </a:r>
            <a:r>
              <a:rPr lang="en-US" dirty="0"/>
              <a:t>Climate change and global warming, Loss of biodiversity.</a:t>
            </a:r>
            <a:endParaRPr lang="en-US" b="1" dirty="0"/>
          </a:p>
          <a:p>
            <a:pPr marL="285750" indent="-285750" algn="just">
              <a:buFont typeface="Wingdings" panose="05000000000000000000" pitchFamily="2" charset="2"/>
              <a:buChar char="ü"/>
            </a:pPr>
            <a:r>
              <a:rPr lang="en-US" b="1" dirty="0"/>
              <a:t>Economic Costs: </a:t>
            </a:r>
            <a:r>
              <a:rPr lang="en-US" dirty="0"/>
              <a:t>Healthcare costs, damage to crops and property</a:t>
            </a:r>
            <a:r>
              <a:rPr lang="en-US" b="1" dirty="0"/>
              <a:t>.</a:t>
            </a:r>
            <a:endParaRPr lang="en-US" b="1" dirty="0"/>
          </a:p>
          <a:p>
            <a:pPr marL="285750" indent="-285750" algn="just">
              <a:buFont typeface="Wingdings" panose="05000000000000000000" pitchFamily="2" charset="2"/>
              <a:buChar char="ü"/>
            </a:pPr>
            <a:r>
              <a:rPr lang="en-US" b="1" dirty="0"/>
              <a:t>Effect on Animal: </a:t>
            </a:r>
            <a:r>
              <a:rPr lang="en-US" dirty="0"/>
              <a:t>Acid rains can change the composition of rivers and seas, making them toxic for fishes, an important </a:t>
            </a:r>
            <a:r>
              <a:rPr lang="en-US" dirty="0" err="1"/>
              <a:t>quqntity</a:t>
            </a:r>
            <a:r>
              <a:rPr lang="en-US" dirty="0"/>
              <a:t> of ozone in the lower parts of the atmosphere can cause lung problems to all animals.</a:t>
            </a:r>
            <a:endParaRPr lang="en-US" dirty="0"/>
          </a:p>
          <a:p>
            <a:pPr marL="285750" indent="-285750" algn="just">
              <a:buFont typeface="Wingdings" panose="05000000000000000000" pitchFamily="2" charset="2"/>
              <a:buChar char="ü"/>
            </a:pPr>
            <a:r>
              <a:rPr lang="en-US" b="1" dirty="0"/>
              <a:t>Effect on plants: </a:t>
            </a:r>
            <a:r>
              <a:rPr lang="en-US" dirty="0"/>
              <a:t>As for animals, plants and especially tress can be destroyed by the acid rains, ozone in the lower atmosphere block the plant respiration and harmful pollutions can be absorbed from the water or soil.</a:t>
            </a:r>
            <a:endParaRPr lang="en-US" dirty="0"/>
          </a:p>
          <a:p>
            <a:endParaRPr lang="en-US" dirty="0"/>
          </a:p>
        </p:txBody>
      </p:sp>
      <p:sp>
        <p:nvSpPr>
          <p:cNvPr id="14" name="TextBox 13"/>
          <p:cNvSpPr txBox="1"/>
          <p:nvPr/>
        </p:nvSpPr>
        <p:spPr>
          <a:xfrm>
            <a:off x="11409680" y="6194228"/>
            <a:ext cx="934720" cy="368300"/>
          </a:xfrm>
          <a:prstGeom prst="rect">
            <a:avLst/>
          </a:prstGeom>
          <a:noFill/>
        </p:spPr>
        <p:txBody>
          <a:bodyPr wrap="square" rtlCol="0">
            <a:spAutoFit/>
          </a:bodyPr>
          <a:lstStyle/>
          <a:p>
            <a:r>
              <a:rPr lang="en-US" dirty="0">
                <a:gradFill>
                  <a:gsLst>
                    <a:gs pos="0">
                      <a:srgbClr val="FBFB11"/>
                    </a:gs>
                    <a:gs pos="100000">
                      <a:srgbClr val="838309"/>
                    </a:gs>
                  </a:gsLst>
                  <a:lin scaled="0"/>
                </a:gradFill>
              </a:rPr>
              <a:t>5</a:t>
            </a:r>
            <a:endParaRPr lang="en-US" dirty="0">
              <a:gradFill>
                <a:gsLst>
                  <a:gs pos="0">
                    <a:srgbClr val="FBFB11"/>
                  </a:gs>
                  <a:gs pos="100000">
                    <a:srgbClr val="838309"/>
                  </a:gs>
                </a:gsLst>
                <a:lin scaled="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79" y="0"/>
            <a:ext cx="7918383" cy="1284288"/>
          </a:xfrm>
        </p:spPr>
        <p:txBody>
          <a:bodyPr/>
          <a:lstStyle/>
          <a:p>
            <a:r>
              <a:rPr lang="en-US" dirty="0">
                <a:solidFill>
                  <a:schemeClr val="accent2">
                    <a:lumMod val="50000"/>
                  </a:schemeClr>
                </a:solidFill>
              </a:rPr>
              <a:t>Solutions to Environmental Pollution</a:t>
            </a:r>
            <a:endParaRPr lang="en-US" dirty="0">
              <a:solidFill>
                <a:schemeClr val="accent2">
                  <a:lumMod val="50000"/>
                </a:schemeClr>
              </a:solidFill>
            </a:endParaRPr>
          </a:p>
        </p:txBody>
      </p:sp>
      <p:sp>
        <p:nvSpPr>
          <p:cNvPr id="4" name="Content Placeholder 3"/>
          <p:cNvSpPr>
            <a:spLocks noGrp="1"/>
          </p:cNvSpPr>
          <p:nvPr>
            <p:ph idx="1"/>
          </p:nvPr>
        </p:nvSpPr>
        <p:spPr/>
        <p:txBody>
          <a:bodyPr/>
          <a:lstStyle/>
          <a:p>
            <a:pPr>
              <a:buFont typeface="Wingdings" panose="05000000000000000000" pitchFamily="2" charset="2"/>
              <a:buChar char="v"/>
            </a:pPr>
            <a:r>
              <a:rPr lang="en-US" b="1" dirty="0"/>
              <a:t>Reduce, Reuse, Recycle: </a:t>
            </a:r>
            <a:r>
              <a:rPr lang="en-US" dirty="0"/>
              <a:t>Minimize waste is one of the solutions to reduce environmental pollution.</a:t>
            </a:r>
            <a:endParaRPr lang="en-US" dirty="0"/>
          </a:p>
          <a:p>
            <a:pPr>
              <a:buFont typeface="Wingdings" panose="05000000000000000000" pitchFamily="2" charset="2"/>
              <a:buChar char="v"/>
            </a:pPr>
            <a:r>
              <a:rPr lang="en-US" b="1" dirty="0"/>
              <a:t>Clean Energy: </a:t>
            </a:r>
            <a:r>
              <a:rPr lang="en-US" dirty="0"/>
              <a:t>Promote solar, wind, and hydropower.</a:t>
            </a:r>
            <a:endParaRPr lang="en-US" dirty="0"/>
          </a:p>
          <a:p>
            <a:pPr>
              <a:buFont typeface="Wingdings" panose="05000000000000000000" pitchFamily="2" charset="2"/>
              <a:buChar char="v"/>
            </a:pPr>
            <a:r>
              <a:rPr lang="en-US" b="1" dirty="0"/>
              <a:t>Public Awareness: </a:t>
            </a:r>
            <a:r>
              <a:rPr lang="en-US" dirty="0"/>
              <a:t>Campaigns to educate people.</a:t>
            </a:r>
            <a:endParaRPr lang="en-US" dirty="0"/>
          </a:p>
          <a:p>
            <a:pPr>
              <a:buFont typeface="Wingdings" panose="05000000000000000000" pitchFamily="2" charset="2"/>
              <a:buChar char="v"/>
            </a:pPr>
            <a:r>
              <a:rPr lang="en-US" b="1" dirty="0"/>
              <a:t>Government Policies: </a:t>
            </a:r>
            <a:r>
              <a:rPr lang="en-US" dirty="0"/>
              <a:t>Stricter environmental laws and regulations.</a:t>
            </a:r>
            <a:endParaRPr lang="en-US" b="1" dirty="0"/>
          </a:p>
        </p:txBody>
      </p:sp>
      <p:sp>
        <p:nvSpPr>
          <p:cNvPr id="6" name="TextBox 5"/>
          <p:cNvSpPr txBox="1"/>
          <p:nvPr/>
        </p:nvSpPr>
        <p:spPr>
          <a:xfrm>
            <a:off x="11267440" y="6143625"/>
            <a:ext cx="377190" cy="482600"/>
          </a:xfrm>
          <a:prstGeom prst="rect">
            <a:avLst/>
          </a:prstGeom>
          <a:noFill/>
        </p:spPr>
        <p:txBody>
          <a:bodyPr wrap="square" rtlCol="0">
            <a:noAutofit/>
          </a:bodyPr>
          <a:lstStyle/>
          <a:p>
            <a:r>
              <a:rPr lang="en-US" dirty="0">
                <a:gradFill>
                  <a:gsLst>
                    <a:gs pos="0">
                      <a:srgbClr val="FBFB11"/>
                    </a:gs>
                    <a:gs pos="100000">
                      <a:srgbClr val="838309"/>
                    </a:gs>
                  </a:gsLst>
                  <a:lin scaled="0"/>
                </a:gradFill>
              </a:rPr>
              <a:t>6</a:t>
            </a:r>
            <a:endParaRPr lang="en-US" dirty="0">
              <a:gradFill>
                <a:gsLst>
                  <a:gs pos="0">
                    <a:srgbClr val="FBFB11"/>
                  </a:gs>
                  <a:gs pos="100000">
                    <a:srgbClr val="838309"/>
                  </a:gs>
                </a:gsLst>
                <a:lin scaled="0"/>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698" y="2261937"/>
            <a:ext cx="5683779" cy="2085379"/>
          </a:xfrm>
        </p:spPr>
        <p:txBody>
          <a:bodyPr>
            <a:prstTxWarp prst="textPlain">
              <a:avLst/>
            </a:prstTxWarp>
            <a:normAutofit/>
          </a:bodyPr>
          <a:lstStyle/>
          <a:p>
            <a:pPr marL="0" indent="0" algn="ctr">
              <a:buNone/>
            </a:pPr>
            <a:r>
              <a:rPr lang="en-US" sz="4800" dirty="0">
                <a:ln w="22225">
                  <a:solidFill>
                    <a:schemeClr val="accent2"/>
                  </a:solidFill>
                  <a:prstDash val="solid"/>
                </a:ln>
                <a:solidFill>
                  <a:schemeClr val="accent2">
                    <a:lumMod val="40000"/>
                    <a:lumOff val="60000"/>
                  </a:schemeClr>
                </a:solidFill>
              </a:rPr>
              <a:t>Th</a:t>
            </a:r>
            <a:r>
              <a:rPr lang="en-US" sz="4800" b="1" dirty="0">
                <a:ln w="22225">
                  <a:solidFill>
                    <a:schemeClr val="accent2"/>
                  </a:solidFill>
                  <a:prstDash val="solid"/>
                </a:ln>
                <a:solidFill>
                  <a:schemeClr val="accent2">
                    <a:lumMod val="40000"/>
                    <a:lumOff val="60000"/>
                  </a:schemeClr>
                </a:solidFill>
              </a:rPr>
              <a:t>ank You</a:t>
            </a:r>
            <a:endParaRPr lang="en-US" sz="4800" b="1" dirty="0">
              <a:ln w="22225">
                <a:solidFill>
                  <a:schemeClr val="accent2"/>
                </a:solidFill>
                <a:prstDash val="solid"/>
              </a:ln>
              <a:solidFill>
                <a:schemeClr val="accent2">
                  <a:lumMod val="40000"/>
                  <a:lumOff val="60000"/>
                </a:schemeClr>
              </a:solidFill>
            </a:endParaRPr>
          </a:p>
        </p:txBody>
      </p:sp>
      <p:sp>
        <p:nvSpPr>
          <p:cNvPr id="4" name="TextBox 3"/>
          <p:cNvSpPr txBox="1"/>
          <p:nvPr/>
        </p:nvSpPr>
        <p:spPr>
          <a:xfrm>
            <a:off x="11383645" y="6217920"/>
            <a:ext cx="407035" cy="368300"/>
          </a:xfrm>
          <a:prstGeom prst="rect">
            <a:avLst/>
          </a:prstGeom>
          <a:noFill/>
        </p:spPr>
        <p:txBody>
          <a:bodyPr wrap="square" rtlCol="0">
            <a:spAutoFit/>
          </a:bodyPr>
          <a:lstStyle/>
          <a:p>
            <a:r>
              <a:rPr lang="en-US" dirty="0">
                <a:gradFill>
                  <a:gsLst>
                    <a:gs pos="0">
                      <a:srgbClr val="FBFB11"/>
                    </a:gs>
                    <a:gs pos="100000">
                      <a:srgbClr val="838309"/>
                    </a:gs>
                  </a:gsLst>
                  <a:lin scaled="0"/>
                </a:gradFill>
              </a:rPr>
              <a:t>7</a:t>
            </a:r>
            <a:endParaRPr lang="en-US" dirty="0">
              <a:gradFill>
                <a:gsLst>
                  <a:gs pos="0">
                    <a:srgbClr val="FBFB11"/>
                  </a:gs>
                  <a:gs pos="100000">
                    <a:srgbClr val="838309"/>
                  </a:gs>
                </a:gsLst>
                <a:lin scaled="0"/>
              </a:gradFil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3264</Words>
  <Application>WPS Presentation</Application>
  <PresentationFormat>Widescreen</PresentationFormat>
  <Paragraphs>68</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Courier New</vt:lpstr>
      <vt:lpstr>Gill Sans MT</vt:lpstr>
      <vt:lpstr>Microsoft YaHei</vt:lpstr>
      <vt:lpstr>Arial Unicode MS</vt:lpstr>
      <vt:lpstr>Calibri</vt:lpstr>
      <vt:lpstr>Gallery</vt:lpstr>
      <vt:lpstr>Environment Pollution</vt:lpstr>
      <vt:lpstr>Environment Pollution</vt:lpstr>
      <vt:lpstr>Causes of Environment Pollution</vt:lpstr>
      <vt:lpstr>Types of Environment Pollution </vt:lpstr>
      <vt:lpstr>Effect of Environment Pollution</vt:lpstr>
      <vt:lpstr>Solutions to Environmental Pollution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Pollution</dc:title>
  <dc:creator>prity rani</dc:creator>
  <cp:lastModifiedBy>This PC</cp:lastModifiedBy>
  <cp:revision>6</cp:revision>
  <dcterms:created xsi:type="dcterms:W3CDTF">2024-12-15T11:46:00Z</dcterms:created>
  <dcterms:modified xsi:type="dcterms:W3CDTF">2024-12-17T07:37:27Z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BA264B589694417C85DDADB7306568D8_13</vt:lpwstr>
  </property>
  <property fmtid="{D5CDD505-2E9C-101B-9397-08002B2CF9AE}" pid="3" name="KSOProductBuildVer">
    <vt:lpwstr>1033-12.2.0.19307</vt:lpwstr>
  </property>
</Properties>
</file>