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7"/>
  </p:notesMasterIdLst>
  <p:sldIdLst>
    <p:sldId id="259" r:id="rId2"/>
    <p:sldId id="261" r:id="rId3"/>
    <p:sldId id="260" r:id="rId4"/>
    <p:sldId id="262" r:id="rId5"/>
    <p:sldId id="299" r:id="rId6"/>
    <p:sldId id="300" r:id="rId7"/>
    <p:sldId id="286" r:id="rId8"/>
    <p:sldId id="287" r:id="rId9"/>
    <p:sldId id="297" r:id="rId10"/>
    <p:sldId id="288" r:id="rId11"/>
    <p:sldId id="289" r:id="rId12"/>
    <p:sldId id="290" r:id="rId13"/>
    <p:sldId id="291" r:id="rId14"/>
    <p:sldId id="293" r:id="rId15"/>
    <p:sldId id="292" r:id="rId16"/>
    <p:sldId id="294" r:id="rId17"/>
    <p:sldId id="278" r:id="rId18"/>
    <p:sldId id="279" r:id="rId19"/>
    <p:sldId id="280" r:id="rId20"/>
    <p:sldId id="281" r:id="rId21"/>
    <p:sldId id="282" r:id="rId22"/>
    <p:sldId id="283" r:id="rId23"/>
    <p:sldId id="301" r:id="rId24"/>
    <p:sldId id="298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F0CCC-3677-43BA-8224-7D6B057B6B98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5227-9324-401F-A574-CF53748614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361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FD649-DD1E-4504-8CFA-30DDBFE2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238199-5DF3-4BB8-A78C-A64ECAF23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18212C-E167-4E78-94CE-7B60988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666E-BECE-49D2-A176-382ED65ED2D6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6D189-8105-4201-9420-DE6921C6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C734B-9B59-434B-B402-E50AF078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15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D3352-4899-47BB-962B-1B07E92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334FF9-2CCA-4B39-B39E-4817E02B6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42B6F3-3B14-44E3-A6A8-6EC9D82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D817-A392-4601-BE2F-7CE780D3D57A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92BC07-6252-4679-8778-88A5CD9C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794FEE-D819-4AED-8CC0-969F1553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42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41C9B3-C095-4205-BEF2-5F59E6F7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27FA62-E37E-449C-9309-6328D346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1E231-5014-433D-9D93-0E96C2BC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3E1B-97A0-4FFA-836E-702B22776BCE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807E4-3B78-4D53-971C-314D3B29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471CD-7CF6-43F2-BA70-7A41A86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91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E4CF4-2BA8-480B-B5EF-5E3160B8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B7B24-6CA8-4BF2-9938-ACC744A4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3D81B-3D2E-4793-9EDF-FB15B2BD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9C7-BA19-42E4-BD80-0924074593D0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66FE04-2FF9-4D5F-834B-51F0FE01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3756CA-CD79-4C24-9F4D-AE8FBF5F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8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6BF0B-7D6A-4774-8217-67D2471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6CA21-55D5-4324-8457-234A2D81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B9DE67-02FD-4A75-8075-5EFA0E1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8493-C203-43B7-BE98-73B09ABDE18D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4BD6ED-D051-404B-8BCA-0C54A88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E3A1D-3B34-482F-8A4C-83A11EF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87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481FD-7689-496A-A2F3-5B6C21B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99A11-14F4-46C1-8092-0D6139A0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199C3B-65C2-45F1-A077-B3D8B510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A90793-FCD5-422E-8761-32EE748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F84-DD87-4FF2-95A7-5C5A2A2379C5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EFF90A-0500-4327-A855-DEF0FBD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C32F08-0152-4F81-8868-57B7300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30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19E1C-42E1-4734-98A4-62EB2AF8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D5256-FE95-4A8D-BE5D-739F8543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0072B9-B35D-4501-9ECD-FF47D270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4F1A16-3626-46E5-B699-A064862C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F7ED65-F45C-48C0-898A-9D54CCBA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AAEC2-C72B-4B33-B5F7-CDB539E4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21DC-4F7D-43E1-AB84-1143B6D68376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4F963A-A6BA-4A04-B1E4-8DFCD8E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8A0674-6BEE-413B-AE7C-8CE994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53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52277-EDFF-414C-AA24-D5288C0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969BB9-345D-4617-B639-5C86AC36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64-E9C0-4B25-8D9E-3DC5CBBA08E3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5CDED-15D9-4D37-AE2C-A153EDE6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FE990D-76CE-4DDE-8E70-96EFFCF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272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08BA08-CE47-4133-A3CD-4D169DF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C1AD-9C0A-487A-9C53-9B1D0630F888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1C63D5-3386-4514-B851-2C18036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44777B-534A-4831-BEA8-0ED20897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18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507A-234C-4455-B98D-2522B99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6D9B7-C92E-405F-B0EC-4AE29969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20DAB2-89D1-4E3B-82A6-23775C0E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D0A430-7F37-4F77-80C4-2C293580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8EC2-5A27-45CE-BB12-56F6A68E3C19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5BD516-4334-47D5-BACA-FB0033D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A67A6-23F8-4B43-ADAA-FC7CB937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9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656E0-DAC2-4994-94D2-9629368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F529FB-A113-4BAF-BF6D-A0BF8A66F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684699-CCA2-4119-8ADA-EF8DBC07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250E-A243-4780-AABC-AF56AFD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AD10-296F-4422-9C01-C29F00C76141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99742D-EB1E-4E8D-B939-AB22C6B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1206D8-985F-4271-929A-845FD9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99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2F53E7-7E39-4F35-ABE8-B15D55F1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E7B9C3-21AD-41B6-B5E5-03CC3A60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5D858-3403-48FF-A275-068F1D56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114E-9F89-4FEC-8BB9-4142B974EAB5}" type="datetime1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194050-7102-41AF-A91E-302EA26AB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3174C-DEFE-429B-95DD-B16DEECD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9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5703677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293962" y="1621765"/>
            <a:ext cx="9264770" cy="31745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  <a:p>
            <a:pPr marL="514350" indent="-514350" algn="just">
              <a:buAutoNum type="arabicPeriod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Shabana M. (180071601035)</a:t>
            </a:r>
          </a:p>
          <a:p>
            <a:pPr marL="514350" indent="-514350" algn="just">
              <a:buAutoNum type="arabicPeriod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Taslima parveen S.Z. (180071601047)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A3B5211-6233-4F00-A2E8-D7545E2EF0D3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4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3027" y="1362974"/>
          <a:ext cx="830723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62"/>
                <a:gridCol w="2835055"/>
                <a:gridCol w="1551237"/>
                <a:gridCol w="1551237"/>
                <a:gridCol w="1532945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827978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4.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Speech to Text Translation enabling Multilingualism.</a:t>
                      </a: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Shahana bano, Gorsa Lakshmi Niharika.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Multilingualism”2020 IEEE International Conference for Innovation in Technology (INOCON).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</a:rPr>
                        <a:t>NLP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It</a:t>
                      </a:r>
                      <a:r>
                        <a:rPr lang="en-US" sz="1800" b="0" baseline="0" dirty="0" smtClean="0">
                          <a:latin typeface="+mn-lt"/>
                          <a:cs typeface="Arial" pitchFamily="34" charset="0"/>
                        </a:rPr>
                        <a:t> c</a:t>
                      </a:r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onverts the speech data given by the user as an input  into the  text format  in its desired  language.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0498" y="1397478"/>
          <a:ext cx="9514936" cy="46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67"/>
                <a:gridCol w="2879950"/>
                <a:gridCol w="1674293"/>
                <a:gridCol w="1674293"/>
                <a:gridCol w="2508133"/>
              </a:tblGrid>
              <a:tr h="1118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436314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5.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Speech to text and text to speech recognition systems-A review.</a:t>
                      </a:r>
                    </a:p>
                    <a:p>
                      <a:endParaRPr lang="en-GB" alt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Ayushi Trivedi, Navya Pant.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GB" sz="1800" b="0" dirty="0" smtClean="0">
                          <a:latin typeface="+mn-lt"/>
                          <a:cs typeface="Arial" pitchFamily="34" charset="0"/>
                        </a:rPr>
                        <a:t>IOSR Journal of Computer Engineering (IOSR-JCE)</a:t>
                      </a:r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e-ISSN: 2278-0661, p-ISSN: 2278-8727, Volume 20, Issue 2, Ver. I (Mar.- Apr. 2018).</a:t>
                      </a:r>
                    </a:p>
                    <a:p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  <a:cs typeface="Arial" pitchFamily="34" charset="0"/>
                        </a:rPr>
                        <a:t>NLP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Effective communication between two parties without hindrances, many applications have come to</a:t>
                      </a:r>
                      <a:r>
                        <a:rPr lang="en-US" altLang="en-GB" sz="1800" b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picture, which acts as a mediator and help in effectively carrying messages in form of text, or speech signals over</a:t>
                      </a:r>
                      <a:r>
                        <a:rPr lang="en-US" altLang="en-GB" sz="1800" b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altLang="en-US" sz="1800" b="0" dirty="0" smtClean="0">
                          <a:latin typeface="+mn-lt"/>
                          <a:cs typeface="Arial" pitchFamily="34" charset="0"/>
                        </a:rPr>
                        <a:t>miles of networks.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1049" y="1078303"/>
          <a:ext cx="793630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3"/>
                <a:gridCol w="2291591"/>
                <a:gridCol w="1551237"/>
                <a:gridCol w="1551237"/>
                <a:gridCol w="1731354"/>
              </a:tblGrid>
              <a:tr h="72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028933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6.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Machine Translation (MT) Techniques for Indian Languages.</a:t>
                      </a:r>
                    </a:p>
                    <a:p>
                      <a:endParaRPr lang="en-IN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S.Anbukkarasi, Dr. Varadha ganapathy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Journal of Recent Technology and Engineering (IJRTE) ISSN: 2277-3878, Volume-8 Issue-2S4, July 2019.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  <a:cs typeface="Arial" pitchFamily="34" charset="0"/>
                        </a:rPr>
                        <a:t>Machine</a:t>
                      </a:r>
                      <a:r>
                        <a:rPr lang="en-IN" b="0" baseline="0" dirty="0" smtClean="0">
                          <a:latin typeface="+mn-lt"/>
                          <a:cs typeface="Arial" pitchFamily="34" charset="0"/>
                        </a:rPr>
                        <a:t> Learning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  <a:sym typeface="+mn-ea"/>
                        </a:rPr>
                        <a:t>Machine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  <a:sym typeface="+mn-ea"/>
                        </a:rPr>
                        <a:t> Translation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  <a:sym typeface="+mn-ea"/>
                        </a:rPr>
                        <a:t> draws the idea of linguistics, computer science, artificial intelligence, sociology, psychology etc.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31653" y="1207697"/>
          <a:ext cx="843663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65"/>
                <a:gridCol w="2504292"/>
                <a:gridCol w="1523203"/>
                <a:gridCol w="1523203"/>
                <a:gridCol w="2157473"/>
              </a:tblGrid>
              <a:tr h="1146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261993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7.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itchFamily="34" charset="0"/>
                          <a:sym typeface="+mn-ea"/>
                        </a:rPr>
                        <a:t>Language Identification for Multilingual Sentiment Examination.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 smtClean="0">
                        <a:latin typeface="+mn-lt"/>
                        <a:cs typeface="Arial" pitchFamily="34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+mn-lt"/>
                        <a:cs typeface="Arial" pitchFamily="34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itchFamily="34" charset="0"/>
                          <a:sym typeface="+mn-ea"/>
                        </a:rPr>
                        <a:t>Deepali D. Londhe, Aruna Kumari, Emmanuel M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International Journal of Recent Technology and Engineering (IJRTE)ISSN: 2277-3878, Volume-8, Issue-2S11, September 2019.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  <a:cs typeface="Arial" pitchFamily="34" charset="0"/>
                        </a:rPr>
                        <a:t>Semantic Analysis.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Sentiment analysis can be conducted using videos, image, text, where text sentiment analysis is most popular form because of freely available contents in the form of blogs, reviews, comments etc. </a:t>
                      </a:r>
                      <a:endParaRPr lang="en-US" sz="1800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7367" y="396816"/>
          <a:ext cx="817784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3"/>
                <a:gridCol w="2438240"/>
                <a:gridCol w="1551237"/>
                <a:gridCol w="1551237"/>
                <a:gridCol w="1826245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047336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8.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  <a:cs typeface="Arial" pitchFamily="34" charset="0"/>
                        </a:rPr>
                        <a:t>Noun Identification for Tamil Language using Morphophonemic Rules.</a:t>
                      </a:r>
                    </a:p>
                    <a:p>
                      <a:endParaRPr lang="en-IN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b="0" dirty="0" smtClean="0">
                          <a:latin typeface="+mn-lt"/>
                          <a:cs typeface="Arial" pitchFamily="34" charset="0"/>
                        </a:rPr>
                        <a:t>M. Mercy Evangeline, K. Shyamala.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  <a:cs typeface="Arial" pitchFamily="34" charset="0"/>
                        </a:rPr>
                        <a:t>International Journal of Recent Technology and Engineering (IJRTE)ISSN: 2277-3878, Volume-8 Issue-4, November 2019.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  <a:cs typeface="Arial" pitchFamily="34" charset="0"/>
                        </a:rPr>
                        <a:t>Speech</a:t>
                      </a:r>
                      <a:r>
                        <a:rPr lang="en-IN" b="0" baseline="0" dirty="0" smtClean="0">
                          <a:latin typeface="+mn-lt"/>
                          <a:cs typeface="Arial" pitchFamily="34" charset="0"/>
                        </a:rPr>
                        <a:t> Tagging, NIMR.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A Rule based suffix stripping approach has been adopted for this implementation.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Explore the traditional way of categorizing words in Tamil language, avoiding the influence of English grammars.</a:t>
                      </a:r>
                    </a:p>
                    <a:p>
                      <a:endParaRPr lang="en-US" sz="1800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54015" y="396816"/>
          <a:ext cx="793630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81"/>
                <a:gridCol w="2455493"/>
                <a:gridCol w="1551237"/>
                <a:gridCol w="1551237"/>
                <a:gridCol w="1731354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047336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9.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Marathi Text Analysis using Unsupervised Learning and Word Cloud.</a:t>
                      </a: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Prafulla B. Bafna, Jatinder kumar, R. Saini</a:t>
                      </a:r>
                      <a:r>
                        <a:rPr lang="en-US" b="0" dirty="0" smtClean="0"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International Journal of Engineering and Advanced Technology (IJEAT)ISSN: 2249-8958 (Online), Volume-9 Issue-3, February 2020.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  <a:cs typeface="Arial" pitchFamily="34" charset="0"/>
                        </a:rPr>
                        <a:t>RNN.</a:t>
                      </a:r>
                      <a:endParaRPr lang="en-US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Marathi corpus has been mostly exploited by the researchers for exploring stemming, single-document summarization and classifier design on Marathi corpus. </a:t>
                      </a:r>
                      <a:endParaRPr lang="en-US" sz="16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5773" y="1147315"/>
          <a:ext cx="869542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50"/>
                <a:gridCol w="2592010"/>
                <a:gridCol w="1597930"/>
                <a:gridCol w="1597930"/>
                <a:gridCol w="2303707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047336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10.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  <a:sym typeface="+mn-ea"/>
                        </a:rPr>
                        <a:t>Tamil Handwritten Character Recognition Using Artificial Neural Network.</a:t>
                      </a: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  <a:sym typeface="+mn-ea"/>
                      </a:endParaRP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  <a:sym typeface="+mn-ea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  <a:sym typeface="+mn-ea"/>
                        </a:rPr>
                        <a:t>Ms. G. Thilagavathi, Ms. G. Lavanya, Dr. N.K. Karthikeyan 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International journal of scientific &amp; technology research volume 8, issue 12, december 2019 issn 2277-8616.</a:t>
                      </a:r>
                      <a:endParaRPr lang="en-US" sz="1800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+mn-lt"/>
                          <a:cs typeface="Arial" pitchFamily="34" charset="0"/>
                        </a:rPr>
                        <a:t>RNN.</a:t>
                      </a:r>
                      <a:endParaRPr lang="en-US" sz="1800" b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This system uses are made up of sigmoid neurons. Previous implementation of such conversion systems has shown accuracy over 90%. It can be used in Banking Sectors, Answer Script Evaluation Systems for Subjective Answer Evaluation.</a:t>
                      </a:r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DIAGRAM</a:t>
            </a: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23986" t="29182" r="10212" b="15975"/>
          <a:stretch>
            <a:fillRect/>
          </a:stretch>
        </p:blipFill>
        <p:spPr bwMode="auto">
          <a:xfrm>
            <a:off x="1199072" y="1863306"/>
            <a:ext cx="8022566" cy="376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FLOW DIAGRAM</a:t>
            </a: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00" y="1683104"/>
            <a:ext cx="5135974" cy="37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GANTT CHART</a:t>
            </a: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3821" t="33334" r="8443" b="15472"/>
          <a:stretch>
            <a:fillRect/>
          </a:stretch>
        </p:blipFill>
        <p:spPr bwMode="auto">
          <a:xfrm>
            <a:off x="1456212" y="1823356"/>
            <a:ext cx="6790641" cy="338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981716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931653" y="1613140"/>
            <a:ext cx="9285162" cy="18158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Dr. SHARMILA SANKAR</a:t>
            </a:r>
          </a:p>
          <a:p>
            <a:pPr algn="just"/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Professor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224E2B7-5F8C-4DDF-A992-8B548FC8D57A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1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MODULES</a:t>
            </a: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Preprocessing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Voice Recognition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Speech Synthesis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 Translation</a:t>
            </a:r>
            <a:endParaRPr lang="en-GB" altLang="en-US" sz="2400" dirty="0" smtClean="0"/>
          </a:p>
          <a:p>
            <a:pPr algn="just"/>
            <a:endParaRPr lang="en-IN" sz="24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 lnSpcReduction="10000"/>
          </a:bodyPr>
          <a:lstStyle/>
          <a:p>
            <a:pPr algn="just"/>
            <a:r>
              <a:rPr lang="en-IN" sz="2600" b="1" dirty="0" smtClean="0">
                <a:latin typeface="Arial" pitchFamily="34" charset="0"/>
                <a:cs typeface="Arial" pitchFamily="34" charset="0"/>
                <a:sym typeface="+mn-ea"/>
              </a:rPr>
              <a:t>Data Pre-processing</a:t>
            </a:r>
          </a:p>
          <a:p>
            <a:pPr algn="just"/>
            <a:endParaRPr lang="en-IN" sz="2600" dirty="0" smtClean="0">
              <a:solidFill>
                <a:srgbClr val="000000"/>
              </a:solidFill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algn="just"/>
            <a:r>
              <a:rPr lang="en-IN" sz="2600" dirty="0" smtClean="0">
                <a:solidFill>
                  <a:srgbClr val="00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Pre-processing </a:t>
            </a:r>
            <a:r>
              <a:rPr lang="en-IN" sz="2600" dirty="0" smtClean="0">
                <a:solidFill>
                  <a:srgbClr val="00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refers to the modification applied to our data before feeding it to the algorithm.</a:t>
            </a:r>
            <a:r>
              <a:rPr lang="en-IN" sz="2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</a:t>
            </a:r>
            <a:r>
              <a:rPr lang="en-IN" sz="2600" dirty="0" smtClean="0">
                <a:solidFill>
                  <a:srgbClr val="00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Data Pre-processing is a technique, which converts the raw data into a clean data set. In other words, whenever the data is gathered from different sources it is collected in raw format which is not practical for the analysis</a:t>
            </a:r>
            <a:r>
              <a:rPr lang="en-IN" sz="2600" dirty="0" smtClean="0">
                <a:solidFill>
                  <a:srgbClr val="00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.</a:t>
            </a:r>
          </a:p>
          <a:p>
            <a:pPr algn="just"/>
            <a:endParaRPr lang="en-IN" sz="2600" dirty="0" smtClean="0">
              <a:solidFill>
                <a:srgbClr val="000000"/>
              </a:solidFill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algn="just"/>
            <a:r>
              <a:rPr lang="en-IN" sz="2600" b="1" dirty="0" smtClean="0">
                <a:solidFill>
                  <a:srgbClr val="00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Voice Recognition</a:t>
            </a:r>
          </a:p>
          <a:p>
            <a:pPr algn="just"/>
            <a:r>
              <a:rPr lang="en-GB" altLang="en-US" sz="2600" dirty="0" smtClean="0">
                <a:latin typeface="Arial" pitchFamily="34" charset="0"/>
                <a:cs typeface="Arial" pitchFamily="34" charset="0"/>
              </a:rPr>
              <a:t>Speech </a:t>
            </a:r>
            <a:r>
              <a:rPr lang="en-GB" altLang="en-US" sz="2600" dirty="0" smtClean="0">
                <a:latin typeface="Arial" pitchFamily="34" charset="0"/>
                <a:cs typeface="Arial" pitchFamily="34" charset="0"/>
              </a:rPr>
              <a:t>recognition is, of course, speech. Speech must be converted from physical sound to an electrical signal with a microphone, and then to digital data with an </a:t>
            </a:r>
            <a:r>
              <a:rPr lang="en-GB" altLang="en-US" sz="2600" dirty="0" err="1" smtClean="0">
                <a:latin typeface="Arial" pitchFamily="34" charset="0"/>
                <a:cs typeface="Arial" pitchFamily="34" charset="0"/>
              </a:rPr>
              <a:t>analog</a:t>
            </a:r>
            <a:r>
              <a:rPr lang="en-GB" altLang="en-US" sz="2600" dirty="0" smtClean="0">
                <a:latin typeface="Arial" pitchFamily="34" charset="0"/>
                <a:cs typeface="Arial" pitchFamily="34" charset="0"/>
              </a:rPr>
              <a:t>-to-digital converter. Once digitized, several models can be used to transcribe the audio to text.</a:t>
            </a:r>
          </a:p>
          <a:p>
            <a:pPr algn="just"/>
            <a:endParaRPr lang="en-IN" sz="2600" b="1" dirty="0" smtClean="0">
              <a:latin typeface="Arial" pitchFamily="34" charset="0"/>
              <a:cs typeface="Arial" pitchFamily="34" charset="0"/>
              <a:sym typeface="+mn-ea"/>
            </a:endParaRP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altLang="en-US" sz="2800" b="1" dirty="0" smtClean="0">
                <a:latin typeface="Arial" pitchFamily="34" charset="0"/>
                <a:cs typeface="Arial" pitchFamily="34" charset="0"/>
              </a:rPr>
              <a:t>Speech Synthesis</a:t>
            </a:r>
          </a:p>
          <a:p>
            <a:pPr algn="just">
              <a:lnSpc>
                <a:spcPct val="150000"/>
              </a:lnSpc>
            </a:pP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Speech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synthesis is the computer-generated simulation of human speech. It is used to translate written information into aural information where it is more convenient, especially for mobile applications such as voice-enabled e-mail and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unified messaging.</a:t>
            </a:r>
          </a:p>
          <a:p>
            <a:pPr algn="just">
              <a:lnSpc>
                <a:spcPct val="150000"/>
              </a:lnSpc>
            </a:pPr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800" b="1" dirty="0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en-GB" alt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b="1" dirty="0" smtClean="0">
                <a:latin typeface="Arial" pitchFamily="34" charset="0"/>
                <a:cs typeface="Arial" pitchFamily="34" charset="0"/>
              </a:rPr>
              <a:t>Translation</a:t>
            </a:r>
            <a:endParaRPr lang="en-GB" altLang="en-US" sz="28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In Text translation we take text as input and convert it into</a:t>
            </a:r>
            <a:r>
              <a:rPr lang="en-US" alt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another language. The base language is English. The text is</a:t>
            </a:r>
            <a:r>
              <a:rPr lang="en-US" alt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split into words and then it is search in the dictionary and</a:t>
            </a:r>
            <a:r>
              <a:rPr lang="en-US" alt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the corresponding matched text/word from the dictionary is</a:t>
            </a:r>
            <a:r>
              <a:rPr lang="en-US" alt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displayed.</a:t>
            </a: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MODULES TO BE COMPLETED</a:t>
            </a:r>
          </a:p>
          <a:p>
            <a:pPr algn="just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prediction</a:t>
            </a:r>
          </a:p>
          <a:p>
            <a:pPr algn="just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given language to be predicted and translated into any required language.</a:t>
            </a:r>
          </a:p>
          <a:p>
            <a:pPr algn="just"/>
            <a:endParaRPr lang="en-IN" sz="28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Interface </a:t>
            </a:r>
          </a:p>
          <a:p>
            <a:pPr algn="just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platform to connect the user and the system.</a:t>
            </a: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PLAGIARISM REPORT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5611" t="21635" r="24148" b="5031"/>
          <a:stretch>
            <a:fillRect/>
          </a:stretch>
        </p:blipFill>
        <p:spPr bwMode="auto">
          <a:xfrm>
            <a:off x="3131389" y="1716656"/>
            <a:ext cx="4899803" cy="402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14401"/>
            <a:ext cx="10299941" cy="4986068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ctr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sz="32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IN" sz="2400" dirty="0" smtClean="0">
              <a:latin typeface="Arial" pitchFamily="34" charset="0"/>
              <a:cs typeface="Arial" pitchFamily="34" charset="0"/>
              <a:sym typeface="+mn-ea"/>
            </a:endParaRP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IN" sz="3200" b="1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Review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.03.22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343831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164566" y="1742536"/>
            <a:ext cx="9052249" cy="16864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just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Processing(NLP)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37820D5-3B2D-4060-B9BB-BDCE3B71B3FC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0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888727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173192" y="1716657"/>
            <a:ext cx="9043623" cy="28294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PROJECT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real-time translation app that can listen and speak.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888727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24619" y="905775"/>
            <a:ext cx="9877245" cy="4537494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just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 aim is to automate the application to overcome language barrier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 application recognizes speech in one language to another user defined language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speech recognition, language translation and speech synthesis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 application accepts text written and converts it into the language needed by recognizing the text present in the image or captured using camera.</a:t>
            </a:r>
          </a:p>
          <a:p>
            <a:pPr algn="just"/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888727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923026" y="1259457"/>
            <a:ext cx="9368287" cy="41751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language will be chosen from a list of options in which the text is to be entered. 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Also the language in which the text is to be translated is also selected from the list of options.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After selecting the languages, the translate button will be clicked to translate. </a:t>
            </a:r>
          </a:p>
          <a:p>
            <a:pPr algn="just"/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05775"/>
            <a:ext cx="10299941" cy="4994694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IN" sz="2800" b="1" dirty="0" smtClean="0">
                <a:latin typeface="Arial" pitchFamily="34" charset="0"/>
                <a:cs typeface="Arial" pitchFamily="34" charset="0"/>
              </a:rPr>
              <a:t>LITERATURE SURVEY</a:t>
            </a:r>
          </a:p>
          <a:p>
            <a:pPr algn="just"/>
            <a:endParaRPr lang="en-IN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422" y="1935990"/>
          <a:ext cx="785866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63"/>
                <a:gridCol w="2540222"/>
                <a:gridCol w="1511987"/>
                <a:gridCol w="1216310"/>
                <a:gridCol w="17533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Unsupervised Neural Machine Translation.</a:t>
                      </a:r>
                    </a:p>
                    <a:p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K. Cho, M. Artetxe, G. Labaka &amp; E. Agirre.</a:t>
                      </a:r>
                      <a:endParaRPr lang="en-US" b="0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Published as a conference paper at ICLR 2018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Unsupervised Learning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+mn-lt"/>
                          <a:cs typeface="Arial" pitchFamily="34" charset="0"/>
                        </a:rPr>
                        <a:t>The model can</a:t>
                      </a:r>
                      <a:r>
                        <a:rPr lang="en-US" altLang="en-GB" sz="180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en-US" sz="1800" dirty="0" smtClean="0">
                          <a:latin typeface="+mn-lt"/>
                          <a:cs typeface="Arial" pitchFamily="34" charset="0"/>
                        </a:rPr>
                        <a:t>profit from small parallel corpora.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83412" y="1190446"/>
          <a:ext cx="80656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40"/>
                <a:gridCol w="2274338"/>
                <a:gridCol w="1551237"/>
                <a:gridCol w="1551237"/>
                <a:gridCol w="1532945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827978"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</a:rPr>
                        <a:t>2.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Deep Learning Technique for Detecting NSCLC.</a:t>
                      </a: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Bhargav Hegde, Dayananda P, Mahesh Hegde, Chetan C.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International Journal of Recent Technology and Engineering (IJRTE), Volume-8 Issue-3, September 2019, pp. 7841-7843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Translates the speech by automation recognizer having all three mentioned configurations.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457199" y="905773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19.03.22</a:t>
            </a:r>
          </a:p>
          <a:p>
            <a:pPr algn="l"/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71268" y="1173193"/>
          <a:ext cx="823822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51"/>
                <a:gridCol w="2835055"/>
                <a:gridCol w="1551237"/>
                <a:gridCol w="1551237"/>
                <a:gridCol w="1532945"/>
              </a:tblGrid>
              <a:tr h="731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S. NO.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Title</a:t>
                      </a:r>
                      <a:r>
                        <a:rPr lang="en-IN" baseline="0" dirty="0" smtClean="0"/>
                        <a:t> and Name of the Author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Name of the Journal</a:t>
                      </a:r>
                      <a:r>
                        <a:rPr lang="en-IN" baseline="0" dirty="0" smtClean="0"/>
                        <a:t> and Year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Algorithm/</a:t>
                      </a:r>
                    </a:p>
                    <a:p>
                      <a:r>
                        <a:rPr lang="en-IN" dirty="0" smtClean="0"/>
                        <a:t>Method</a:t>
                      </a:r>
                      <a:r>
                        <a:rPr lang="en-IN" baseline="0" dirty="0" smtClean="0"/>
                        <a:t>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Advantage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827978"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</a:rPr>
                        <a:t>3.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Real-Time Translation of Indian Sign Language.</a:t>
                      </a:r>
                    </a:p>
                    <a:p>
                      <a:endParaRPr lang="en-US" sz="1800" b="0" dirty="0" smtClean="0">
                        <a:latin typeface="+mn-lt"/>
                        <a:cs typeface="Arial" pitchFamily="34" charset="0"/>
                      </a:endParaRPr>
                    </a:p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E. Abraham, A. Nayak and A. Iqbal.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itchFamily="34" charset="0"/>
                        </a:rPr>
                        <a:t>2019 Global Conference for Advancement in Technology (GCAT)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+mn-lt"/>
                        </a:rPr>
                        <a:t>LSTM Algorithm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0" dirty="0" smtClean="0">
                          <a:latin typeface="+mn-lt"/>
                          <a:cs typeface="Arial" pitchFamily="34" charset="0"/>
                        </a:rPr>
                        <a:t>A placed sensor of glove with sensor of flex help to design the orientation of hand and following actions.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9568</TotalTime>
  <Words>1630</Words>
  <Application>Microsoft Office PowerPoint</Application>
  <PresentationFormat>Custom</PresentationFormat>
  <Paragraphs>328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chandran</dc:creator>
  <cp:lastModifiedBy>Zaynab</cp:lastModifiedBy>
  <cp:revision>26</cp:revision>
  <dcterms:created xsi:type="dcterms:W3CDTF">2021-12-06T14:13:10Z</dcterms:created>
  <dcterms:modified xsi:type="dcterms:W3CDTF">2022-03-24T14:41:58Z</dcterms:modified>
</cp:coreProperties>
</file>