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325" r:id="rId4"/>
    <p:sldId id="326" r:id="rId5"/>
    <p:sldId id="327" r:id="rId6"/>
    <p:sldId id="328" r:id="rId7"/>
    <p:sldId id="329" r:id="rId8"/>
    <p:sldId id="330" r:id="rId9"/>
    <p:sldId id="331" r:id="rId10"/>
    <p:sldId id="332" r:id="rId11"/>
    <p:sldId id="333" r:id="rId12"/>
    <p:sldId id="334" r:id="rId13"/>
    <p:sldId id="335" r:id="rId14"/>
    <p:sldId id="342" r:id="rId15"/>
    <p:sldId id="308" r:id="rId16"/>
    <p:sldId id="336" r:id="rId17"/>
    <p:sldId id="337" r:id="rId18"/>
    <p:sldId id="338" r:id="rId19"/>
    <p:sldId id="339" r:id="rId20"/>
    <p:sldId id="34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64"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A14B-6EC0-4D6B-9F71-BA506AF3B630}" type="datetimeFigureOut">
              <a:rPr lang="zh-CN" altLang="en-US" smtClean="0"/>
              <a:t>2024/12/23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9DC98-6293-432B-BB9B-CBBB9BF74F8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6A48A80-8025-487D-B085-4049BE39DBE0}" type="datetimeFigureOut">
              <a:rPr lang="zh-CN" altLang="en-US" smtClean="0"/>
              <a:t>2024/12/23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12D82C-09A3-4FDE-BA8E-24ADBC14623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A48A80-8025-487D-B085-4049BE39DBE0}" type="datetimeFigureOut">
              <a:rPr lang="zh-CN" altLang="en-US" smtClean="0"/>
              <a:t>2024/12/23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2D82C-09A3-4FDE-BA8E-24ADBC1462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lstStyle/>
          <a:p>
            <a:r>
              <a:rPr lang="en-US" altLang="zh-CN" dirty="0"/>
              <a:t>Lab7 Socket Programming</a:t>
            </a:r>
            <a:endParaRPr lang="zh-CN" altLang="en-US" dirty="0"/>
          </a:p>
        </p:txBody>
      </p:sp>
      <p:sp>
        <p:nvSpPr>
          <p:cNvPr id="3" name="副标题 2"/>
          <p:cNvSpPr>
            <a:spLocks noGrp="1"/>
          </p:cNvSpPr>
          <p:nvPr>
            <p:ph type="subTitle" idx="1"/>
          </p:nvPr>
        </p:nvSpPr>
        <p:spPr>
          <a:xfrm>
            <a:off x="1524000" y="3602038"/>
            <a:ext cx="9144000" cy="1655762"/>
          </a:xfrm>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lstStyle/>
          <a:p>
            <a:pPr>
              <a:buNone/>
              <a:defRPr/>
            </a:pPr>
            <a:r>
              <a:rPr lang="en-US" altLang="zh-CN" dirty="0">
                <a:cs typeface="Courier New" panose="02070309020205020404" pitchFamily="49" charset="0"/>
              </a:rPr>
              <a:t>In practice</a:t>
            </a:r>
          </a:p>
          <a:p>
            <a:pPr lvl="1">
              <a:defRPr/>
            </a:pPr>
            <a:r>
              <a:rPr lang="en-US" altLang="zh-CN" dirty="0">
                <a:cs typeface="Courier New" panose="02070309020205020404" pitchFamily="49" charset="0"/>
              </a:rPr>
              <a:t>The client usually specifies only remote participant’s address and let’s the system fill in the local information</a:t>
            </a:r>
          </a:p>
          <a:p>
            <a:pPr lvl="1">
              <a:defRPr/>
            </a:pPr>
            <a:r>
              <a:rPr lang="en-US" altLang="zh-CN" dirty="0">
                <a:cs typeface="Courier New" panose="02070309020205020404" pitchFamily="49" charset="0"/>
              </a:rPr>
              <a:t>Whereas a server usually listens for messages on a well-known port</a:t>
            </a:r>
          </a:p>
          <a:p>
            <a:pPr lvl="1">
              <a:defRPr/>
            </a:pPr>
            <a:r>
              <a:rPr lang="en-US" altLang="zh-CN" dirty="0">
                <a:cs typeface="Courier New" panose="02070309020205020404" pitchFamily="49" charset="0"/>
              </a:rPr>
              <a:t>A client does not care which port it uses for itself, the OS simply selects an unused one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a:xfrm>
            <a:off x="838200" y="1825625"/>
            <a:ext cx="10822172" cy="4351338"/>
          </a:xfrm>
        </p:spPr>
        <p:txBody>
          <a:bodyPr/>
          <a:lstStyle/>
          <a:p>
            <a:pPr>
              <a:buNone/>
            </a:pPr>
            <a:r>
              <a:rPr lang="en-US" altLang="zh-CN" dirty="0">
                <a:ea typeface="宋体" panose="02010600030101010101" pitchFamily="2" charset="-122"/>
                <a:cs typeface="Courier New" panose="02070309020205020404" pitchFamily="49" charset="0"/>
              </a:rPr>
              <a:t>Once a connection is established, the application process invokes two operation</a:t>
            </a:r>
          </a:p>
          <a:p>
            <a:pPr>
              <a:buNone/>
            </a:pPr>
            <a:endParaRPr lang="en-US" altLang="zh-CN" dirty="0">
              <a:ea typeface="宋体" panose="02010600030101010101" pitchFamily="2" charset="-122"/>
              <a:cs typeface="Courier New" panose="02070309020205020404" pitchFamily="49" charset="0"/>
            </a:endParaRPr>
          </a:p>
          <a:p>
            <a:pPr>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int send (int socket, char *msg,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msg_len</a:t>
            </a:r>
            <a:r>
              <a:rPr lang="en-US" altLang="zh-CN" sz="2400" dirty="0">
                <a:latin typeface="Courier New" panose="02070309020205020404" pitchFamily="49" charset="0"/>
                <a:ea typeface="宋体" panose="02010600030101010101" pitchFamily="2" charset="-122"/>
                <a:cs typeface="Courier New" panose="02070309020205020404" pitchFamily="49" charset="0"/>
              </a:rPr>
              <a:t>, int flags)</a:t>
            </a:r>
          </a:p>
          <a:p>
            <a:pPr>
              <a:buNone/>
            </a:pPr>
            <a:endParaRPr lang="en-US" altLang="zh-CN" sz="2400" dirty="0">
              <a:latin typeface="Courier New" panose="02070309020205020404" pitchFamily="49" charset="0"/>
              <a:ea typeface="宋体" panose="02010600030101010101" pitchFamily="2" charset="-122"/>
              <a:cs typeface="Courier New" panose="02070309020205020404" pitchFamily="49" charset="0"/>
            </a:endParaRPr>
          </a:p>
          <a:p>
            <a:pPr>
              <a:buNone/>
            </a:pPr>
            <a:r>
              <a:rPr lang="en-US" altLang="zh-CN" sz="24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recv</a:t>
            </a:r>
            <a:r>
              <a:rPr lang="en-US" altLang="zh-CN" sz="2400" dirty="0">
                <a:latin typeface="Courier New" panose="02070309020205020404" pitchFamily="49" charset="0"/>
                <a:ea typeface="宋体" panose="02010600030101010101" pitchFamily="2" charset="-122"/>
                <a:cs typeface="Courier New" panose="02070309020205020404" pitchFamily="49" charset="0"/>
              </a:rPr>
              <a:t> (int socket, char *buff, int </a:t>
            </a:r>
            <a:r>
              <a:rPr lang="en-US" altLang="zh-CN" sz="2400" dirty="0" err="1">
                <a:latin typeface="Courier New" panose="02070309020205020404" pitchFamily="49" charset="0"/>
                <a:ea typeface="宋体" panose="02010600030101010101" pitchFamily="2" charset="-122"/>
                <a:cs typeface="Courier New" panose="02070309020205020404" pitchFamily="49" charset="0"/>
              </a:rPr>
              <a:t>buff_len</a:t>
            </a:r>
            <a:r>
              <a:rPr lang="en-US" altLang="zh-CN" sz="2400" dirty="0">
                <a:latin typeface="Courier New" panose="02070309020205020404" pitchFamily="49" charset="0"/>
                <a:ea typeface="宋体" panose="02010600030101010101" pitchFamily="2" charset="-122"/>
                <a:cs typeface="Courier New" panose="02070309020205020404" pitchFamily="49" charset="0"/>
              </a:rPr>
              <a:t>, int flags)</a:t>
            </a:r>
          </a:p>
          <a:p>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Example Application: Client</a:t>
            </a:r>
            <a:endParaRPr lang="zh-CN" altLang="en-US" dirty="0"/>
          </a:p>
        </p:txBody>
      </p:sp>
      <p:sp>
        <p:nvSpPr>
          <p:cNvPr id="3" name="内容占位符 2"/>
          <p:cNvSpPr>
            <a:spLocks noGrp="1"/>
          </p:cNvSpPr>
          <p:nvPr>
            <p:ph idx="1"/>
          </p:nvPr>
        </p:nvSpPr>
        <p:spPr>
          <a:xfrm>
            <a:off x="838200" y="1825625"/>
            <a:ext cx="4719084" cy="4351338"/>
          </a:xfrm>
        </p:spPr>
        <p:txBody>
          <a:bodyPr>
            <a:normAutofit fontScale="55000" lnSpcReduction="20000"/>
          </a:bodyPr>
          <a:lstStyle/>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stdio.h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types.h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socket.h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netinet</a:t>
            </a:r>
            <a:r>
              <a:rPr lang="en-US" altLang="zh-CN" dirty="0">
                <a:ea typeface="宋体" panose="02010600030101010101" pitchFamily="2" charset="-122"/>
              </a:rPr>
              <a:t>/</a:t>
            </a:r>
            <a:r>
              <a:rPr lang="en-US" altLang="zh-CN" dirty="0" err="1">
                <a:ea typeface="宋体" panose="02010600030101010101" pitchFamily="2" charset="-122"/>
              </a:rPr>
              <a:t>in.h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netdb.h</a:t>
            </a:r>
            <a:r>
              <a:rPr lang="en-US" altLang="zh-CN" dirty="0">
                <a:ea typeface="宋体" panose="02010600030101010101" pitchFamily="2" charset="-122"/>
              </a:rPr>
              <a:t>&gt;</a:t>
            </a: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#define SERVER_PORT 5432</a:t>
            </a:r>
          </a:p>
          <a:p>
            <a:pPr>
              <a:spcBef>
                <a:spcPts val="0"/>
              </a:spcBef>
              <a:buFont typeface="Wingdings" panose="05000000000000000000" pitchFamily="2" charset="2"/>
              <a:buNone/>
            </a:pPr>
            <a:r>
              <a:rPr lang="en-US" altLang="zh-CN" dirty="0">
                <a:ea typeface="宋体" panose="02010600030101010101" pitchFamily="2" charset="-122"/>
              </a:rPr>
              <a:t>#define MAX_LINE 256</a:t>
            </a: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int main(int </a:t>
            </a:r>
            <a:r>
              <a:rPr lang="en-US" altLang="zh-CN" dirty="0" err="1">
                <a:ea typeface="宋体" panose="02010600030101010101" pitchFamily="2" charset="-122"/>
              </a:rPr>
              <a:t>argc</a:t>
            </a:r>
            <a:r>
              <a:rPr lang="en-US" altLang="zh-CN" dirty="0">
                <a:ea typeface="宋体" panose="02010600030101010101" pitchFamily="2" charset="-122"/>
              </a:rPr>
              <a:t>, char * </a:t>
            </a:r>
            <a:r>
              <a:rPr lang="en-US" altLang="zh-CN" dirty="0" err="1">
                <a:ea typeface="宋体" panose="02010600030101010101" pitchFamily="2" charset="-122"/>
              </a:rPr>
              <a:t>argv</a:t>
            </a:r>
            <a:r>
              <a:rPr lang="en-US" altLang="zh-CN" dirty="0">
                <a:ea typeface="宋体" panose="02010600030101010101" pitchFamily="2" charset="-122"/>
              </a:rPr>
              <a:t>[])</a:t>
            </a:r>
          </a:p>
          <a:p>
            <a:pPr>
              <a:spcBef>
                <a:spcPts val="0"/>
              </a:spcBef>
              <a:buFont typeface="Wingdings" panose="05000000000000000000" pitchFamily="2" charset="2"/>
              <a:buNone/>
            </a:pPr>
            <a:r>
              <a:rPr lang="en-US" altLang="zh-CN" dirty="0">
                <a:ea typeface="宋体" panose="02010600030101010101" pitchFamily="2" charset="-122"/>
              </a:rPr>
              <a:t>{</a:t>
            </a:r>
          </a:p>
          <a:p>
            <a:pPr>
              <a:spcBef>
                <a:spcPts val="0"/>
              </a:spcBef>
              <a:buFont typeface="Wingdings" panose="05000000000000000000" pitchFamily="2" charset="2"/>
              <a:buNone/>
            </a:pPr>
            <a:r>
              <a:rPr lang="en-US" altLang="zh-CN" dirty="0">
                <a:ea typeface="宋体" panose="02010600030101010101" pitchFamily="2" charset="-122"/>
              </a:rPr>
              <a:t>	FILE *</a:t>
            </a:r>
            <a:r>
              <a:rPr lang="en-US" altLang="zh-CN" dirty="0" err="1">
                <a:ea typeface="宋体" panose="02010600030101010101" pitchFamily="2" charset="-122"/>
              </a:rPr>
              <a:t>fp</a:t>
            </a:r>
            <a:r>
              <a:rPr lang="en-US" altLang="zh-CN" dirty="0">
                <a:ea typeface="宋体" panose="02010600030101010101" pitchFamily="2" charset="-122"/>
              </a:rPr>
              <a:t>;</a:t>
            </a:r>
          </a:p>
          <a:p>
            <a:pPr>
              <a:spcBef>
                <a:spcPts val="0"/>
              </a:spcBef>
              <a:buFont typeface="Wingdings" panose="05000000000000000000" pitchFamily="2" charset="2"/>
              <a:buNone/>
            </a:pPr>
            <a:r>
              <a:rPr lang="en-US" altLang="zh-CN" dirty="0">
                <a:ea typeface="宋体" panose="02010600030101010101" pitchFamily="2" charset="-122"/>
              </a:rPr>
              <a:t>	struct </a:t>
            </a:r>
            <a:r>
              <a:rPr lang="en-US" altLang="zh-CN" dirty="0" err="1">
                <a:ea typeface="宋体" panose="02010600030101010101" pitchFamily="2" charset="-122"/>
              </a:rPr>
              <a:t>hostent</a:t>
            </a:r>
            <a:r>
              <a:rPr lang="en-US" altLang="zh-CN" dirty="0">
                <a:ea typeface="宋体" panose="02010600030101010101" pitchFamily="2" charset="-122"/>
              </a:rPr>
              <a:t> *hp;</a:t>
            </a:r>
          </a:p>
          <a:p>
            <a:pPr>
              <a:spcBef>
                <a:spcPts val="0"/>
              </a:spcBef>
              <a:buFont typeface="Wingdings" panose="05000000000000000000" pitchFamily="2" charset="2"/>
              <a:buNone/>
            </a:pPr>
            <a:r>
              <a:rPr lang="en-US" altLang="zh-CN" dirty="0">
                <a:ea typeface="宋体" panose="02010600030101010101" pitchFamily="2" charset="-122"/>
              </a:rPr>
              <a:t>	struct </a:t>
            </a:r>
            <a:r>
              <a:rPr lang="en-US" altLang="zh-CN" dirty="0" err="1">
                <a:ea typeface="宋体" panose="02010600030101010101" pitchFamily="2" charset="-122"/>
              </a:rPr>
              <a:t>sockaddr_in</a:t>
            </a:r>
            <a:r>
              <a:rPr lang="en-US" altLang="zh-CN" dirty="0">
                <a:ea typeface="宋体" panose="02010600030101010101" pitchFamily="2" charset="-122"/>
              </a:rPr>
              <a:t> sin;</a:t>
            </a:r>
          </a:p>
          <a:p>
            <a:pPr>
              <a:spcBef>
                <a:spcPts val="0"/>
              </a:spcBef>
              <a:buFont typeface="Wingdings" panose="05000000000000000000" pitchFamily="2" charset="2"/>
              <a:buNone/>
            </a:pPr>
            <a:r>
              <a:rPr lang="en-US" altLang="zh-CN" dirty="0">
                <a:ea typeface="宋体" panose="02010600030101010101" pitchFamily="2" charset="-122"/>
              </a:rPr>
              <a:t>	char *host;</a:t>
            </a:r>
          </a:p>
          <a:p>
            <a:pPr>
              <a:spcBef>
                <a:spcPts val="0"/>
              </a:spcBef>
              <a:buFont typeface="Wingdings" panose="05000000000000000000" pitchFamily="2" charset="2"/>
              <a:buNone/>
            </a:pPr>
            <a:r>
              <a:rPr lang="en-US" altLang="zh-CN" dirty="0">
                <a:ea typeface="宋体" panose="02010600030101010101" pitchFamily="2" charset="-122"/>
              </a:rPr>
              <a:t>	char </a:t>
            </a:r>
            <a:r>
              <a:rPr lang="en-US" altLang="zh-CN" dirty="0" err="1">
                <a:ea typeface="宋体" panose="02010600030101010101" pitchFamily="2" charset="-122"/>
              </a:rPr>
              <a:t>buf</a:t>
            </a:r>
            <a:r>
              <a:rPr lang="en-US" altLang="zh-CN" dirty="0">
                <a:ea typeface="宋体" panose="02010600030101010101" pitchFamily="2" charset="-122"/>
              </a:rPr>
              <a:t>[MAX_LINE];</a:t>
            </a:r>
          </a:p>
          <a:p>
            <a:pPr>
              <a:spcBef>
                <a:spcPts val="0"/>
              </a:spcBef>
              <a:buFont typeface="Wingdings" panose="05000000000000000000" pitchFamily="2" charset="2"/>
              <a:buNone/>
            </a:pPr>
            <a:r>
              <a:rPr lang="en-US" altLang="zh-CN" dirty="0">
                <a:ea typeface="宋体" panose="02010600030101010101" pitchFamily="2" charset="-122"/>
              </a:rPr>
              <a:t>	int s;</a:t>
            </a:r>
          </a:p>
          <a:p>
            <a:pPr>
              <a:spcBef>
                <a:spcPts val="0"/>
              </a:spcBef>
              <a:buFont typeface="Wingdings" panose="05000000000000000000" pitchFamily="2" charset="2"/>
              <a:buNone/>
            </a:pPr>
            <a:r>
              <a:rPr lang="en-US" altLang="zh-CN" dirty="0">
                <a:ea typeface="宋体" panose="02010600030101010101" pitchFamily="2" charset="-122"/>
              </a:rPr>
              <a:t>	int </a:t>
            </a:r>
            <a:r>
              <a:rPr lang="en-US" altLang="zh-CN" dirty="0" err="1">
                <a:ea typeface="宋体" panose="02010600030101010101" pitchFamily="2" charset="-122"/>
              </a:rPr>
              <a:t>len</a:t>
            </a:r>
            <a:r>
              <a:rPr lang="en-US" altLang="zh-CN" dirty="0">
                <a:ea typeface="宋体" panose="02010600030101010101" pitchFamily="2" charset="-122"/>
              </a:rPr>
              <a:t>;</a:t>
            </a:r>
          </a:p>
          <a:p>
            <a:pPr>
              <a:spcBef>
                <a:spcPts val="0"/>
              </a:spcBef>
              <a:buFont typeface="Wingdings" panose="05000000000000000000" pitchFamily="2" charset="2"/>
              <a:buNone/>
            </a:pPr>
            <a:r>
              <a:rPr lang="en-US" altLang="zh-CN" dirty="0">
                <a:ea typeface="宋体" panose="02010600030101010101" pitchFamily="2" charset="-122"/>
              </a:rPr>
              <a:t>	if (</a:t>
            </a:r>
            <a:r>
              <a:rPr lang="en-US" altLang="zh-CN" dirty="0" err="1">
                <a:ea typeface="宋体" panose="02010600030101010101" pitchFamily="2" charset="-122"/>
              </a:rPr>
              <a:t>argc</a:t>
            </a:r>
            <a:r>
              <a:rPr lang="en-US" altLang="zh-CN" dirty="0">
                <a:ea typeface="宋体" panose="02010600030101010101" pitchFamily="2" charset="-122"/>
              </a:rPr>
              <a:t>==2) {</a:t>
            </a:r>
          </a:p>
          <a:p>
            <a:pPr>
              <a:spcBef>
                <a:spcPts val="0"/>
              </a:spcBef>
              <a:buFont typeface="Wingdings" panose="05000000000000000000" pitchFamily="2" charset="2"/>
              <a:buNone/>
            </a:pPr>
            <a:r>
              <a:rPr lang="en-US" altLang="zh-CN" dirty="0">
                <a:ea typeface="宋体" panose="02010600030101010101" pitchFamily="2" charset="-122"/>
              </a:rPr>
              <a:t>		host = </a:t>
            </a:r>
            <a:r>
              <a:rPr lang="en-US" altLang="zh-CN" dirty="0" err="1">
                <a:ea typeface="宋体" panose="02010600030101010101" pitchFamily="2" charset="-122"/>
              </a:rPr>
              <a:t>argv</a:t>
            </a:r>
            <a:r>
              <a:rPr lang="en-US" altLang="zh-CN" dirty="0">
                <a:ea typeface="宋体" panose="02010600030101010101" pitchFamily="2" charset="-122"/>
              </a:rPr>
              <a:t>[1];</a:t>
            </a:r>
          </a:p>
          <a:p>
            <a:pPr>
              <a:spcBef>
                <a:spcPts val="0"/>
              </a:spcBef>
              <a:buFont typeface="Wingdings" panose="05000000000000000000" pitchFamily="2" charset="2"/>
              <a:buNone/>
            </a:pPr>
            <a:r>
              <a:rPr lang="en-US" altLang="zh-CN" dirty="0">
                <a:ea typeface="宋体" panose="02010600030101010101" pitchFamily="2" charset="-122"/>
              </a:rPr>
              <a:t>	}</a:t>
            </a:r>
          </a:p>
          <a:p>
            <a:pPr>
              <a:spcBef>
                <a:spcPts val="0"/>
              </a:spcBef>
              <a:buFont typeface="Wingdings" panose="05000000000000000000" pitchFamily="2" charset="2"/>
              <a:buNone/>
            </a:pPr>
            <a:r>
              <a:rPr lang="en-US" altLang="zh-CN" dirty="0">
                <a:ea typeface="宋体" panose="02010600030101010101" pitchFamily="2" charset="-122"/>
              </a:rPr>
              <a:t>	else {</a:t>
            </a: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fprintf</a:t>
            </a:r>
            <a:r>
              <a:rPr lang="en-US" altLang="zh-CN" dirty="0">
                <a:ea typeface="宋体" panose="02010600030101010101" pitchFamily="2" charset="-122"/>
              </a:rPr>
              <a:t>(stderr, "usage: simplex-talk host\n");</a:t>
            </a:r>
          </a:p>
          <a:p>
            <a:pPr>
              <a:spcBef>
                <a:spcPts val="0"/>
              </a:spcBef>
              <a:buFont typeface="Wingdings" panose="05000000000000000000" pitchFamily="2" charset="2"/>
              <a:buNone/>
            </a:pPr>
            <a:r>
              <a:rPr lang="en-US" altLang="zh-CN" dirty="0">
                <a:ea typeface="宋体" panose="02010600030101010101" pitchFamily="2" charset="-122"/>
              </a:rPr>
              <a:t>	exit(1);</a:t>
            </a:r>
          </a:p>
          <a:p>
            <a:pPr>
              <a:spcBef>
                <a:spcPts val="0"/>
              </a:spcBef>
              <a:buFont typeface="Wingdings" panose="05000000000000000000" pitchFamily="2" charset="2"/>
              <a:buNone/>
            </a:pPr>
            <a:r>
              <a:rPr lang="en-US" altLang="zh-CN" dirty="0">
                <a:ea typeface="宋体" panose="02010600030101010101" pitchFamily="2" charset="-122"/>
              </a:rPr>
              <a:t>	}</a:t>
            </a:r>
          </a:p>
          <a:p>
            <a:pPr>
              <a:spcBef>
                <a:spcPts val="0"/>
              </a:spcBef>
            </a:pPr>
            <a:endParaRPr lang="zh-CN" altLang="en-US" dirty="0"/>
          </a:p>
        </p:txBody>
      </p:sp>
      <p:sp>
        <p:nvSpPr>
          <p:cNvPr id="5" name="内容占位符 2"/>
          <p:cNvSpPr txBox="1"/>
          <p:nvPr/>
        </p:nvSpPr>
        <p:spPr>
          <a:xfrm>
            <a:off x="5677786" y="1690688"/>
            <a:ext cx="579297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70000"/>
              </a:lnSpc>
              <a:spcBef>
                <a:spcPts val="0"/>
              </a:spcBef>
              <a:buFont typeface="Wingdings" panose="05000000000000000000" pitchFamily="2" charset="2"/>
              <a:buNone/>
            </a:pPr>
            <a:r>
              <a:rPr lang="en-US" altLang="zh-CN" sz="1400" dirty="0">
                <a:ea typeface="宋体" panose="02010600030101010101" pitchFamily="2" charset="-122"/>
              </a:rPr>
              <a:t>	/* translate host name into peer’s IP address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hp = </a:t>
            </a:r>
            <a:r>
              <a:rPr lang="en-US" altLang="zh-CN" sz="1400" dirty="0" err="1">
                <a:ea typeface="宋体" panose="02010600030101010101" pitchFamily="2" charset="-122"/>
              </a:rPr>
              <a:t>gethostbyname</a:t>
            </a:r>
            <a:r>
              <a:rPr lang="en-US" altLang="zh-CN" sz="1400" dirty="0">
                <a:ea typeface="宋体" panose="02010600030101010101" pitchFamily="2" charset="-122"/>
              </a:rPr>
              <a:t>(host);</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if (!hp)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fprintf</a:t>
            </a:r>
            <a:r>
              <a:rPr lang="en-US" altLang="zh-CN" sz="1400" dirty="0">
                <a:ea typeface="宋体" panose="02010600030101010101" pitchFamily="2" charset="-122"/>
              </a:rPr>
              <a:t>(stderr, "simplex-talk: unknown host: %s\n", host);</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exit(1);</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 build address data structure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bzero</a:t>
            </a:r>
            <a:r>
              <a:rPr lang="en-US" altLang="zh-CN" sz="1400" dirty="0">
                <a:ea typeface="宋体" panose="02010600030101010101" pitchFamily="2" charset="-122"/>
              </a:rPr>
              <a:t>((char *)&amp;sin, </a:t>
            </a:r>
            <a:r>
              <a:rPr lang="en-US" altLang="zh-CN" sz="1400" dirty="0" err="1">
                <a:ea typeface="宋体" panose="02010600030101010101" pitchFamily="2" charset="-122"/>
              </a:rPr>
              <a:t>sizeof</a:t>
            </a:r>
            <a:r>
              <a:rPr lang="en-US" altLang="zh-CN" sz="1400" dirty="0">
                <a:ea typeface="宋体" panose="02010600030101010101" pitchFamily="2" charset="-122"/>
              </a:rPr>
              <a:t>(sin));</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sin.sin_family</a:t>
            </a:r>
            <a:r>
              <a:rPr lang="en-US" altLang="zh-CN" sz="1400" dirty="0">
                <a:ea typeface="宋体" panose="02010600030101010101" pitchFamily="2" charset="-122"/>
              </a:rPr>
              <a:t> = AF_INET;</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bcopy</a:t>
            </a:r>
            <a:r>
              <a:rPr lang="en-US" altLang="zh-CN" sz="1400" dirty="0">
                <a:ea typeface="宋体" panose="02010600030101010101" pitchFamily="2" charset="-122"/>
              </a:rPr>
              <a:t>(hp-&gt;</a:t>
            </a:r>
            <a:r>
              <a:rPr lang="en-US" altLang="zh-CN" sz="1400" dirty="0" err="1">
                <a:ea typeface="宋体" panose="02010600030101010101" pitchFamily="2" charset="-122"/>
              </a:rPr>
              <a:t>h_addr</a:t>
            </a:r>
            <a:r>
              <a:rPr lang="en-US" altLang="zh-CN" sz="1400" dirty="0">
                <a:ea typeface="宋体" panose="02010600030101010101" pitchFamily="2" charset="-122"/>
              </a:rPr>
              <a:t>, (char *)&amp;</a:t>
            </a:r>
            <a:r>
              <a:rPr lang="en-US" altLang="zh-CN" sz="1400" dirty="0" err="1">
                <a:ea typeface="宋体" panose="02010600030101010101" pitchFamily="2" charset="-122"/>
              </a:rPr>
              <a:t>sin.sin_addr</a:t>
            </a:r>
            <a:r>
              <a:rPr lang="en-US" altLang="zh-CN" sz="1400" dirty="0">
                <a:ea typeface="宋体" panose="02010600030101010101" pitchFamily="2" charset="-122"/>
              </a:rPr>
              <a:t>, hp-&gt;</a:t>
            </a:r>
            <a:r>
              <a:rPr lang="en-US" altLang="zh-CN" sz="1400" dirty="0" err="1">
                <a:ea typeface="宋体" panose="02010600030101010101" pitchFamily="2" charset="-122"/>
              </a:rPr>
              <a:t>h_length</a:t>
            </a:r>
            <a:r>
              <a:rPr lang="en-US" altLang="zh-CN" sz="1400" dirty="0">
                <a:ea typeface="宋体" panose="02010600030101010101" pitchFamily="2" charset="-122"/>
              </a:rPr>
              <a:t>);</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sin.sin_port</a:t>
            </a:r>
            <a:r>
              <a:rPr lang="en-US" altLang="zh-CN" sz="1400" dirty="0">
                <a:ea typeface="宋体" panose="02010600030101010101" pitchFamily="2" charset="-122"/>
              </a:rPr>
              <a:t> = </a:t>
            </a:r>
            <a:r>
              <a:rPr lang="en-US" altLang="zh-CN" sz="1400" dirty="0" err="1">
                <a:ea typeface="宋体" panose="02010600030101010101" pitchFamily="2" charset="-122"/>
              </a:rPr>
              <a:t>htons</a:t>
            </a:r>
            <a:r>
              <a:rPr lang="en-US" altLang="zh-CN" sz="1400" dirty="0">
                <a:ea typeface="宋体" panose="02010600030101010101" pitchFamily="2" charset="-122"/>
              </a:rPr>
              <a:t>(SERVER_PORT);</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 active open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if ((s = socket(PF_INET, SOCK_STREAM, 0)) &lt; 0)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perror</a:t>
            </a:r>
            <a:r>
              <a:rPr lang="en-US" altLang="zh-CN" sz="1400" dirty="0">
                <a:ea typeface="宋体" panose="02010600030101010101" pitchFamily="2" charset="-122"/>
              </a:rPr>
              <a:t>("simplex-talk: socket");</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exit(1);</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if (connect(s, (struct </a:t>
            </a:r>
            <a:r>
              <a:rPr lang="en-US" altLang="zh-CN" sz="1400" dirty="0" err="1">
                <a:ea typeface="宋体" panose="02010600030101010101" pitchFamily="2" charset="-122"/>
              </a:rPr>
              <a:t>sockaddr</a:t>
            </a:r>
            <a:r>
              <a:rPr lang="en-US" altLang="zh-CN" sz="1400" dirty="0">
                <a:ea typeface="宋体" panose="02010600030101010101" pitchFamily="2" charset="-122"/>
              </a:rPr>
              <a:t> *)&amp;sin, </a:t>
            </a:r>
            <a:r>
              <a:rPr lang="en-US" altLang="zh-CN" sz="1400" dirty="0" err="1">
                <a:ea typeface="宋体" panose="02010600030101010101" pitchFamily="2" charset="-122"/>
              </a:rPr>
              <a:t>sizeof</a:t>
            </a:r>
            <a:r>
              <a:rPr lang="en-US" altLang="zh-CN" sz="1400" dirty="0">
                <a:ea typeface="宋体" panose="02010600030101010101" pitchFamily="2" charset="-122"/>
              </a:rPr>
              <a:t>(sin)) &lt; 0)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perror</a:t>
            </a:r>
            <a:r>
              <a:rPr lang="en-US" altLang="zh-CN" sz="1400" dirty="0">
                <a:ea typeface="宋体" panose="02010600030101010101" pitchFamily="2" charset="-122"/>
              </a:rPr>
              <a:t>("simplex-talk: connect");</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close(s);</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exit(1);</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 main loop: get and send lines of text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while (</a:t>
            </a:r>
            <a:r>
              <a:rPr lang="en-US" altLang="zh-CN" sz="1400" dirty="0" err="1">
                <a:ea typeface="宋体" panose="02010600030101010101" pitchFamily="2" charset="-122"/>
              </a:rPr>
              <a:t>fgets</a:t>
            </a:r>
            <a:r>
              <a:rPr lang="en-US" altLang="zh-CN" sz="1400" dirty="0">
                <a:ea typeface="宋体" panose="02010600030101010101" pitchFamily="2" charset="-122"/>
              </a:rPr>
              <a:t>(</a:t>
            </a:r>
            <a:r>
              <a:rPr lang="en-US" altLang="zh-CN" sz="1400" dirty="0" err="1">
                <a:ea typeface="宋体" panose="02010600030101010101" pitchFamily="2" charset="-122"/>
              </a:rPr>
              <a:t>buf</a:t>
            </a:r>
            <a:r>
              <a:rPr lang="en-US" altLang="zh-CN" sz="1400" dirty="0">
                <a:ea typeface="宋体" panose="02010600030101010101" pitchFamily="2" charset="-122"/>
              </a:rPr>
              <a:t>, </a:t>
            </a:r>
            <a:r>
              <a:rPr lang="en-US" altLang="zh-CN" sz="1400" dirty="0" err="1">
                <a:ea typeface="宋体" panose="02010600030101010101" pitchFamily="2" charset="-122"/>
              </a:rPr>
              <a:t>sizeof</a:t>
            </a:r>
            <a:r>
              <a:rPr lang="en-US" altLang="zh-CN" sz="1400" dirty="0">
                <a:ea typeface="宋体" panose="02010600030101010101" pitchFamily="2" charset="-122"/>
              </a:rPr>
              <a:t>(</a:t>
            </a:r>
            <a:r>
              <a:rPr lang="en-US" altLang="zh-CN" sz="1400" dirty="0" err="1">
                <a:ea typeface="宋体" panose="02010600030101010101" pitchFamily="2" charset="-122"/>
              </a:rPr>
              <a:t>buf</a:t>
            </a:r>
            <a:r>
              <a:rPr lang="en-US" altLang="zh-CN" sz="1400" dirty="0">
                <a:ea typeface="宋体" panose="02010600030101010101" pitchFamily="2" charset="-122"/>
              </a:rPr>
              <a:t>), stdin))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buf</a:t>
            </a:r>
            <a:r>
              <a:rPr lang="en-US" altLang="zh-CN" sz="1400" dirty="0">
                <a:ea typeface="宋体" panose="02010600030101010101" pitchFamily="2" charset="-122"/>
              </a:rPr>
              <a:t>[MAX_LINE-1] = ’\0’;</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r>
              <a:rPr lang="en-US" altLang="zh-CN" sz="1400" dirty="0" err="1">
                <a:ea typeface="宋体" panose="02010600030101010101" pitchFamily="2" charset="-122"/>
              </a:rPr>
              <a:t>len</a:t>
            </a:r>
            <a:r>
              <a:rPr lang="en-US" altLang="zh-CN" sz="1400" dirty="0">
                <a:ea typeface="宋体" panose="02010600030101010101" pitchFamily="2" charset="-122"/>
              </a:rPr>
              <a:t> = </a:t>
            </a:r>
            <a:r>
              <a:rPr lang="en-US" altLang="zh-CN" sz="1400" dirty="0" err="1">
                <a:ea typeface="宋体" panose="02010600030101010101" pitchFamily="2" charset="-122"/>
              </a:rPr>
              <a:t>strlen</a:t>
            </a:r>
            <a:r>
              <a:rPr lang="en-US" altLang="zh-CN" sz="1400" dirty="0">
                <a:ea typeface="宋体" panose="02010600030101010101" pitchFamily="2" charset="-122"/>
              </a:rPr>
              <a:t>(</a:t>
            </a:r>
            <a:r>
              <a:rPr lang="en-US" altLang="zh-CN" sz="1400" dirty="0" err="1">
                <a:ea typeface="宋体" panose="02010600030101010101" pitchFamily="2" charset="-122"/>
              </a:rPr>
              <a:t>buf</a:t>
            </a:r>
            <a:r>
              <a:rPr lang="en-US" altLang="zh-CN" sz="1400" dirty="0">
                <a:ea typeface="宋体" panose="02010600030101010101" pitchFamily="2" charset="-122"/>
              </a:rPr>
              <a:t>) + 1;</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send(s, </a:t>
            </a:r>
            <a:r>
              <a:rPr lang="en-US" altLang="zh-CN" sz="1400" dirty="0" err="1">
                <a:ea typeface="宋体" panose="02010600030101010101" pitchFamily="2" charset="-122"/>
              </a:rPr>
              <a:t>buf</a:t>
            </a:r>
            <a:r>
              <a:rPr lang="en-US" altLang="zh-CN" sz="1400" dirty="0">
                <a:ea typeface="宋体" panose="02010600030101010101" pitchFamily="2" charset="-122"/>
              </a:rPr>
              <a:t>, </a:t>
            </a:r>
            <a:r>
              <a:rPr lang="en-US" altLang="zh-CN" sz="1400" dirty="0" err="1">
                <a:ea typeface="宋体" panose="02010600030101010101" pitchFamily="2" charset="-122"/>
              </a:rPr>
              <a:t>len</a:t>
            </a:r>
            <a:r>
              <a:rPr lang="en-US" altLang="zh-CN" sz="1400" dirty="0">
                <a:ea typeface="宋体" panose="02010600030101010101" pitchFamily="2" charset="-122"/>
              </a:rPr>
              <a:t>, 0);</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	}</a:t>
            </a:r>
          </a:p>
          <a:p>
            <a:pPr>
              <a:lnSpc>
                <a:spcPct val="70000"/>
              </a:lnSpc>
              <a:spcBef>
                <a:spcPts val="0"/>
              </a:spcBef>
              <a:buFont typeface="Wingdings" panose="05000000000000000000" pitchFamily="2" charset="2"/>
              <a:buNone/>
            </a:pPr>
            <a:r>
              <a:rPr lang="en-US" altLang="zh-CN" sz="1400" dirty="0">
                <a:ea typeface="宋体" panose="02010600030101010101" pitchFamily="2" charset="-122"/>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Example Application: Server</a:t>
            </a:r>
            <a:endParaRPr lang="zh-CN" altLang="en-US" dirty="0"/>
          </a:p>
        </p:txBody>
      </p:sp>
      <p:sp>
        <p:nvSpPr>
          <p:cNvPr id="3" name="内容占位符 2"/>
          <p:cNvSpPr>
            <a:spLocks noGrp="1"/>
          </p:cNvSpPr>
          <p:nvPr>
            <p:ph idx="1"/>
          </p:nvPr>
        </p:nvSpPr>
        <p:spPr>
          <a:xfrm>
            <a:off x="838200" y="1825625"/>
            <a:ext cx="4626935" cy="4351338"/>
          </a:xfrm>
        </p:spPr>
        <p:txBody>
          <a:bodyPr>
            <a:normAutofit fontScale="55000" lnSpcReduction="20000"/>
          </a:bodyPr>
          <a:lstStyle/>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stdio.h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types.h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&lt;sys/</a:t>
            </a:r>
            <a:r>
              <a:rPr lang="en-US" altLang="zh-CN" dirty="0" err="1">
                <a:ea typeface="宋体" panose="02010600030101010101" pitchFamily="2" charset="-122"/>
              </a:rPr>
              <a:t>socket.h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netinet</a:t>
            </a:r>
            <a:r>
              <a:rPr lang="en-US" altLang="zh-CN" dirty="0">
                <a:ea typeface="宋体" panose="02010600030101010101" pitchFamily="2" charset="-122"/>
              </a:rPr>
              <a:t>/</a:t>
            </a:r>
            <a:r>
              <a:rPr lang="en-US" altLang="zh-CN" dirty="0" err="1">
                <a:ea typeface="宋体" panose="02010600030101010101" pitchFamily="2" charset="-122"/>
              </a:rPr>
              <a:t>in.h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#include &lt;</a:t>
            </a:r>
            <a:r>
              <a:rPr lang="en-US" altLang="zh-CN" dirty="0" err="1">
                <a:ea typeface="宋体" panose="02010600030101010101" pitchFamily="2" charset="-122"/>
              </a:rPr>
              <a:t>netdb.h</a:t>
            </a:r>
            <a:r>
              <a:rPr lang="en-US" altLang="zh-CN" dirty="0">
                <a:ea typeface="宋体" panose="02010600030101010101" pitchFamily="2" charset="-122"/>
              </a:rPr>
              <a:t>&gt;</a:t>
            </a:r>
          </a:p>
          <a:p>
            <a:pPr>
              <a:spcBef>
                <a:spcPts val="0"/>
              </a:spcBef>
              <a:buFont typeface="Wingdings" panose="05000000000000000000" pitchFamily="2" charset="2"/>
              <a:buNone/>
            </a:pPr>
            <a:r>
              <a:rPr lang="en-US" altLang="zh-CN" dirty="0">
                <a:ea typeface="宋体" panose="02010600030101010101" pitchFamily="2" charset="-122"/>
              </a:rPr>
              <a:t>#define SERVER_PORT 5432</a:t>
            </a:r>
          </a:p>
          <a:p>
            <a:pPr>
              <a:spcBef>
                <a:spcPts val="0"/>
              </a:spcBef>
              <a:buFont typeface="Wingdings" panose="05000000000000000000" pitchFamily="2" charset="2"/>
              <a:buNone/>
            </a:pPr>
            <a:r>
              <a:rPr lang="en-US" altLang="zh-CN" dirty="0">
                <a:ea typeface="宋体" panose="02010600030101010101" pitchFamily="2" charset="-122"/>
              </a:rPr>
              <a:t>#define MAX_PENDING 5</a:t>
            </a:r>
          </a:p>
          <a:p>
            <a:pPr>
              <a:spcBef>
                <a:spcPts val="0"/>
              </a:spcBef>
              <a:buFont typeface="Wingdings" panose="05000000000000000000" pitchFamily="2" charset="2"/>
              <a:buNone/>
            </a:pPr>
            <a:r>
              <a:rPr lang="en-US" altLang="zh-CN" dirty="0">
                <a:ea typeface="宋体" panose="02010600030101010101" pitchFamily="2" charset="-122"/>
              </a:rPr>
              <a:t>#define MAX_LINE 256</a:t>
            </a: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int main()</a:t>
            </a:r>
          </a:p>
          <a:p>
            <a:pPr>
              <a:spcBef>
                <a:spcPts val="0"/>
              </a:spcBef>
              <a:buFont typeface="Wingdings" panose="05000000000000000000" pitchFamily="2" charset="2"/>
              <a:buNone/>
            </a:pPr>
            <a:r>
              <a:rPr lang="en-US" altLang="zh-CN" dirty="0">
                <a:ea typeface="宋体" panose="02010600030101010101" pitchFamily="2" charset="-122"/>
              </a:rPr>
              <a:t>{</a:t>
            </a:r>
          </a:p>
          <a:p>
            <a:pPr>
              <a:spcBef>
                <a:spcPts val="0"/>
              </a:spcBef>
              <a:buFont typeface="Wingdings" panose="05000000000000000000" pitchFamily="2" charset="2"/>
              <a:buNone/>
            </a:pPr>
            <a:r>
              <a:rPr lang="en-US" altLang="zh-CN" dirty="0">
                <a:ea typeface="宋体" panose="02010600030101010101" pitchFamily="2" charset="-122"/>
              </a:rPr>
              <a:t>	struct </a:t>
            </a:r>
            <a:r>
              <a:rPr lang="en-US" altLang="zh-CN" dirty="0" err="1">
                <a:ea typeface="宋体" panose="02010600030101010101" pitchFamily="2" charset="-122"/>
              </a:rPr>
              <a:t>sockaddr_in</a:t>
            </a:r>
            <a:r>
              <a:rPr lang="en-US" altLang="zh-CN" dirty="0">
                <a:ea typeface="宋体" panose="02010600030101010101" pitchFamily="2" charset="-122"/>
              </a:rPr>
              <a:t> sin;</a:t>
            </a:r>
          </a:p>
          <a:p>
            <a:pPr>
              <a:spcBef>
                <a:spcPts val="0"/>
              </a:spcBef>
              <a:buFont typeface="Wingdings" panose="05000000000000000000" pitchFamily="2" charset="2"/>
              <a:buNone/>
            </a:pPr>
            <a:r>
              <a:rPr lang="en-US" altLang="zh-CN" dirty="0">
                <a:ea typeface="宋体" panose="02010600030101010101" pitchFamily="2" charset="-122"/>
              </a:rPr>
              <a:t>	char </a:t>
            </a:r>
            <a:r>
              <a:rPr lang="en-US" altLang="zh-CN" dirty="0" err="1">
                <a:ea typeface="宋体" panose="02010600030101010101" pitchFamily="2" charset="-122"/>
              </a:rPr>
              <a:t>buf</a:t>
            </a:r>
            <a:r>
              <a:rPr lang="en-US" altLang="zh-CN" dirty="0">
                <a:ea typeface="宋体" panose="02010600030101010101" pitchFamily="2" charset="-122"/>
              </a:rPr>
              <a:t>[MAX_LINE];</a:t>
            </a:r>
          </a:p>
          <a:p>
            <a:pPr>
              <a:spcBef>
                <a:spcPts val="0"/>
              </a:spcBef>
              <a:buFont typeface="Wingdings" panose="05000000000000000000" pitchFamily="2" charset="2"/>
              <a:buNone/>
            </a:pPr>
            <a:r>
              <a:rPr lang="en-US" altLang="zh-CN" dirty="0">
                <a:ea typeface="宋体" panose="02010600030101010101" pitchFamily="2" charset="-122"/>
              </a:rPr>
              <a:t>	int </a:t>
            </a:r>
            <a:r>
              <a:rPr lang="en-US" altLang="zh-CN" dirty="0" err="1">
                <a:ea typeface="宋体" panose="02010600030101010101" pitchFamily="2" charset="-122"/>
              </a:rPr>
              <a:t>len</a:t>
            </a:r>
            <a:r>
              <a:rPr lang="en-US" altLang="zh-CN" dirty="0">
                <a:ea typeface="宋体" panose="02010600030101010101" pitchFamily="2" charset="-122"/>
              </a:rPr>
              <a:t>;</a:t>
            </a:r>
          </a:p>
          <a:p>
            <a:pPr>
              <a:spcBef>
                <a:spcPts val="0"/>
              </a:spcBef>
              <a:buFont typeface="Wingdings" panose="05000000000000000000" pitchFamily="2" charset="2"/>
              <a:buNone/>
            </a:pPr>
            <a:r>
              <a:rPr lang="en-US" altLang="zh-CN" dirty="0">
                <a:ea typeface="宋体" panose="02010600030101010101" pitchFamily="2" charset="-122"/>
              </a:rPr>
              <a:t>	int s, </a:t>
            </a:r>
            <a:r>
              <a:rPr lang="en-US" altLang="zh-CN" dirty="0" err="1">
                <a:ea typeface="宋体" panose="02010600030101010101" pitchFamily="2" charset="-122"/>
              </a:rPr>
              <a:t>new_s</a:t>
            </a:r>
            <a:r>
              <a:rPr lang="en-US" altLang="zh-CN" dirty="0">
                <a:ea typeface="宋体" panose="02010600030101010101" pitchFamily="2" charset="-122"/>
              </a:rPr>
              <a:t>;</a:t>
            </a:r>
          </a:p>
          <a:p>
            <a:pPr>
              <a:spcBef>
                <a:spcPts val="0"/>
              </a:spcBef>
              <a:buFont typeface="Wingdings" panose="05000000000000000000" pitchFamily="2" charset="2"/>
              <a:buNone/>
            </a:pPr>
            <a:r>
              <a:rPr lang="en-US" altLang="zh-CN" dirty="0">
                <a:ea typeface="宋体" panose="02010600030101010101" pitchFamily="2" charset="-122"/>
              </a:rPr>
              <a:t>	/* build address data structure */</a:t>
            </a: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bzero</a:t>
            </a:r>
            <a:r>
              <a:rPr lang="en-US" altLang="zh-CN" dirty="0">
                <a:ea typeface="宋体" panose="02010600030101010101" pitchFamily="2" charset="-122"/>
              </a:rPr>
              <a:t>((char *)&amp;sin, </a:t>
            </a:r>
            <a:r>
              <a:rPr lang="en-US" altLang="zh-CN" dirty="0" err="1">
                <a:ea typeface="宋体" panose="02010600030101010101" pitchFamily="2" charset="-122"/>
              </a:rPr>
              <a:t>sizeof</a:t>
            </a:r>
            <a:r>
              <a:rPr lang="en-US" altLang="zh-CN" dirty="0">
                <a:ea typeface="宋体" panose="02010600030101010101" pitchFamily="2" charset="-122"/>
              </a:rPr>
              <a:t>(sin));</a:t>
            </a: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sin.sin_family</a:t>
            </a:r>
            <a:r>
              <a:rPr lang="en-US" altLang="zh-CN" dirty="0">
                <a:ea typeface="宋体" panose="02010600030101010101" pitchFamily="2" charset="-122"/>
              </a:rPr>
              <a:t> = AF_INET;</a:t>
            </a: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sin.sin_addr.s_addr</a:t>
            </a:r>
            <a:r>
              <a:rPr lang="en-US" altLang="zh-CN" dirty="0">
                <a:ea typeface="宋体" panose="02010600030101010101" pitchFamily="2" charset="-122"/>
              </a:rPr>
              <a:t> = INADDR_ANY;</a:t>
            </a: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sin.sin_port</a:t>
            </a:r>
            <a:r>
              <a:rPr lang="en-US" altLang="zh-CN" dirty="0">
                <a:ea typeface="宋体" panose="02010600030101010101" pitchFamily="2" charset="-122"/>
              </a:rPr>
              <a:t> = </a:t>
            </a:r>
            <a:r>
              <a:rPr lang="en-US" altLang="zh-CN" dirty="0" err="1">
                <a:ea typeface="宋体" panose="02010600030101010101" pitchFamily="2" charset="-122"/>
              </a:rPr>
              <a:t>htons</a:t>
            </a:r>
            <a:r>
              <a:rPr lang="en-US" altLang="zh-CN" dirty="0">
                <a:ea typeface="宋体" panose="02010600030101010101" pitchFamily="2" charset="-122"/>
              </a:rPr>
              <a:t>(SERVER_PORT);</a:t>
            </a:r>
          </a:p>
          <a:p>
            <a:pPr>
              <a:spcBef>
                <a:spcPts val="0"/>
              </a:spcBef>
              <a:buFont typeface="Wingdings" panose="05000000000000000000" pitchFamily="2" charset="2"/>
              <a:buNone/>
            </a:pPr>
            <a:endParaRPr lang="en-US" altLang="zh-CN" dirty="0">
              <a:ea typeface="宋体" panose="02010600030101010101" pitchFamily="2" charset="-122"/>
            </a:endParaRPr>
          </a:p>
          <a:p>
            <a:pPr>
              <a:spcBef>
                <a:spcPts val="0"/>
              </a:spcBef>
              <a:buFont typeface="Wingdings" panose="05000000000000000000" pitchFamily="2" charset="2"/>
              <a:buNone/>
            </a:pPr>
            <a:r>
              <a:rPr lang="en-US" altLang="zh-CN" dirty="0">
                <a:ea typeface="宋体" panose="02010600030101010101" pitchFamily="2" charset="-122"/>
              </a:rPr>
              <a:t>	/* setup passive open */</a:t>
            </a:r>
          </a:p>
          <a:p>
            <a:pPr>
              <a:spcBef>
                <a:spcPts val="0"/>
              </a:spcBef>
              <a:buFont typeface="Wingdings" panose="05000000000000000000" pitchFamily="2" charset="2"/>
              <a:buNone/>
            </a:pPr>
            <a:r>
              <a:rPr lang="en-US" altLang="zh-CN" dirty="0">
                <a:ea typeface="宋体" panose="02010600030101010101" pitchFamily="2" charset="-122"/>
              </a:rPr>
              <a:t>	if ((s = socket(PF_INET, SOCK_STREAM, 0)) &lt; 0) {</a:t>
            </a:r>
          </a:p>
          <a:p>
            <a:pPr>
              <a:spcBef>
                <a:spcPts val="0"/>
              </a:spcBef>
              <a:buFont typeface="Wingdings" panose="05000000000000000000" pitchFamily="2" charset="2"/>
              <a:buNone/>
            </a:pPr>
            <a:r>
              <a:rPr lang="en-US" altLang="zh-CN" dirty="0">
                <a:ea typeface="宋体" panose="02010600030101010101" pitchFamily="2" charset="-122"/>
              </a:rPr>
              <a:t>		</a:t>
            </a:r>
            <a:r>
              <a:rPr lang="en-US" altLang="zh-CN" dirty="0" err="1">
                <a:ea typeface="宋体" panose="02010600030101010101" pitchFamily="2" charset="-122"/>
              </a:rPr>
              <a:t>perror</a:t>
            </a:r>
            <a:r>
              <a:rPr lang="en-US" altLang="zh-CN" dirty="0">
                <a:ea typeface="宋体" panose="02010600030101010101" pitchFamily="2" charset="-122"/>
              </a:rPr>
              <a:t>("simplex-talk: socket");</a:t>
            </a:r>
          </a:p>
          <a:p>
            <a:pPr>
              <a:spcBef>
                <a:spcPts val="0"/>
              </a:spcBef>
              <a:buFont typeface="Wingdings" panose="05000000000000000000" pitchFamily="2" charset="2"/>
              <a:buNone/>
            </a:pPr>
            <a:r>
              <a:rPr lang="en-US" altLang="zh-CN" dirty="0">
                <a:ea typeface="宋体" panose="02010600030101010101" pitchFamily="2" charset="-122"/>
              </a:rPr>
              <a:t>		exit(1);</a:t>
            </a:r>
          </a:p>
          <a:p>
            <a:pPr>
              <a:spcBef>
                <a:spcPts val="0"/>
              </a:spcBef>
              <a:buFont typeface="Wingdings" panose="05000000000000000000" pitchFamily="2" charset="2"/>
              <a:buNone/>
            </a:pPr>
            <a:r>
              <a:rPr lang="en-US" altLang="zh-CN" dirty="0">
                <a:ea typeface="宋体" panose="02010600030101010101" pitchFamily="2" charset="-122"/>
              </a:rPr>
              <a:t>	}</a:t>
            </a:r>
          </a:p>
          <a:p>
            <a:pPr>
              <a:spcBef>
                <a:spcPts val="0"/>
              </a:spcBef>
            </a:pPr>
            <a:endParaRPr lang="zh-CN" altLang="en-US" dirty="0"/>
          </a:p>
        </p:txBody>
      </p:sp>
      <p:sp>
        <p:nvSpPr>
          <p:cNvPr id="4" name="内容占位符 2"/>
          <p:cNvSpPr txBox="1"/>
          <p:nvPr/>
        </p:nvSpPr>
        <p:spPr>
          <a:xfrm>
            <a:off x="5755758" y="1825625"/>
            <a:ext cx="571145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Wingdings" panose="05000000000000000000" pitchFamily="2" charset="2"/>
              <a:buNone/>
            </a:pPr>
            <a:r>
              <a:rPr lang="en-US" altLang="zh-CN" sz="1800" dirty="0">
                <a:ea typeface="宋体" panose="02010600030101010101" pitchFamily="2" charset="-122"/>
              </a:rPr>
              <a:t>	if ((bind(s, (struct </a:t>
            </a:r>
            <a:r>
              <a:rPr lang="en-US" altLang="zh-CN" sz="1800" dirty="0" err="1">
                <a:ea typeface="宋体" panose="02010600030101010101" pitchFamily="2" charset="-122"/>
              </a:rPr>
              <a:t>sockaddr</a:t>
            </a:r>
            <a:r>
              <a:rPr lang="en-US" altLang="zh-CN" sz="1800" dirty="0">
                <a:ea typeface="宋体" panose="02010600030101010101" pitchFamily="2" charset="-122"/>
              </a:rPr>
              <a:t> *)&amp;sin, </a:t>
            </a:r>
            <a:r>
              <a:rPr lang="en-US" altLang="zh-CN" sz="1800" dirty="0" err="1">
                <a:ea typeface="宋体" panose="02010600030101010101" pitchFamily="2" charset="-122"/>
              </a:rPr>
              <a:t>sizeof</a:t>
            </a:r>
            <a:r>
              <a:rPr lang="en-US" altLang="zh-CN" sz="1800" dirty="0">
                <a:ea typeface="宋体" panose="02010600030101010101" pitchFamily="2" charset="-122"/>
              </a:rPr>
              <a:t>(sin))) &lt; 0) {</a:t>
            </a:r>
          </a:p>
          <a:p>
            <a:pPr>
              <a:spcBef>
                <a:spcPts val="0"/>
              </a:spcBef>
              <a:buFont typeface="Wingdings" panose="05000000000000000000" pitchFamily="2" charset="2"/>
              <a:buNone/>
            </a:pPr>
            <a:r>
              <a:rPr lang="en-US" altLang="zh-CN" sz="1800" dirty="0">
                <a:ea typeface="宋体" panose="02010600030101010101" pitchFamily="2" charset="-122"/>
              </a:rPr>
              <a:t>		</a:t>
            </a:r>
            <a:r>
              <a:rPr lang="en-US" altLang="zh-CN" sz="1800" dirty="0" err="1">
                <a:ea typeface="宋体" panose="02010600030101010101" pitchFamily="2" charset="-122"/>
              </a:rPr>
              <a:t>perror</a:t>
            </a:r>
            <a:r>
              <a:rPr lang="en-US" altLang="zh-CN" sz="1800" dirty="0">
                <a:ea typeface="宋体" panose="02010600030101010101" pitchFamily="2" charset="-122"/>
              </a:rPr>
              <a:t>("simplex-talk: bind");</a:t>
            </a:r>
          </a:p>
          <a:p>
            <a:pPr>
              <a:spcBef>
                <a:spcPts val="0"/>
              </a:spcBef>
              <a:buFont typeface="Wingdings" panose="05000000000000000000" pitchFamily="2" charset="2"/>
              <a:buNone/>
            </a:pPr>
            <a:r>
              <a:rPr lang="en-US" altLang="zh-CN" sz="1800" dirty="0">
                <a:ea typeface="宋体" panose="02010600030101010101" pitchFamily="2" charset="-122"/>
              </a:rPr>
              <a:t>		exit(1);</a:t>
            </a:r>
          </a:p>
          <a:p>
            <a:pPr>
              <a:spcBef>
                <a:spcPts val="0"/>
              </a:spcBef>
              <a:buFont typeface="Wingdings" panose="05000000000000000000" pitchFamily="2" charset="2"/>
              <a:buNone/>
            </a:pPr>
            <a:r>
              <a:rPr lang="en-US" altLang="zh-CN" sz="1800" dirty="0">
                <a:ea typeface="宋体" panose="02010600030101010101" pitchFamily="2" charset="-122"/>
              </a:rPr>
              <a:t>	}</a:t>
            </a:r>
          </a:p>
          <a:p>
            <a:pPr>
              <a:spcBef>
                <a:spcPts val="0"/>
              </a:spcBef>
              <a:buFont typeface="Wingdings" panose="05000000000000000000" pitchFamily="2" charset="2"/>
              <a:buNone/>
            </a:pPr>
            <a:r>
              <a:rPr lang="en-US" altLang="zh-CN" sz="1800" dirty="0">
                <a:ea typeface="宋体" panose="02010600030101010101" pitchFamily="2" charset="-122"/>
              </a:rPr>
              <a:t>	listen(s, MAX_PENDING);</a:t>
            </a:r>
          </a:p>
          <a:p>
            <a:pPr>
              <a:spcBef>
                <a:spcPts val="0"/>
              </a:spcBef>
              <a:buFont typeface="Wingdings" panose="05000000000000000000" pitchFamily="2" charset="2"/>
              <a:buNone/>
            </a:pPr>
            <a:r>
              <a:rPr lang="en-US" altLang="zh-CN" sz="1800" dirty="0">
                <a:ea typeface="宋体" panose="02010600030101010101" pitchFamily="2" charset="-122"/>
              </a:rPr>
              <a:t>	/* wait for connection, then receive and print text */</a:t>
            </a:r>
          </a:p>
          <a:p>
            <a:pPr>
              <a:spcBef>
                <a:spcPts val="0"/>
              </a:spcBef>
              <a:buFont typeface="Wingdings" panose="05000000000000000000" pitchFamily="2" charset="2"/>
              <a:buNone/>
            </a:pPr>
            <a:r>
              <a:rPr lang="en-US" altLang="zh-CN" sz="1800" dirty="0">
                <a:ea typeface="宋体" panose="02010600030101010101" pitchFamily="2" charset="-122"/>
              </a:rPr>
              <a:t>	while(1) {</a:t>
            </a:r>
          </a:p>
          <a:p>
            <a:pPr>
              <a:spcBef>
                <a:spcPts val="0"/>
              </a:spcBef>
              <a:buFont typeface="Wingdings" panose="05000000000000000000" pitchFamily="2" charset="2"/>
              <a:buNone/>
            </a:pPr>
            <a:r>
              <a:rPr lang="en-US" altLang="zh-CN" sz="1800" dirty="0">
                <a:ea typeface="宋体" panose="02010600030101010101" pitchFamily="2" charset="-122"/>
              </a:rPr>
              <a:t>		if ((</a:t>
            </a:r>
            <a:r>
              <a:rPr lang="en-US" altLang="zh-CN" sz="1800" dirty="0" err="1">
                <a:ea typeface="宋体" panose="02010600030101010101" pitchFamily="2" charset="-122"/>
              </a:rPr>
              <a:t>new_s</a:t>
            </a:r>
            <a:r>
              <a:rPr lang="en-US" altLang="zh-CN" sz="1800" dirty="0">
                <a:ea typeface="宋体" panose="02010600030101010101" pitchFamily="2" charset="-122"/>
              </a:rPr>
              <a:t> = accept(s, (struct </a:t>
            </a:r>
            <a:r>
              <a:rPr lang="en-US" altLang="zh-CN" sz="1800" dirty="0" err="1">
                <a:ea typeface="宋体" panose="02010600030101010101" pitchFamily="2" charset="-122"/>
              </a:rPr>
              <a:t>sockaddr</a:t>
            </a:r>
            <a:r>
              <a:rPr lang="en-US" altLang="zh-CN" sz="1800" dirty="0">
                <a:ea typeface="宋体" panose="02010600030101010101" pitchFamily="2" charset="-122"/>
              </a:rPr>
              <a:t> *)&amp;sin, &amp;</a:t>
            </a:r>
            <a:r>
              <a:rPr lang="en-US" altLang="zh-CN" sz="1800" dirty="0" err="1">
                <a:ea typeface="宋体" panose="02010600030101010101" pitchFamily="2" charset="-122"/>
              </a:rPr>
              <a:t>len</a:t>
            </a:r>
            <a:r>
              <a:rPr lang="en-US" altLang="zh-CN" sz="1800" dirty="0">
                <a:ea typeface="宋体" panose="02010600030101010101" pitchFamily="2" charset="-122"/>
              </a:rPr>
              <a:t>)) &lt; 0) {</a:t>
            </a:r>
          </a:p>
          <a:p>
            <a:pPr>
              <a:spcBef>
                <a:spcPts val="0"/>
              </a:spcBef>
              <a:buFont typeface="Wingdings" panose="05000000000000000000" pitchFamily="2" charset="2"/>
              <a:buNone/>
            </a:pPr>
            <a:r>
              <a:rPr lang="en-US" altLang="zh-CN" sz="1800" dirty="0">
                <a:ea typeface="宋体" panose="02010600030101010101" pitchFamily="2" charset="-122"/>
              </a:rPr>
              <a:t>		</a:t>
            </a:r>
            <a:r>
              <a:rPr lang="en-US" altLang="zh-CN" sz="1800" dirty="0" err="1">
                <a:ea typeface="宋体" panose="02010600030101010101" pitchFamily="2" charset="-122"/>
              </a:rPr>
              <a:t>perror</a:t>
            </a:r>
            <a:r>
              <a:rPr lang="en-US" altLang="zh-CN" sz="1800" dirty="0">
                <a:ea typeface="宋体" panose="02010600030101010101" pitchFamily="2" charset="-122"/>
              </a:rPr>
              <a:t>("simplex-talk: accept");</a:t>
            </a:r>
          </a:p>
          <a:p>
            <a:pPr>
              <a:spcBef>
                <a:spcPts val="0"/>
              </a:spcBef>
              <a:buFont typeface="Wingdings" panose="05000000000000000000" pitchFamily="2" charset="2"/>
              <a:buNone/>
            </a:pPr>
            <a:r>
              <a:rPr lang="en-US" altLang="zh-CN" sz="1800" dirty="0">
                <a:ea typeface="宋体" panose="02010600030101010101" pitchFamily="2" charset="-122"/>
              </a:rPr>
              <a:t>		exit(1);</a:t>
            </a:r>
          </a:p>
          <a:p>
            <a:pPr>
              <a:spcBef>
                <a:spcPts val="0"/>
              </a:spcBef>
              <a:buFont typeface="Wingdings" panose="05000000000000000000" pitchFamily="2" charset="2"/>
              <a:buNone/>
            </a:pPr>
            <a:r>
              <a:rPr lang="en-US" altLang="zh-CN" sz="1800" dirty="0">
                <a:ea typeface="宋体" panose="02010600030101010101" pitchFamily="2" charset="-122"/>
              </a:rPr>
              <a:t>	}</a:t>
            </a:r>
          </a:p>
          <a:p>
            <a:pPr>
              <a:spcBef>
                <a:spcPts val="0"/>
              </a:spcBef>
              <a:buFont typeface="Wingdings" panose="05000000000000000000" pitchFamily="2" charset="2"/>
              <a:buNone/>
            </a:pPr>
            <a:r>
              <a:rPr lang="en-US" altLang="zh-CN" sz="1800" dirty="0">
                <a:ea typeface="宋体" panose="02010600030101010101" pitchFamily="2" charset="-122"/>
              </a:rPr>
              <a:t>	while (</a:t>
            </a:r>
            <a:r>
              <a:rPr lang="en-US" altLang="zh-CN" sz="1800" dirty="0" err="1">
                <a:ea typeface="宋体" panose="02010600030101010101" pitchFamily="2" charset="-122"/>
              </a:rPr>
              <a:t>len</a:t>
            </a:r>
            <a:r>
              <a:rPr lang="en-US" altLang="zh-CN" sz="1800" dirty="0">
                <a:ea typeface="宋体" panose="02010600030101010101" pitchFamily="2" charset="-122"/>
              </a:rPr>
              <a:t> = </a:t>
            </a:r>
            <a:r>
              <a:rPr lang="en-US" altLang="zh-CN" sz="1800" dirty="0" err="1">
                <a:ea typeface="宋体" panose="02010600030101010101" pitchFamily="2" charset="-122"/>
              </a:rPr>
              <a:t>recv</a:t>
            </a:r>
            <a:r>
              <a:rPr lang="en-US" altLang="zh-CN" sz="1800" dirty="0">
                <a:ea typeface="宋体" panose="02010600030101010101" pitchFamily="2" charset="-122"/>
              </a:rPr>
              <a:t>(</a:t>
            </a:r>
            <a:r>
              <a:rPr lang="en-US" altLang="zh-CN" sz="1800" dirty="0" err="1">
                <a:ea typeface="宋体" panose="02010600030101010101" pitchFamily="2" charset="-122"/>
              </a:rPr>
              <a:t>new_s</a:t>
            </a:r>
            <a:r>
              <a:rPr lang="en-US" altLang="zh-CN" sz="1800" dirty="0">
                <a:ea typeface="宋体" panose="02010600030101010101" pitchFamily="2" charset="-122"/>
              </a:rPr>
              <a:t>, </a:t>
            </a:r>
            <a:r>
              <a:rPr lang="en-US" altLang="zh-CN" sz="1800" dirty="0" err="1">
                <a:ea typeface="宋体" panose="02010600030101010101" pitchFamily="2" charset="-122"/>
              </a:rPr>
              <a:t>buf</a:t>
            </a:r>
            <a:r>
              <a:rPr lang="en-US" altLang="zh-CN" sz="1800" dirty="0">
                <a:ea typeface="宋体" panose="02010600030101010101" pitchFamily="2" charset="-122"/>
              </a:rPr>
              <a:t>, </a:t>
            </a:r>
            <a:r>
              <a:rPr lang="en-US" altLang="zh-CN" sz="1800" dirty="0" err="1">
                <a:ea typeface="宋体" panose="02010600030101010101" pitchFamily="2" charset="-122"/>
              </a:rPr>
              <a:t>sizeof</a:t>
            </a:r>
            <a:r>
              <a:rPr lang="en-US" altLang="zh-CN" sz="1800" dirty="0">
                <a:ea typeface="宋体" panose="02010600030101010101" pitchFamily="2" charset="-122"/>
              </a:rPr>
              <a:t>(</a:t>
            </a:r>
            <a:r>
              <a:rPr lang="en-US" altLang="zh-CN" sz="1800" dirty="0" err="1">
                <a:ea typeface="宋体" panose="02010600030101010101" pitchFamily="2" charset="-122"/>
              </a:rPr>
              <a:t>buf</a:t>
            </a:r>
            <a:r>
              <a:rPr lang="en-US" altLang="zh-CN" sz="1800" dirty="0">
                <a:ea typeface="宋体" panose="02010600030101010101" pitchFamily="2" charset="-122"/>
              </a:rPr>
              <a:t>), 0))</a:t>
            </a:r>
          </a:p>
          <a:p>
            <a:pPr>
              <a:spcBef>
                <a:spcPts val="0"/>
              </a:spcBef>
              <a:buFont typeface="Wingdings" panose="05000000000000000000" pitchFamily="2" charset="2"/>
              <a:buNone/>
            </a:pPr>
            <a:r>
              <a:rPr lang="en-US" altLang="zh-CN" sz="1800" dirty="0">
                <a:ea typeface="宋体" panose="02010600030101010101" pitchFamily="2" charset="-122"/>
              </a:rPr>
              <a:t>		</a:t>
            </a:r>
            <a:r>
              <a:rPr lang="en-US" altLang="zh-CN" sz="1800" dirty="0" err="1">
                <a:ea typeface="宋体" panose="02010600030101010101" pitchFamily="2" charset="-122"/>
              </a:rPr>
              <a:t>fputs</a:t>
            </a:r>
            <a:r>
              <a:rPr lang="en-US" altLang="zh-CN" sz="1800" dirty="0">
                <a:ea typeface="宋体" panose="02010600030101010101" pitchFamily="2" charset="-122"/>
              </a:rPr>
              <a:t>(</a:t>
            </a:r>
            <a:r>
              <a:rPr lang="en-US" altLang="zh-CN" sz="1800" dirty="0" err="1">
                <a:ea typeface="宋体" panose="02010600030101010101" pitchFamily="2" charset="-122"/>
              </a:rPr>
              <a:t>buf</a:t>
            </a:r>
            <a:r>
              <a:rPr lang="en-US" altLang="zh-CN" sz="1800" dirty="0">
                <a:ea typeface="宋体" panose="02010600030101010101" pitchFamily="2" charset="-122"/>
              </a:rPr>
              <a:t>, </a:t>
            </a:r>
            <a:r>
              <a:rPr lang="en-US" altLang="zh-CN" sz="1800" dirty="0" err="1">
                <a:ea typeface="宋体" panose="02010600030101010101" pitchFamily="2" charset="-122"/>
              </a:rPr>
              <a:t>stdout</a:t>
            </a:r>
            <a:r>
              <a:rPr lang="en-US" altLang="zh-CN" sz="1800" dirty="0">
                <a:ea typeface="宋体" panose="02010600030101010101" pitchFamily="2" charset="-122"/>
              </a:rPr>
              <a:t>);</a:t>
            </a:r>
          </a:p>
          <a:p>
            <a:pPr>
              <a:spcBef>
                <a:spcPts val="0"/>
              </a:spcBef>
              <a:buFont typeface="Wingdings" panose="05000000000000000000" pitchFamily="2" charset="2"/>
              <a:buNone/>
            </a:pPr>
            <a:r>
              <a:rPr lang="en-US" altLang="zh-CN" sz="1800" dirty="0">
                <a:ea typeface="宋体" panose="02010600030101010101" pitchFamily="2" charset="-122"/>
              </a:rPr>
              <a:t>		close(</a:t>
            </a:r>
            <a:r>
              <a:rPr lang="en-US" altLang="zh-CN" sz="1800" dirty="0" err="1">
                <a:ea typeface="宋体" panose="02010600030101010101" pitchFamily="2" charset="-122"/>
              </a:rPr>
              <a:t>new_s</a:t>
            </a:r>
            <a:r>
              <a:rPr lang="en-US" altLang="zh-CN" sz="1800" dirty="0">
                <a:ea typeface="宋体" panose="02010600030101010101" pitchFamily="2" charset="-122"/>
              </a:rPr>
              <a:t>);</a:t>
            </a:r>
          </a:p>
          <a:p>
            <a:pPr>
              <a:spcBef>
                <a:spcPts val="0"/>
              </a:spcBef>
              <a:buFont typeface="Wingdings" panose="05000000000000000000" pitchFamily="2" charset="2"/>
              <a:buNone/>
            </a:pPr>
            <a:r>
              <a:rPr lang="en-US" altLang="zh-CN" sz="1800" dirty="0">
                <a:ea typeface="宋体" panose="02010600030101010101" pitchFamily="2" charset="-122"/>
              </a:rPr>
              <a:t>	}</a:t>
            </a:r>
          </a:p>
          <a:p>
            <a:pPr>
              <a:spcBef>
                <a:spcPts val="0"/>
              </a:spcBef>
              <a:buFont typeface="Wingdings" panose="05000000000000000000" pitchFamily="2" charset="2"/>
              <a:buNone/>
            </a:pPr>
            <a:r>
              <a:rPr lang="en-US" altLang="zh-CN" sz="1800" dirty="0">
                <a:ea typeface="宋体" panose="02010600030101010101" pitchFamily="2" charset="-122"/>
              </a:rPr>
              <a:t>}</a:t>
            </a:r>
          </a:p>
          <a:p>
            <a:pPr>
              <a:spcBef>
                <a:spcPts val="0"/>
              </a:spcBef>
            </a:pPr>
            <a:endParaRPr lang="zh-CN" alt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大夏学堂</a:t>
            </a:r>
            <a:r>
              <a:rPr lang="en-US" altLang="zh-CN"/>
              <a:t>-</a:t>
            </a:r>
            <a:r>
              <a:rPr lang="zh-CN" altLang="en-US"/>
              <a:t>计算机网络实践</a:t>
            </a:r>
            <a:br>
              <a:rPr lang="zh-CN" altLang="en-US"/>
            </a:br>
            <a:r>
              <a:rPr lang="en-US" altLang="zh-CN"/>
              <a:t>-</a:t>
            </a:r>
            <a:r>
              <a:rPr lang="zh-CN" altLang="en-US"/>
              <a:t>Socket编程示例代码文件</a:t>
            </a:r>
          </a:p>
        </p:txBody>
      </p:sp>
      <p:sp>
        <p:nvSpPr>
          <p:cNvPr id="3" name="内容占位符 2"/>
          <p:cNvSpPr>
            <a:spLocks noGrp="1"/>
          </p:cNvSpPr>
          <p:nvPr>
            <p:ph idx="1"/>
          </p:nvPr>
        </p:nvSpPr>
        <p:spPr/>
        <p:txBody>
          <a:bodyPr>
            <a:normAutofit fontScale="80000"/>
          </a:bodyPr>
          <a:lstStyle/>
          <a:p>
            <a:r>
              <a:rPr lang="zh-CN" altLang="en-US" dirty="0"/>
              <a:t>本文件夹中的两个文件实现了客户端至服务器端的单工通信功能。</a:t>
            </a:r>
          </a:p>
          <a:p>
            <a:pPr lvl="1"/>
            <a:r>
              <a:rPr lang="zh-CN" altLang="en-US" dirty="0"/>
              <a:t>客户端代码文件：simplex-talk.c</a:t>
            </a:r>
          </a:p>
          <a:p>
            <a:pPr lvl="1"/>
            <a:r>
              <a:rPr lang="zh-CN" altLang="en-US" dirty="0"/>
              <a:t>服务器端代码文件：simplex-talk-server.c</a:t>
            </a:r>
          </a:p>
          <a:p>
            <a:r>
              <a:rPr lang="zh-CN" altLang="en-US" dirty="0"/>
              <a:t>使用说明：</a:t>
            </a:r>
          </a:p>
          <a:p>
            <a:pPr marL="457200" lvl="1" indent="0">
              <a:buNone/>
            </a:pPr>
            <a:r>
              <a:rPr lang="zh-CN" altLang="en-US" dirty="0"/>
              <a:t>1.拷贝上述两个文件至Linux环境下，在终端命令行（Terminal）中进入对应目录。</a:t>
            </a:r>
          </a:p>
          <a:p>
            <a:pPr marL="457200" lvl="1" indent="0">
              <a:buNone/>
            </a:pPr>
            <a:r>
              <a:rPr lang="zh-CN" altLang="en-US" dirty="0"/>
              <a:t>2.分别编译上述两个文件。如 cc -o talk  simplex-talk.c     cc -o server simplex-talk-server.c</a:t>
            </a:r>
          </a:p>
          <a:p>
            <a:pPr marL="457200" lvl="1" indent="0">
              <a:buNone/>
            </a:pPr>
            <a:r>
              <a:rPr lang="zh-CN" altLang="en-US" dirty="0"/>
              <a:t>3. 运行服务器端：./server localhost，或将服务器端在后台运行： ./server localhost&amp;</a:t>
            </a:r>
          </a:p>
          <a:p>
            <a:pPr marL="457200" lvl="1" indent="0">
              <a:buNone/>
            </a:pPr>
            <a:r>
              <a:rPr lang="zh-CN" altLang="en-US" dirty="0"/>
              <a:t>4. 新建终端命令行窗口， 进入上述两个文件的目录。</a:t>
            </a:r>
          </a:p>
          <a:p>
            <a:pPr marL="457200" lvl="1" indent="0">
              <a:buNone/>
            </a:pPr>
            <a:r>
              <a:rPr lang="zh-CN" altLang="en-US" dirty="0"/>
              <a:t>5. 运行客户端：./talk localhost。此后在这个窗口键入的任意文字均可在服务器端运行的窗口看到，实现了客户端至服务器端的单工通信功能。</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Bibles – both by W. Richard Stevens</a:t>
            </a:r>
          </a:p>
        </p:txBody>
      </p:sp>
      <p:pic>
        <p:nvPicPr>
          <p:cNvPr id="4" name="图片 3" descr="手机屏幕截图&#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0754" y="1585649"/>
            <a:ext cx="3400425" cy="4752975"/>
          </a:xfrm>
          <a:prstGeom prst="rect">
            <a:avLst/>
          </a:prstGeom>
        </p:spPr>
      </p:pic>
      <p:pic>
        <p:nvPicPr>
          <p:cNvPr id="12" name="内容占位符 11" descr="一些文字和图片&#10;&#10;描述已自动生成"/>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0" y="1559125"/>
            <a:ext cx="3472362" cy="486325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About Lab 7</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Objective</a:t>
            </a:r>
          </a:p>
          <a:p>
            <a:pPr lvl="1"/>
            <a:r>
              <a:rPr lang="en-US" altLang="zh-CN" dirty="0"/>
              <a:t>To get the details of socket programming and simple client-server interaction. It is covered in §6.1 of your text. Review that section before doing this lab.</a:t>
            </a:r>
          </a:p>
          <a:p>
            <a:r>
              <a:rPr lang="en-US" altLang="zh-CN" b="1" dirty="0"/>
              <a:t>Requirements</a:t>
            </a:r>
          </a:p>
          <a:p>
            <a:pPr lvl="1"/>
            <a:r>
              <a:rPr lang="en-US" altLang="zh-CN" dirty="0"/>
              <a:t>build a </a:t>
            </a:r>
            <a:r>
              <a:rPr lang="en-US" altLang="zh-CN" b="1" dirty="0"/>
              <a:t>server </a:t>
            </a:r>
            <a:r>
              <a:rPr lang="en-US" altLang="zh-CN" dirty="0"/>
              <a:t>capable of receiving text messages from clients.</a:t>
            </a:r>
          </a:p>
          <a:p>
            <a:pPr lvl="1"/>
            <a:r>
              <a:rPr lang="en-US" altLang="zh-CN" dirty="0"/>
              <a:t>implement a </a:t>
            </a:r>
            <a:r>
              <a:rPr lang="en-US" altLang="zh-CN" b="1" dirty="0"/>
              <a:t>client</a:t>
            </a:r>
            <a:r>
              <a:rPr lang="en-US" altLang="zh-CN" dirty="0"/>
              <a:t> to test the server</a:t>
            </a:r>
          </a:p>
          <a:p>
            <a:pPr lvl="1"/>
            <a:r>
              <a:rPr lang="en-US" altLang="zh-CN" dirty="0"/>
              <a:t>this assignment can be completed in your favorite programming language. </a:t>
            </a:r>
          </a:p>
          <a:p>
            <a:pPr lvl="1"/>
            <a:r>
              <a:rPr lang="en-US" altLang="zh-CN" dirty="0"/>
              <a:t>if your implementation of </a:t>
            </a:r>
            <a:r>
              <a:rPr lang="en-US" altLang="zh-CN" b="1" dirty="0"/>
              <a:t>client</a:t>
            </a:r>
            <a:r>
              <a:rPr lang="en-US" altLang="zh-CN" dirty="0"/>
              <a:t> and </a:t>
            </a:r>
            <a:r>
              <a:rPr lang="en-US" altLang="zh-CN" b="1" dirty="0"/>
              <a:t>server</a:t>
            </a:r>
            <a:r>
              <a:rPr lang="en-US" altLang="zh-CN" dirty="0"/>
              <a:t> is capable of </a:t>
            </a:r>
            <a:r>
              <a:rPr lang="en-US" altLang="zh-CN" b="1" dirty="0"/>
              <a:t>duplex</a:t>
            </a:r>
            <a:r>
              <a:rPr lang="en-US" altLang="zh-CN" dirty="0"/>
              <a:t> communication, you can get</a:t>
            </a:r>
            <a:r>
              <a:rPr lang="en-US" altLang="zh-CN" b="1" dirty="0"/>
              <a:t> 5</a:t>
            </a:r>
            <a:r>
              <a:rPr lang="en-US" altLang="zh-CN" dirty="0"/>
              <a:t> extra points added to your final grade. </a:t>
            </a:r>
          </a:p>
          <a:p>
            <a:r>
              <a:rPr lang="en-US" altLang="zh-CN" b="1" dirty="0"/>
              <a:t>Deliverables</a:t>
            </a:r>
          </a:p>
          <a:p>
            <a:pPr lvl="1"/>
            <a:r>
              <a:rPr lang="en-US" altLang="zh-CN" dirty="0"/>
              <a:t>source code of your implementation of </a:t>
            </a:r>
            <a:r>
              <a:rPr lang="en-US" altLang="zh-CN" b="1" dirty="0"/>
              <a:t>client</a:t>
            </a:r>
            <a:r>
              <a:rPr lang="en-US" altLang="zh-CN" dirty="0"/>
              <a:t> and </a:t>
            </a:r>
            <a:r>
              <a:rPr lang="en-US" altLang="zh-CN" b="1" dirty="0"/>
              <a:t>server</a:t>
            </a:r>
            <a:r>
              <a:rPr lang="en-US" altLang="zh-CN" dirty="0"/>
              <a:t>. It should compile and run without errors by producing two binaries called server and client.</a:t>
            </a:r>
            <a:endParaRPr lang="zh-CN" altLang="en-US" dirty="0"/>
          </a:p>
          <a:p>
            <a:pPr lvl="1"/>
            <a:r>
              <a:rPr lang="en-US" altLang="zh-CN" dirty="0"/>
              <a:t>an optional </a:t>
            </a:r>
            <a:r>
              <a:rPr lang="en-US" altLang="zh-CN" dirty="0" err="1"/>
              <a:t>makefile</a:t>
            </a:r>
            <a:r>
              <a:rPr lang="en-US" altLang="zh-CN" dirty="0"/>
              <a:t> for producing the executables.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the </a:t>
            </a:r>
            <a:r>
              <a:rPr lang="en-US" altLang="zh-CN" b="1" dirty="0"/>
              <a:t>server</a:t>
            </a:r>
            <a:endParaRPr lang="zh-CN" altLang="en-US" b="1" dirty="0"/>
          </a:p>
        </p:txBody>
      </p:sp>
      <p:sp>
        <p:nvSpPr>
          <p:cNvPr id="3" name="内容占位符 2"/>
          <p:cNvSpPr>
            <a:spLocks noGrp="1"/>
          </p:cNvSpPr>
          <p:nvPr>
            <p:ph idx="1"/>
          </p:nvPr>
        </p:nvSpPr>
        <p:spPr/>
        <p:txBody>
          <a:bodyPr>
            <a:normAutofit fontScale="92500" lnSpcReduction="20000"/>
          </a:bodyPr>
          <a:lstStyle/>
          <a:p>
            <a:r>
              <a:rPr lang="en-US" altLang="zh-CN" dirty="0"/>
              <a:t>The server </a:t>
            </a:r>
            <a:r>
              <a:rPr lang="en-US" altLang="zh-CN" b="1" dirty="0"/>
              <a:t>should</a:t>
            </a:r>
            <a:r>
              <a:rPr lang="en-US" altLang="zh-CN" dirty="0"/>
              <a:t> print these text messages on standard output, but </a:t>
            </a:r>
            <a:r>
              <a:rPr lang="en-US" altLang="zh-CN" b="1" dirty="0"/>
              <a:t>should not </a:t>
            </a:r>
            <a:r>
              <a:rPr lang="en-US" altLang="zh-CN" dirty="0"/>
              <a:t>print any other messages such as debug information. </a:t>
            </a:r>
          </a:p>
          <a:p>
            <a:pPr lvl="1"/>
            <a:r>
              <a:rPr lang="en-US" altLang="zh-CN" dirty="0"/>
              <a:t>From the server perspective, a message corresponds to the data received from a particular client during a communication session with that client. </a:t>
            </a:r>
          </a:p>
          <a:p>
            <a:r>
              <a:rPr lang="en-US" altLang="zh-CN" dirty="0"/>
              <a:t>The server </a:t>
            </a:r>
            <a:r>
              <a:rPr lang="en-US" altLang="zh-CN" b="1" dirty="0"/>
              <a:t>should</a:t>
            </a:r>
            <a:r>
              <a:rPr lang="en-US" altLang="zh-CN" dirty="0"/>
              <a:t> be listening for text messages to a port known to the clients. </a:t>
            </a:r>
          </a:p>
          <a:p>
            <a:r>
              <a:rPr lang="en-US" altLang="zh-CN" dirty="0"/>
              <a:t>The server </a:t>
            </a:r>
            <a:r>
              <a:rPr lang="en-US" altLang="zh-CN" b="1" dirty="0"/>
              <a:t>should</a:t>
            </a:r>
            <a:r>
              <a:rPr lang="en-US" altLang="zh-CN" dirty="0"/>
              <a:t> be able to receive text messages from multiple clients. </a:t>
            </a:r>
          </a:p>
          <a:p>
            <a:pPr lvl="1"/>
            <a:r>
              <a:rPr lang="en-US" altLang="zh-CN" dirty="0"/>
              <a:t>When multiple clients simultaneously try to send text messages to the server, the server should print them one at a time (in any order). </a:t>
            </a:r>
          </a:p>
          <a:p>
            <a:pPr lvl="1"/>
            <a:r>
              <a:rPr lang="en-US" altLang="zh-CN" dirty="0"/>
              <a:t>Note that you don't have to implement an event-driven or multi-threaded server. Serving one client at a time is enough. </a:t>
            </a:r>
          </a:p>
          <a:p>
            <a:r>
              <a:rPr lang="en-US" altLang="zh-CN" dirty="0"/>
              <a:t>The server </a:t>
            </a:r>
            <a:r>
              <a:rPr lang="en-US" altLang="zh-CN" b="1" dirty="0"/>
              <a:t>should</a:t>
            </a:r>
            <a:r>
              <a:rPr lang="en-US" altLang="zh-CN" dirty="0"/>
              <a:t> take as its first argument the port to listen to.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the </a:t>
            </a:r>
            <a:r>
              <a:rPr lang="en-US" altLang="zh-CN" b="1" dirty="0"/>
              <a:t>client</a:t>
            </a:r>
            <a:endParaRPr lang="zh-CN" altLang="en-US" b="1" dirty="0"/>
          </a:p>
        </p:txBody>
      </p:sp>
      <p:sp>
        <p:nvSpPr>
          <p:cNvPr id="3" name="内容占位符 2"/>
          <p:cNvSpPr>
            <a:spLocks noGrp="1"/>
          </p:cNvSpPr>
          <p:nvPr>
            <p:ph idx="1"/>
          </p:nvPr>
        </p:nvSpPr>
        <p:spPr/>
        <p:txBody>
          <a:bodyPr/>
          <a:lstStyle/>
          <a:p>
            <a:r>
              <a:rPr lang="en-US" altLang="zh-CN" dirty="0"/>
              <a:t>The client </a:t>
            </a:r>
            <a:r>
              <a:rPr lang="en-US" altLang="zh-CN" b="1" dirty="0"/>
              <a:t>should</a:t>
            </a:r>
            <a:r>
              <a:rPr lang="en-US" altLang="zh-CN" dirty="0"/>
              <a:t> receive the text message from standard input. </a:t>
            </a:r>
          </a:p>
          <a:p>
            <a:pPr lvl="1"/>
            <a:r>
              <a:rPr lang="en-US" altLang="zh-CN" dirty="0"/>
              <a:t>The end of the message is marked by a control sequence which corresponds to hitting &gt;ENTER&lt; twice. </a:t>
            </a:r>
          </a:p>
          <a:p>
            <a:pPr lvl="1"/>
            <a:r>
              <a:rPr lang="en-US" altLang="zh-CN" dirty="0"/>
              <a:t>This control sequence is also an instruction for the client to exit. </a:t>
            </a:r>
          </a:p>
          <a:p>
            <a:pPr lvl="1"/>
            <a:r>
              <a:rPr lang="en-US" altLang="zh-CN" dirty="0"/>
              <a:t>This control sequence should not be transmitted. </a:t>
            </a:r>
          </a:p>
          <a:p>
            <a:pPr lvl="1"/>
            <a:r>
              <a:rPr lang="en-US" altLang="zh-CN" dirty="0"/>
              <a:t>If your client reads the text message from a file via pipes, and reaches EOF without seeing the control sequence, then the client should still transmit the message and exit. </a:t>
            </a:r>
          </a:p>
          <a:p>
            <a:r>
              <a:rPr lang="en-US" altLang="zh-CN" dirty="0"/>
              <a:t>The client </a:t>
            </a:r>
            <a:r>
              <a:rPr lang="en-US" altLang="zh-CN" b="1" dirty="0"/>
              <a:t>should</a:t>
            </a:r>
            <a:r>
              <a:rPr lang="en-US" altLang="zh-CN" dirty="0"/>
              <a:t> take as its first argument the name of the host that the server is running and the port that the server is listening.</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error processing</a:t>
            </a:r>
            <a:endParaRPr lang="zh-CN" altLang="en-US" dirty="0"/>
          </a:p>
        </p:txBody>
      </p:sp>
      <p:sp>
        <p:nvSpPr>
          <p:cNvPr id="3" name="内容占位符 2"/>
          <p:cNvSpPr>
            <a:spLocks noGrp="1"/>
          </p:cNvSpPr>
          <p:nvPr>
            <p:ph idx="1"/>
          </p:nvPr>
        </p:nvSpPr>
        <p:spPr/>
        <p:txBody>
          <a:bodyPr>
            <a:normAutofit/>
          </a:bodyPr>
          <a:lstStyle/>
          <a:p>
            <a:r>
              <a:rPr lang="en-US" altLang="zh-CN" dirty="0"/>
              <a:t>If the server cannot bind to the port that you specify, a message should be printed on standard error and the program should exit. </a:t>
            </a:r>
          </a:p>
          <a:p>
            <a:pPr lvl="1"/>
            <a:r>
              <a:rPr lang="en-US" altLang="zh-CN" dirty="0"/>
              <a:t>You </a:t>
            </a:r>
            <a:r>
              <a:rPr lang="en-US" altLang="zh-CN" b="1" dirty="0"/>
              <a:t>should</a:t>
            </a:r>
            <a:r>
              <a:rPr lang="en-US" altLang="zh-CN" dirty="0"/>
              <a:t> </a:t>
            </a:r>
            <a:r>
              <a:rPr lang="en-US" altLang="zh-CN" b="1" dirty="0"/>
              <a:t>not</a:t>
            </a:r>
            <a:r>
              <a:rPr lang="en-US" altLang="zh-CN" dirty="0"/>
              <a:t> assume that your server will be running on a particular IP address, or that clients will be coming from a predetermined IP address. </a:t>
            </a:r>
          </a:p>
          <a:p>
            <a:r>
              <a:rPr lang="en-US" altLang="zh-CN" dirty="0"/>
              <a:t>Both the client and server should generate an appropriate error message and terminate when given invalid arguments.</a:t>
            </a:r>
          </a:p>
          <a:p>
            <a:endParaRPr lang="en-US" altLang="zh-CN" dirty="0"/>
          </a:p>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Application Programming Interface</a:t>
            </a:r>
            <a:endParaRPr lang="zh-CN" altLang="en-US" dirty="0"/>
          </a:p>
        </p:txBody>
      </p:sp>
      <p:sp>
        <p:nvSpPr>
          <p:cNvPr id="3" name="内容占位符 2"/>
          <p:cNvSpPr>
            <a:spLocks noGrp="1"/>
          </p:cNvSpPr>
          <p:nvPr>
            <p:ph idx="1"/>
          </p:nvPr>
        </p:nvSpPr>
        <p:spPr/>
        <p:txBody>
          <a:bodyPr/>
          <a:lstStyle/>
          <a:p>
            <a:r>
              <a:rPr lang="en-US" altLang="zh-CN" sz="2400" dirty="0">
                <a:ea typeface="宋体" panose="02010600030101010101" pitchFamily="2" charset="-122"/>
              </a:rPr>
              <a:t>Interface exported by the network</a:t>
            </a:r>
          </a:p>
          <a:p>
            <a:r>
              <a:rPr lang="en-US" altLang="zh-CN" sz="2400" dirty="0">
                <a:ea typeface="宋体" panose="02010600030101010101" pitchFamily="2" charset="-122"/>
              </a:rPr>
              <a:t>Since most network protocols are implemented (those in the high protocol stack) in software and nearly all computer systems implement their network protocols as part of the operating system, when we refer to the interface “</a:t>
            </a:r>
            <a:r>
              <a:rPr lang="en-US" altLang="zh-CN" sz="2400" i="1" dirty="0">
                <a:ea typeface="宋体" panose="02010600030101010101" pitchFamily="2" charset="-122"/>
              </a:rPr>
              <a:t>exported by the network</a:t>
            </a:r>
            <a:r>
              <a:rPr lang="en-US" altLang="zh-CN" sz="2400" dirty="0">
                <a:ea typeface="宋体" panose="02010600030101010101" pitchFamily="2" charset="-122"/>
              </a:rPr>
              <a:t>”, we are generally referring to the interface that the OS provides to its networking subsystem</a:t>
            </a:r>
          </a:p>
          <a:p>
            <a:r>
              <a:rPr lang="en-US" altLang="zh-CN" sz="2400" dirty="0">
                <a:ea typeface="宋体" panose="02010600030101010101" pitchFamily="2" charset="-122"/>
              </a:rPr>
              <a:t>The interface is called the network Application Programming Interface (API)</a:t>
            </a: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for testing</a:t>
            </a:r>
            <a:endParaRPr lang="zh-CN" altLang="en-US" dirty="0"/>
          </a:p>
        </p:txBody>
      </p:sp>
      <p:sp>
        <p:nvSpPr>
          <p:cNvPr id="3" name="内容占位符 2"/>
          <p:cNvSpPr>
            <a:spLocks noGrp="1"/>
          </p:cNvSpPr>
          <p:nvPr>
            <p:ph idx="1"/>
          </p:nvPr>
        </p:nvSpPr>
        <p:spPr/>
        <p:txBody>
          <a:bodyPr/>
          <a:lstStyle/>
          <a:p>
            <a:r>
              <a:rPr lang="en-US" altLang="zh-CN" dirty="0"/>
              <a:t>You should test your code with long text messages (of size at least 20KB), not just short ones. </a:t>
            </a:r>
          </a:p>
          <a:p>
            <a:pPr lvl="1"/>
            <a:r>
              <a:rPr lang="en-US" altLang="zh-CN" dirty="0"/>
              <a:t>You can use pipes to redirect the standard input of the client and standard output of the server. </a:t>
            </a:r>
          </a:p>
          <a:p>
            <a:r>
              <a:rPr lang="en-US" altLang="zh-CN" dirty="0"/>
              <a:t>You should also test your code with multiple clients. (at least up to 5 simultaneous clients)</a:t>
            </a:r>
          </a:p>
          <a:p>
            <a:pPr marL="0" indent="0">
              <a:buNone/>
            </a:pP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Application Programming Interface (Sockets)</a:t>
            </a:r>
            <a:endParaRPr lang="zh-CN" altLang="en-US" dirty="0"/>
          </a:p>
        </p:txBody>
      </p:sp>
      <p:sp>
        <p:nvSpPr>
          <p:cNvPr id="3" name="内容占位符 2"/>
          <p:cNvSpPr>
            <a:spLocks noGrp="1"/>
          </p:cNvSpPr>
          <p:nvPr>
            <p:ph idx="1"/>
          </p:nvPr>
        </p:nvSpPr>
        <p:spPr/>
        <p:txBody>
          <a:bodyPr/>
          <a:lstStyle/>
          <a:p>
            <a:r>
              <a:rPr lang="en-US" altLang="zh-CN" dirty="0">
                <a:ea typeface="宋体" panose="02010600030101010101" pitchFamily="2" charset="-122"/>
              </a:rPr>
              <a:t>Socket Interface was originally provided by the Berkeley distribution of Unix</a:t>
            </a:r>
          </a:p>
          <a:p>
            <a:pPr lvl="1">
              <a:buNone/>
            </a:pPr>
            <a:r>
              <a:rPr lang="en-US" altLang="zh-CN" dirty="0">
                <a:ea typeface="宋体" panose="02010600030101010101" pitchFamily="2" charset="-122"/>
              </a:rPr>
              <a:t>- Now supported in virtually all operating systems</a:t>
            </a:r>
          </a:p>
          <a:p>
            <a:endParaRPr lang="en-US" altLang="zh-CN" dirty="0">
              <a:ea typeface="宋体" panose="02010600030101010101" pitchFamily="2" charset="-122"/>
            </a:endParaRPr>
          </a:p>
          <a:p>
            <a:r>
              <a:rPr lang="en-US" altLang="zh-CN" dirty="0">
                <a:ea typeface="宋体" panose="02010600030101010101" pitchFamily="2" charset="-122"/>
              </a:rPr>
              <a:t>Each protocol provides a certain set of </a:t>
            </a:r>
            <a:r>
              <a:rPr lang="en-US" altLang="zh-CN" i="1" dirty="0">
                <a:ea typeface="宋体" panose="02010600030101010101" pitchFamily="2" charset="-122"/>
              </a:rPr>
              <a:t>services</a:t>
            </a:r>
            <a:r>
              <a:rPr lang="en-US" altLang="zh-CN" dirty="0">
                <a:ea typeface="宋体" panose="02010600030101010101" pitchFamily="2" charset="-122"/>
              </a:rPr>
              <a:t>, and the API provides a syntax by which those services can be invoked in this particular OS</a:t>
            </a: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endParaRPr lang="zh-CN" altLang="en-US" dirty="0"/>
          </a:p>
        </p:txBody>
      </p:sp>
      <p:sp>
        <p:nvSpPr>
          <p:cNvPr id="3" name="内容占位符 2"/>
          <p:cNvSpPr>
            <a:spLocks noGrp="1"/>
          </p:cNvSpPr>
          <p:nvPr>
            <p:ph idx="1"/>
          </p:nvPr>
        </p:nvSpPr>
        <p:spPr/>
        <p:txBody>
          <a:bodyPr/>
          <a:lstStyle/>
          <a:p>
            <a:r>
              <a:rPr lang="en-US" altLang="zh-CN" dirty="0">
                <a:ea typeface="宋体" panose="02010600030101010101" pitchFamily="2" charset="-122"/>
              </a:rPr>
              <a:t>What is a socket?</a:t>
            </a:r>
          </a:p>
          <a:p>
            <a:pPr lvl="1"/>
            <a:r>
              <a:rPr lang="en-US" altLang="zh-CN" dirty="0">
                <a:ea typeface="宋体" panose="02010600030101010101" pitchFamily="2" charset="-122"/>
              </a:rPr>
              <a:t>The point where a local application process attaches to the network</a:t>
            </a:r>
          </a:p>
          <a:p>
            <a:pPr lvl="1"/>
            <a:r>
              <a:rPr lang="en-US" altLang="zh-CN" dirty="0">
                <a:ea typeface="宋体" panose="02010600030101010101" pitchFamily="2" charset="-122"/>
              </a:rPr>
              <a:t>An interface between an application and the network</a:t>
            </a:r>
          </a:p>
          <a:p>
            <a:pPr lvl="1"/>
            <a:r>
              <a:rPr lang="en-US" altLang="zh-CN" dirty="0">
                <a:ea typeface="宋体" panose="02010600030101010101" pitchFamily="2" charset="-122"/>
              </a:rPr>
              <a:t>An application creates the socket </a:t>
            </a:r>
          </a:p>
          <a:p>
            <a:r>
              <a:rPr lang="en-US" altLang="zh-CN" dirty="0">
                <a:ea typeface="宋体" panose="02010600030101010101" pitchFamily="2" charset="-122"/>
              </a:rPr>
              <a:t>The interface defines operations for</a:t>
            </a:r>
          </a:p>
          <a:p>
            <a:pPr lvl="1"/>
            <a:r>
              <a:rPr lang="en-US" altLang="zh-CN" dirty="0">
                <a:ea typeface="宋体" panose="02010600030101010101" pitchFamily="2" charset="-122"/>
              </a:rPr>
              <a:t>Creating a socket</a:t>
            </a:r>
          </a:p>
          <a:p>
            <a:pPr lvl="1"/>
            <a:r>
              <a:rPr lang="en-US" altLang="zh-CN" dirty="0">
                <a:ea typeface="宋体" panose="02010600030101010101" pitchFamily="2" charset="-122"/>
              </a:rPr>
              <a:t>Attaching a socket to the network</a:t>
            </a:r>
          </a:p>
          <a:p>
            <a:pPr lvl="1"/>
            <a:r>
              <a:rPr lang="en-US" altLang="zh-CN" dirty="0">
                <a:ea typeface="宋体" panose="02010600030101010101" pitchFamily="2" charset="-122"/>
              </a:rPr>
              <a:t>Sending and receiving messages through the socket</a:t>
            </a:r>
          </a:p>
          <a:p>
            <a:pPr lvl="1"/>
            <a:r>
              <a:rPr lang="en-US" altLang="zh-CN" dirty="0">
                <a:ea typeface="宋体" panose="02010600030101010101" pitchFamily="2" charset="-122"/>
              </a:rPr>
              <a:t>Closing the socket</a:t>
            </a:r>
          </a:p>
          <a:p>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Socket</a:t>
            </a:r>
            <a:endParaRPr lang="zh-CN" altLang="en-US" dirty="0"/>
          </a:p>
        </p:txBody>
      </p:sp>
      <p:sp>
        <p:nvSpPr>
          <p:cNvPr id="3" name="内容占位符 2"/>
          <p:cNvSpPr>
            <a:spLocks noGrp="1"/>
          </p:cNvSpPr>
          <p:nvPr>
            <p:ph idx="1"/>
          </p:nvPr>
        </p:nvSpPr>
        <p:spPr/>
        <p:txBody>
          <a:bodyPr/>
          <a:lstStyle/>
          <a:p>
            <a:r>
              <a:rPr lang="en-US" altLang="zh-CN" dirty="0">
                <a:ea typeface="宋体" panose="02010600030101010101" pitchFamily="2" charset="-122"/>
              </a:rPr>
              <a:t>Socke</a:t>
            </a:r>
            <a:r>
              <a:rPr lang="en-US" altLang="zh-CN" sz="2400" dirty="0">
                <a:ea typeface="宋体" panose="02010600030101010101" pitchFamily="2" charset="-122"/>
              </a:rPr>
              <a:t>t Family</a:t>
            </a:r>
          </a:p>
          <a:p>
            <a:pPr lvl="1"/>
            <a:r>
              <a:rPr lang="en-US" altLang="zh-CN" dirty="0">
                <a:ea typeface="宋体" panose="02010600030101010101" pitchFamily="2" charset="-122"/>
              </a:rPr>
              <a:t>PF_INET denotes the Internet family </a:t>
            </a:r>
          </a:p>
          <a:p>
            <a:pPr lvl="1"/>
            <a:r>
              <a:rPr lang="en-US" altLang="zh-CN" dirty="0">
                <a:ea typeface="宋体" panose="02010600030101010101" pitchFamily="2" charset="-122"/>
              </a:rPr>
              <a:t>PF_UNIX denotes the Unix pipe facility </a:t>
            </a:r>
          </a:p>
          <a:p>
            <a:pPr lvl="1"/>
            <a:r>
              <a:rPr lang="en-US" altLang="zh-CN" dirty="0">
                <a:ea typeface="宋体" panose="02010600030101010101" pitchFamily="2" charset="-122"/>
              </a:rPr>
              <a:t>PF_PACKET denotes direct access to the network interface (i.e., it bypasses the TCP/IP protocol stack)</a:t>
            </a:r>
          </a:p>
          <a:p>
            <a:pPr lvl="1"/>
            <a:endParaRPr lang="en-US" altLang="zh-CN" dirty="0">
              <a:ea typeface="宋体" panose="02010600030101010101" pitchFamily="2" charset="-122"/>
            </a:endParaRPr>
          </a:p>
          <a:p>
            <a:r>
              <a:rPr lang="en-US" altLang="zh-CN" dirty="0">
                <a:ea typeface="宋体" panose="02010600030101010101" pitchFamily="2" charset="-122"/>
              </a:rPr>
              <a:t>Socket Type</a:t>
            </a:r>
          </a:p>
          <a:p>
            <a:pPr lvl="1"/>
            <a:r>
              <a:rPr lang="en-US" altLang="zh-CN" dirty="0">
                <a:ea typeface="宋体" panose="02010600030101010101" pitchFamily="2" charset="-122"/>
              </a:rPr>
              <a:t>SOCK_STREAM is used to denote a byte stream</a:t>
            </a:r>
          </a:p>
          <a:p>
            <a:pPr lvl="1"/>
            <a:r>
              <a:rPr lang="en-US" altLang="zh-CN" dirty="0">
                <a:ea typeface="宋体" panose="02010600030101010101" pitchFamily="2" charset="-122"/>
              </a:rPr>
              <a:t>SOCK_DGRAM is an alternative that denotes a message oriented service, such as that provided by UDP</a:t>
            </a: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Creating a Socket</a:t>
            </a:r>
            <a:endParaRPr lang="zh-CN" altLang="en-US" dirty="0"/>
          </a:p>
        </p:txBody>
      </p:sp>
      <p:sp>
        <p:nvSpPr>
          <p:cNvPr id="3" name="内容占位符 2"/>
          <p:cNvSpPr>
            <a:spLocks noGrp="1"/>
          </p:cNvSpPr>
          <p:nvPr>
            <p:ph idx="1"/>
          </p:nvPr>
        </p:nvSpPr>
        <p:spPr/>
        <p:txBody>
          <a:bodyPr/>
          <a:lstStyle/>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sockfd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socket(</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address_family</a:t>
            </a:r>
            <a:r>
              <a:rPr lang="en-US" altLang="zh-CN" sz="2000" dirty="0">
                <a:latin typeface="Courier New" panose="02070309020205020404" pitchFamily="49" charset="0"/>
                <a:ea typeface="宋体" panose="02010600030101010101" pitchFamily="2" charset="-122"/>
                <a:cs typeface="Courier New" panose="02070309020205020404" pitchFamily="49" charset="0"/>
              </a:rPr>
              <a:t>, type, protocol);</a:t>
            </a:r>
          </a:p>
          <a:p>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sz="2400" dirty="0">
                <a:ea typeface="宋体" panose="02010600030101010101" pitchFamily="2" charset="-122"/>
              </a:rPr>
              <a:t>The socket number returned is the socket descriptor for the newly created socket</a:t>
            </a:r>
          </a:p>
          <a:p>
            <a:endParaRPr lang="en-US" altLang="zh-CN" b="1" dirty="0">
              <a:latin typeface="Courier New" panose="02070309020205020404" pitchFamily="49" charset="0"/>
              <a:ea typeface="宋体" panose="02010600030101010101" pitchFamily="2" charset="-122"/>
              <a:cs typeface="Courier New" panose="02070309020205020404" pitchFamily="49" charset="0"/>
            </a:endParaRPr>
          </a:p>
          <a:p>
            <a:r>
              <a:rPr lang="en-US" altLang="zh-CN" sz="20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sockfd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socket (PF_INET, SOCK_STREAM, 0);</a:t>
            </a:r>
          </a:p>
          <a:p>
            <a:r>
              <a:rPr lang="en-US" altLang="zh-CN" sz="2000" dirty="0">
                <a:latin typeface="Courier New" panose="02070309020205020404" pitchFamily="49" charset="0"/>
                <a:ea typeface="宋体" panose="02010600030101010101" pitchFamily="2" charset="-122"/>
                <a:cs typeface="Courier New" panose="02070309020205020404" pitchFamily="49" charset="0"/>
              </a:rPr>
              <a:t>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sockfd</a:t>
            </a:r>
            <a:r>
              <a:rPr lang="en-US" altLang="zh-CN" sz="2000" dirty="0">
                <a:latin typeface="Courier New" panose="02070309020205020404" pitchFamily="49" charset="0"/>
                <a:ea typeface="宋体" panose="02010600030101010101" pitchFamily="2" charset="-122"/>
                <a:cs typeface="Courier New" panose="02070309020205020404" pitchFamily="49" charset="0"/>
              </a:rPr>
              <a:t> = socket (PF_INET, SOCK_DGRAM, 0);</a:t>
            </a:r>
          </a:p>
          <a:p>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a:p>
            <a:pPr>
              <a:buNone/>
            </a:pPr>
            <a:r>
              <a:rPr lang="en-US" altLang="zh-CN" sz="2000" dirty="0">
                <a:ea typeface="宋体" panose="02010600030101010101" pitchFamily="2" charset="-122"/>
              </a:rPr>
              <a:t>	The combination of PF_INET and SOCK_STREAM implies TCP</a:t>
            </a:r>
          </a:p>
          <a:p>
            <a:pPr>
              <a:buNone/>
            </a:pPr>
            <a:endParaRPr lang="en-US" altLang="zh-CN" sz="2000" b="1" dirty="0">
              <a:latin typeface="Courier New" panose="02070309020205020404" pitchFamily="49" charset="0"/>
              <a:ea typeface="宋体" panose="02010600030101010101" pitchFamily="2" charset="-122"/>
              <a:cs typeface="Courier New" panose="02070309020205020404" pitchFamily="49" charset="0"/>
            </a:endParaRPr>
          </a:p>
          <a:p>
            <a:pPr lvl="1"/>
            <a:endParaRPr lang="en-US" altLang="zh-CN" sz="2000" dirty="0">
              <a:ea typeface="宋体" panose="02010600030101010101" pitchFamily="2" charset="-122"/>
            </a:endParaRPr>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lstStyle/>
          <a:p>
            <a:pPr>
              <a:buNone/>
            </a:pPr>
            <a:r>
              <a:rPr lang="en-US" altLang="zh-CN" sz="2400" dirty="0">
                <a:ea typeface="宋体" panose="02010600030101010101" pitchFamily="2" charset="-122"/>
                <a:cs typeface="Courier New" panose="02070309020205020404" pitchFamily="49" charset="0"/>
              </a:rPr>
              <a:t>Server</a:t>
            </a:r>
          </a:p>
          <a:p>
            <a:pPr lvl="1"/>
            <a:r>
              <a:rPr lang="en-US" altLang="zh-CN" sz="2000" dirty="0">
                <a:ea typeface="宋体" panose="02010600030101010101" pitchFamily="2" charset="-122"/>
                <a:cs typeface="Courier New" panose="02070309020205020404" pitchFamily="49" charset="0"/>
              </a:rPr>
              <a:t>Passive open</a:t>
            </a:r>
          </a:p>
          <a:p>
            <a:pPr lvl="1"/>
            <a:r>
              <a:rPr lang="en-US" altLang="zh-CN" sz="2000" dirty="0">
                <a:ea typeface="宋体" panose="02010600030101010101" pitchFamily="2" charset="-122"/>
                <a:cs typeface="Courier New" panose="02070309020205020404" pitchFamily="49" charset="0"/>
              </a:rPr>
              <a:t>Prepares to accept connection, does not actually establish a connection</a:t>
            </a:r>
          </a:p>
          <a:p>
            <a:pPr>
              <a:buNone/>
            </a:pPr>
            <a:endParaRPr lang="en-US" altLang="zh-CN" sz="2000" b="1" dirty="0">
              <a:ea typeface="宋体" panose="02010600030101010101" pitchFamily="2" charset="-122"/>
              <a:cs typeface="Courier New" panose="02070309020205020404" pitchFamily="49" charset="0"/>
            </a:endParaRPr>
          </a:p>
          <a:p>
            <a:pPr>
              <a:buNone/>
            </a:pPr>
            <a:r>
              <a:rPr lang="en-US" altLang="zh-CN" sz="2400" dirty="0">
                <a:ea typeface="宋体" panose="02010600030101010101" pitchFamily="2" charset="-122"/>
                <a:cs typeface="Courier New" panose="02070309020205020404" pitchFamily="49" charset="0"/>
              </a:rPr>
              <a:t>Server invokes</a:t>
            </a:r>
          </a:p>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bind (int socket, struct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sockaddr</a:t>
            </a:r>
            <a:r>
              <a:rPr lang="en-US" altLang="zh-CN" sz="2000" dirty="0">
                <a:latin typeface="Courier New" panose="02070309020205020404" pitchFamily="49" charset="0"/>
                <a:ea typeface="宋体" panose="02010600030101010101" pitchFamily="2" charset="-122"/>
                <a:cs typeface="Courier New" panose="02070309020205020404" pitchFamily="49" charset="0"/>
              </a:rPr>
              <a:t> *address, 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addr_len</a:t>
            </a:r>
            <a:r>
              <a:rPr lang="en-US" altLang="zh-CN" sz="2000" dirty="0">
                <a:latin typeface="Courier New" panose="02070309020205020404" pitchFamily="49" charset="0"/>
                <a:ea typeface="宋体" panose="02010600030101010101" pitchFamily="2" charset="-122"/>
                <a:cs typeface="Courier New" panose="02070309020205020404" pitchFamily="49" charset="0"/>
              </a:rPr>
              <a:t>)</a:t>
            </a:r>
          </a:p>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listen (int socket, int backlog)</a:t>
            </a:r>
          </a:p>
          <a:p>
            <a:pPr>
              <a:buNone/>
            </a:pPr>
            <a:r>
              <a:rPr lang="en-US" altLang="zh-CN" sz="2000" dirty="0">
                <a:latin typeface="Courier New" panose="02070309020205020404" pitchFamily="49" charset="0"/>
                <a:ea typeface="宋体" panose="02010600030101010101" pitchFamily="2" charset="-122"/>
                <a:cs typeface="Courier New" panose="02070309020205020404" pitchFamily="49" charset="0"/>
              </a:rPr>
              <a:t>	int accept (int socket, struct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sockaddr</a:t>
            </a:r>
            <a:r>
              <a:rPr lang="en-US" altLang="zh-CN" sz="2000" dirty="0">
                <a:latin typeface="Courier New" panose="02070309020205020404" pitchFamily="49" charset="0"/>
                <a:ea typeface="宋体" panose="02010600030101010101" pitchFamily="2" charset="-122"/>
                <a:cs typeface="Courier New" panose="02070309020205020404" pitchFamily="49" charset="0"/>
              </a:rPr>
              <a:t> *address, int *</a:t>
            </a:r>
            <a:r>
              <a:rPr lang="en-US" altLang="zh-CN" sz="2000" dirty="0" err="1">
                <a:latin typeface="Courier New" panose="02070309020205020404" pitchFamily="49" charset="0"/>
                <a:ea typeface="宋体" panose="02010600030101010101" pitchFamily="2" charset="-122"/>
                <a:cs typeface="Courier New" panose="02070309020205020404" pitchFamily="49" charset="0"/>
              </a:rPr>
              <a:t>addr_len</a:t>
            </a:r>
            <a:r>
              <a:rPr lang="en-US" altLang="zh-CN" sz="2000" dirty="0">
                <a:latin typeface="Courier New" panose="02070309020205020404" pitchFamily="49" charset="0"/>
                <a:ea typeface="宋体" panose="02010600030101010101" pitchFamily="2" charset="-122"/>
                <a:cs typeface="Courier New" panose="02070309020205020404" pitchFamily="49" charset="0"/>
              </a:rPr>
              <a:t>) </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normAutofit/>
          </a:bodyPr>
          <a:lstStyle/>
          <a:p>
            <a:pPr>
              <a:buNone/>
            </a:pPr>
            <a:r>
              <a:rPr lang="en-US" altLang="zh-CN" sz="2400" dirty="0">
                <a:ea typeface="宋体" panose="02010600030101010101" pitchFamily="2" charset="-122"/>
                <a:cs typeface="Courier New" panose="02070309020205020404" pitchFamily="49" charset="0"/>
              </a:rPr>
              <a:t>Bind</a:t>
            </a:r>
          </a:p>
          <a:p>
            <a:pPr lvl="1"/>
            <a:r>
              <a:rPr lang="en-US" altLang="zh-CN" sz="2000" dirty="0">
                <a:ea typeface="宋体" panose="02010600030101010101" pitchFamily="2" charset="-122"/>
                <a:cs typeface="Courier New" panose="02070309020205020404" pitchFamily="49" charset="0"/>
              </a:rPr>
              <a:t>Binds the newly created socket to the specified address i.e. the network address of the local participant (the server)</a:t>
            </a:r>
          </a:p>
          <a:p>
            <a:pPr lvl="1"/>
            <a:r>
              <a:rPr lang="en-US" altLang="zh-CN" sz="2000" dirty="0">
                <a:ea typeface="宋体" panose="02010600030101010101" pitchFamily="2" charset="-122"/>
                <a:cs typeface="Courier New" panose="02070309020205020404" pitchFamily="49" charset="0"/>
              </a:rPr>
              <a:t>Address is a data structure which combines IP and port</a:t>
            </a:r>
          </a:p>
          <a:p>
            <a:pPr>
              <a:buNone/>
            </a:pPr>
            <a:r>
              <a:rPr lang="en-US" altLang="zh-CN" sz="2400" dirty="0">
                <a:ea typeface="宋体" panose="02010600030101010101" pitchFamily="2" charset="-122"/>
                <a:cs typeface="Courier New" panose="02070309020205020404" pitchFamily="49" charset="0"/>
              </a:rPr>
              <a:t>Listen</a:t>
            </a:r>
          </a:p>
          <a:p>
            <a:pPr lvl="1"/>
            <a:r>
              <a:rPr lang="en-US" altLang="zh-CN" sz="2000" dirty="0">
                <a:ea typeface="宋体" panose="02010600030101010101" pitchFamily="2" charset="-122"/>
                <a:cs typeface="Courier New" panose="02070309020205020404" pitchFamily="49" charset="0"/>
              </a:rPr>
              <a:t>Defines how many connections can be pending on the specified socket</a:t>
            </a:r>
          </a:p>
          <a:p>
            <a:pPr>
              <a:buNone/>
            </a:pPr>
            <a:r>
              <a:rPr lang="en-US" altLang="zh-CN" sz="2400" dirty="0">
                <a:ea typeface="宋体" panose="02010600030101010101" pitchFamily="2" charset="-122"/>
                <a:cs typeface="Courier New" panose="02070309020205020404" pitchFamily="49" charset="0"/>
              </a:rPr>
              <a:t>Accept</a:t>
            </a:r>
          </a:p>
          <a:p>
            <a:pPr lvl="1"/>
            <a:r>
              <a:rPr lang="en-US" altLang="zh-CN" sz="2000" dirty="0">
                <a:ea typeface="宋体" panose="02010600030101010101" pitchFamily="2" charset="-122"/>
                <a:cs typeface="Courier New" panose="02070309020205020404" pitchFamily="49" charset="0"/>
              </a:rPr>
              <a:t>Carries out the passive open</a:t>
            </a:r>
          </a:p>
          <a:p>
            <a:pPr lvl="1"/>
            <a:r>
              <a:rPr lang="en-US" altLang="zh-CN" sz="2000" dirty="0">
                <a:ea typeface="宋体" panose="02010600030101010101" pitchFamily="2" charset="-122"/>
                <a:cs typeface="Courier New" panose="02070309020205020404" pitchFamily="49" charset="0"/>
              </a:rPr>
              <a:t>Blocking operation </a:t>
            </a:r>
          </a:p>
          <a:p>
            <a:pPr lvl="2"/>
            <a:r>
              <a:rPr lang="en-US" altLang="zh-CN" sz="1800" dirty="0">
                <a:ea typeface="宋体" panose="02010600030101010101" pitchFamily="2" charset="-122"/>
                <a:cs typeface="Courier New" panose="02070309020205020404" pitchFamily="49" charset="0"/>
              </a:rPr>
              <a:t>Does not return until a remote participant has established a connection</a:t>
            </a:r>
          </a:p>
          <a:p>
            <a:pPr lvl="2"/>
            <a:r>
              <a:rPr lang="en-US" altLang="zh-CN" dirty="0">
                <a:ea typeface="宋体" panose="02010600030101010101" pitchFamily="2" charset="-122"/>
                <a:cs typeface="Courier New" panose="02070309020205020404" pitchFamily="49" charset="0"/>
              </a:rPr>
              <a:t>When it does, it returns a new socket that corresponds to the new established connection and the address argument contains the remote participant’s address </a:t>
            </a:r>
            <a:r>
              <a:rPr lang="en-US" altLang="zh-CN" dirty="0">
                <a:solidFill>
                  <a:srgbClr val="FF0000"/>
                </a:solidFill>
                <a:latin typeface="Courier New" panose="02070309020205020404" pitchFamily="49" charset="0"/>
                <a:ea typeface="宋体" panose="02010600030101010101" pitchFamily="2" charset="-122"/>
                <a:cs typeface="Courier New" panose="02070309020205020404" pitchFamily="49" charset="0"/>
              </a:rPr>
              <a:t> </a:t>
            </a:r>
          </a:p>
          <a:p>
            <a:pPr lvl="1"/>
            <a:endParaRPr lang="en-US" altLang="zh-CN" sz="2000" dirty="0">
              <a:ea typeface="宋体" panose="02010600030101010101" pitchFamily="2" charset="-122"/>
              <a:cs typeface="Courier New" panose="02070309020205020404" pitchFamily="49" charset="0"/>
            </a:endParaRPr>
          </a:p>
          <a:p>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ea typeface="宋体" panose="02010600030101010101" pitchFamily="2" charset="-122"/>
              </a:rPr>
              <a:t>Client-Serve Model with TCP</a:t>
            </a:r>
            <a:endParaRPr lang="zh-CN" altLang="en-US" dirty="0"/>
          </a:p>
        </p:txBody>
      </p:sp>
      <p:sp>
        <p:nvSpPr>
          <p:cNvPr id="3" name="内容占位符 2"/>
          <p:cNvSpPr>
            <a:spLocks noGrp="1"/>
          </p:cNvSpPr>
          <p:nvPr>
            <p:ph idx="1"/>
          </p:nvPr>
        </p:nvSpPr>
        <p:spPr/>
        <p:txBody>
          <a:bodyPr>
            <a:normAutofit/>
          </a:bodyPr>
          <a:lstStyle/>
          <a:p>
            <a:pPr>
              <a:buNone/>
              <a:defRPr/>
            </a:pPr>
            <a:r>
              <a:rPr lang="en-US" altLang="zh-CN" sz="2400" dirty="0">
                <a:cs typeface="Courier New" panose="02070309020205020404" pitchFamily="49" charset="0"/>
              </a:rPr>
              <a:t>Client</a:t>
            </a:r>
          </a:p>
          <a:p>
            <a:pPr lvl="1">
              <a:defRPr/>
            </a:pPr>
            <a:r>
              <a:rPr lang="en-US" altLang="zh-CN" sz="2000" dirty="0">
                <a:cs typeface="Courier New" panose="02070309020205020404" pitchFamily="49" charset="0"/>
              </a:rPr>
              <a:t>Application performs active open</a:t>
            </a:r>
          </a:p>
          <a:p>
            <a:pPr lvl="1">
              <a:defRPr/>
            </a:pPr>
            <a:r>
              <a:rPr lang="en-US" altLang="zh-CN" sz="2000" dirty="0">
                <a:cs typeface="Courier New" panose="02070309020205020404" pitchFamily="49" charset="0"/>
              </a:rPr>
              <a:t>It says who it wants to communicate with</a:t>
            </a:r>
          </a:p>
          <a:p>
            <a:pPr>
              <a:buNone/>
              <a:defRPr/>
            </a:pPr>
            <a:endParaRPr lang="en-US" altLang="zh-CN" sz="2400" dirty="0">
              <a:cs typeface="Courier New" panose="02070309020205020404" pitchFamily="49" charset="0"/>
            </a:endParaRPr>
          </a:p>
          <a:p>
            <a:pPr>
              <a:buNone/>
              <a:defRPr/>
            </a:pPr>
            <a:r>
              <a:rPr lang="en-US" altLang="zh-CN" sz="2400" dirty="0">
                <a:cs typeface="Courier New" panose="02070309020205020404" pitchFamily="49" charset="0"/>
              </a:rPr>
              <a:t>Client invokes</a:t>
            </a:r>
          </a:p>
          <a:p>
            <a:pPr>
              <a:buNone/>
              <a:defRPr/>
            </a:pPr>
            <a:r>
              <a:rPr lang="en-US" altLang="zh-CN" sz="2400" dirty="0">
                <a:solidFill>
                  <a:srgbClr val="FF0000"/>
                </a:solidFill>
                <a:latin typeface="Courier New" panose="02070309020205020404" pitchFamily="49" charset="0"/>
                <a:cs typeface="Courier New" panose="02070309020205020404" pitchFamily="49" charset="0"/>
              </a:rPr>
              <a:t>	</a:t>
            </a:r>
            <a:r>
              <a:rPr lang="en-US" altLang="zh-CN" sz="2000" dirty="0">
                <a:latin typeface="Courier New" panose="02070309020205020404" pitchFamily="49" charset="0"/>
                <a:cs typeface="Courier New" panose="02070309020205020404" pitchFamily="49" charset="0"/>
              </a:rPr>
              <a:t>int connect (int socket, struct </a:t>
            </a:r>
            <a:r>
              <a:rPr lang="en-US" altLang="zh-CN" sz="2000" dirty="0" err="1">
                <a:latin typeface="Courier New" panose="02070309020205020404" pitchFamily="49" charset="0"/>
                <a:cs typeface="Courier New" panose="02070309020205020404" pitchFamily="49" charset="0"/>
              </a:rPr>
              <a:t>sockaddr</a:t>
            </a:r>
            <a:r>
              <a:rPr lang="en-US" altLang="zh-CN" sz="2000" dirty="0">
                <a:latin typeface="Courier New" panose="02070309020205020404" pitchFamily="49" charset="0"/>
                <a:cs typeface="Courier New" panose="02070309020205020404" pitchFamily="49" charset="0"/>
              </a:rPr>
              <a:t> *address, int </a:t>
            </a:r>
            <a:r>
              <a:rPr lang="en-US" altLang="zh-CN" sz="2000" dirty="0" err="1">
                <a:latin typeface="Courier New" panose="02070309020205020404" pitchFamily="49" charset="0"/>
                <a:cs typeface="Courier New" panose="02070309020205020404" pitchFamily="49" charset="0"/>
              </a:rPr>
              <a:t>addr_len</a:t>
            </a:r>
            <a:r>
              <a:rPr lang="en-US" altLang="zh-CN" sz="2000" dirty="0">
                <a:latin typeface="Courier New" panose="02070309020205020404" pitchFamily="49" charset="0"/>
                <a:cs typeface="Courier New" panose="02070309020205020404" pitchFamily="49" charset="0"/>
              </a:rPr>
              <a:t>)</a:t>
            </a:r>
          </a:p>
          <a:p>
            <a:pPr>
              <a:buNone/>
              <a:defRPr/>
            </a:pPr>
            <a:endParaRPr lang="en-US" altLang="zh-CN" sz="2400" dirty="0">
              <a:solidFill>
                <a:srgbClr val="FF0000"/>
              </a:solidFill>
              <a:latin typeface="Courier New" panose="02070309020205020404" pitchFamily="49" charset="0"/>
              <a:cs typeface="Courier New" panose="02070309020205020404" pitchFamily="49" charset="0"/>
            </a:endParaRPr>
          </a:p>
          <a:p>
            <a:pPr>
              <a:buNone/>
              <a:defRPr/>
            </a:pPr>
            <a:r>
              <a:rPr lang="en-US" altLang="zh-CN" sz="2400" dirty="0">
                <a:cs typeface="Courier New" panose="02070309020205020404" pitchFamily="49" charset="0"/>
              </a:rPr>
              <a:t>Connect</a:t>
            </a:r>
          </a:p>
          <a:p>
            <a:pPr lvl="1">
              <a:defRPr/>
            </a:pPr>
            <a:r>
              <a:rPr lang="en-US" altLang="zh-CN" sz="2000" dirty="0">
                <a:cs typeface="Courier New" panose="02070309020205020404" pitchFamily="49" charset="0"/>
              </a:rPr>
              <a:t>Does not return until TCP has successfully established a connection at which application is free to begin sending data</a:t>
            </a:r>
          </a:p>
          <a:p>
            <a:pPr lvl="1">
              <a:defRPr/>
            </a:pPr>
            <a:r>
              <a:rPr lang="en-US" altLang="zh-CN" sz="2000" dirty="0">
                <a:cs typeface="Courier New" panose="02070309020205020404" pitchFamily="49" charset="0"/>
              </a:rPr>
              <a:t>Address contains remote machine’s address </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2121</Words>
  <Application>Microsoft Office PowerPoint</Application>
  <PresentationFormat>宽屏</PresentationFormat>
  <Paragraphs>223</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等线</vt:lpstr>
      <vt:lpstr>等线 Light</vt:lpstr>
      <vt:lpstr>宋体</vt:lpstr>
      <vt:lpstr>Arial</vt:lpstr>
      <vt:lpstr>Courier New</vt:lpstr>
      <vt:lpstr>Wingdings</vt:lpstr>
      <vt:lpstr>Office 主题​​</vt:lpstr>
      <vt:lpstr>Lab7 Socket Programming</vt:lpstr>
      <vt:lpstr>Application Programming Interface</vt:lpstr>
      <vt:lpstr>Application Programming Interface (Sockets)</vt:lpstr>
      <vt:lpstr>Socket</vt:lpstr>
      <vt:lpstr>Socket</vt:lpstr>
      <vt:lpstr>Creating a Socket</vt:lpstr>
      <vt:lpstr>Client-Serve Model with TCP</vt:lpstr>
      <vt:lpstr>Client-Serve Model with TCP</vt:lpstr>
      <vt:lpstr>Client-Serve Model with TCP</vt:lpstr>
      <vt:lpstr>Client-Serve Model with TCP</vt:lpstr>
      <vt:lpstr>Client-Serve Model with TCP</vt:lpstr>
      <vt:lpstr>Example Application: Client</vt:lpstr>
      <vt:lpstr>Example Application: Server</vt:lpstr>
      <vt:lpstr>大夏学堂-计算机网络实践 -Socket编程示例代码文件</vt:lpstr>
      <vt:lpstr>Bibles – both by W. Richard Stevens</vt:lpstr>
      <vt:lpstr>About Lab 7</vt:lpstr>
      <vt:lpstr>Requirements for the server</vt:lpstr>
      <vt:lpstr>Requirements for the client</vt:lpstr>
      <vt:lpstr>Requirements for error processing</vt:lpstr>
      <vt:lpstr>Requirements for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Lab7 Socket Programming</dc:title>
  <dc:creator>Zhang Yue</dc:creator>
  <cp:lastModifiedBy>jier QIU</cp:lastModifiedBy>
  <cp:revision>10</cp:revision>
  <dcterms:created xsi:type="dcterms:W3CDTF">2019-10-29T07:42:00Z</dcterms:created>
  <dcterms:modified xsi:type="dcterms:W3CDTF">2024-12-23T01:30:28Z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2052-11.3.0.8632</vt:lpwstr>
  </property>
</Properties>
</file>