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8" r:id="rId1"/>
  </p:sldMasterIdLst>
  <p:notesMasterIdLst>
    <p:notesMasterId r:id="rId11"/>
  </p:notesMasterIdLst>
  <p:sldIdLst>
    <p:sldId id="256" r:id="rId2"/>
    <p:sldId id="278" r:id="rId3"/>
    <p:sldId id="257" r:id="rId4"/>
    <p:sldId id="263" r:id="rId5"/>
    <p:sldId id="259" r:id="rId6"/>
    <p:sldId id="260" r:id="rId7"/>
    <p:sldId id="264" r:id="rId8"/>
    <p:sldId id="261" r:id="rId9"/>
    <p:sldId id="262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0CEEA"/>
    <a:srgbClr val="55C0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5" autoAdjust="0"/>
    <p:restoredTop sz="94660"/>
  </p:normalViewPr>
  <p:slideViewPr>
    <p:cSldViewPr snapToGrid="0">
      <p:cViewPr varScale="1">
        <p:scale>
          <a:sx n="91" d="100"/>
          <a:sy n="91" d="100"/>
        </p:scale>
        <p:origin x="998" y="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BD0EDA-B9C0-444E-8D8F-58B52679D65C}" type="datetimeFigureOut">
              <a:rPr lang="zh-CN" altLang="en-US" smtClean="0"/>
              <a:t>2022/2/22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DA1BEA-AAEE-4D0E-AAEB-DD923EEFB0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9872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DA1BEA-AAEE-4D0E-AAEB-DD923EEFB0C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74726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4334933" y="1169931"/>
            <a:ext cx="4814835" cy="4993802"/>
            <a:chOff x="4334933" y="1169931"/>
            <a:chExt cx="4814835" cy="4993802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6009259" y="1169931"/>
              <a:ext cx="3134741" cy="31347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4334933" y="1348898"/>
              <a:ext cx="4814835" cy="48148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5225595" y="1469269"/>
              <a:ext cx="3912054" cy="3912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5304588" y="1307856"/>
              <a:ext cx="3839412" cy="3839412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5707078" y="1770196"/>
              <a:ext cx="3430571" cy="343057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533400"/>
            <a:ext cx="6154713" cy="3124201"/>
          </a:xfrm>
        </p:spPr>
        <p:txBody>
          <a:bodyPr anchor="b">
            <a:normAutofit/>
          </a:bodyPr>
          <a:lstStyle>
            <a:lvl1pPr algn="l">
              <a:defRPr sz="4400"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843868"/>
            <a:ext cx="4954250" cy="1913466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98074" y="5885012"/>
            <a:ext cx="856907" cy="669925"/>
          </a:xfrm>
        </p:spPr>
        <p:txBody>
          <a:bodyPr/>
          <a:lstStyle/>
          <a:p>
            <a:fld id="{C62C68C5-78A2-4B1D-973E-F421ABB54D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8752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6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33400" y="533400"/>
            <a:ext cx="8077200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762002" y="3843867"/>
            <a:ext cx="7281332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4186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2895600"/>
          </a:xfrm>
        </p:spPr>
        <p:txBody>
          <a:bodyPr anchor="ctr">
            <a:normAutofit/>
          </a:bodyPr>
          <a:lstStyle>
            <a:lvl1pPr algn="l">
              <a:defRPr sz="28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114800"/>
            <a:ext cx="6383552" cy="19050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67146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3" y="533400"/>
            <a:ext cx="6859787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66800" y="3429000"/>
            <a:ext cx="6402467" cy="4826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301070"/>
            <a:ext cx="6382361" cy="171873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09856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429000"/>
            <a:ext cx="6382361" cy="1697400"/>
          </a:xfrm>
        </p:spPr>
        <p:txBody>
          <a:bodyPr anchor="b">
            <a:normAutofit/>
          </a:bodyPr>
          <a:lstStyle>
            <a:lvl1pPr algn="l">
              <a:defRPr sz="28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132980"/>
            <a:ext cx="6383552" cy="886819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08855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4" y="533400"/>
            <a:ext cx="6859786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886200"/>
            <a:ext cx="638236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953000"/>
            <a:ext cx="63823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579210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7525658" cy="28956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928534"/>
            <a:ext cx="638236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766735"/>
            <a:ext cx="6382360" cy="12530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76767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1"/>
            <a:ext cx="6554867" cy="3767670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76330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66406" y="533400"/>
            <a:ext cx="2044194" cy="4419600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0"/>
            <a:ext cx="5850012" cy="5486400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3843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69AE601A-0451-4383-93D4-03033504EDAC}"/>
              </a:ext>
            </a:extLst>
          </p:cNvPr>
          <p:cNvSpPr/>
          <p:nvPr userDrawn="1"/>
        </p:nvSpPr>
        <p:spPr>
          <a:xfrm>
            <a:off x="4114" y="0"/>
            <a:ext cx="9144000" cy="1024759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25000"/>
                </a:schemeClr>
              </a:gs>
              <a:gs pos="49000">
                <a:srgbClr val="506C91">
                  <a:tint val="44500"/>
                  <a:satMod val="160000"/>
                </a:srgbClr>
              </a:gs>
              <a:gs pos="100000">
                <a:srgbClr val="506C91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146856"/>
            <a:ext cx="8097309" cy="877903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8" y="1386788"/>
            <a:ext cx="8097309" cy="4596226"/>
          </a:xfrm>
        </p:spPr>
        <p:txBody>
          <a:bodyPr anchor="t" anchorCtr="0">
            <a:normAutofit/>
          </a:bodyPr>
          <a:lstStyle>
            <a:lvl1pPr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95593" y="6109138"/>
            <a:ext cx="535114" cy="428187"/>
          </a:xfrm>
        </p:spPr>
        <p:txBody>
          <a:bodyPr/>
          <a:lstStyle>
            <a:lvl1pPr>
              <a:defRPr sz="1400"/>
            </a:lvl1pPr>
          </a:lstStyle>
          <a:p>
            <a:fld id="{C62C68C5-78A2-4B1D-973E-F421ABB54D5E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9114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981199"/>
            <a:ext cx="6402468" cy="2319867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487333"/>
            <a:ext cx="6402467" cy="1532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4813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3"/>
          </p:nvPr>
        </p:nvSpPr>
        <p:spPr>
          <a:xfrm>
            <a:off x="533400" y="533400"/>
            <a:ext cx="3949967" cy="3767667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533400"/>
            <a:ext cx="3948238" cy="37592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2367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1" y="533400"/>
            <a:ext cx="3716866" cy="609600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399" y="1143000"/>
            <a:ext cx="3945467" cy="3158067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5016" y="566738"/>
            <a:ext cx="376405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1143000"/>
            <a:ext cx="3956705" cy="3149600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8749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9626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3702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8667" y="533400"/>
            <a:ext cx="3200400" cy="1524000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9" y="533400"/>
            <a:ext cx="4438755" cy="54864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18667" y="2209802"/>
            <a:ext cx="32004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2600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5800" y="1447800"/>
            <a:ext cx="3563258" cy="11430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762000" y="914400"/>
            <a:ext cx="3280974" cy="48006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6027" y="2743200"/>
            <a:ext cx="3564223" cy="2082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33400" y="6172200"/>
            <a:ext cx="5811724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0963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670675" y="3894667"/>
            <a:ext cx="2470456" cy="2658533"/>
            <a:chOff x="6687077" y="3259666"/>
            <a:chExt cx="2981857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8756120" y="3259666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6687077" y="3486677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7772400" y="3581400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7923214" y="3433394"/>
              <a:ext cx="1739738" cy="17397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8398935" y="3985317"/>
              <a:ext cx="1264017" cy="12640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33401"/>
            <a:ext cx="6554867" cy="37676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30245" y="6172203"/>
            <a:ext cx="1200463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6172200"/>
            <a:ext cx="5811724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4426" y="5578478"/>
            <a:ext cx="856907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8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C62C68C5-78A2-4B1D-973E-F421ABB54D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58307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形式语言与自动机理论</a:t>
            </a:r>
            <a:br>
              <a:rPr lang="en-US" altLang="zh-CN" dirty="0"/>
            </a:br>
            <a:br>
              <a:rPr lang="en-US" altLang="zh-CN" dirty="0"/>
            </a:br>
            <a:r>
              <a:rPr lang="zh-CN" altLang="en-US" dirty="0"/>
              <a:t>课程介绍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李钦  副教授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华东师范大学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软件工程学院</a:t>
            </a:r>
          </a:p>
        </p:txBody>
      </p:sp>
    </p:spTree>
    <p:extLst>
      <p:ext uri="{BB962C8B-B14F-4D97-AF65-F5344CB8AC3E}">
        <p14:creationId xmlns:p14="http://schemas.microsoft.com/office/powerpoint/2010/main" val="3854068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课程简介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课程内容</a:t>
            </a:r>
            <a:endParaRPr lang="en-US" altLang="zh-CN" dirty="0"/>
          </a:p>
          <a:p>
            <a:endParaRPr lang="en-US" dirty="0"/>
          </a:p>
          <a:p>
            <a:r>
              <a:rPr lang="zh-CN" altLang="en-US" dirty="0"/>
              <a:t>课程对象</a:t>
            </a:r>
            <a:endParaRPr lang="en-US" altLang="zh-CN" dirty="0"/>
          </a:p>
          <a:p>
            <a:endParaRPr lang="en-US" dirty="0"/>
          </a:p>
          <a:p>
            <a:r>
              <a:rPr lang="zh-CN" altLang="en-US" dirty="0"/>
              <a:t>课程安排和考核方式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5083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Introduction to Automata Theory</a:t>
            </a:r>
          </a:p>
          <a:p>
            <a:pPr lvl="1"/>
            <a:r>
              <a:rPr lang="en-US" altLang="zh-CN" dirty="0"/>
              <a:t>Finite state automata</a:t>
            </a:r>
          </a:p>
          <a:p>
            <a:pPr lvl="1"/>
            <a:r>
              <a:rPr lang="en-US" altLang="zh-CN" dirty="0"/>
              <a:t>Pushdown automata</a:t>
            </a:r>
          </a:p>
          <a:p>
            <a:pPr lvl="1"/>
            <a:r>
              <a:rPr lang="en-US" altLang="zh-CN" dirty="0"/>
              <a:t>Turing Machine</a:t>
            </a:r>
          </a:p>
          <a:p>
            <a:r>
              <a:rPr lang="en-US" altLang="zh-CN" dirty="0"/>
              <a:t>Introduction to Formal Language</a:t>
            </a:r>
          </a:p>
          <a:p>
            <a:pPr lvl="1"/>
            <a:r>
              <a:rPr lang="en-US" altLang="zh-CN" dirty="0"/>
              <a:t>Regular language</a:t>
            </a:r>
          </a:p>
          <a:p>
            <a:pPr lvl="1"/>
            <a:r>
              <a:rPr lang="en-US" altLang="zh-CN" dirty="0"/>
              <a:t>Context-free language</a:t>
            </a:r>
          </a:p>
          <a:p>
            <a:pPr lvl="1"/>
            <a:r>
              <a:rPr lang="en-US" altLang="zh-CN" dirty="0"/>
              <a:t>Recursively enumerable language</a:t>
            </a:r>
          </a:p>
          <a:p>
            <a:r>
              <a:rPr lang="en-US" altLang="zh-CN" dirty="0"/>
              <a:t>Properties about them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3985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Familiar with these concepts will make you a better computer scientist</a:t>
            </a:r>
          </a:p>
          <a:p>
            <a:r>
              <a:rPr lang="en-US" altLang="zh-CN" dirty="0"/>
              <a:t>It allow us to use mathematics to solve problems arising from computers</a:t>
            </a:r>
          </a:p>
          <a:p>
            <a:r>
              <a:rPr lang="en-US" altLang="zh-CN" dirty="0"/>
              <a:t>It is required if you are interested in a research career in Computer Science</a:t>
            </a:r>
          </a:p>
          <a:p>
            <a:r>
              <a:rPr lang="en-US" altLang="zh-CN" dirty="0"/>
              <a:t>It distinguishes you from someone who has picked up programming at a technique school</a:t>
            </a:r>
          </a:p>
          <a:p>
            <a:r>
              <a:rPr lang="en-US" altLang="zh-CN" dirty="0"/>
              <a:t>It gives exposure to some of the absolute highpoints of human thought</a:t>
            </a:r>
          </a:p>
          <a:p>
            <a:pPr>
              <a:lnSpc>
                <a:spcPct val="110000"/>
              </a:lnSpc>
            </a:pPr>
            <a:r>
              <a:rPr lang="en-US" altLang="zh-CN" dirty="0"/>
              <a:t>It gives a nice setting for improving your problem solving skills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8812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Who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398" y="1386788"/>
            <a:ext cx="8097309" cy="4851642"/>
          </a:xfrm>
        </p:spPr>
        <p:txBody>
          <a:bodyPr>
            <a:normAutofit/>
          </a:bodyPr>
          <a:lstStyle/>
          <a:p>
            <a:r>
              <a:rPr lang="en-US" altLang="zh-CN" dirty="0"/>
              <a:t>Research</a:t>
            </a:r>
          </a:p>
          <a:p>
            <a:pPr lvl="1"/>
            <a:r>
              <a:rPr lang="en-US" altLang="zh-CN" dirty="0"/>
              <a:t>Theory of Software Engineering</a:t>
            </a:r>
          </a:p>
          <a:p>
            <a:pPr lvl="1"/>
            <a:r>
              <a:rPr lang="en-US" altLang="zh-CN" dirty="0"/>
              <a:t>Computation Algorithms</a:t>
            </a:r>
          </a:p>
          <a:p>
            <a:r>
              <a:rPr lang="en-US" altLang="zh-CN" dirty="0"/>
              <a:t>Engineering</a:t>
            </a:r>
          </a:p>
          <a:p>
            <a:pPr lvl="1"/>
            <a:r>
              <a:rPr lang="en-US" altLang="zh-CN" dirty="0"/>
              <a:t>Programming language Selection</a:t>
            </a:r>
          </a:p>
          <a:p>
            <a:pPr lvl="1"/>
            <a:r>
              <a:rPr lang="en-US" altLang="zh-CN" dirty="0"/>
              <a:t>Model Driven Development </a:t>
            </a:r>
          </a:p>
          <a:p>
            <a:r>
              <a:rPr lang="en-US" altLang="zh-CN" dirty="0"/>
              <a:t>Preliminary: Discrete mathematics</a:t>
            </a:r>
          </a:p>
          <a:p>
            <a:pPr lvl="1"/>
            <a:r>
              <a:rPr lang="en-US" altLang="zh-CN" dirty="0"/>
              <a:t>Set theory</a:t>
            </a:r>
          </a:p>
          <a:p>
            <a:pPr lvl="1"/>
            <a:r>
              <a:rPr lang="en-US" altLang="zh-CN" dirty="0"/>
              <a:t>Predicate logics</a:t>
            </a:r>
          </a:p>
          <a:p>
            <a:pPr lvl="1"/>
            <a:r>
              <a:rPr lang="en-US" altLang="zh-CN" dirty="0"/>
              <a:t>Programming experience</a:t>
            </a:r>
          </a:p>
          <a:p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4217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参考书目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800" dirty="0">
                <a:solidFill>
                  <a:srgbClr val="FF0000"/>
                </a:solidFill>
              </a:rPr>
              <a:t>John E. Hopcroft, Rajeev </a:t>
            </a:r>
            <a:r>
              <a:rPr lang="en-US" altLang="zh-CN" sz="1800" dirty="0" err="1">
                <a:solidFill>
                  <a:srgbClr val="FF0000"/>
                </a:solidFill>
              </a:rPr>
              <a:t>Motwani</a:t>
            </a:r>
            <a:r>
              <a:rPr lang="en-US" altLang="zh-CN" sz="1800" dirty="0">
                <a:solidFill>
                  <a:srgbClr val="FF0000"/>
                </a:solidFill>
              </a:rPr>
              <a:t>, Jeffrey D. Ullman. Introduction to Automata Theory, Languages, and Computation.</a:t>
            </a:r>
          </a:p>
          <a:p>
            <a:r>
              <a:rPr lang="en-US" altLang="zh-CN" sz="1800" dirty="0"/>
              <a:t>Zohar Manna. Mathematical Theory of Computation. </a:t>
            </a:r>
          </a:p>
          <a:p>
            <a:r>
              <a:rPr lang="en-US" altLang="zh-CN" sz="1800" dirty="0"/>
              <a:t>John C. Reynolds. Theories of Programming Languages.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071" y="3429000"/>
            <a:ext cx="1897434" cy="269521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4493" y="3427872"/>
            <a:ext cx="1709484" cy="269634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4209" y="3435586"/>
            <a:ext cx="1801384" cy="268863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0846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课程安排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Preliminary										1 sessions</a:t>
            </a:r>
            <a:br>
              <a:rPr lang="en-US" altLang="zh-CN" dirty="0"/>
            </a:br>
            <a:r>
              <a:rPr lang="en-US" altLang="zh-CN" dirty="0"/>
              <a:t>(Set theory, Predicate logic)</a:t>
            </a:r>
          </a:p>
          <a:p>
            <a:r>
              <a:rPr lang="en-US" altLang="zh-CN" dirty="0"/>
              <a:t>Automata Theories								6 sessions</a:t>
            </a:r>
            <a:br>
              <a:rPr lang="en-US" altLang="zh-CN" dirty="0"/>
            </a:br>
            <a:r>
              <a:rPr lang="en-US" altLang="zh-CN" dirty="0"/>
              <a:t>(Finite Automata, Pushdown Automata, Turing machines)</a:t>
            </a:r>
          </a:p>
          <a:p>
            <a:r>
              <a:rPr lang="en-US" altLang="zh-CN" dirty="0"/>
              <a:t>Formal Languages 								6 sessions</a:t>
            </a:r>
            <a:br>
              <a:rPr lang="en-US" altLang="zh-CN" dirty="0"/>
            </a:br>
            <a:r>
              <a:rPr lang="en-US" altLang="zh-CN" dirty="0"/>
              <a:t>(RL, CFL, REL)</a:t>
            </a:r>
          </a:p>
          <a:p>
            <a:r>
              <a:rPr lang="en-US" altLang="zh-CN" dirty="0"/>
              <a:t>Properties	and Proofs							4 sessions</a:t>
            </a:r>
            <a:br>
              <a:rPr lang="en-US" altLang="zh-CN" dirty="0"/>
            </a:b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59291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考核方式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期末考查</a:t>
            </a:r>
            <a:r>
              <a:rPr lang="en-US" altLang="zh-CN" dirty="0"/>
              <a:t> 60%</a:t>
            </a:r>
          </a:p>
          <a:p>
            <a:r>
              <a:rPr lang="zh-CN" altLang="en-US" dirty="0"/>
              <a:t>平时成绩 </a:t>
            </a:r>
            <a:r>
              <a:rPr lang="en-US" altLang="zh-CN" dirty="0"/>
              <a:t>40%</a:t>
            </a:r>
          </a:p>
          <a:p>
            <a:pPr lvl="1"/>
            <a:r>
              <a:rPr lang="zh-CN" altLang="en-US" dirty="0"/>
              <a:t>考勤  </a:t>
            </a:r>
            <a:r>
              <a:rPr lang="en-US" altLang="zh-CN" dirty="0"/>
              <a:t>20%</a:t>
            </a:r>
          </a:p>
          <a:p>
            <a:pPr lvl="1"/>
            <a:r>
              <a:rPr lang="zh-CN" altLang="en-US" dirty="0"/>
              <a:t>作业  </a:t>
            </a:r>
            <a:r>
              <a:rPr lang="en-US" altLang="zh-CN" dirty="0"/>
              <a:t>20%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3519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联系方式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李钦</a:t>
            </a:r>
            <a:endParaRPr lang="en-US" altLang="zh-CN" dirty="0"/>
          </a:p>
          <a:p>
            <a:r>
              <a:rPr lang="zh-CN" altLang="en-US" dirty="0"/>
              <a:t>理科楼</a:t>
            </a:r>
            <a:r>
              <a:rPr lang="en-US" altLang="zh-CN" dirty="0"/>
              <a:t>B1001</a:t>
            </a:r>
          </a:p>
          <a:p>
            <a:r>
              <a:rPr lang="en-US" altLang="zh-CN" dirty="0"/>
              <a:t>Tel: 62233019</a:t>
            </a:r>
          </a:p>
          <a:p>
            <a:r>
              <a:rPr lang="en-US" altLang="zh-CN" dirty="0"/>
              <a:t>Email: qli@sei.ecnu.edu.cn</a:t>
            </a:r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2331797"/>
      </p:ext>
    </p:extLst>
  </p:cSld>
  <p:clrMapOvr>
    <a:masterClrMapping/>
  </p:clrMapOvr>
</p:sld>
</file>

<file path=ppt/theme/theme1.xml><?xml version="1.0" encoding="utf-8"?>
<a:theme xmlns:a="http://schemas.openxmlformats.org/drawingml/2006/main" name="切片">
  <a:themeElements>
    <a:clrScheme name="蓝色暖调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切片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切片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3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2700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4377</TotalTime>
  <Words>321</Words>
  <Application>Microsoft Office PowerPoint</Application>
  <PresentationFormat>全屏显示(4:3)</PresentationFormat>
  <Paragraphs>66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宋体</vt:lpstr>
      <vt:lpstr>微软雅黑</vt:lpstr>
      <vt:lpstr>幼圆</vt:lpstr>
      <vt:lpstr>Calibri</vt:lpstr>
      <vt:lpstr>Century Gothic</vt:lpstr>
      <vt:lpstr>Wingdings 3</vt:lpstr>
      <vt:lpstr>切片</vt:lpstr>
      <vt:lpstr>形式语言与自动机理论  课程介绍 </vt:lpstr>
      <vt:lpstr>课程简介</vt:lpstr>
      <vt:lpstr>what</vt:lpstr>
      <vt:lpstr>why</vt:lpstr>
      <vt:lpstr>Who</vt:lpstr>
      <vt:lpstr>参考书目</vt:lpstr>
      <vt:lpstr>课程安排</vt:lpstr>
      <vt:lpstr>考核方式</vt:lpstr>
      <vt:lpstr>联系方式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qin li</dc:creator>
  <cp:lastModifiedBy>qin li</cp:lastModifiedBy>
  <cp:revision>70</cp:revision>
  <dcterms:created xsi:type="dcterms:W3CDTF">2017-02-02T01:49:40Z</dcterms:created>
  <dcterms:modified xsi:type="dcterms:W3CDTF">2022-02-22T06:40:12Z</dcterms:modified>
</cp:coreProperties>
</file>