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77" r:id="rId9"/>
    <p:sldId id="263" r:id="rId10"/>
    <p:sldId id="262" r:id="rId11"/>
    <p:sldId id="281" r:id="rId12"/>
    <p:sldId id="300" r:id="rId13"/>
    <p:sldId id="267" r:id="rId14"/>
    <p:sldId id="268" r:id="rId15"/>
    <p:sldId id="269" r:id="rId16"/>
    <p:sldId id="278" r:id="rId17"/>
    <p:sldId id="270" r:id="rId18"/>
    <p:sldId id="271" r:id="rId19"/>
    <p:sldId id="272" r:id="rId20"/>
    <p:sldId id="273" r:id="rId21"/>
    <p:sldId id="274" r:id="rId22"/>
    <p:sldId id="275" r:id="rId23"/>
    <p:sldId id="290" r:id="rId24"/>
    <p:sldId id="282" r:id="rId25"/>
    <p:sldId id="283" r:id="rId26"/>
    <p:sldId id="264" r:id="rId27"/>
    <p:sldId id="285" r:id="rId28"/>
    <p:sldId id="287" r:id="rId29"/>
    <p:sldId id="288" r:id="rId30"/>
    <p:sldId id="289" r:id="rId31"/>
    <p:sldId id="291" r:id="rId32"/>
    <p:sldId id="292" r:id="rId33"/>
    <p:sldId id="293" r:id="rId34"/>
    <p:sldId id="294" r:id="rId35"/>
    <p:sldId id="296" r:id="rId36"/>
    <p:sldId id="265" r:id="rId37"/>
    <p:sldId id="266" r:id="rId38"/>
    <p:sldId id="299" r:id="rId39"/>
    <p:sldId id="297" r:id="rId40"/>
    <p:sldId id="298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06C91"/>
    <a:srgbClr val="55C0DF"/>
    <a:srgbClr val="60C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8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0EDA-B9C0-444E-8D8F-58B52679D65C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A1BEA-AAEE-4D0E-AAEB-DD923EEFB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87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98074" y="5885012"/>
            <a:ext cx="856907" cy="669925"/>
          </a:xfrm>
        </p:spPr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5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8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1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85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8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921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76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633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8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02475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</a:schemeClr>
              </a:gs>
              <a:gs pos="49000">
                <a:srgbClr val="506C91">
                  <a:tint val="44500"/>
                  <a:satMod val="160000"/>
                </a:srgbClr>
              </a:gs>
              <a:gs pos="100000">
                <a:srgbClr val="506C91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46856"/>
            <a:ext cx="8097309" cy="87790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8" y="1386788"/>
            <a:ext cx="8097309" cy="4596226"/>
          </a:xfrm>
        </p:spPr>
        <p:txBody>
          <a:bodyPr anchor="t" anchorCtr="0">
            <a:normAutofit/>
          </a:bodyPr>
          <a:lstStyle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593" y="6109138"/>
            <a:ext cx="535114" cy="42818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62C68C5-78A2-4B1D-973E-F421ABB54D5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81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74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2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0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0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6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30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形式语言与自动机理论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S1 </a:t>
            </a:r>
            <a:r>
              <a:rPr lang="zh-CN" altLang="en-US" dirty="0"/>
              <a:t>基础知识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李钦  副教授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华东师范大学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软件工程学院</a:t>
            </a:r>
          </a:p>
        </p:txBody>
      </p:sp>
    </p:spTree>
    <p:extLst>
      <p:ext uri="{BB962C8B-B14F-4D97-AF65-F5344CB8AC3E}">
        <p14:creationId xmlns:p14="http://schemas.microsoft.com/office/powerpoint/2010/main" val="385406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从定义域到值域的一个关系</a:t>
                </a:r>
                <a:endParaRPr lang="en-US" altLang="zh-CN" dirty="0"/>
              </a:p>
              <a:p>
                <a:r>
                  <a:rPr lang="zh-CN" altLang="en-US" dirty="0"/>
                  <a:t>给定输入，输出是确定的</a:t>
                </a:r>
                <a:endParaRPr lang="en-US" altLang="zh-CN" dirty="0"/>
              </a:p>
              <a:p>
                <a:r>
                  <a:rPr lang="zh-CN" altLang="en-US" dirty="0"/>
                  <a:t>表示：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全函数：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i="1" dirty="0"/>
              </a:p>
              <a:p>
                <a:pPr lvl="1"/>
                <a:r>
                  <a:rPr lang="zh-CN" altLang="en-US" dirty="0"/>
                  <a:t>偏函数：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满射函数：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单射函数：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双射函数：满射 </a:t>
                </a:r>
                <a:r>
                  <a:rPr lang="en-US" altLang="zh-CN" dirty="0"/>
                  <a:t>and </a:t>
                </a:r>
                <a:r>
                  <a:rPr lang="zh-CN" altLang="en-US" dirty="0"/>
                  <a:t>单射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65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0266" y="1129845"/>
            <a:ext cx="3848261" cy="274243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1129844"/>
            <a:ext cx="3822338" cy="27424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99" y="3977368"/>
            <a:ext cx="3822338" cy="2739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267" y="3977368"/>
            <a:ext cx="3857860" cy="27394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32167" y="35029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全函数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26673" y="35029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偏函数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005986" y="63117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满射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42088" y="63117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单射</a:t>
            </a:r>
          </a:p>
        </p:txBody>
      </p:sp>
    </p:spTree>
    <p:extLst>
      <p:ext uri="{BB962C8B-B14F-4D97-AF65-F5344CB8AC3E}">
        <p14:creationId xmlns:p14="http://schemas.microsoft.com/office/powerpoint/2010/main" val="56965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证明双射性质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 is a bijection, then the domain and codomain of f have the same number of elements.</a:t>
                </a:r>
              </a:p>
              <a:p>
                <a:r>
                  <a:rPr lang="zh-CN" altLang="en-US" dirty="0"/>
                  <a:t>证明：</a:t>
                </a:r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/>
                  <a:t>Prove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≥#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dirty="0"/>
                  <a:t>f is a surjection: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 is a function: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So we have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≥#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Prove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≤#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dirty="0"/>
                  <a:t>f is an injection: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 is a total function: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So we have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≤#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Conclusion proved.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51" t="-1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81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字母表、字符串和语言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字母表是语言中出现的原子符号，通常用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/>
                  <a:t>表示</a:t>
                </a:r>
                <a:endParaRPr lang="en-US" altLang="zh-CN" dirty="0"/>
              </a:p>
              <a:p>
                <a:r>
                  <a:rPr lang="zh-CN" altLang="en-US" dirty="0"/>
                  <a:t>字符串是字母表中元素的序列</a:t>
                </a:r>
                <a:endParaRPr lang="en-US" altLang="zh-CN" dirty="0"/>
              </a:p>
              <a:p>
                <a:r>
                  <a:rPr lang="zh-CN" altLang="en-US" dirty="0"/>
                  <a:t>字符串运算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联结运算  </a:t>
                </a:r>
                <a:r>
                  <a:rPr lang="en-US" altLang="zh-CN" dirty="0"/>
                  <a:t>abc.def</a:t>
                </a:r>
              </a:p>
              <a:p>
                <a:pPr lvl="1"/>
                <a:r>
                  <a:rPr lang="zh-CN" altLang="en-US" dirty="0"/>
                  <a:t>重复运算  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abc</a:t>
                </a:r>
                <a:r>
                  <a:rPr lang="en-US" altLang="zh-CN" dirty="0"/>
                  <a:t>)*</a:t>
                </a:r>
              </a:p>
              <a:p>
                <a:r>
                  <a:rPr lang="zh-CN" altLang="en-US" dirty="0"/>
                  <a:t>语言：一系列特殊字符串的集合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例：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英语是由字母和标点符号组成的特殊字符串的集合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C</a:t>
                </a:r>
                <a:r>
                  <a:rPr lang="zh-CN" altLang="en-US" dirty="0"/>
                  <a:t>语言程序是由字母和符号组成的特殊字符串的集合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033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一种常见的系统描述方式</a:t>
                </a:r>
                <a:endParaRPr lang="en-US" altLang="zh-CN" dirty="0"/>
              </a:p>
              <a:p>
                <a:r>
                  <a:rPr lang="zh-CN" altLang="en-US" dirty="0"/>
                  <a:t>包含</a:t>
                </a:r>
                <a:r>
                  <a:rPr lang="zh-CN" altLang="en-US" dirty="0">
                    <a:solidFill>
                      <a:srgbClr val="FFC000"/>
                    </a:solidFill>
                  </a:rPr>
                  <a:t>节点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FFC000"/>
                    </a:solidFill>
                  </a:rPr>
                  <a:t>边</a:t>
                </a:r>
                <a:r>
                  <a:rPr lang="zh-CN" altLang="en-US" dirty="0"/>
                  <a:t>两种基本元素</a:t>
                </a:r>
                <a:endParaRPr lang="en-US" altLang="zh-CN" dirty="0"/>
              </a:p>
              <a:p>
                <a:r>
                  <a:rPr lang="zh-CN" altLang="en-US" dirty="0"/>
                  <a:t>一个图可以表示为一个二元组</a:t>
                </a:r>
                <a:r>
                  <a:rPr lang="en-US" altLang="zh-CN" dirty="0"/>
                  <a:t>(S,T)</a:t>
                </a:r>
              </a:p>
              <a:p>
                <a:pPr lvl="1"/>
                <a:r>
                  <a:rPr lang="en-US" altLang="zh-CN" dirty="0"/>
                  <a:t>S</a:t>
                </a:r>
                <a:r>
                  <a:rPr lang="zh-CN" altLang="en-US" dirty="0"/>
                  <a:t>是节点的集合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是节点与节点的连接关系</a:t>
                </a:r>
                <a:endParaRPr lang="en-US" altLang="zh-CN" dirty="0"/>
              </a:p>
              <a:p>
                <a:r>
                  <a:rPr lang="zh-CN" altLang="en-US" dirty="0"/>
                  <a:t>无向图：关系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是对称的</a:t>
                </a:r>
                <a:endParaRPr lang="en-US" altLang="zh-CN" dirty="0"/>
              </a:p>
              <a:p>
                <a:r>
                  <a:rPr lang="zh-CN" altLang="en-US" dirty="0"/>
                  <a:t>例：</a:t>
                </a:r>
                <a:r>
                  <a:rPr lang="en-US" altLang="zh-CN" dirty="0"/>
                  <a:t>M=(S,T)</a:t>
                </a:r>
              </a:p>
              <a:p>
                <a:pPr lvl="1"/>
                <a:r>
                  <a:rPr lang="en-US" altLang="zh-CN" dirty="0"/>
                  <a:t>S={s1,s2,s3}</a:t>
                </a:r>
              </a:p>
              <a:p>
                <a:pPr lvl="1"/>
                <a:r>
                  <a:rPr lang="en-US" altLang="zh-CN" dirty="0"/>
                  <a:t>T={(s1,s2),(s1,s3),(s3,s2)}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995283" y="3299262"/>
            <a:ext cx="771277" cy="77127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995282" y="4641138"/>
            <a:ext cx="771277" cy="77127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498080" y="3299262"/>
            <a:ext cx="771277" cy="77127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s3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4"/>
            <a:endCxn id="6" idx="0"/>
          </p:cNvCxnSpPr>
          <p:nvPr/>
        </p:nvCxnSpPr>
        <p:spPr>
          <a:xfrm flipH="1">
            <a:off x="6380921" y="4070539"/>
            <a:ext cx="1" cy="57059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7" idx="2"/>
          </p:cNvCxnSpPr>
          <p:nvPr/>
        </p:nvCxnSpPr>
        <p:spPr>
          <a:xfrm>
            <a:off x="6766560" y="3684901"/>
            <a:ext cx="7315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3"/>
            <a:endCxn id="6" idx="7"/>
          </p:cNvCxnSpPr>
          <p:nvPr/>
        </p:nvCxnSpPr>
        <p:spPr>
          <a:xfrm flipH="1">
            <a:off x="6653608" y="3957588"/>
            <a:ext cx="957423" cy="7965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124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带标签的图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图的节点和边上都可以带上特定的标签，以示区别</a:t>
                </a:r>
                <a:endParaRPr lang="en-US" altLang="zh-CN" dirty="0"/>
              </a:p>
              <a:p>
                <a:r>
                  <a:rPr lang="zh-CN" altLang="en-US" dirty="0"/>
                  <a:t>标签集合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，标签函数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带标签的图可以表示为一个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元组 </a:t>
                </a:r>
                <a:r>
                  <a:rPr lang="en-US" altLang="zh-CN" dirty="0"/>
                  <a:t>(S,T,D,L)</a:t>
                </a:r>
              </a:p>
              <a:p>
                <a:pPr lvl="1"/>
                <a:r>
                  <a:rPr lang="en-US" altLang="zh-CN" dirty="0"/>
                  <a:t>T </a:t>
                </a:r>
                <a:r>
                  <a:rPr lang="zh-CN" altLang="en-US" dirty="0"/>
                  <a:t>可以是一个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元关系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路径：节点的序列，每两个相邻节点都由边相连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环：一条开始并结束于同一个节点的有限路径</a:t>
                </a:r>
                <a:endParaRPr lang="en-US" altLang="zh-CN" dirty="0"/>
              </a:p>
              <a:p>
                <a:r>
                  <a:rPr lang="zh-CN" altLang="en-US" dirty="0"/>
                  <a:t>强连通图：图中任意两节点之间都存在一条路径</a:t>
                </a:r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589" y="5340012"/>
            <a:ext cx="3832818" cy="119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84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迁移系统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迁移系统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,→,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</a:t>
                </a:r>
                <a:r>
                  <a:rPr lang="zh-CN" altLang="en-US" dirty="0"/>
                  <a:t>是状态集合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动作集合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是变迁关系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初始状态集合</a:t>
                </a:r>
                <a:endParaRPr lang="en-US" altLang="zh-CN" dirty="0"/>
              </a:p>
              <a:p>
                <a:r>
                  <a:rPr lang="zh-CN" altLang="en-US" dirty="0"/>
                  <a:t>例：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S={</a:t>
                </a:r>
                <a:r>
                  <a:rPr lang="en-US" altLang="zh-CN" dirty="0" err="1"/>
                  <a:t>pay,select,sprite,beer</a:t>
                </a:r>
                <a:r>
                  <a:rPr lang="en-US" altLang="zh-CN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CN" dirty="0"/>
                  <a:t>={</a:t>
                </a:r>
                <a:r>
                  <a:rPr lang="en-US" altLang="zh-CN" dirty="0" err="1"/>
                  <a:t>insert_coin,get_sprite,get_beer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={(</a:t>
                </a:r>
                <a:r>
                  <a:rPr lang="en-US" altLang="zh-CN" dirty="0" err="1"/>
                  <a:t>pay,insert_coin,select</a:t>
                </a:r>
                <a:r>
                  <a:rPr lang="en-US" altLang="zh-CN" dirty="0"/>
                  <a:t>),(select,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altLang="zh-CN" b="0" dirty="0"/>
                  <a:t>,sprite</a:t>
                </a:r>
                <a:r>
                  <a:rPr lang="en-US" altLang="zh-CN" dirty="0"/>
                  <a:t>),…}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={pay}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b="-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052" y="2014748"/>
            <a:ext cx="4409702" cy="229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31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树是一种特殊的有向无环图</a:t>
            </a:r>
            <a:endParaRPr lang="en-US" altLang="zh-CN" dirty="0"/>
          </a:p>
          <a:p>
            <a:r>
              <a:rPr lang="zh-CN" altLang="en-US" dirty="0"/>
              <a:t>从根到树中的任意节点只有一条路径</a:t>
            </a:r>
            <a:endParaRPr lang="en-US" altLang="zh-CN" dirty="0"/>
          </a:p>
          <a:p>
            <a:r>
              <a:rPr lang="zh-CN" altLang="en-US" dirty="0"/>
              <a:t>路径长度等于结束节点的层数</a:t>
            </a:r>
            <a:endParaRPr lang="en-US" altLang="zh-CN" dirty="0"/>
          </a:p>
          <a:p>
            <a:r>
              <a:rPr lang="zh-CN" altLang="en-US" dirty="0"/>
              <a:t>从图中的一个节点出发，</a:t>
            </a:r>
            <a:br>
              <a:rPr lang="en-US" altLang="zh-CN" dirty="0"/>
            </a:br>
            <a:r>
              <a:rPr lang="zh-CN" altLang="en-US" dirty="0"/>
              <a:t>可以将图展开成一棵树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945" y="1622477"/>
            <a:ext cx="3450762" cy="27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59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命题逻辑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谓词逻辑（一阶逻辑）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模态逻辑（时态逻辑）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732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命题逻辑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一种可以判定真或假的命题描述语言</a:t>
                </a:r>
                <a:endParaRPr lang="en-US" altLang="zh-CN" dirty="0"/>
              </a:p>
              <a:p>
                <a:r>
                  <a:rPr lang="zh-CN" altLang="en-US" dirty="0"/>
                  <a:t>由原子命题和连接算子构成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¬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</a:t>
                </a:r>
                <a:r>
                  <a:rPr lang="zh-CN" altLang="en-US" dirty="0"/>
                  <a:t>是有真值的原子命题</a:t>
                </a:r>
                <a:endParaRPr lang="en-US" altLang="zh-CN" dirty="0"/>
              </a:p>
              <a:p>
                <a:r>
                  <a:rPr lang="zh-CN" altLang="en-US" dirty="0"/>
                  <a:t>例：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</a:t>
                </a:r>
                <a:r>
                  <a:rPr lang="zh-CN" altLang="en-US" dirty="0"/>
                  <a:t>：晴天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B</a:t>
                </a:r>
                <a:r>
                  <a:rPr lang="zh-CN" altLang="en-US" dirty="0"/>
                  <a:t>：晒衣服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：</a:t>
                </a:r>
                <a:r>
                  <a:rPr lang="en-US" altLang="zh-CN" dirty="0"/>
                  <a:t>if </a:t>
                </a:r>
                <a:r>
                  <a:rPr lang="zh-CN" altLang="en-US" dirty="0"/>
                  <a:t>晴天 </a:t>
                </a:r>
                <a:r>
                  <a:rPr lang="en-US" altLang="zh-CN" dirty="0"/>
                  <a:t>then </a:t>
                </a:r>
                <a:r>
                  <a:rPr lang="zh-CN" altLang="en-US" dirty="0"/>
                  <a:t>晒衣服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：</a:t>
                </a:r>
                <a:r>
                  <a:rPr lang="en-US" altLang="zh-CN" dirty="0"/>
                  <a:t>if not </a:t>
                </a:r>
                <a:r>
                  <a:rPr lang="zh-CN" altLang="en-US" dirty="0"/>
                  <a:t>晴天 </a:t>
                </a:r>
                <a:r>
                  <a:rPr lang="en-US" altLang="zh-CN" dirty="0"/>
                  <a:t>then not </a:t>
                </a:r>
                <a:r>
                  <a:rPr lang="zh-CN" altLang="en-US" dirty="0"/>
                  <a:t>晒衣服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8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基本数学概念：集合，关系，函数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逻辑语言与语义：谓词逻辑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证明方法：演绎法（</a:t>
            </a:r>
            <a:r>
              <a:rPr lang="en-US" altLang="zh-CN" dirty="0"/>
              <a:t>Deduction</a:t>
            </a:r>
            <a:r>
              <a:rPr lang="zh-CN" altLang="en-US" dirty="0"/>
              <a:t>），归纳法（</a:t>
            </a:r>
            <a:r>
              <a:rPr lang="en-US" altLang="zh-CN" dirty="0"/>
              <a:t>Induction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548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谓词逻辑（一阶逻辑）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一种比命题逻辑描述能力更强的逻辑语言</a:t>
                </a:r>
                <a:endParaRPr lang="en-US" altLang="zh-CN" dirty="0"/>
              </a:p>
              <a:p>
                <a:r>
                  <a:rPr lang="zh-CN" altLang="en-US" dirty="0"/>
                  <a:t>增加了对变量的描述，变量的取值范围为一个常量集合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⊥|⊤ |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| ¬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br>
                  <a:rPr lang="en-US" altLang="zh-CN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en-US" altLang="zh-CN" dirty="0"/>
                  <a:t>x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中自由出现</a:t>
                </a:r>
                <a:endParaRPr lang="en-US" altLang="zh-CN" dirty="0"/>
              </a:p>
              <a:p>
                <a:r>
                  <a:rPr lang="zh-CN" altLang="en-US" dirty="0"/>
                  <a:t>例：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班上所有同学都是大学生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同学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班上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大学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5463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谓词逻辑语言的组成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Terms</a:t>
                </a:r>
              </a:p>
              <a:p>
                <a:pPr lvl="1"/>
                <a:r>
                  <a:rPr lang="en-US" altLang="zh-CN" dirty="0"/>
                  <a:t>variables: </a:t>
                </a:r>
                <a:r>
                  <a:rPr lang="en-US" altLang="zh-CN" dirty="0" err="1"/>
                  <a:t>x,y,z</a:t>
                </a:r>
                <a:endParaRPr lang="en-US" altLang="zh-CN" dirty="0"/>
              </a:p>
              <a:p>
                <a:pPr lvl="1"/>
                <a:r>
                  <a:rPr lang="en-US" dirty="0"/>
                  <a:t>Functions: f(t1,t2,t3,…)</a:t>
                </a:r>
              </a:p>
              <a:p>
                <a:r>
                  <a:rPr lang="en-US" dirty="0"/>
                  <a:t>Formulas</a:t>
                </a:r>
              </a:p>
              <a:p>
                <a:pPr lvl="1"/>
                <a:r>
                  <a:rPr lang="en-US" dirty="0"/>
                  <a:t>Predicate symbols: P(t1,t2,t3,…)</a:t>
                </a:r>
              </a:p>
              <a:p>
                <a:pPr lvl="1"/>
                <a:r>
                  <a:rPr lang="en-US" dirty="0"/>
                  <a:t>Equality: t1=t2</a:t>
                </a:r>
              </a:p>
              <a:p>
                <a:pPr lvl="1"/>
                <a:r>
                  <a:rPr lang="en-US" dirty="0"/>
                  <a:t>Logical connectives: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Quantifiers: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375305" y="2025354"/>
            <a:ext cx="1751613" cy="1777525"/>
            <a:chOff x="5375305" y="2025354"/>
            <a:chExt cx="1751613" cy="1777525"/>
          </a:xfrm>
        </p:grpSpPr>
        <p:sp>
          <p:nvSpPr>
            <p:cNvPr id="6" name="右大括号 5"/>
            <p:cNvSpPr/>
            <p:nvPr/>
          </p:nvSpPr>
          <p:spPr>
            <a:xfrm>
              <a:off x="5375305" y="2025354"/>
              <a:ext cx="401652" cy="1777525"/>
            </a:xfrm>
            <a:prstGeom prst="rightBrace">
              <a:avLst>
                <a:gd name="adj1" fmla="val 67908"/>
                <a:gd name="adj2" fmla="val 50000"/>
              </a:avLst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887476" y="2729450"/>
              <a:ext cx="1239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Signature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0645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谓词逻辑语言的语义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Model M=(D,I)</a:t>
                </a:r>
              </a:p>
              <a:p>
                <a:pPr lvl="1"/>
                <a:r>
                  <a:rPr lang="en-US" dirty="0"/>
                  <a:t>D is a nonempty domain</a:t>
                </a:r>
              </a:p>
              <a:p>
                <a:pPr lvl="1"/>
                <a:r>
                  <a:rPr lang="en-US" dirty="0"/>
                  <a:t>I is an interpretation function for non-logical terms</a:t>
                </a:r>
              </a:p>
              <a:p>
                <a:pPr lvl="2"/>
                <a:r>
                  <a:rPr lang="en-US" dirty="0"/>
                  <a:t>Function symbol 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Predicate symbol P: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Interpretation (M,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Terms: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Atomic formulas: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Logical connectives: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Quantifiers: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there exists 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51" t="-2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858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谓词逻辑的可满足性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公式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/>
                  <a:t>在一个给定的结构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和赋值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/>
                  <a:t>下成立，记为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/>
                  <a:t>在一个给定的结构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下对每个赋值都成立，记为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  <m:sub/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/>
                  <a:t>，这时称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/>
                  <a:t>的一个模型</a:t>
                </a:r>
                <a:endParaRPr lang="en-US" altLang="zh-CN" dirty="0"/>
              </a:p>
              <a:p>
                <a:r>
                  <a:rPr lang="zh-CN" altLang="en-US" dirty="0"/>
                  <a:t>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对</m:t>
                    </m:r>
                  </m:oMath>
                </a14:m>
                <a:r>
                  <a:rPr lang="zh-CN" altLang="en-US" dirty="0"/>
                  <a:t>任意结构下的任意赋值都成立（重言式），记为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在结构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下，若公式集合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dirty="0"/>
                  <a:t>中所有的公式都成立时公式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/>
                  <a:t>也成立，称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/>
                  <a:t>结构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下可由公式集合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dirty="0"/>
                  <a:t>导出，记为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Γ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若对任意结构，公式集合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dirty="0"/>
                  <a:t>中所有的公式都成立时公式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/>
                  <a:t>也成立，称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/>
                  <a:t>可由公式集合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dirty="0"/>
                  <a:t>导出，记为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51" t="-1459" r="-4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247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谓词逻辑的应用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描述系统的数据结构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list</a:t>
                </a:r>
              </a:p>
              <a:p>
                <a:pPr lvl="1"/>
                <a:r>
                  <a:rPr lang="en-US" altLang="zh-CN" dirty="0"/>
                  <a:t>V:set of nodes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: beginning node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})</m:t>
                    </m:r>
                  </m:oMath>
                </a14:m>
                <a:r>
                  <a:rPr lang="en-US" altLang="zh-CN" dirty="0"/>
                  <a:t>: a bijection from nodes to nodes</a:t>
                </a:r>
              </a:p>
              <a:p>
                <a:pPr lvl="1"/>
                <a:r>
                  <a:rPr lang="en-US" altLang="zh-CN" dirty="0"/>
                  <a:t>no cycle, no infinite backwards chain: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215" y="4779881"/>
            <a:ext cx="534396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33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谓词逻辑的应用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描述系统的变迁过程</a:t>
                </a:r>
              </a:p>
              <a:p>
                <a:pPr lvl="1"/>
                <a:r>
                  <a:rPr lang="zh-CN" altLang="en-US" dirty="0"/>
                  <a:t>前状态：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后状态：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程序的语义是前后状态之间的关系：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𝑠𝑘𝑖𝑝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𝑡h𝑒𝑛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𝑒𝑙𝑠𝑒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)∨(¬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725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演绎法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归纳法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452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演绎推理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从一个集合的前提条件推导出一个结论的过程</a:t>
                </a:r>
                <a:endParaRPr lang="en-US" altLang="zh-CN" dirty="0"/>
              </a:p>
              <a:p>
                <a:r>
                  <a:rPr lang="zh-CN" altLang="en-US" dirty="0"/>
                  <a:t>公理：不需证明的公式的模板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公理在任何模型和赋值下都成立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其中的模板变量可以用任意项和公式进行替换</a:t>
                </a:r>
                <a:endParaRPr lang="en-US" altLang="zh-CN" dirty="0"/>
              </a:p>
              <a:p>
                <a:r>
                  <a:rPr lang="zh-CN" altLang="en-US" dirty="0"/>
                  <a:t>推理运用的是一系列不依赖于内容的推理规则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MP</a:t>
                </a:r>
                <a:r>
                  <a:rPr lang="zh-CN" altLang="en-US" dirty="0"/>
                  <a:t>规则</a:t>
                </a:r>
                <a:r>
                  <a:rPr lang="en-US" altLang="zh-CN" dirty="0"/>
                  <a:t>(Modus ponens)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矛盾规则</a:t>
                </a:r>
                <a:r>
                  <a:rPr lang="en-US" altLang="zh-CN" dirty="0"/>
                  <a:t>(Contrapositive):</a:t>
                </a:r>
              </a:p>
              <a:p>
                <a:pPr lvl="1"/>
                <a:r>
                  <a:rPr lang="zh-CN" altLang="en-US" dirty="0"/>
                  <a:t>传递规则</a:t>
                </a:r>
                <a:r>
                  <a:rPr lang="en-US" altLang="zh-CN" dirty="0"/>
                  <a:t>(syllogism):</a:t>
                </a:r>
              </a:p>
              <a:p>
                <a:r>
                  <a:rPr lang="zh-CN" altLang="en-US" dirty="0"/>
                  <a:t>例：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All men are mortal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𝑀𝑎𝑛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𝑚𝑜𝑟𝑡𝑎𝑙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Socrates is a man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𝑜𝑐𝑟𝑎𝑡𝑒𝑠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𝑀𝑎𝑛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Socrates is mortal		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𝑚𝑜𝑟𝑡𝑎𝑙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𝑆𝑜𝑐𝑟𝑎𝑡𝑒𝑠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51" t="-2255" b="-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261756" y="1386788"/>
                <a:ext cx="1667673" cy="84119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756" y="1386788"/>
                <a:ext cx="1667673" cy="8411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496328" y="3428256"/>
                <a:ext cx="2433100" cy="7838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328" y="3428256"/>
                <a:ext cx="2433100" cy="7838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261755" y="2435999"/>
                <a:ext cx="1667673" cy="78996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 ¬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755" y="2435999"/>
                <a:ext cx="1667673" cy="7899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/>
          <p:cNvCxnSpPr/>
          <p:nvPr/>
        </p:nvCxnSpPr>
        <p:spPr>
          <a:xfrm>
            <a:off x="4144843" y="5494352"/>
            <a:ext cx="2669425" cy="7951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191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公理系统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由一个集合的公理构成</a:t>
                </a:r>
                <a:endParaRPr lang="en-US" altLang="zh-CN" dirty="0"/>
              </a:p>
              <a:p>
                <a:r>
                  <a:rPr lang="zh-CN" altLang="en-US" dirty="0"/>
                  <a:t>这些公理可以由推理规则导出一系列定理</a:t>
                </a:r>
                <a:endParaRPr lang="en-US" altLang="zh-CN" dirty="0"/>
              </a:p>
              <a:p>
                <a:r>
                  <a:rPr lang="zh-CN" altLang="en-US" dirty="0"/>
                  <a:t>一个理论体系由公理和其导出的定理组成</a:t>
                </a:r>
                <a:endParaRPr lang="en-US" altLang="zh-CN" dirty="0"/>
              </a:p>
              <a:p>
                <a:r>
                  <a:rPr lang="zh-CN" altLang="en-US" dirty="0"/>
                  <a:t>公理集合的选择开创一个研究领域</a:t>
                </a:r>
                <a:endParaRPr lang="en-US" altLang="zh-CN" dirty="0"/>
              </a:p>
              <a:p>
                <a:r>
                  <a:rPr lang="zh-CN" altLang="en-US" dirty="0"/>
                  <a:t>公理系统的性质：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自洽</a:t>
                </a:r>
                <a:r>
                  <a:rPr lang="en-US" altLang="zh-CN" dirty="0"/>
                  <a:t>(consistent)</a:t>
                </a:r>
                <a:r>
                  <a:rPr lang="zh-CN" altLang="en-US" dirty="0"/>
                  <a:t>：不能从公理同时推导出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独立</a:t>
                </a:r>
                <a:r>
                  <a:rPr lang="en-US" altLang="zh-CN" dirty="0"/>
                  <a:t>(independent)</a:t>
                </a:r>
                <a:r>
                  <a:rPr lang="zh-CN" altLang="en-US" dirty="0"/>
                  <a:t>：每条公理都不能从其他公理导出</a:t>
                </a:r>
                <a:endParaRPr lang="en-US" altLang="zh-CN" b="0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17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公理系统示例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命题逻辑公理系统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A2: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)⇒(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A3: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⇒¬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以上三条公理可以由</a:t>
                </a:r>
                <a:r>
                  <a:rPr lang="en-US" altLang="zh-CN" dirty="0"/>
                  <a:t>MP</a:t>
                </a:r>
                <a:r>
                  <a:rPr lang="zh-CN" altLang="en-US" dirty="0"/>
                  <a:t>规则推导出命题逻辑系统中所有的重言式</a:t>
                </a:r>
                <a:endParaRPr lang="en-US" altLang="zh-CN" dirty="0"/>
              </a:p>
              <a:p>
                <a:r>
                  <a:rPr lang="zh-CN" altLang="en-US" dirty="0"/>
                  <a:t>例：证明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51578" y="4633111"/>
                <a:ext cx="2281715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78" y="4633111"/>
                <a:ext cx="2281715" cy="404983"/>
              </a:xfrm>
              <a:prstGeom prst="rect">
                <a:avLst/>
              </a:prstGeom>
              <a:blipFill rotWithShape="0"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51578" y="5057526"/>
                <a:ext cx="5503623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⇒(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⇒(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)⇒(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78" y="5057526"/>
                <a:ext cx="5503623" cy="404983"/>
              </a:xfrm>
              <a:prstGeom prst="rect">
                <a:avLst/>
              </a:prstGeom>
              <a:blipFill rotWithShape="0">
                <a:blip r:embed="rId4"/>
                <a:stretch>
                  <a:fillRect l="-2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51578" y="5451978"/>
                <a:ext cx="3045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⇒(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)⇒(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78" y="5451978"/>
                <a:ext cx="304589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11659" y="5798661"/>
                <a:ext cx="15844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59" y="5798661"/>
                <a:ext cx="158447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20966" y="6167993"/>
                <a:ext cx="9014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66" y="6167993"/>
                <a:ext cx="90146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/>
          <p:cNvCxnSpPr/>
          <p:nvPr/>
        </p:nvCxnSpPr>
        <p:spPr>
          <a:xfrm>
            <a:off x="533398" y="5451978"/>
            <a:ext cx="6082087" cy="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33398" y="6167993"/>
            <a:ext cx="6082087" cy="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9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定义：集合是由对象组成的无序总体</a:t>
                </a:r>
                <a:endParaRPr lang="en-US" altLang="zh-CN" dirty="0"/>
              </a:p>
              <a:p>
                <a:r>
                  <a:rPr lang="zh-CN" altLang="en-US" dirty="0"/>
                  <a:t>表示：枚举法，构造法，归纳法</a:t>
                </a:r>
                <a:endParaRPr lang="en-US" altLang="zh-CN" dirty="0"/>
              </a:p>
              <a:p>
                <a:r>
                  <a:rPr lang="zh-CN" altLang="en-US" dirty="0"/>
                  <a:t>例：</a:t>
                </a:r>
                <a:r>
                  <a:rPr lang="en-US" altLang="zh-CN" dirty="0"/>
                  <a:t>S={2,4,6,8,10}</a:t>
                </a:r>
                <a:br>
                  <a:rPr lang="en-US" altLang="zh-CN" dirty="0"/>
                </a:br>
                <a:r>
                  <a:rPr lang="en-US" altLang="zh-CN" dirty="0"/>
                  <a:t>		S={</a:t>
                </a:r>
                <a:r>
                  <a:rPr lang="en-US" altLang="zh-CN" dirty="0" err="1"/>
                  <a:t>x|x</a:t>
                </a:r>
                <a:r>
                  <a:rPr lang="zh-CN" altLang="en-US" dirty="0"/>
                  <a:t>是偶数且</a:t>
                </a:r>
                <a:r>
                  <a:rPr lang="en-US" altLang="zh-CN" dirty="0"/>
                  <a:t>0&lt;x&lt;=10}</a:t>
                </a:r>
              </a:p>
              <a:p>
                <a:r>
                  <a:rPr lang="zh-CN" altLang="en-US" dirty="0"/>
                  <a:t>空集：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集合的基数（元素个数）：</a:t>
                </a:r>
                <a:r>
                  <a:rPr lang="en-US" altLang="zh-CN" dirty="0"/>
                  <a:t>#S </a:t>
                </a:r>
                <a:r>
                  <a:rPr lang="zh-CN" altLang="en-US" dirty="0"/>
                  <a:t>或 </a:t>
                </a:r>
                <a:r>
                  <a:rPr lang="en-US" altLang="zh-CN" dirty="0"/>
                  <a:t>|S|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3422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从下往上读证明规则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若要证明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，只需证明</a:t>
                </a:r>
                <a:r>
                  <a:rPr lang="en-US" altLang="zh-CN" dirty="0"/>
                  <a:t>A</a:t>
                </a:r>
              </a:p>
              <a:p>
                <a:r>
                  <a:rPr lang="zh-CN" altLang="en-US" dirty="0"/>
                  <a:t>其中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是相继式</a:t>
                </a:r>
                <a:r>
                  <a:rPr lang="en-US" altLang="zh-CN" dirty="0"/>
                  <a:t>(Sequent)</a:t>
                </a:r>
                <a:r>
                  <a:rPr lang="zh-CN" altLang="en-US" dirty="0"/>
                  <a:t>的集合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H</a:t>
                </a:r>
                <a:r>
                  <a:rPr lang="zh-CN" altLang="en-US" dirty="0"/>
                  <a:t>叫前件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G</a:t>
                </a:r>
                <a:r>
                  <a:rPr lang="zh-CN" altLang="en-US" dirty="0"/>
                  <a:t>叫后件</a:t>
                </a:r>
                <a:endParaRPr lang="en-US" altLang="zh-CN" dirty="0"/>
              </a:p>
              <a:p>
                <a:r>
                  <a:rPr lang="zh-CN" altLang="en-US" dirty="0"/>
                  <a:t>给定一个证明规则集合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，要证明一个相继式</a:t>
                </a:r>
                <a:r>
                  <a:rPr lang="en-US" altLang="zh-CN" dirty="0"/>
                  <a:t>S</a:t>
                </a:r>
              </a:p>
              <a:p>
                <a:r>
                  <a:rPr lang="zh-CN" altLang="en-US" dirty="0"/>
                  <a:t>证明过程：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从包含相继式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的容器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出发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从规则集合中寻找规则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中的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替换成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，重复第二步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直到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为空（证明成功）或找不到规则（证明失败）为止</a:t>
                </a:r>
              </a:p>
              <a:p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1" t="-1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232210" y="1186523"/>
                <a:ext cx="396904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210" y="1186523"/>
                <a:ext cx="396904" cy="6127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538497" y="4743360"/>
                <a:ext cx="346569" cy="497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A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497" y="4743360"/>
                <a:ext cx="346569" cy="497124"/>
              </a:xfrm>
              <a:prstGeom prst="rect">
                <a:avLst/>
              </a:prstGeom>
              <a:blipFill rotWithShape="0">
                <a:blip r:embed="rId4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116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证明规则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709173" y="1182758"/>
                <a:ext cx="1752630" cy="71635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MON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173" y="1182758"/>
                <a:ext cx="1752630" cy="7163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872205" y="1182758"/>
                <a:ext cx="2451233" cy="71635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CUT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205" y="1182758"/>
                <a:ext cx="2451233" cy="7163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797819" y="5749982"/>
                <a:ext cx="2208810" cy="71635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IMP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819" y="5749982"/>
                <a:ext cx="2208810" cy="7163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33398" y="1172604"/>
                <a:ext cx="1682580" cy="72962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HYP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8" y="1172604"/>
                <a:ext cx="1682580" cy="72962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33398" y="2092622"/>
                <a:ext cx="2104739" cy="72962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,⊥⊢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FA</m:t>
                      </m:r>
                      <m:r>
                        <m:rPr>
                          <m:sty m:val="p"/>
                        </m:rPr>
                        <a:rPr lang="en-US" altLang="zh-CN" sz="2000" i="0">
                          <a:latin typeface="Cambria Math" panose="02040503050406030204" pitchFamily="18" charset="0"/>
                        </a:rPr>
                        <m:t>LSE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8" y="2092622"/>
                <a:ext cx="2104739" cy="7296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797819" y="2097324"/>
                <a:ext cx="2957941" cy="72962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⊢¬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⊢⊥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FALSE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819" y="2097324"/>
                <a:ext cx="2957941" cy="72962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33398" y="3004203"/>
                <a:ext cx="2104739" cy="7223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,¬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,¬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NOT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8" y="3004203"/>
                <a:ext cx="2104739" cy="7223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797819" y="3004203"/>
                <a:ext cx="1944687" cy="72237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⊢⊥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⊢¬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NOT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819" y="3004203"/>
                <a:ext cx="1944687" cy="72237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33398" y="3908412"/>
                <a:ext cx="2366321" cy="7223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8" y="3908412"/>
                <a:ext cx="2366321" cy="7223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797819" y="3913114"/>
                <a:ext cx="2632371" cy="7223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819" y="3913114"/>
                <a:ext cx="2632371" cy="7223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537284" y="4831549"/>
                <a:ext cx="2934965" cy="7223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84" y="4831549"/>
                <a:ext cx="2934965" cy="7223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3797819" y="4831548"/>
                <a:ext cx="2632371" cy="7223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,¬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819" y="4831548"/>
                <a:ext cx="2632371" cy="7223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537285" y="5746968"/>
                <a:ext cx="2626046" cy="7223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IMP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85" y="5746968"/>
                <a:ext cx="2626046" cy="7223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382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证明树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90" y="2124251"/>
            <a:ext cx="7673160" cy="343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93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证明示例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证明命题逻辑公式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		IMP_R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		IMP_R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					AND_L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						OR_L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							IMP_L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								HYP</a:t>
                </a:r>
              </a:p>
              <a:p>
                <a:pPr lvl="2"/>
                <a:r>
                  <a:rPr lang="en-US" dirty="0"/>
                  <a:t>Done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							IMP_L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								HYP</a:t>
                </a:r>
              </a:p>
              <a:p>
                <a:pPr lvl="2"/>
                <a:r>
                  <a:rPr lang="en-US" dirty="0"/>
                  <a:t>Done		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857" b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791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证明系统的性质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正确性（</a:t>
                </a:r>
                <a:r>
                  <a:rPr lang="en-US" altLang="zh-CN" dirty="0"/>
                  <a:t>soundness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证明系统中可证明的性质在某个模型中都是成立的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r>
                  <a:rPr lang="zh-CN" altLang="en-US" dirty="0"/>
                  <a:t>完备性（</a:t>
                </a:r>
                <a:r>
                  <a:rPr lang="en-US" altLang="zh-CN" dirty="0"/>
                  <a:t>completeness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一个在模型中成立的性质在证明系统中一定可证明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r>
                  <a:rPr lang="zh-CN" altLang="en-US" dirty="0"/>
                  <a:t>可判定性（</a:t>
                </a:r>
                <a:r>
                  <a:rPr lang="en-US" altLang="zh-CN" dirty="0"/>
                  <a:t>decidable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通过有效算法检验一个公式的可满足性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一阶逻辑系统是正确、完备、半可判定的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216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归纳证明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已知一类事物的部分对象的具有性质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证明这类事物的所有对象都具有性质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zh-CN" altLang="en-US" dirty="0"/>
                  <a:t>归纳推理是从特殊到一般的推理</a:t>
                </a:r>
                <a:endParaRPr lang="en-US" altLang="zh-CN" dirty="0"/>
              </a:p>
              <a:p>
                <a:r>
                  <a:rPr lang="zh-CN" altLang="en-US" dirty="0"/>
                  <a:t>归纳推理的前提是结论的必要条件</a:t>
                </a:r>
                <a:endParaRPr lang="en-US" altLang="zh-CN" dirty="0"/>
              </a:p>
              <a:p>
                <a:r>
                  <a:rPr lang="zh-CN" altLang="en-US" dirty="0"/>
                  <a:t>例：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Generalization: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Statistical syllogism: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Argument from analogy: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821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数学归纳法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证明一个关于自然数</a:t>
            </a:r>
            <a:r>
              <a:rPr lang="en-US" altLang="zh-CN" dirty="0"/>
              <a:t>n</a:t>
            </a:r>
            <a:r>
              <a:rPr lang="zh-CN" altLang="en-US" dirty="0"/>
              <a:t>的命题</a:t>
            </a:r>
            <a:r>
              <a:rPr lang="en-US" altLang="zh-CN" dirty="0"/>
              <a:t>P(n)</a:t>
            </a:r>
          </a:p>
          <a:p>
            <a:r>
              <a:rPr lang="zh-CN" altLang="en-US" dirty="0"/>
              <a:t>基础步：证明</a:t>
            </a:r>
            <a:r>
              <a:rPr lang="en-US" altLang="zh-CN" dirty="0"/>
              <a:t>P(0), P(1)</a:t>
            </a:r>
          </a:p>
          <a:p>
            <a:r>
              <a:rPr lang="zh-CN" altLang="en-US" dirty="0"/>
              <a:t>归纳步：假设</a:t>
            </a:r>
            <a:r>
              <a:rPr lang="en-US" altLang="zh-CN" dirty="0"/>
              <a:t>P(n)</a:t>
            </a:r>
            <a:r>
              <a:rPr lang="zh-CN" altLang="en-US" dirty="0"/>
              <a:t>成立，证明</a:t>
            </a:r>
            <a:r>
              <a:rPr lang="en-US" altLang="zh-CN" dirty="0"/>
              <a:t>P(n+1)</a:t>
            </a:r>
            <a:r>
              <a:rPr lang="zh-CN" altLang="en-US" dirty="0"/>
              <a:t>成立</a:t>
            </a:r>
            <a:endParaRPr lang="en-US" altLang="zh-CN" dirty="0"/>
          </a:p>
          <a:p>
            <a:r>
              <a:rPr lang="zh-CN" altLang="en-US" dirty="0"/>
              <a:t>例：证明任何大于</a:t>
            </a:r>
            <a:r>
              <a:rPr lang="en-US" altLang="zh-CN" dirty="0"/>
              <a:t>1</a:t>
            </a:r>
            <a:r>
              <a:rPr lang="zh-CN" altLang="en-US" dirty="0"/>
              <a:t>的自然数都可以表示成素数的乘积</a:t>
            </a:r>
            <a:endParaRPr lang="en-US" altLang="zh-CN" dirty="0"/>
          </a:p>
          <a:p>
            <a:r>
              <a:rPr lang="zh-CN" altLang="en-US" dirty="0"/>
              <a:t>基础步：</a:t>
            </a:r>
            <a:r>
              <a:rPr lang="en-US" altLang="zh-CN" dirty="0"/>
              <a:t>2=2,3=3,4=2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归纳假设：对于</a:t>
            </a:r>
            <a:r>
              <a:rPr lang="en-US" altLang="zh-CN" dirty="0"/>
              <a:t>n&gt;1, n</a:t>
            </a:r>
            <a:r>
              <a:rPr lang="zh-CN" altLang="en-US" dirty="0"/>
              <a:t>可以表示成素数的乘积</a:t>
            </a:r>
            <a:endParaRPr lang="en-US" altLang="zh-CN" dirty="0"/>
          </a:p>
          <a:p>
            <a:r>
              <a:rPr lang="zh-CN" altLang="en-US" dirty="0"/>
              <a:t>归纳步：对于</a:t>
            </a:r>
            <a:r>
              <a:rPr lang="en-US" altLang="zh-CN" dirty="0"/>
              <a:t>n+1</a:t>
            </a:r>
            <a:r>
              <a:rPr lang="zh-CN" altLang="en-US" dirty="0"/>
              <a:t>，证明</a:t>
            </a:r>
            <a:r>
              <a:rPr lang="en-US" altLang="zh-CN" dirty="0"/>
              <a:t>n+1</a:t>
            </a:r>
            <a:r>
              <a:rPr lang="zh-CN" altLang="en-US" dirty="0"/>
              <a:t>可以表示成素数的乘积</a:t>
            </a:r>
            <a:endParaRPr lang="en-US" altLang="zh-CN" dirty="0"/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n+1</a:t>
            </a:r>
            <a:r>
              <a:rPr lang="zh-CN" altLang="en-US" dirty="0"/>
              <a:t>是素数，</a:t>
            </a:r>
            <a:r>
              <a:rPr lang="en-US" altLang="zh-CN" dirty="0"/>
              <a:t>P(n+1)</a:t>
            </a:r>
            <a:r>
              <a:rPr lang="zh-CN" altLang="en-US" dirty="0"/>
              <a:t>成立</a:t>
            </a:r>
            <a:endParaRPr lang="en-US" altLang="zh-CN" dirty="0"/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n+1</a:t>
            </a:r>
            <a:r>
              <a:rPr lang="zh-CN" altLang="en-US" dirty="0"/>
              <a:t>是合数，则</a:t>
            </a:r>
            <a:r>
              <a:rPr lang="en-US" altLang="zh-CN" dirty="0"/>
              <a:t>n+1=a*b</a:t>
            </a:r>
            <a:r>
              <a:rPr lang="zh-CN" altLang="en-US" dirty="0"/>
              <a:t>，</a:t>
            </a:r>
            <a:r>
              <a:rPr lang="en-US" altLang="zh-CN" dirty="0"/>
              <a:t>1&lt;a&lt;b&lt;n+1</a:t>
            </a:r>
          </a:p>
          <a:p>
            <a:pPr lvl="1"/>
            <a:r>
              <a:rPr lang="zh-CN" altLang="en-US" dirty="0"/>
              <a:t>根据归纳假设，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都可以表示成素数的乘积，从而得证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42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结构归纳法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对于一类递归定义的对象</a:t>
            </a:r>
            <a:r>
              <a:rPr lang="en-US" altLang="zh-CN" dirty="0"/>
              <a:t>o</a:t>
            </a:r>
            <a:r>
              <a:rPr lang="zh-CN" altLang="en-US" dirty="0"/>
              <a:t>，证明性质</a:t>
            </a:r>
            <a:r>
              <a:rPr lang="en-US" altLang="zh-CN" dirty="0"/>
              <a:t>P(o)</a:t>
            </a:r>
            <a:r>
              <a:rPr lang="zh-CN" altLang="en-US" dirty="0"/>
              <a:t>对所有的</a:t>
            </a:r>
            <a:r>
              <a:rPr lang="en-US" altLang="zh-CN" dirty="0"/>
              <a:t>o</a:t>
            </a:r>
            <a:r>
              <a:rPr lang="zh-CN" altLang="en-US" dirty="0"/>
              <a:t>都成立</a:t>
            </a:r>
            <a:endParaRPr lang="en-US" altLang="zh-CN" dirty="0"/>
          </a:p>
          <a:p>
            <a:r>
              <a:rPr lang="zh-CN" altLang="en-US" dirty="0"/>
              <a:t>递归定义：</a:t>
            </a:r>
            <a:endParaRPr lang="en-US" altLang="zh-CN" dirty="0"/>
          </a:p>
          <a:p>
            <a:pPr lvl="1"/>
            <a:r>
              <a:rPr lang="zh-CN" altLang="en-US" dirty="0"/>
              <a:t>基础步：定义集合中最基本的元素</a:t>
            </a:r>
            <a:endParaRPr lang="en-US" altLang="zh-CN" dirty="0"/>
          </a:p>
          <a:p>
            <a:pPr lvl="1"/>
            <a:r>
              <a:rPr lang="zh-CN" altLang="en-US" dirty="0"/>
              <a:t>递归步：给出用基本元素构造新元素的规则</a:t>
            </a:r>
            <a:endParaRPr lang="en-US" altLang="zh-CN" dirty="0"/>
          </a:p>
          <a:p>
            <a:r>
              <a:rPr lang="zh-CN" altLang="en-US" dirty="0"/>
              <a:t>归纳证明：</a:t>
            </a:r>
            <a:endParaRPr lang="en-US" altLang="zh-CN" dirty="0"/>
          </a:p>
          <a:p>
            <a:pPr lvl="1"/>
            <a:r>
              <a:rPr lang="zh-CN" altLang="en-US" dirty="0"/>
              <a:t>基础步：证明集合中最基本的元素满足性质</a:t>
            </a:r>
            <a:r>
              <a:rPr lang="en-US" altLang="zh-CN" dirty="0"/>
              <a:t>P</a:t>
            </a:r>
          </a:p>
          <a:p>
            <a:pPr lvl="1"/>
            <a:r>
              <a:rPr lang="zh-CN" altLang="en-US" dirty="0"/>
              <a:t>归纳步：证明由满足性质</a:t>
            </a:r>
            <a:r>
              <a:rPr lang="en-US" altLang="zh-CN" dirty="0"/>
              <a:t>P</a:t>
            </a:r>
            <a:r>
              <a:rPr lang="zh-CN" altLang="en-US" dirty="0"/>
              <a:t>的元素按照递归规则构造出的新元素也满足性质</a:t>
            </a:r>
            <a:r>
              <a:rPr lang="en-US" altLang="zh-CN" dirty="0"/>
              <a:t>P</a:t>
            </a:r>
          </a:p>
          <a:p>
            <a:pPr lvl="1"/>
            <a:r>
              <a:rPr lang="zh-CN" altLang="en-US" dirty="0"/>
              <a:t>结论：所有元素都满足性质</a:t>
            </a:r>
            <a:r>
              <a:rPr lang="en-US" altLang="zh-CN" dirty="0"/>
              <a:t>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875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结构归纳法示例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basis: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recursion: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			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 </a:t>
                </a:r>
                <a:endParaRPr lang="en-US" dirty="0"/>
              </a:p>
              <a:p>
                <a:r>
                  <a:rPr lang="zh-CN" altLang="en-US" dirty="0"/>
                  <a:t>证明：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induction: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have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+1=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conclusion: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901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  <a:r>
              <a:rPr lang="en-US" altLang="zh-CN" dirty="0"/>
              <a:t>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用定理证明的方法证明以下公式：</a:t>
                </a:r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∧¬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∧¬(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4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集合的运算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属于：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子集：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交集：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并集：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差集：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补集：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幂集：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334895" y="3023295"/>
            <a:ext cx="1260389" cy="119448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椭圆 5"/>
          <p:cNvSpPr/>
          <p:nvPr/>
        </p:nvSpPr>
        <p:spPr>
          <a:xfrm>
            <a:off x="6840248" y="3023295"/>
            <a:ext cx="1260389" cy="119448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6484060" y="343587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669866" y="34358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821302" y="3435872"/>
                <a:ext cx="815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302" y="3435872"/>
                <a:ext cx="8150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/>
          <p:cNvSpPr/>
          <p:nvPr/>
        </p:nvSpPr>
        <p:spPr>
          <a:xfrm>
            <a:off x="5829267" y="4511737"/>
            <a:ext cx="1260389" cy="11944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椭圆 11"/>
          <p:cNvSpPr/>
          <p:nvPr/>
        </p:nvSpPr>
        <p:spPr>
          <a:xfrm>
            <a:off x="6425237" y="4511737"/>
            <a:ext cx="1260389" cy="1194486"/>
          </a:xfrm>
          <a:prstGeom prst="ellipse">
            <a:avLst/>
          </a:prstGeom>
          <a:solidFill>
            <a:srgbClr val="55C0D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829267" y="4914157"/>
                <a:ext cx="666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67" y="4914157"/>
                <a:ext cx="66697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/>
          <p:cNvSpPr/>
          <p:nvPr/>
        </p:nvSpPr>
        <p:spPr>
          <a:xfrm>
            <a:off x="6713839" y="1386788"/>
            <a:ext cx="1248181" cy="11726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椭圆 14"/>
          <p:cNvSpPr/>
          <p:nvPr/>
        </p:nvSpPr>
        <p:spPr>
          <a:xfrm>
            <a:off x="6839654" y="1745046"/>
            <a:ext cx="585415" cy="5279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441696" y="18156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343178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  <a:r>
              <a:rPr lang="en-US" altLang="zh-CN" dirty="0"/>
              <a:t>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Fibonacci </a:t>
                </a:r>
                <a:r>
                  <a:rPr lang="en-US" altLang="zh-CN" dirty="0"/>
                  <a:t>numbers</a:t>
                </a:r>
              </a:p>
              <a:p>
                <a:pPr lvl="1"/>
                <a:r>
                  <a:rPr lang="en-US" dirty="0"/>
                  <a:t>basis: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recursion: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zh-CN" altLang="en-US" dirty="0"/>
                  <a:t>使用结构归纳法证明：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38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837" y="1158383"/>
            <a:ext cx="6594429" cy="505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3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序列和元祖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序列：有序排列的一组元素</a:t>
                </a:r>
                <a:endParaRPr lang="en-US" altLang="zh-CN" dirty="0"/>
              </a:p>
              <a:p>
                <a:r>
                  <a:rPr lang="zh-CN" altLang="en-US" dirty="0"/>
                  <a:t>元祖：有限序列</a:t>
                </a:r>
                <a:endParaRPr lang="en-US" altLang="zh-CN" dirty="0"/>
              </a:p>
              <a:p>
                <a:r>
                  <a:rPr lang="zh-CN" altLang="en-US" dirty="0"/>
                  <a:t>表示：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a,b,c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笛卡尔积：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例：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A={</a:t>
                </a:r>
                <a:r>
                  <a:rPr lang="en-US" altLang="zh-CN" dirty="0" err="1"/>
                  <a:t>a,b</a:t>
                </a:r>
                <a:r>
                  <a:rPr lang="en-US" altLang="zh-CN" dirty="0"/>
                  <a:t>}, B={1,2}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{(a,1),(a,2),(b,1),(b,2)}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53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n</a:t>
                </a:r>
                <a:r>
                  <a:rPr lang="zh-CN" altLang="en-US" dirty="0"/>
                  <a:t>元关系是定义在某域上的一组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元组的集合</a:t>
                </a:r>
                <a:endParaRPr lang="en-US" altLang="zh-CN" dirty="0"/>
              </a:p>
              <a:p>
                <a:r>
                  <a:rPr lang="zh-CN" altLang="en-US" dirty="0"/>
                  <a:t>集合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的二元关系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的子集</a:t>
                </a:r>
                <a:endParaRPr lang="en-US" altLang="zh-CN" dirty="0"/>
              </a:p>
              <a:p>
                <a:r>
                  <a:rPr lang="en-US" altLang="zh-CN" dirty="0" err="1"/>
                  <a:t>dom</a:t>
                </a:r>
                <a:r>
                  <a:rPr lang="en-US" altLang="zh-CN" dirty="0"/>
                  <a:t>(R)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ran(R)</a:t>
                </a:r>
                <a:r>
                  <a:rPr lang="zh-CN" altLang="en-US" dirty="0"/>
                  <a:t>分别表示关系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的定义域和值域</a:t>
                </a:r>
                <a:endParaRPr lang="en-US" altLang="zh-CN" dirty="0"/>
              </a:p>
              <a:p>
                <a:r>
                  <a:rPr lang="zh-CN" altLang="en-US" dirty="0"/>
                  <a:t>例：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A={1,2,3}</a:t>
                </a:r>
              </a:p>
              <a:p>
                <a:pPr lvl="1"/>
                <a:r>
                  <a:rPr lang="en-US" altLang="zh-CN" dirty="0"/>
                  <a:t>B={</a:t>
                </a:r>
                <a:r>
                  <a:rPr lang="en-US" altLang="zh-CN" dirty="0" err="1"/>
                  <a:t>a,b,c</a:t>
                </a:r>
                <a:r>
                  <a:rPr lang="en-US" altLang="zh-CN" dirty="0"/>
                  <a:t>}</a:t>
                </a:r>
              </a:p>
              <a:p>
                <a:pPr lvl="1"/>
                <a:r>
                  <a:rPr lang="en-US" altLang="zh-CN" dirty="0"/>
                  <a:t>R={(1,b), (1,c),(3,a)}</a:t>
                </a:r>
              </a:p>
              <a:p>
                <a:pPr lvl="1"/>
                <a:r>
                  <a:rPr lang="en-US" altLang="zh-CN" dirty="0" err="1"/>
                  <a:t>dom</a:t>
                </a:r>
                <a:r>
                  <a:rPr lang="en-US" altLang="zh-CN" dirty="0"/>
                  <a:t>(R)={1,3}, ran(R)={</a:t>
                </a:r>
                <a:r>
                  <a:rPr lang="en-US" altLang="zh-CN" dirty="0" err="1"/>
                  <a:t>a,b,c</a:t>
                </a:r>
                <a:r>
                  <a:rPr lang="en-US" altLang="zh-CN" dirty="0"/>
                  <a:t>}</a:t>
                </a:r>
              </a:p>
              <a:p>
                <a:r>
                  <a:rPr lang="zh-CN" altLang="en-US" dirty="0"/>
                  <a:t>二元关系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可以写成 </a:t>
                </a:r>
                <a:r>
                  <a:rPr lang="en-US" altLang="zh-CN" dirty="0" err="1"/>
                  <a:t>xRy</a:t>
                </a:r>
                <a:endParaRPr lang="en-US" altLang="zh-CN" dirty="0"/>
              </a:p>
              <a:p>
                <a:r>
                  <a:rPr lang="zh-CN" altLang="en-US" dirty="0"/>
                  <a:t>逆关系：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={(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)|(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857" b="-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5792633" y="3119351"/>
            <a:ext cx="2716284" cy="2417293"/>
            <a:chOff x="6198149" y="3084027"/>
            <a:chExt cx="2716284" cy="2417293"/>
          </a:xfrm>
        </p:grpSpPr>
        <p:grpSp>
          <p:nvGrpSpPr>
            <p:cNvPr id="5" name="组合 4"/>
            <p:cNvGrpSpPr/>
            <p:nvPr/>
          </p:nvGrpSpPr>
          <p:grpSpPr>
            <a:xfrm>
              <a:off x="6198149" y="3084027"/>
              <a:ext cx="2716284" cy="2417293"/>
              <a:chOff x="5832389" y="2479726"/>
              <a:chExt cx="2716284" cy="2417293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5832389" y="2486670"/>
                <a:ext cx="1136821" cy="241034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7411852" y="2479726"/>
                <a:ext cx="1136821" cy="241034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6161278" y="278323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6161278" y="339058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161278" y="398840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7745999" y="2783231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7738474" y="3371625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cxnSp>
            <p:nvCxnSpPr>
              <p:cNvPr id="14" name="直接连接符 13"/>
              <p:cNvCxnSpPr>
                <a:endCxn id="12" idx="1"/>
              </p:cNvCxnSpPr>
              <p:nvPr/>
            </p:nvCxnSpPr>
            <p:spPr>
              <a:xfrm>
                <a:off x="6516130" y="2967897"/>
                <a:ext cx="1222344" cy="58839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  <a:lumOff val="5000"/>
                    <a:alpha val="6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endCxn id="11" idx="1"/>
              </p:cNvCxnSpPr>
              <p:nvPr/>
            </p:nvCxnSpPr>
            <p:spPr>
              <a:xfrm flipV="1">
                <a:off x="6585495" y="2967897"/>
                <a:ext cx="1160504" cy="1211568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  <a:lumOff val="5000"/>
                    <a:alpha val="6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7038365" y="2503035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7755220" y="3994799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  <p:cxnSp>
          <p:nvCxnSpPr>
            <p:cNvPr id="24" name="直接连接符 23"/>
            <p:cNvCxnSpPr>
              <a:stCxn id="8" idx="3"/>
              <a:endCxn id="20" idx="1"/>
            </p:cNvCxnSpPr>
            <p:nvPr/>
          </p:nvCxnSpPr>
          <p:spPr>
            <a:xfrm>
              <a:off x="6839944" y="3572198"/>
              <a:ext cx="1281036" cy="1211568"/>
            </a:xfrm>
            <a:prstGeom prst="line">
              <a:avLst/>
            </a:prstGeom>
            <a:ln w="28575">
              <a:solidFill>
                <a:schemeClr val="bg1">
                  <a:lumMod val="95000"/>
                  <a:lumOff val="5000"/>
                  <a:alpha val="6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56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偏序关系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定义在集合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上的关系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满足以下性质：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自反：对任意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反对称：对任意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，如果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，则 </a:t>
                </a:r>
                <a:r>
                  <a:rPr lang="en-US" altLang="zh-CN" dirty="0"/>
                  <a:t>x=y</a:t>
                </a:r>
              </a:p>
              <a:p>
                <a:pPr lvl="1"/>
                <a:r>
                  <a:rPr lang="zh-CN" altLang="en-US" dirty="0"/>
                  <a:t>传递：对任意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，如果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集合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和偏序关系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构成一个偏序集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例：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自然数集合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dirty="0"/>
                  <a:t>和小于等于关系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构成的偏序集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,≤)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一个集合的幂集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zh-CN" altLang="en-US" dirty="0"/>
                  <a:t>和子集关系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zh-CN" altLang="en-US" dirty="0"/>
                  <a:t>构成的偏序集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,⊆)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11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等价关系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定义在集合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上的关系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满足以下性质：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自反：对任意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对称：对任意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，如果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传递：对任意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，如果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等价类：由等价关系确定的一组集合，每个集合中的任意元素都相互等价</a:t>
                </a:r>
                <a:endParaRPr lang="en-US" altLang="zh-CN" dirty="0"/>
              </a:p>
              <a:p>
                <a:r>
                  <a:rPr lang="zh-CN" altLang="en-US" dirty="0"/>
                  <a:t>等价关系的秩：等价类的个数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838943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7191</TotalTime>
  <Words>3267</Words>
  <Application>Microsoft Office PowerPoint</Application>
  <PresentationFormat>全屏显示(4:3)</PresentationFormat>
  <Paragraphs>406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宋体</vt:lpstr>
      <vt:lpstr>微软雅黑</vt:lpstr>
      <vt:lpstr>幼圆</vt:lpstr>
      <vt:lpstr>Calibri</vt:lpstr>
      <vt:lpstr>Cambria Math</vt:lpstr>
      <vt:lpstr>Century Gothic</vt:lpstr>
      <vt:lpstr>Wingdings 3</vt:lpstr>
      <vt:lpstr>切片</vt:lpstr>
      <vt:lpstr>形式语言与自动机理论  S1 基础知识 </vt:lpstr>
      <vt:lpstr>Outline</vt:lpstr>
      <vt:lpstr>集合</vt:lpstr>
      <vt:lpstr>集合的运算</vt:lpstr>
      <vt:lpstr>幂集</vt:lpstr>
      <vt:lpstr>序列和元祖</vt:lpstr>
      <vt:lpstr>关系</vt:lpstr>
      <vt:lpstr>偏序关系</vt:lpstr>
      <vt:lpstr>等价关系</vt:lpstr>
      <vt:lpstr>函数</vt:lpstr>
      <vt:lpstr>函数</vt:lpstr>
      <vt:lpstr>证明双射性质</vt:lpstr>
      <vt:lpstr>字母表、字符串和语言</vt:lpstr>
      <vt:lpstr>图</vt:lpstr>
      <vt:lpstr>带标签的图</vt:lpstr>
      <vt:lpstr>迁移系统</vt:lpstr>
      <vt:lpstr>树</vt:lpstr>
      <vt:lpstr>逻辑语言</vt:lpstr>
      <vt:lpstr>命题逻辑</vt:lpstr>
      <vt:lpstr>谓词逻辑（一阶逻辑）</vt:lpstr>
      <vt:lpstr>谓词逻辑语言的组成</vt:lpstr>
      <vt:lpstr>谓词逻辑语言的语义</vt:lpstr>
      <vt:lpstr>谓词逻辑的可满足性</vt:lpstr>
      <vt:lpstr>谓词逻辑的应用</vt:lpstr>
      <vt:lpstr>谓词逻辑的应用</vt:lpstr>
      <vt:lpstr>证明方法</vt:lpstr>
      <vt:lpstr>演绎推理</vt:lpstr>
      <vt:lpstr>公理系统</vt:lpstr>
      <vt:lpstr>公理系统示例</vt:lpstr>
      <vt:lpstr>定理证明</vt:lpstr>
      <vt:lpstr>证明规则</vt:lpstr>
      <vt:lpstr>证明树</vt:lpstr>
      <vt:lpstr>证明示例</vt:lpstr>
      <vt:lpstr>证明系统的性质</vt:lpstr>
      <vt:lpstr>归纳证明</vt:lpstr>
      <vt:lpstr>数学归纳法</vt:lpstr>
      <vt:lpstr>结构归纳法</vt:lpstr>
      <vt:lpstr>结构归纳法示例</vt:lpstr>
      <vt:lpstr>课后作业1</vt:lpstr>
      <vt:lpstr>课后作业2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 li</dc:creator>
  <cp:lastModifiedBy>draco_LAB</cp:lastModifiedBy>
  <cp:revision>232</cp:revision>
  <dcterms:created xsi:type="dcterms:W3CDTF">2017-02-02T01:49:40Z</dcterms:created>
  <dcterms:modified xsi:type="dcterms:W3CDTF">2021-03-04T03:00:47Z</dcterms:modified>
</cp:coreProperties>
</file>