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6" r:id="rId4"/>
    <p:sldId id="267" r:id="rId5"/>
    <p:sldId id="268" r:id="rId6"/>
    <p:sldId id="269" r:id="rId7"/>
    <p:sldId id="275" r:id="rId8"/>
    <p:sldId id="271" r:id="rId9"/>
    <p:sldId id="272" r:id="rId10"/>
    <p:sldId id="286" r:id="rId11"/>
    <p:sldId id="276" r:id="rId12"/>
    <p:sldId id="28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S2-1 </a:t>
            </a:r>
            <a:r>
              <a:rPr lang="zh-CN" altLang="en-US" dirty="0"/>
              <a:t>形式语言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D409-1484-442F-9428-EB8D7A20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文法的等价性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59AE0-D630-44D1-B8D9-D624C8A9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5130555" cy="4596226"/>
              </a:xfrm>
            </p:spPr>
            <p:txBody>
              <a:bodyPr/>
              <a:lstStyle/>
              <a:p>
                <a:r>
                  <a:rPr lang="zh-CN" altLang="en-US" dirty="0"/>
                  <a:t>不同文法可能产生相同的句子</a:t>
                </a:r>
                <a:endParaRPr lang="en-US" altLang="zh-CN" dirty="0"/>
              </a:p>
              <a:p>
                <a:r>
                  <a:rPr lang="zh-CN" altLang="en-US" dirty="0"/>
                  <a:t>不同的文法可能产生相同的语言</a:t>
                </a:r>
                <a:endParaRPr lang="en-US" altLang="zh-CN" dirty="0"/>
              </a:p>
              <a:p>
                <a:r>
                  <a:rPr lang="zh-CN" altLang="en-US" dirty="0"/>
                  <a:t>两个文法是等价的，当且仅当他们生成的语言是相同的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即使两个文法所属类型不同，他们也可能是等价的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59AE0-D630-44D1-B8D9-D624C8A9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5130555" cy="4596226"/>
              </a:xfrm>
              <a:blipFill>
                <a:blip r:embed="rId3"/>
                <a:stretch>
                  <a:fillRect l="-831" t="-1061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7F167-C274-4C70-AA08-0322B299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948FDC-7335-4E96-8460-97E0D3E2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28" y="4766362"/>
            <a:ext cx="2000250" cy="1409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D72A3C-FA01-42D8-8490-638625354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560" y="2059377"/>
            <a:ext cx="1797038" cy="41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文法类型的等价性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187865"/>
                <a:ext cx="8097309" cy="53494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长度递增文法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</m:oMath>
                </a14:m>
                <a:r>
                  <a:rPr lang="zh-CN" altLang="en-US" dirty="0"/>
                  <a:t>：产生式右边字串长度大于等于左边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证明长度递增文法类型与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型文法等价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			(1)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			(2)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b="0" dirty="0"/>
                  <a:t>由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型文法的定义可知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任意产生式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dirty="0"/>
                  <a:t>构造如下的产生式集合将其替换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…</a:t>
                </a:r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b="0" dirty="0"/>
                  <a:t>上述产生式集合中任意产生式都是</a:t>
                </a:r>
                <a:r>
                  <a:rPr lang="en-US" altLang="zh-CN" b="0" dirty="0"/>
                  <a:t>1</a:t>
                </a:r>
                <a:r>
                  <a:rPr lang="zh-CN" altLang="en-US" dirty="0"/>
                  <a:t>型</a:t>
                </a:r>
                <a:r>
                  <a:rPr lang="zh-CN" altLang="en-US" b="0" dirty="0"/>
                  <a:t>文法</a:t>
                </a:r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187865"/>
                <a:ext cx="8097309" cy="5349460"/>
              </a:xfrm>
              <a:blipFill>
                <a:blip r:embed="rId2"/>
                <a:stretch>
                  <a:fillRect l="-451" t="-1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0739F-32F7-4EAD-B061-B94E4481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3F956-9B5A-483A-AACE-3275279F6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给出语言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zh-CN" altLang="en-US" dirty="0"/>
                  <a:t>的一个上下文无关文法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𝐴𝑆𝐵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示例：</a:t>
                </a:r>
                <a:r>
                  <a:rPr lang="en-US" altLang="zh-CN" dirty="0" err="1"/>
                  <a:t>aaaabb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3F956-9B5A-483A-AACE-3275279F6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93D1C2-7D30-4153-AA34-3F861EC8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2010B-57AF-4672-852E-DBEB80E2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62" y="2665659"/>
            <a:ext cx="4591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Formal </a:t>
                </a:r>
                <a:r>
                  <a:rPr lang="en-US" dirty="0"/>
                  <a:t>Language: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dirty="0"/>
                  <a:t>Alphabet: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Grammar: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set of strings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generated by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Grammar: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V: set of syntactic variables, nonterminal symbols</a:t>
                </a:r>
              </a:p>
              <a:p>
                <a:pPr lvl="1"/>
                <a:r>
                  <a:rPr lang="en-US" dirty="0"/>
                  <a:t>T: set of terminal symbols</a:t>
                </a:r>
              </a:p>
              <a:p>
                <a:pPr lvl="1"/>
                <a:r>
                  <a:rPr lang="en-US" dirty="0"/>
                  <a:t>P: set of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S: start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3955" y="1386788"/>
                <a:ext cx="8468139" cy="459622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→01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|0},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0,1,=,+,∗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简写形式：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只写产生式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用大写字母表示非终止符号，小写字母表示终止符号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若两条产生式左端相同，可以使用 </a:t>
                </a:r>
                <a:r>
                  <a:rPr lang="en-US" altLang="zh-CN" dirty="0"/>
                  <a:t>| </a:t>
                </a:r>
                <a:r>
                  <a:rPr lang="zh-CN" altLang="en-US" dirty="0"/>
                  <a:t>符号将其右端组合起来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第一条产生式的左边是起始符号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955" y="1386788"/>
                <a:ext cx="8468139" cy="4596226"/>
              </a:xfrm>
              <a:blipFill rotWithShape="0">
                <a:blip r:embed="rId2"/>
                <a:stretch>
                  <a:fillRect l="-576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17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grammar.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, then we say 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𝛾𝛼𝛿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𝛾𝛼𝛿</m:t>
                    </m:r>
                  </m:oMath>
                </a14:m>
                <a:r>
                  <a:rPr lang="en-US" altLang="zh-CN" dirty="0"/>
                  <a:t> can immediately derive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𝛾𝛼𝛿</m:t>
                    </m:r>
                  </m:oMath>
                </a14:m>
                <a:r>
                  <a:rPr lang="en-US" altLang="zh-CN" dirty="0"/>
                  <a:t> is an immediate reduction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is a derivation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110100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80021" y="3803740"/>
            <a:ext cx="3765000" cy="2519491"/>
            <a:chOff x="863110" y="4081037"/>
            <a:chExt cx="3765000" cy="2519491"/>
          </a:xfrm>
        </p:grpSpPr>
        <p:sp>
          <p:nvSpPr>
            <p:cNvPr id="6" name="文本框 5"/>
            <p:cNvSpPr txBox="1"/>
            <p:nvPr/>
          </p:nvSpPr>
          <p:spPr>
            <a:xfrm>
              <a:off x="4212612" y="457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2612" y="50215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12612" y="57028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612" y="61507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3110" y="5100229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647" y="510022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0A1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16647" y="561368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17128" y="45736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0" idx="3"/>
              <a:endCxn id="13" idx="1"/>
            </p:cNvCxnSpPr>
            <p:nvPr/>
          </p:nvCxnSpPr>
          <p:spPr>
            <a:xfrm flipV="1">
              <a:off x="1219298" y="4758293"/>
              <a:ext cx="497830" cy="52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>
            <a:xfrm>
              <a:off x="1219298" y="5284895"/>
              <a:ext cx="4973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  <a:endCxn id="12" idx="1"/>
            </p:cNvCxnSpPr>
            <p:nvPr/>
          </p:nvCxnSpPr>
          <p:spPr>
            <a:xfrm>
              <a:off x="1219298" y="5284895"/>
              <a:ext cx="497349" cy="51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223810" y="4600648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00A11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11" idx="3"/>
              <a:endCxn id="17" idx="1"/>
            </p:cNvCxnSpPr>
            <p:nvPr/>
          </p:nvCxnSpPr>
          <p:spPr>
            <a:xfrm flipV="1">
              <a:off x="2329315" y="4785314"/>
              <a:ext cx="894495" cy="499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223810" y="408103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0011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11" idx="3"/>
              <a:endCxn id="19" idx="1"/>
            </p:cNvCxnSpPr>
            <p:nvPr/>
          </p:nvCxnSpPr>
          <p:spPr>
            <a:xfrm flipV="1">
              <a:off x="2329315" y="4265703"/>
              <a:ext cx="894495" cy="101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228412" y="508587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01A01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stCxn id="11" idx="3"/>
              <a:endCxn id="21" idx="1"/>
            </p:cNvCxnSpPr>
            <p:nvPr/>
          </p:nvCxnSpPr>
          <p:spPr>
            <a:xfrm flipV="1">
              <a:off x="2329315" y="5270539"/>
              <a:ext cx="899097" cy="1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223810" y="548696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1010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09348" y="583010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10A10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09347" y="623119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11A00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stCxn id="12" idx="3"/>
              <a:endCxn id="23" idx="1"/>
            </p:cNvCxnSpPr>
            <p:nvPr/>
          </p:nvCxnSpPr>
          <p:spPr>
            <a:xfrm flipV="1">
              <a:off x="2329315" y="5671629"/>
              <a:ext cx="894495" cy="1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3"/>
              <a:endCxn id="24" idx="1"/>
            </p:cNvCxnSpPr>
            <p:nvPr/>
          </p:nvCxnSpPr>
          <p:spPr>
            <a:xfrm>
              <a:off x="2329315" y="5798348"/>
              <a:ext cx="880033" cy="216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2" idx="3"/>
              <a:endCxn id="25" idx="1"/>
            </p:cNvCxnSpPr>
            <p:nvPr/>
          </p:nvCxnSpPr>
          <p:spPr>
            <a:xfrm>
              <a:off x="2329315" y="5798348"/>
              <a:ext cx="880032" cy="61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grammar. A language 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≝{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sentence of 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 is a sentential form of L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5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derivation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424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EXP: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|…|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|…|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2|…|9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5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42450"/>
              </a:xfrm>
              <a:blipFill rotWithShape="0">
                <a:blip r:embed="rId2"/>
                <a:stretch>
                  <a:fillRect l="-451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6967144" y="1331040"/>
            <a:ext cx="2040401" cy="3720753"/>
            <a:chOff x="6967144" y="1331040"/>
            <a:chExt cx="2040401" cy="3720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8033015" y="1331040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015" y="1331040"/>
                  <a:ext cx="64325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597211" y="1993769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211" y="1993769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55791" y="1989066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791" y="1989066"/>
                  <a:ext cx="5517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275584" y="2666591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584" y="2666591"/>
                  <a:ext cx="64325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897630" y="2666591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630" y="2666591"/>
                  <a:ext cx="5517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43155" y="266659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155" y="2666591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967144" y="3300524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144" y="3300524"/>
                  <a:ext cx="64325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648487" y="3300524"/>
                  <a:ext cx="527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487" y="3300524"/>
                  <a:ext cx="52783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354642" y="330052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642" y="3300524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009022" y="3981486"/>
                  <a:ext cx="562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22" y="3981486"/>
                  <a:ext cx="5627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731939" y="3981486"/>
                  <a:ext cx="3609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939" y="3981486"/>
                  <a:ext cx="36093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100256" y="4682461"/>
                  <a:ext cx="396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256" y="4682461"/>
                  <a:ext cx="39677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>
              <a:stCxn id="5" idx="2"/>
              <a:endCxn id="6" idx="0"/>
            </p:cNvCxnSpPr>
            <p:nvPr/>
          </p:nvCxnSpPr>
          <p:spPr>
            <a:xfrm flipH="1">
              <a:off x="7918838" y="1700372"/>
              <a:ext cx="435804" cy="293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8354642" y="1700372"/>
              <a:ext cx="377026" cy="28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2"/>
              <a:endCxn id="8" idx="0"/>
            </p:cNvCxnSpPr>
            <p:nvPr/>
          </p:nvCxnSpPr>
          <p:spPr>
            <a:xfrm flipH="1">
              <a:off x="7597211" y="2363101"/>
              <a:ext cx="321627" cy="3034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2"/>
              <a:endCxn id="9" idx="0"/>
            </p:cNvCxnSpPr>
            <p:nvPr/>
          </p:nvCxnSpPr>
          <p:spPr>
            <a:xfrm>
              <a:off x="7918838" y="2363101"/>
              <a:ext cx="254669" cy="3034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2"/>
              <a:endCxn id="10" idx="0"/>
            </p:cNvCxnSpPr>
            <p:nvPr/>
          </p:nvCxnSpPr>
          <p:spPr>
            <a:xfrm>
              <a:off x="8731668" y="2358398"/>
              <a:ext cx="0" cy="30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2"/>
              <a:endCxn id="11" idx="0"/>
            </p:cNvCxnSpPr>
            <p:nvPr/>
          </p:nvCxnSpPr>
          <p:spPr>
            <a:xfrm flipH="1">
              <a:off x="7288771" y="3035923"/>
              <a:ext cx="308440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2"/>
              <a:endCxn id="12" idx="0"/>
            </p:cNvCxnSpPr>
            <p:nvPr/>
          </p:nvCxnSpPr>
          <p:spPr>
            <a:xfrm>
              <a:off x="7597211" y="3035923"/>
              <a:ext cx="315195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2"/>
              <a:endCxn id="13" idx="0"/>
            </p:cNvCxnSpPr>
            <p:nvPr/>
          </p:nvCxnSpPr>
          <p:spPr>
            <a:xfrm>
              <a:off x="8173507" y="3035923"/>
              <a:ext cx="369648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2"/>
              <a:endCxn id="14" idx="0"/>
            </p:cNvCxnSpPr>
            <p:nvPr/>
          </p:nvCxnSpPr>
          <p:spPr>
            <a:xfrm>
              <a:off x="7288771" y="3669856"/>
              <a:ext cx="1610" cy="311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2"/>
              <a:endCxn id="16" idx="0"/>
            </p:cNvCxnSpPr>
            <p:nvPr/>
          </p:nvCxnSpPr>
          <p:spPr>
            <a:xfrm flipH="1">
              <a:off x="7912405" y="3669856"/>
              <a:ext cx="1" cy="311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4" idx="2"/>
              <a:endCxn id="17" idx="0"/>
            </p:cNvCxnSpPr>
            <p:nvPr/>
          </p:nvCxnSpPr>
          <p:spPr>
            <a:xfrm>
              <a:off x="7290381" y="4350818"/>
              <a:ext cx="8263" cy="33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12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最左推导和最右推导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依据替换次序，一个语句的产生可以有多种推导</a:t>
            </a:r>
            <a:endParaRPr lang="en-US" altLang="zh-CN" dirty="0"/>
          </a:p>
          <a:p>
            <a:pPr lvl="1"/>
            <a:r>
              <a:rPr lang="zh-CN" altLang="en-US" dirty="0"/>
              <a:t>最左推导：在推导过程中总是替换句子最左端的非终极符号</a:t>
            </a:r>
            <a:endParaRPr lang="en-US" altLang="zh-CN" dirty="0"/>
          </a:p>
          <a:p>
            <a:pPr lvl="1"/>
            <a:r>
              <a:rPr lang="zh-CN" altLang="en-US" dirty="0"/>
              <a:t>最右推导：在推导过程中总是替换句子最右端的非终极符号</a:t>
            </a:r>
            <a:endParaRPr lang="en-US" altLang="zh-CN" dirty="0"/>
          </a:p>
          <a:p>
            <a:pPr lvl="1"/>
            <a:r>
              <a:rPr lang="zh-CN" altLang="en-US" dirty="0"/>
              <a:t>任意推导：既不是最左推导也不是最右推导</a:t>
            </a:r>
            <a:endParaRPr lang="en-US" altLang="zh-CN" dirty="0"/>
          </a:p>
          <a:p>
            <a:r>
              <a:rPr lang="zh-CN" altLang="en-US" dirty="0"/>
              <a:t>一个语句的不同推导对应于相同的推导树</a:t>
            </a:r>
            <a:endParaRPr lang="en-US" altLang="zh-CN" dirty="0"/>
          </a:p>
          <a:p>
            <a:r>
              <a:rPr lang="zh-CN" altLang="en-US" dirty="0"/>
              <a:t>一个语句的推导树和其最左推导之间满足双射关系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文法的分类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68770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0</a:t>
                </a:r>
                <a:r>
                  <a:rPr lang="zh-CN" altLang="en-US" dirty="0"/>
                  <a:t>型文法：由文法结构定义的文法，也叫递归可枚举文法（</a:t>
                </a:r>
                <a:r>
                  <a:rPr lang="en-US" altLang="zh-CN" dirty="0"/>
                  <a:t>recursively enumerable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dirty="0"/>
                  <a:t>1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context-sensitive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𝛼𝛾𝛽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except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context-free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3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regular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Every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0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1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2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3</a:t>
                </a:r>
                <a:r>
                  <a:rPr lang="zh-CN" altLang="en-US" dirty="0"/>
                  <a:t>型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68770" cy="4596226"/>
              </a:xfrm>
              <a:blipFill>
                <a:blip r:embed="rId2"/>
                <a:stretch>
                  <a:fillRect l="-442" t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文法类型示例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𝑎𝑆𝐵𝑐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G3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41319" y="1623394"/>
                <a:ext cx="31470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递归可枚举文法</m:t>
                      </m:r>
                      <m:r>
                        <m:rPr>
                          <m:nor/>
                        </m:rPr>
                        <a:rPr lang="zh-CN" altLang="en-US" dirty="0"/>
                        <m:t>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19" y="1623394"/>
                <a:ext cx="314701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74368" y="3151450"/>
                <a:ext cx="276280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3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文法（正则文法）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68" y="3151450"/>
                <a:ext cx="2762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367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74368" y="4699034"/>
                <a:ext cx="29623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2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文法（上下文无关文法）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68" y="4699034"/>
                <a:ext cx="2962349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235" t="-5495" r="-2469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12159</TotalTime>
  <Words>1090</Words>
  <Application>Microsoft Office PowerPoint</Application>
  <PresentationFormat>全屏显示(4:3)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Calibri</vt:lpstr>
      <vt:lpstr>Cambria Math</vt:lpstr>
      <vt:lpstr>Century Gothic</vt:lpstr>
      <vt:lpstr>Wingdings 3</vt:lpstr>
      <vt:lpstr>切片</vt:lpstr>
      <vt:lpstr>形式语言与自动机理论  S2-1 形式语言 </vt:lpstr>
      <vt:lpstr>形式语言</vt:lpstr>
      <vt:lpstr>文法示例</vt:lpstr>
      <vt:lpstr>文法推导</vt:lpstr>
      <vt:lpstr>Language</vt:lpstr>
      <vt:lpstr>sentence derivation</vt:lpstr>
      <vt:lpstr>最左推导和最右推导</vt:lpstr>
      <vt:lpstr>文法的分类</vt:lpstr>
      <vt:lpstr>文法类型示例</vt:lpstr>
      <vt:lpstr>文法的等价性</vt:lpstr>
      <vt:lpstr>文法类型的等价性</vt:lpstr>
      <vt:lpstr>文法构造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351</cp:revision>
  <dcterms:created xsi:type="dcterms:W3CDTF">2017-02-02T01:49:40Z</dcterms:created>
  <dcterms:modified xsi:type="dcterms:W3CDTF">2025-02-25T01:13:29Z</dcterms:modified>
</cp:coreProperties>
</file>