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83" r:id="rId10"/>
    <p:sldId id="284" r:id="rId11"/>
    <p:sldId id="293" r:id="rId12"/>
    <p:sldId id="289" r:id="rId13"/>
    <p:sldId id="290" r:id="rId14"/>
    <p:sldId id="282" r:id="rId15"/>
    <p:sldId id="286" r:id="rId16"/>
    <p:sldId id="287" r:id="rId17"/>
    <p:sldId id="292" r:id="rId18"/>
    <p:sldId id="288" r:id="rId19"/>
    <p:sldId id="295" r:id="rId20"/>
    <p:sldId id="297" r:id="rId21"/>
    <p:sldId id="294" r:id="rId22"/>
    <p:sldId id="296" r:id="rId23"/>
    <p:sldId id="298" r:id="rId24"/>
    <p:sldId id="299" r:id="rId25"/>
    <p:sldId id="300" r:id="rId26"/>
    <p:sldId id="302" r:id="rId27"/>
    <p:sldId id="301" r:id="rId28"/>
    <p:sldId id="303" r:id="rId29"/>
    <p:sldId id="304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2.png"/><Relationship Id="rId34" Type="http://schemas.openxmlformats.org/officeDocument/2006/relationships/image" Target="../media/image412.png"/><Relationship Id="rId25" Type="http://schemas.openxmlformats.org/officeDocument/2006/relationships/image" Target="../media/image91.png"/><Relationship Id="rId33" Type="http://schemas.openxmlformats.org/officeDocument/2006/relationships/image" Target="../media/image311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8.png"/><Relationship Id="rId28" Type="http://schemas.openxmlformats.org/officeDocument/2006/relationships/image" Target="../media/image94.png"/><Relationship Id="rId31" Type="http://schemas.openxmlformats.org/officeDocument/2006/relationships/image" Target="../media/image5.png"/><Relationship Id="rId27" Type="http://schemas.openxmlformats.org/officeDocument/2006/relationships/image" Target="../media/image4.png"/><Relationship Id="rId30" Type="http://schemas.openxmlformats.org/officeDocument/2006/relationships/image" Target="../media/image96.png"/><Relationship Id="rId35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4.png"/><Relationship Id="rId18" Type="http://schemas.openxmlformats.org/officeDocument/2006/relationships/image" Target="../media/image10.png"/><Relationship Id="rId3" Type="http://schemas.openxmlformats.org/officeDocument/2006/relationships/image" Target="../media/image411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9.png"/><Relationship Id="rId2" Type="http://schemas.openxmlformats.org/officeDocument/2006/relationships/image" Target="../media/image310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7.png"/><Relationship Id="rId1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10.png"/><Relationship Id="rId7" Type="http://schemas.openxmlformats.org/officeDocument/2006/relationships/image" Target="../media/image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1210.png"/><Relationship Id="rId10" Type="http://schemas.openxmlformats.org/officeDocument/2006/relationships/image" Target="../media/image47.png"/><Relationship Id="rId4" Type="http://schemas.openxmlformats.org/officeDocument/2006/relationships/image" Target="../media/image1110.png"/><Relationship Id="rId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1.png"/><Relationship Id="rId5" Type="http://schemas.openxmlformats.org/officeDocument/2006/relationships/image" Target="../media/image21.png"/><Relationship Id="rId10" Type="http://schemas.openxmlformats.org/officeDocument/2006/relationships/image" Target="../media/image6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S2-2 </a:t>
            </a:r>
            <a:r>
              <a:rPr lang="zh-CN" altLang="en-US" dirty="0"/>
              <a:t>有限状态自动机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给出接受以下语言的</a:t>
            </a:r>
            <a:r>
              <a:rPr lang="en-US" altLang="zh-CN" dirty="0"/>
              <a:t>DFA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所有以</a:t>
            </a:r>
            <a:r>
              <a:rPr lang="en-US" altLang="zh-CN" dirty="0"/>
              <a:t>01</a:t>
            </a:r>
            <a:r>
              <a:rPr lang="zh-CN" altLang="en-US" dirty="0"/>
              <a:t>结尾的串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所有串都含有</a:t>
            </a:r>
            <a:r>
              <a:rPr lang="en-US" altLang="zh-CN" dirty="0"/>
              <a:t>011</a:t>
            </a:r>
            <a:r>
              <a:rPr lang="zh-CN" altLang="en-US" dirty="0"/>
              <a:t>子串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zh-CN" altLang="en-US" dirty="0"/>
              <a:t>的个数被</a:t>
            </a:r>
            <a:r>
              <a:rPr lang="en-US" altLang="zh-CN" dirty="0"/>
              <a:t>3</a:t>
            </a:r>
            <a:r>
              <a:rPr lang="zh-CN" altLang="en-US" dirty="0"/>
              <a:t>整除，</a:t>
            </a:r>
            <a:r>
              <a:rPr lang="en-US" altLang="zh-CN" dirty="0"/>
              <a:t>1</a:t>
            </a:r>
            <a:r>
              <a:rPr lang="zh-CN" altLang="en-US" dirty="0"/>
              <a:t>的个数被</a:t>
            </a:r>
            <a:r>
              <a:rPr lang="en-US" altLang="zh-CN" dirty="0"/>
              <a:t>2</a:t>
            </a:r>
            <a:r>
              <a:rPr lang="zh-CN" altLang="en-US" dirty="0"/>
              <a:t>整除的串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6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所有以</a:t>
            </a:r>
            <a:r>
              <a:rPr lang="en-US" altLang="zh-CN" dirty="0"/>
              <a:t>01</a:t>
            </a:r>
            <a:r>
              <a:rPr lang="zh-CN" altLang="en-US" dirty="0"/>
              <a:t>结尾的串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9207" y="2330675"/>
            <a:ext cx="3948301" cy="1806658"/>
            <a:chOff x="1559207" y="2330675"/>
            <a:chExt cx="3948301" cy="1806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1906756" y="3215903"/>
              <a:ext cx="45506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7" idx="2"/>
            </p:cNvCxnSpPr>
            <p:nvPr/>
          </p:nvCxnSpPr>
          <p:spPr>
            <a:xfrm>
              <a:off x="2837588" y="3215903"/>
              <a:ext cx="88246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2"/>
            </p:cNvCxnSpPr>
            <p:nvPr/>
          </p:nvCxnSpPr>
          <p:spPr>
            <a:xfrm>
              <a:off x="4198585" y="3214443"/>
              <a:ext cx="83315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1559207" y="3182218"/>
              <a:ext cx="636409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8890" y="3023824"/>
              <a:ext cx="381514" cy="385655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曲线连接符 24"/>
            <p:cNvCxnSpPr>
              <a:stCxn id="6" idx="7"/>
              <a:endCxn id="6" idx="1"/>
            </p:cNvCxnSpPr>
            <p:nvPr/>
          </p:nvCxnSpPr>
          <p:spPr>
            <a:xfrm rot="16200000" flipV="1">
              <a:off x="2599705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曲线连接符 29"/>
            <p:cNvCxnSpPr>
              <a:stCxn id="8" idx="4"/>
              <a:endCxn id="6" idx="4"/>
            </p:cNvCxnSpPr>
            <p:nvPr/>
          </p:nvCxnSpPr>
          <p:spPr>
            <a:xfrm rot="5400000">
              <a:off x="3933935" y="2108890"/>
              <a:ext cx="1460" cy="2669920"/>
            </a:xfrm>
            <a:prstGeom prst="curvedConnector3">
              <a:avLst>
                <a:gd name="adj1" fmla="val 247852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>
              <a:stCxn id="8" idx="3"/>
              <a:endCxn id="7" idx="5"/>
            </p:cNvCxnSpPr>
            <p:nvPr/>
          </p:nvCxnSpPr>
          <p:spPr>
            <a:xfrm flipH="1">
              <a:off x="4126150" y="3376142"/>
              <a:ext cx="975266" cy="146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7" idx="7"/>
              <a:endCxn id="7" idx="1"/>
            </p:cNvCxnSpPr>
            <p:nvPr/>
          </p:nvCxnSpPr>
          <p:spPr>
            <a:xfrm rot="16200000" flipV="1">
              <a:off x="3957941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所有串都含有</a:t>
            </a:r>
            <a:r>
              <a:rPr lang="en-US" altLang="zh-CN" dirty="0"/>
              <a:t>011</a:t>
            </a:r>
            <a:r>
              <a:rPr lang="zh-CN" altLang="en-US" dirty="0"/>
              <a:t>子串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468590" y="2426177"/>
            <a:ext cx="5508859" cy="1544565"/>
            <a:chOff x="1636501" y="1986774"/>
            <a:chExt cx="5913885" cy="1724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498126" y="259491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26" y="2594919"/>
                  <a:ext cx="510746" cy="510746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956223" y="259491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223" y="2594919"/>
                  <a:ext cx="510746" cy="510746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6677618" y="2594481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18" y="2594481"/>
                  <a:ext cx="510746" cy="510746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2009603" y="2850292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3008872" y="2850292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3" idx="6"/>
              <a:endCxn id="7" idx="2"/>
            </p:cNvCxnSpPr>
            <p:nvPr/>
          </p:nvCxnSpPr>
          <p:spPr>
            <a:xfrm>
              <a:off x="5783206" y="2849854"/>
              <a:ext cx="894412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6" idx="7"/>
              <a:endCxn id="6" idx="1"/>
            </p:cNvCxnSpPr>
            <p:nvPr/>
          </p:nvCxnSpPr>
          <p:spPr>
            <a:xfrm rot="16200000" flipV="1">
              <a:off x="4211322" y="2489140"/>
              <a:ext cx="14183" cy="361152"/>
            </a:xfrm>
            <a:prstGeom prst="curvedConnector3">
              <a:avLst>
                <a:gd name="adj1" fmla="val 285421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7" idx="7"/>
              <a:endCxn id="7" idx="1"/>
            </p:cNvCxnSpPr>
            <p:nvPr/>
          </p:nvCxnSpPr>
          <p:spPr>
            <a:xfrm rot="16200000" flipV="1">
              <a:off x="6932991" y="2488702"/>
              <a:ext cx="12700" cy="361152"/>
            </a:xfrm>
            <a:prstGeom prst="curvedConnector3">
              <a:avLst>
                <a:gd name="adj1" fmla="val 3297055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00385" y="249370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385" y="2493703"/>
                  <a:ext cx="377026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52461" y="2462676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61" y="2462676"/>
                  <a:ext cx="377026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997029" y="200626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029" y="2006260"/>
                  <a:ext cx="55335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1636501" y="2812675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28233" y="2636983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/>
                <p:cNvSpPr/>
                <p:nvPr/>
              </p:nvSpPr>
              <p:spPr>
                <a:xfrm>
                  <a:off x="5272460" y="2594481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460" y="2594481"/>
                  <a:ext cx="510746" cy="510746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>
              <a:stCxn id="6" idx="6"/>
              <a:endCxn id="33" idx="2"/>
            </p:cNvCxnSpPr>
            <p:nvPr/>
          </p:nvCxnSpPr>
          <p:spPr>
            <a:xfrm flipV="1">
              <a:off x="4466969" y="2849854"/>
              <a:ext cx="805491" cy="43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960959" y="244334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959" y="2443343"/>
                  <a:ext cx="377026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210476" y="1986774"/>
                  <a:ext cx="377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76" y="1986774"/>
                  <a:ext cx="377027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曲线连接符 43"/>
            <p:cNvCxnSpPr>
              <a:stCxn id="33" idx="4"/>
              <a:endCxn id="6" idx="4"/>
            </p:cNvCxnSpPr>
            <p:nvPr/>
          </p:nvCxnSpPr>
          <p:spPr>
            <a:xfrm rot="5400000">
              <a:off x="4869496" y="2447328"/>
              <a:ext cx="438" cy="1316236"/>
            </a:xfrm>
            <a:prstGeom prst="curvedConnector3">
              <a:avLst>
                <a:gd name="adj1" fmla="val 5841632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275434" y="3342316"/>
                  <a:ext cx="377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434" y="3342316"/>
                  <a:ext cx="377027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曲线连接符 49"/>
            <p:cNvCxnSpPr>
              <a:stCxn id="5" idx="0"/>
              <a:endCxn id="5" idx="2"/>
            </p:cNvCxnSpPr>
            <p:nvPr/>
          </p:nvCxnSpPr>
          <p:spPr>
            <a:xfrm rot="16200000" flipH="1" flipV="1">
              <a:off x="2498126" y="2594918"/>
              <a:ext cx="255373" cy="255373"/>
            </a:xfrm>
            <a:prstGeom prst="curvedConnector4">
              <a:avLst>
                <a:gd name="adj1" fmla="val -89516"/>
                <a:gd name="adj2" fmla="val 18951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2065351" y="209401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351" y="2094017"/>
                  <a:ext cx="377026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42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3. 0</a:t>
            </a:r>
            <a:r>
              <a:rPr lang="zh-CN" altLang="en-US" dirty="0"/>
              <a:t>的个数被</a:t>
            </a:r>
            <a:r>
              <a:rPr lang="en-US" altLang="zh-CN" dirty="0"/>
              <a:t>3</a:t>
            </a:r>
            <a:r>
              <a:rPr lang="zh-CN" altLang="en-US" dirty="0"/>
              <a:t>整除，</a:t>
            </a:r>
            <a:r>
              <a:rPr lang="en-US" altLang="zh-CN" dirty="0"/>
              <a:t>1</a:t>
            </a:r>
            <a:r>
              <a:rPr lang="zh-CN" altLang="en-US" dirty="0"/>
              <a:t>的个数被</a:t>
            </a:r>
            <a:r>
              <a:rPr lang="en-US" altLang="zh-CN" dirty="0"/>
              <a:t>2</a:t>
            </a:r>
            <a:r>
              <a:rPr lang="zh-CN" altLang="en-US" dirty="0"/>
              <a:t>整除的串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190133" y="2131228"/>
            <a:ext cx="3893480" cy="4019439"/>
            <a:chOff x="2190134" y="2131229"/>
            <a:chExt cx="3456955" cy="3568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967683" y="312214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683" y="3122143"/>
                  <a:ext cx="510746" cy="51074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4897562" y="312913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562" y="3129139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2479160" y="3377516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860643" y="424949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643" y="4249495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5" idx="6"/>
              <a:endCxn id="7" idx="2"/>
            </p:cNvCxnSpPr>
            <p:nvPr/>
          </p:nvCxnSpPr>
          <p:spPr>
            <a:xfrm>
              <a:off x="3478429" y="3377516"/>
              <a:ext cx="1419133" cy="699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1"/>
              <a:endCxn id="5" idx="4"/>
            </p:cNvCxnSpPr>
            <p:nvPr/>
          </p:nvCxnSpPr>
          <p:spPr>
            <a:xfrm flipH="1" flipV="1">
              <a:off x="3223056" y="3632889"/>
              <a:ext cx="712384" cy="69140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9" idx="7"/>
            </p:cNvCxnSpPr>
            <p:nvPr/>
          </p:nvCxnSpPr>
          <p:spPr>
            <a:xfrm flipH="1">
              <a:off x="4296592" y="3565088"/>
              <a:ext cx="675767" cy="75920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935440" y="2995073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40" y="2995073"/>
                  <a:ext cx="377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292510" y="3825812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510" y="3825812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2190134" y="3362061"/>
              <a:ext cx="556787" cy="30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Start</a:t>
              </a:r>
              <a:endParaRPr lang="zh-CN" altLang="en-US" sz="16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019610" y="3163403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624794" y="3787288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794" y="3787288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/>
                <p:cNvSpPr/>
                <p:nvPr/>
              </p:nvSpPr>
              <p:spPr>
                <a:xfrm>
                  <a:off x="2967683" y="213122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683" y="2131229"/>
                  <a:ext cx="510746" cy="51074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/>
                <p:cNvSpPr/>
                <p:nvPr/>
              </p:nvSpPr>
              <p:spPr>
                <a:xfrm>
                  <a:off x="4899623" y="214844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623" y="2148440"/>
                  <a:ext cx="510746" cy="51074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/>
                <p:cNvSpPr/>
                <p:nvPr/>
              </p:nvSpPr>
              <p:spPr>
                <a:xfrm>
                  <a:off x="3868580" y="518927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80" y="5189275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>
              <a:stCxn id="5" idx="1"/>
              <a:endCxn id="38" idx="3"/>
            </p:cNvCxnSpPr>
            <p:nvPr/>
          </p:nvCxnSpPr>
          <p:spPr>
            <a:xfrm flipV="1">
              <a:off x="3042480" y="2567178"/>
              <a:ext cx="0" cy="6297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" idx="1"/>
              <a:endCxn id="39" idx="3"/>
            </p:cNvCxnSpPr>
            <p:nvPr/>
          </p:nvCxnSpPr>
          <p:spPr>
            <a:xfrm flipV="1">
              <a:off x="4972359" y="2584389"/>
              <a:ext cx="2061" cy="619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5"/>
              <a:endCxn id="5" idx="7"/>
            </p:cNvCxnSpPr>
            <p:nvPr/>
          </p:nvCxnSpPr>
          <p:spPr>
            <a:xfrm>
              <a:off x="3403632" y="2567178"/>
              <a:ext cx="0" cy="6297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9" idx="5"/>
              <a:endCxn id="7" idx="7"/>
            </p:cNvCxnSpPr>
            <p:nvPr/>
          </p:nvCxnSpPr>
          <p:spPr>
            <a:xfrm flipH="1">
              <a:off x="5333511" y="2584389"/>
              <a:ext cx="2061" cy="619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3"/>
              <a:endCxn id="40" idx="1"/>
            </p:cNvCxnSpPr>
            <p:nvPr/>
          </p:nvCxnSpPr>
          <p:spPr>
            <a:xfrm>
              <a:off x="3935440" y="4685444"/>
              <a:ext cx="7937" cy="5786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0" idx="7"/>
              <a:endCxn id="9" idx="5"/>
            </p:cNvCxnSpPr>
            <p:nvPr/>
          </p:nvCxnSpPr>
          <p:spPr>
            <a:xfrm flipH="1" flipV="1">
              <a:off x="4296592" y="4685444"/>
              <a:ext cx="7937" cy="5786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2636873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3" y="2672589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387026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26" y="2672589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582052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052" y="2672589"/>
                  <a:ext cx="3770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332260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260" y="267258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569729" y="4764764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729" y="4764764"/>
                  <a:ext cx="3770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299970" y="4764764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970" y="4764764"/>
                  <a:ext cx="37702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曲线连接符 32"/>
          <p:cNvCxnSpPr>
            <a:stCxn id="38" idx="0"/>
            <a:endCxn id="39" idx="0"/>
          </p:cNvCxnSpPr>
          <p:nvPr/>
        </p:nvCxnSpPr>
        <p:spPr>
          <a:xfrm rot="16200000" flipH="1">
            <a:off x="4431742" y="1052973"/>
            <a:ext cx="19384" cy="2175894"/>
          </a:xfrm>
          <a:prstGeom prst="curvedConnector3">
            <a:avLst>
              <a:gd name="adj1" fmla="val -1179323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9" idx="6"/>
            <a:endCxn id="40" idx="6"/>
          </p:cNvCxnSpPr>
          <p:nvPr/>
        </p:nvCxnSpPr>
        <p:spPr>
          <a:xfrm flipH="1">
            <a:off x="4655764" y="2438232"/>
            <a:ext cx="1161237" cy="3424815"/>
          </a:xfrm>
          <a:prstGeom prst="curvedConnector3">
            <a:avLst>
              <a:gd name="adj1" fmla="val -8047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0" idx="2"/>
            <a:endCxn id="38" idx="2"/>
          </p:cNvCxnSpPr>
          <p:nvPr/>
        </p:nvCxnSpPr>
        <p:spPr>
          <a:xfrm rot="10800000">
            <a:off x="3065868" y="2418849"/>
            <a:ext cx="1014657" cy="3444199"/>
          </a:xfrm>
          <a:prstGeom prst="curvedConnector3">
            <a:avLst>
              <a:gd name="adj1" fmla="val 21106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262981" y="1960667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81" y="1960667"/>
                <a:ext cx="3545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6260441" y="4039793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41" y="4039793"/>
                <a:ext cx="3545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012841" y="4004406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41" y="4004406"/>
                <a:ext cx="35458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不确定的有限状态自动机</a:t>
            </a:r>
            <a:r>
              <a:rPr lang="en-US" altLang="zh-CN" dirty="0"/>
              <a:t>(NFA)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An nondeterministic finite automaton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is a finite set of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800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is a set of final (accepting) states</a:t>
                </a:r>
              </a:p>
              <a:p>
                <a:r>
                  <a:rPr lang="en-US" sz="2200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777368" y="3613538"/>
            <a:ext cx="4187254" cy="1177311"/>
            <a:chOff x="1652354" y="4389543"/>
            <a:chExt cx="4187254" cy="1177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412668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668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870765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765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5328862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2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1924145" y="5311481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2923414" y="531148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4381511" y="531148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4126138" y="4950329"/>
              <a:ext cx="12700" cy="361152"/>
            </a:xfrm>
            <a:prstGeom prst="curvedConnector3">
              <a:avLst>
                <a:gd name="adj1" fmla="val 29272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205754" y="4909498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754" y="4909498"/>
                  <a:ext cx="382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63851" y="4871442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851" y="4871442"/>
                  <a:ext cx="3788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951912" y="4389543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912" y="4389543"/>
                  <a:ext cx="3788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1652354" y="483721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79477" y="50986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曲线连接符 24"/>
            <p:cNvCxnSpPr>
              <a:stCxn id="5" idx="1"/>
              <a:endCxn id="5" idx="7"/>
            </p:cNvCxnSpPr>
            <p:nvPr/>
          </p:nvCxnSpPr>
          <p:spPr>
            <a:xfrm rot="5400000" flipH="1" flipV="1">
              <a:off x="2668041" y="4950329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483056" y="438954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56" y="4389543"/>
                  <a:ext cx="3826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221680"/>
                  </p:ext>
                </p:extLst>
              </p:nvPr>
            </p:nvGraphicFramePr>
            <p:xfrm>
              <a:off x="5618829" y="504622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b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221680"/>
                  </p:ext>
                </p:extLst>
              </p:nvPr>
            </p:nvGraphicFramePr>
            <p:xfrm>
              <a:off x="5618829" y="504622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383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接受的语言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Extend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string is accepted by a NFA </a:t>
                </a:r>
                <a:r>
                  <a:rPr lang="en-US" dirty="0" err="1"/>
                  <a:t>iff</a:t>
                </a:r>
                <a:r>
                  <a:rPr lang="en-US" dirty="0"/>
                  <a:t> there exists a path corresponding to the string from the start state to a final state </a:t>
                </a:r>
              </a:p>
              <a:p>
                <a:r>
                  <a:rPr lang="en-US" dirty="0"/>
                  <a:t>Language accepted by a NFA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 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53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9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NFA to accept the following language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11080" y="2445380"/>
            <a:ext cx="4187254" cy="3534629"/>
            <a:chOff x="2111080" y="2445380"/>
            <a:chExt cx="4187254" cy="35346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11080" y="2507590"/>
              <a:ext cx="4187254" cy="3472419"/>
              <a:chOff x="2111080" y="2507590"/>
              <a:chExt cx="4187254" cy="3472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/>
                  <p:cNvSpPr/>
                  <p:nvPr/>
                </p:nvSpPr>
                <p:spPr>
                  <a:xfrm>
                    <a:off x="2871394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椭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1394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/>
                  <p:cNvSpPr/>
                  <p:nvPr/>
                </p:nvSpPr>
                <p:spPr>
                  <a:xfrm>
                    <a:off x="4329491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椭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491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/>
                  <p:cNvSpPr/>
                  <p:nvPr/>
                </p:nvSpPr>
                <p:spPr>
                  <a:xfrm>
                    <a:off x="5787588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椭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588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/>
              <p:cNvCxnSpPr>
                <a:endCxn id="6" idx="2"/>
              </p:cNvCxnSpPr>
              <p:nvPr/>
            </p:nvCxnSpPr>
            <p:spPr>
              <a:xfrm>
                <a:off x="2382871" y="3429528"/>
                <a:ext cx="488523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6" idx="6"/>
                <a:endCxn id="7" idx="2"/>
              </p:cNvCxnSpPr>
              <p:nvPr/>
            </p:nvCxnSpPr>
            <p:spPr>
              <a:xfrm>
                <a:off x="3382140" y="3429528"/>
                <a:ext cx="94735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7" idx="6"/>
                <a:endCxn id="8" idx="2"/>
              </p:cNvCxnSpPr>
              <p:nvPr/>
            </p:nvCxnSpPr>
            <p:spPr>
              <a:xfrm>
                <a:off x="4840237" y="3429528"/>
                <a:ext cx="94735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664480" y="3027545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80" y="3027545"/>
                    <a:ext cx="37702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5122577" y="2989489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77" y="2989489"/>
                    <a:ext cx="3770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2111080" y="2955266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838203" y="3216657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曲线连接符 17"/>
              <p:cNvCxnSpPr>
                <a:stCxn id="6" idx="1"/>
                <a:endCxn id="6" idx="7"/>
              </p:cNvCxnSpPr>
              <p:nvPr/>
            </p:nvCxnSpPr>
            <p:spPr>
              <a:xfrm rot="5400000" flipH="1" flipV="1">
                <a:off x="3126767" y="3068376"/>
                <a:ext cx="12700" cy="361152"/>
              </a:xfrm>
              <a:prstGeom prst="curvedConnector3">
                <a:avLst>
                  <a:gd name="adj1" fmla="val 285998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852427" y="2507590"/>
                    <a:ext cx="5533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427" y="2507590"/>
                    <a:ext cx="553357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/>
                  <p:cNvSpPr/>
                  <p:nvPr/>
                </p:nvSpPr>
                <p:spPr>
                  <a:xfrm>
                    <a:off x="2869400" y="4323211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椭圆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400" y="4323211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/>
              <p:cNvCxnSpPr>
                <a:stCxn id="6" idx="4"/>
                <a:endCxn id="20" idx="0"/>
              </p:cNvCxnSpPr>
              <p:nvPr/>
            </p:nvCxnSpPr>
            <p:spPr>
              <a:xfrm flipH="1">
                <a:off x="3124773" y="3684901"/>
                <a:ext cx="1994" cy="63831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椭圆 23"/>
                  <p:cNvSpPr/>
                  <p:nvPr/>
                </p:nvSpPr>
                <p:spPr>
                  <a:xfrm>
                    <a:off x="2870685" y="5469263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椭圆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0685" y="5469263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椭圆 24"/>
              <p:cNvSpPr/>
              <p:nvPr/>
            </p:nvSpPr>
            <p:spPr>
              <a:xfrm>
                <a:off x="2921300" y="5511765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20" idx="4"/>
                <a:endCxn id="24" idx="0"/>
              </p:cNvCxnSpPr>
              <p:nvPr/>
            </p:nvCxnSpPr>
            <p:spPr>
              <a:xfrm>
                <a:off x="3124773" y="4833957"/>
                <a:ext cx="1285" cy="635306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663914" y="3770604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914" y="3770604"/>
                    <a:ext cx="37702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632313" y="4932754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313" y="4932754"/>
                    <a:ext cx="37702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曲线连接符 30"/>
              <p:cNvCxnSpPr>
                <a:stCxn id="24" idx="7"/>
                <a:endCxn id="24" idx="5"/>
              </p:cNvCxnSpPr>
              <p:nvPr/>
            </p:nvCxnSpPr>
            <p:spPr>
              <a:xfrm rot="16200000" flipH="1">
                <a:off x="3126058" y="5724636"/>
                <a:ext cx="361152" cy="12700"/>
              </a:xfrm>
              <a:prstGeom prst="curvedConnector5">
                <a:avLst>
                  <a:gd name="adj1" fmla="val -23071"/>
                  <a:gd name="adj2" fmla="val 3213976"/>
                  <a:gd name="adj3" fmla="val 10177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701302" y="5503219"/>
                    <a:ext cx="5533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302" y="5503219"/>
                    <a:ext cx="553357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曲线连接符 26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6042961" y="3068376"/>
              <a:ext cx="12700" cy="361152"/>
            </a:xfrm>
            <a:prstGeom prst="curvedConnector3">
              <a:avLst>
                <a:gd name="adj1" fmla="val 28599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743772" y="244538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772" y="2445380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5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NFA to accept all strings that end with 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863156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56" y="2935258"/>
                <a:ext cx="510746" cy="51074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4321253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53" y="2935258"/>
                <a:ext cx="510746" cy="51074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5779350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50" y="2935258"/>
                <a:ext cx="510746" cy="51074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endCxn id="6" idx="2"/>
          </p:cNvCxnSpPr>
          <p:nvPr/>
        </p:nvCxnSpPr>
        <p:spPr>
          <a:xfrm>
            <a:off x="2374633" y="3190631"/>
            <a:ext cx="48852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373902" y="3190631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>
          <a:xfrm>
            <a:off x="4831999" y="3190631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56242" y="278864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42" y="2788648"/>
                <a:ext cx="37702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14339" y="275059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39" y="2750592"/>
                <a:ext cx="3770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102842" y="27163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829965" y="2977760"/>
            <a:ext cx="409564" cy="43067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6" idx="1"/>
            <a:endCxn id="6" idx="7"/>
          </p:cNvCxnSpPr>
          <p:nvPr/>
        </p:nvCxnSpPr>
        <p:spPr>
          <a:xfrm rot="5400000" flipH="1" flipV="1">
            <a:off x="3118529" y="2829479"/>
            <a:ext cx="12700" cy="361152"/>
          </a:xfrm>
          <a:prstGeom prst="curvedConnector3">
            <a:avLst>
              <a:gd name="adj1" fmla="val 285998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4189" y="2268693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89" y="2268693"/>
                <a:ext cx="5533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560247"/>
                  </p:ext>
                </p:extLst>
              </p:nvPr>
            </p:nvGraphicFramePr>
            <p:xfrm>
              <a:off x="2944303" y="4039885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560247"/>
                  </p:ext>
                </p:extLst>
              </p:nvPr>
            </p:nvGraphicFramePr>
            <p:xfrm>
              <a:off x="2944303" y="4039885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215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327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language can be accepted by a NFA, it can be accepted by a DFA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NFA. </a:t>
                </a:r>
                <a:br>
                  <a:rPr lang="en-US" dirty="0"/>
                </a:br>
                <a:r>
                  <a:rPr lang="en-US" dirty="0"/>
                  <a:t>Construct a DFA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≠∅}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32780"/>
              </a:xfrm>
              <a:blipFill>
                <a:blip r:embed="rId2"/>
                <a:stretch>
                  <a:fillRect l="-52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918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the following NFA</a:t>
            </a:r>
          </a:p>
          <a:p>
            <a:endParaRPr lang="en-US" altLang="zh-CN" dirty="0"/>
          </a:p>
          <a:p>
            <a:r>
              <a:rPr lang="en-US" altLang="zh-CN" dirty="0"/>
              <a:t>The constructed DFA 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91791"/>
                  </p:ext>
                </p:extLst>
              </p:nvPr>
            </p:nvGraphicFramePr>
            <p:xfrm>
              <a:off x="5009323" y="111018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91791"/>
                  </p:ext>
                </p:extLst>
              </p:nvPr>
            </p:nvGraphicFramePr>
            <p:xfrm>
              <a:off x="5009323" y="111018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835611"/>
                  </p:ext>
                </p:extLst>
              </p:nvPr>
            </p:nvGraphicFramePr>
            <p:xfrm>
              <a:off x="3864703" y="3053203"/>
              <a:ext cx="3621384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835611"/>
                  </p:ext>
                </p:extLst>
              </p:nvPr>
            </p:nvGraphicFramePr>
            <p:xfrm>
              <a:off x="3864703" y="3053203"/>
              <a:ext cx="3621384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/>
                    <a:gridCol w="987762"/>
                    <a:gridCol w="126599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108333" r="-166667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108333" r="-130061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108333" r="-1923" b="-7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208333" r="-166667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208333" r="-130061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208333" r="-1923" b="-6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308333" r="-166667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308333" r="-130061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308333" r="-1923" b="-5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401639" r="-16666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401639" r="-130061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401639" r="-1923" b="-4131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510000" r="-16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510000" r="-13006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510000" r="-1923" b="-3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610000" r="-16666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610000" r="-13006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610000" r="-1923" b="-2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710000" r="-1666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710000" r="-13006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710000" r="-1923" b="-1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810000" r="-16666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810000" r="-13006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810000" r="-1923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7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确定的有限状态自动机</a:t>
            </a:r>
            <a:r>
              <a:rPr lang="en-US" altLang="zh-CN" dirty="0"/>
              <a:t>(DFA)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84599" cy="459622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A Deterministic Finite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set of final (accepting) states 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84599" cy="4596226"/>
              </a:xfrm>
              <a:blipFill rotWithShape="0">
                <a:blip r:embed="rId2"/>
                <a:stretch>
                  <a:fillRect l="-221" t="-1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675697" y="3473761"/>
            <a:ext cx="3157731" cy="2302250"/>
            <a:chOff x="4937862" y="3633055"/>
            <a:chExt cx="3157731" cy="23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/>
                <p:cNvSpPr/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/>
                <p:cNvSpPr/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组合 43"/>
            <p:cNvGrpSpPr/>
            <p:nvPr/>
          </p:nvGrpSpPr>
          <p:grpSpPr>
            <a:xfrm>
              <a:off x="7112441" y="4111919"/>
              <a:ext cx="588397" cy="588397"/>
              <a:chOff x="7112441" y="4111919"/>
              <a:chExt cx="588397" cy="5883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椭圆 58"/>
                  <p:cNvSpPr/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椭圆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椭圆 59"/>
              <p:cNvSpPr/>
              <p:nvPr/>
            </p:nvSpPr>
            <p:spPr>
              <a:xfrm>
                <a:off x="7198176" y="4186908"/>
                <a:ext cx="416926" cy="438417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 flipV="1">
              <a:off x="6146359" y="4270946"/>
              <a:ext cx="966082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716989" y="4700317"/>
              <a:ext cx="0" cy="64659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45703" y="3927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88141" y="48389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9" name="曲线连接符 48"/>
            <p:cNvCxnSpPr>
              <a:stCxn id="59" idx="6"/>
              <a:endCxn id="59" idx="0"/>
            </p:cNvCxnSpPr>
            <p:nvPr/>
          </p:nvCxnSpPr>
          <p:spPr>
            <a:xfrm flipH="1" flipV="1">
              <a:off x="7406640" y="4111919"/>
              <a:ext cx="294198" cy="294199"/>
            </a:xfrm>
            <a:prstGeom prst="curvedConnector4">
              <a:avLst>
                <a:gd name="adj1" fmla="val -77703"/>
                <a:gd name="adj2" fmla="val 17770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805371" y="3633055"/>
              <a:ext cx="29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51" name="直接箭头连接符 50"/>
            <p:cNvCxnSpPr>
              <a:endCxn id="59" idx="3"/>
            </p:cNvCxnSpPr>
            <p:nvPr/>
          </p:nvCxnSpPr>
          <p:spPr>
            <a:xfrm flipV="1">
              <a:off x="6145925" y="4614147"/>
              <a:ext cx="1052685" cy="97475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6189010" y="4488023"/>
              <a:ext cx="79828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453760" y="4466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34322" y="51015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 flipV="1">
              <a:off x="5899695" y="4749025"/>
              <a:ext cx="21175" cy="5285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5970765" y="4877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endCxn id="42" idx="2"/>
            </p:cNvCxnSpPr>
            <p:nvPr/>
          </p:nvCxnSpPr>
          <p:spPr>
            <a:xfrm>
              <a:off x="5184250" y="4406116"/>
              <a:ext cx="373712" cy="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937862" y="393455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9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unreachable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00978"/>
                  </p:ext>
                </p:extLst>
              </p:nvPr>
            </p:nvGraphicFramePr>
            <p:xfrm>
              <a:off x="2514570" y="2066836"/>
              <a:ext cx="36213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00978"/>
                  </p:ext>
                </p:extLst>
              </p:nvPr>
            </p:nvGraphicFramePr>
            <p:xfrm>
              <a:off x="2514570" y="2066836"/>
              <a:ext cx="36213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106557" r="-16622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106557" r="-13086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106557" r="-1923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210000" r="-166222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210000" r="-130864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210000" r="-1923" b="-1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310000" r="-166222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310000" r="-130864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310000" r="-1923" b="-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组合 5"/>
          <p:cNvGrpSpPr/>
          <p:nvPr/>
        </p:nvGrpSpPr>
        <p:grpSpPr>
          <a:xfrm>
            <a:off x="2044366" y="4152010"/>
            <a:ext cx="4561791" cy="2087378"/>
            <a:chOff x="1559207" y="2330675"/>
            <a:chExt cx="3948301" cy="1806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9783"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0870"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>
              <a:endCxn id="7" idx="2"/>
            </p:cNvCxnSpPr>
            <p:nvPr/>
          </p:nvCxnSpPr>
          <p:spPr>
            <a:xfrm>
              <a:off x="1906756" y="3215903"/>
              <a:ext cx="45506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8" idx="2"/>
            </p:cNvCxnSpPr>
            <p:nvPr/>
          </p:nvCxnSpPr>
          <p:spPr>
            <a:xfrm>
              <a:off x="2837588" y="3215903"/>
              <a:ext cx="88246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2"/>
            </p:cNvCxnSpPr>
            <p:nvPr/>
          </p:nvCxnSpPr>
          <p:spPr>
            <a:xfrm>
              <a:off x="4198585" y="3214443"/>
              <a:ext cx="83315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1559207" y="3182218"/>
              <a:ext cx="636409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8890" y="3023824"/>
              <a:ext cx="381514" cy="385655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曲线连接符 18"/>
            <p:cNvCxnSpPr>
              <a:stCxn id="7" idx="7"/>
              <a:endCxn id="7" idx="1"/>
            </p:cNvCxnSpPr>
            <p:nvPr/>
          </p:nvCxnSpPr>
          <p:spPr>
            <a:xfrm rot="16200000" flipV="1">
              <a:off x="2599705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曲线连接符 20"/>
            <p:cNvCxnSpPr>
              <a:stCxn id="9" idx="4"/>
              <a:endCxn id="7" idx="4"/>
            </p:cNvCxnSpPr>
            <p:nvPr/>
          </p:nvCxnSpPr>
          <p:spPr>
            <a:xfrm rot="5400000">
              <a:off x="3933935" y="2108890"/>
              <a:ext cx="1460" cy="2669920"/>
            </a:xfrm>
            <a:prstGeom prst="curvedConnector3">
              <a:avLst>
                <a:gd name="adj1" fmla="val 247852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9" idx="3"/>
              <a:endCxn id="8" idx="5"/>
            </p:cNvCxnSpPr>
            <p:nvPr/>
          </p:nvCxnSpPr>
          <p:spPr>
            <a:xfrm flipH="1">
              <a:off x="4126150" y="3376142"/>
              <a:ext cx="975266" cy="146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8" idx="7"/>
              <a:endCxn id="8" idx="1"/>
            </p:cNvCxnSpPr>
            <p:nvPr/>
          </p:nvCxnSpPr>
          <p:spPr>
            <a:xfrm rot="16200000" flipV="1">
              <a:off x="3957941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1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39516"/>
                <a:ext cx="8097309" cy="48687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string w, we need to prove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Induction by the length of w</a:t>
                </a:r>
              </a:p>
              <a:p>
                <a:r>
                  <a:rPr lang="en-US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Induction: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consider the case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inductive hypothesis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39516"/>
                <a:ext cx="8097309" cy="4868780"/>
              </a:xfrm>
              <a:blipFill>
                <a:blip r:embed="rId2"/>
                <a:stretch>
                  <a:fillRect l="-451" t="-2256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0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FA: Text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a NFA to do the task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NFA to an equivalent DFA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Simplify the DFA by removing unreachable states and merging equivalent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05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NFA recognizing </a:t>
            </a:r>
            <a:r>
              <a:rPr lang="en-US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ebay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There is a start state with a transition to itself on every input symbol.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there are k states,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There is a transition from the start state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so on.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an accepting state and indicates that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has been found.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 r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56" y="4500355"/>
            <a:ext cx="3315069" cy="20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68733"/>
              </a:xfrm>
            </p:spPr>
            <p:txBody>
              <a:bodyPr>
                <a:normAutofit fontScale="92500"/>
              </a:bodyPr>
              <a:lstStyle/>
              <a:p>
                <a:pPr marL="265113" indent="-265113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state of the NFA,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one of the states of the DFA.</a:t>
                </a:r>
              </a:p>
              <a:p>
                <a:pPr marL="290513" indent="-290513">
                  <a:buFont typeface="+mj-lt"/>
                  <a:buAutoNum type="arabicPeriod"/>
                </a:pPr>
                <a:r>
                  <a:rPr lang="en-US" sz="2500" dirty="0"/>
                  <a:t>Suppose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is one of the NFA states, and it is reached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 along a path </a:t>
                </a:r>
                <a:r>
                  <a:rPr lang="en-US" dirty="0"/>
                  <a:t>whose symbols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Then one of the DFA states is the set of NFA states consisting 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every other state of the NFA that is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following a path whose labels are a suffix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that is, any sequence of symbols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77813" indent="-277813">
                  <a:buFont typeface="+mj-lt"/>
                  <a:buAutoNum type="arabicPeriod"/>
                </a:pPr>
                <a:r>
                  <a:rPr lang="en-US" dirty="0"/>
                  <a:t>The transition for each of the DFA states can be calculated by the formula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68733"/>
              </a:xfrm>
              <a:blipFill rotWithShape="0">
                <a:blip r:embed="rId2"/>
                <a:stretch>
                  <a:fillRect l="-75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82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57" y="1877203"/>
            <a:ext cx="8023216" cy="254951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73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1" y="1386788"/>
            <a:ext cx="5468833" cy="5042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30" y="1386788"/>
            <a:ext cx="5468833" cy="50422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17" y="1377925"/>
            <a:ext cx="5478446" cy="5051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16" y="1377924"/>
            <a:ext cx="5478447" cy="5051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015" y="1386788"/>
            <a:ext cx="5468833" cy="50422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629" y="1377923"/>
            <a:ext cx="5478448" cy="50510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015" y="1377923"/>
            <a:ext cx="5478448" cy="50510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3400" y="1386787"/>
            <a:ext cx="5468834" cy="504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400" y="1377923"/>
            <a:ext cx="5478448" cy="50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带空迁移的有限自动机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</a:t>
                </a:r>
                <a:r>
                  <a:rPr lang="en-US" dirty="0"/>
                  <a:t>nondeterministic finite automate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-transition is a quintuple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}→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set of final (accepting) states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675245" y="4802783"/>
            <a:ext cx="5338193" cy="1180231"/>
            <a:chOff x="1974347" y="4805703"/>
            <a:chExt cx="5338193" cy="1180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2734661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661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4192758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758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6801794" y="54751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94" y="547518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endCxn id="8" idx="2"/>
            </p:cNvCxnSpPr>
            <p:nvPr/>
          </p:nvCxnSpPr>
          <p:spPr>
            <a:xfrm>
              <a:off x="2246138" y="5727641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2"/>
            </p:cNvCxnSpPr>
            <p:nvPr/>
          </p:nvCxnSpPr>
          <p:spPr>
            <a:xfrm>
              <a:off x="3245407" y="572764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2" idx="6"/>
              <a:endCxn id="10" idx="2"/>
            </p:cNvCxnSpPr>
            <p:nvPr/>
          </p:nvCxnSpPr>
          <p:spPr>
            <a:xfrm>
              <a:off x="6016003" y="5727641"/>
              <a:ext cx="785791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4448131" y="5366489"/>
              <a:ext cx="12700" cy="361152"/>
            </a:xfrm>
            <a:prstGeom prst="curvedConnector3">
              <a:avLst>
                <a:gd name="adj1" fmla="val 29272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527747" y="5325658"/>
                  <a:ext cx="363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747" y="5325658"/>
                  <a:ext cx="36349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985844" y="5287602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844" y="5287602"/>
                  <a:ext cx="3788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273905" y="4805703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905" y="4805703"/>
                  <a:ext cx="3788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1974347" y="525337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52409" y="551769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曲线连接符 19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2990034" y="5366489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05049" y="480570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049" y="4805703"/>
                  <a:ext cx="3826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5505257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257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9" idx="6"/>
              <a:endCxn id="22" idx="2"/>
            </p:cNvCxnSpPr>
            <p:nvPr/>
          </p:nvCxnSpPr>
          <p:spPr>
            <a:xfrm>
              <a:off x="4703504" y="5727641"/>
              <a:ext cx="8017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22" idx="1"/>
              <a:endCxn id="22" idx="7"/>
            </p:cNvCxnSpPr>
            <p:nvPr/>
          </p:nvCxnSpPr>
          <p:spPr>
            <a:xfrm rot="5400000" flipH="1" flipV="1">
              <a:off x="5760630" y="5366489"/>
              <a:ext cx="12700" cy="361152"/>
            </a:xfrm>
            <a:prstGeom prst="curvedConnector3">
              <a:avLst>
                <a:gd name="adj1" fmla="val 299456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223554" y="5325658"/>
                  <a:ext cx="363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554" y="5325658"/>
                  <a:ext cx="36349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577537" y="4805703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537" y="4805703"/>
                  <a:ext cx="36189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900079" y="4805703"/>
                  <a:ext cx="3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079" y="4805703"/>
                  <a:ext cx="38914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曲线连接符 34"/>
            <p:cNvCxnSpPr>
              <a:stCxn id="10" idx="1"/>
              <a:endCxn id="10" idx="7"/>
            </p:cNvCxnSpPr>
            <p:nvPr/>
          </p:nvCxnSpPr>
          <p:spPr>
            <a:xfrm rot="5400000" flipH="1" flipV="1">
              <a:off x="7057167" y="5369409"/>
              <a:ext cx="12700" cy="361152"/>
            </a:xfrm>
            <a:prstGeom prst="curvedConnector3">
              <a:avLst>
                <a:gd name="adj1" fmla="val 3196425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761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Extended transition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91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Equivalence between NFA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200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language L can be accepted by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-NFA, it can be also accepted by a NFA</a:t>
                </a:r>
              </a:p>
              <a:p>
                <a:r>
                  <a:rPr lang="en-US" dirty="0"/>
                  <a:t>Proof: Construct an equivalent NFA=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, otherwise,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20008"/>
              </a:xfrm>
              <a:blipFill rotWithShape="0">
                <a:blip r:embed="rId3"/>
                <a:stretch>
                  <a:fillRect l="-451" t="-1361" b="-2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有限自动机的其他表示法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Transition diagram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 set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arrows between nodes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start arrow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: double circle</a:t>
                </a:r>
              </a:p>
              <a:p>
                <a:r>
                  <a:rPr lang="en-US" altLang="zh-CN" dirty="0"/>
                  <a:t>Transition table</a:t>
                </a:r>
              </a:p>
              <a:p>
                <a:pPr lvl="1"/>
                <a:r>
                  <a:rPr lang="en-US" altLang="zh-CN" dirty="0"/>
                  <a:t>rows: states</a:t>
                </a:r>
              </a:p>
              <a:p>
                <a:pPr lvl="1"/>
                <a:r>
                  <a:rPr lang="en-US" altLang="zh-CN" dirty="0"/>
                  <a:t>columns: inputs</a:t>
                </a:r>
              </a:p>
              <a:p>
                <a:pPr lvl="1"/>
                <a:r>
                  <a:rPr lang="en-US" altLang="zh-CN" dirty="0"/>
                  <a:t>entry value: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94739" y="1024759"/>
            <a:ext cx="3157731" cy="2302250"/>
            <a:chOff x="4937862" y="3633055"/>
            <a:chExt cx="3157731" cy="23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7112441" y="4111919"/>
              <a:ext cx="588397" cy="588397"/>
              <a:chOff x="7112441" y="4111919"/>
              <a:chExt cx="588397" cy="5883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椭圆 22"/>
                  <p:cNvSpPr/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椭圆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椭圆 23"/>
              <p:cNvSpPr/>
              <p:nvPr/>
            </p:nvSpPr>
            <p:spPr>
              <a:xfrm>
                <a:off x="7198176" y="4186908"/>
                <a:ext cx="416926" cy="438417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6146359" y="4270946"/>
              <a:ext cx="966082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716989" y="4700317"/>
              <a:ext cx="0" cy="64659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445703" y="3927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88141" y="48389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" name="曲线连接符 12"/>
            <p:cNvCxnSpPr>
              <a:stCxn id="23" idx="6"/>
              <a:endCxn id="23" idx="0"/>
            </p:cNvCxnSpPr>
            <p:nvPr/>
          </p:nvCxnSpPr>
          <p:spPr>
            <a:xfrm flipH="1" flipV="1">
              <a:off x="7406640" y="4111919"/>
              <a:ext cx="294198" cy="294199"/>
            </a:xfrm>
            <a:prstGeom prst="curvedConnector4">
              <a:avLst>
                <a:gd name="adj1" fmla="val -77703"/>
                <a:gd name="adj2" fmla="val 17770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805371" y="3633055"/>
              <a:ext cx="29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endCxn id="23" idx="3"/>
            </p:cNvCxnSpPr>
            <p:nvPr/>
          </p:nvCxnSpPr>
          <p:spPr>
            <a:xfrm flipV="1">
              <a:off x="6145925" y="4614147"/>
              <a:ext cx="1052685" cy="97475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189010" y="4488023"/>
              <a:ext cx="79828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453760" y="4466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4322" y="51015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5899695" y="4749025"/>
              <a:ext cx="21175" cy="5285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970765" y="4877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endCxn id="6" idx="2"/>
            </p:cNvCxnSpPr>
            <p:nvPr/>
          </p:nvCxnSpPr>
          <p:spPr>
            <a:xfrm>
              <a:off x="5184250" y="4406116"/>
              <a:ext cx="373712" cy="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937862" y="393455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436179"/>
                  </p:ext>
                </p:extLst>
              </p:nvPr>
            </p:nvGraphicFramePr>
            <p:xfrm>
              <a:off x="4917883" y="3867760"/>
              <a:ext cx="2639832" cy="1625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9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9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2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436179"/>
                  </p:ext>
                </p:extLst>
              </p:nvPr>
            </p:nvGraphicFramePr>
            <p:xfrm>
              <a:off x="4917883" y="3867760"/>
              <a:ext cx="2639832" cy="1625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44"/>
                    <a:gridCol w="879944"/>
                    <a:gridCol w="879944"/>
                  </a:tblGrid>
                  <a:tr h="40642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102985" r="-202069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102985" r="-103472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102985" r="-2759" b="-202985"/>
                          </a:stretch>
                        </a:blipFill>
                      </a:tcPr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202985" r="-202069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202985" r="-103472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202985" r="-2759" b="-102985"/>
                          </a:stretch>
                        </a:blipFill>
                      </a:tcPr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302985" r="-20206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302985" r="-103472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302985" r="-2759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0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自动机接受的字符串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An automaton accepts a string</a:t>
                </a:r>
              </a:p>
              <a:p>
                <a:pPr lvl="1"/>
                <a:r>
                  <a:rPr lang="en-US" altLang="zh-CN" dirty="0"/>
                  <a:t>a string is a sequence of input symbols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an automaton starts from its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processes the first symbol in the sequence by consulting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then it enters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processes the next symbol in the sequence</a:t>
                </a:r>
              </a:p>
              <a:p>
                <a:pPr lvl="1"/>
                <a:r>
                  <a:rPr lang="en-US" altLang="zh-CN" dirty="0"/>
                  <a:t>it continues until it reaches the last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we say the automata terminates and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accepts</a:t>
                </a:r>
                <a:r>
                  <a:rPr lang="en-US" altLang="zh-CN" dirty="0"/>
                  <a:t> the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; otherwise, we say it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rejects</a:t>
                </a:r>
                <a:r>
                  <a:rPr lang="en-US" altLang="zh-CN" dirty="0"/>
                  <a:t> the string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自动机接受的语言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an extended transition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language accepted by an automata 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41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What is the language accepted by this DFA?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State D is a deadlock state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498126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26" y="2594919"/>
                <a:ext cx="510746" cy="51074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956223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3" y="2594919"/>
                <a:ext cx="510746" cy="51074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5414320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20" y="2594919"/>
                <a:ext cx="510746" cy="51074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endCxn id="5" idx="2"/>
          </p:cNvCxnSpPr>
          <p:nvPr/>
        </p:nvCxnSpPr>
        <p:spPr>
          <a:xfrm>
            <a:off x="2009603" y="2850292"/>
            <a:ext cx="48852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3956223" y="366300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3" y="3663007"/>
                <a:ext cx="510746" cy="51074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008872" y="2850292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7" idx="2"/>
          </p:cNvCxnSpPr>
          <p:nvPr/>
        </p:nvCxnSpPr>
        <p:spPr>
          <a:xfrm>
            <a:off x="4466969" y="2850292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5"/>
            <a:endCxn id="10" idx="1"/>
          </p:cNvCxnSpPr>
          <p:nvPr/>
        </p:nvCxnSpPr>
        <p:spPr>
          <a:xfrm>
            <a:off x="2934075" y="3030868"/>
            <a:ext cx="1096945" cy="7069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0" idx="7"/>
          </p:cNvCxnSpPr>
          <p:nvPr/>
        </p:nvCxnSpPr>
        <p:spPr>
          <a:xfrm flipH="1">
            <a:off x="4392172" y="3030868"/>
            <a:ext cx="1096945" cy="7069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6" idx="7"/>
            <a:endCxn id="6" idx="1"/>
          </p:cNvCxnSpPr>
          <p:nvPr/>
        </p:nvCxnSpPr>
        <p:spPr>
          <a:xfrm rot="16200000" flipV="1">
            <a:off x="4211596" y="2489140"/>
            <a:ext cx="12700" cy="361152"/>
          </a:xfrm>
          <a:prstGeom prst="curvedConnector3">
            <a:avLst>
              <a:gd name="adj1" fmla="val 336192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7"/>
            <a:endCxn id="7" idx="1"/>
          </p:cNvCxnSpPr>
          <p:nvPr/>
        </p:nvCxnSpPr>
        <p:spPr>
          <a:xfrm rot="16200000" flipV="1">
            <a:off x="5669693" y="2489140"/>
            <a:ext cx="12700" cy="361152"/>
          </a:xfrm>
          <a:prstGeom prst="curvedConnector3">
            <a:avLst>
              <a:gd name="adj1" fmla="val 329705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0" idx="5"/>
            <a:endCxn id="10" idx="3"/>
          </p:cNvCxnSpPr>
          <p:nvPr/>
        </p:nvCxnSpPr>
        <p:spPr>
          <a:xfrm rot="5400000">
            <a:off x="4211596" y="3918380"/>
            <a:ext cx="12700" cy="361152"/>
          </a:xfrm>
          <a:prstGeom prst="curvedConnector3">
            <a:avLst>
              <a:gd name="adj1" fmla="val 323219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291212" y="2448309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12" y="2448309"/>
                <a:ext cx="38266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749309" y="2410253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09" y="2410253"/>
                <a:ext cx="3788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201644" y="329367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44" y="3293675"/>
                <a:ext cx="37888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840974" y="329367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4" y="3293675"/>
                <a:ext cx="38266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224124" y="195063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4" y="1950634"/>
                <a:ext cx="3826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733731" y="2006698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31" y="2006698"/>
                <a:ext cx="37888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366640" y="4199837"/>
                <a:ext cx="599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0" y="4199837"/>
                <a:ext cx="5993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1737812" y="2376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464935" y="2637421"/>
            <a:ext cx="409564" cy="43067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language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odd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even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r>
                  <a:rPr lang="en-US" dirty="0"/>
                  <a:t>Transitions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14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2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/>
                    <a:gridCol w="741406"/>
                    <a:gridCol w="6425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108333" r="-14807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108333" r="-9090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108333" r="-377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204918" r="-14807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204918" r="-9090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204918" r="-377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310000" r="-14807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310000" r="-909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310000" r="-377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410000" r="-14807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410000" r="-9090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410000" r="-377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4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diagram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273643" y="2652584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43" y="2652584"/>
                <a:ext cx="724930" cy="72493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738818" y="2652584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18" y="2652584"/>
                <a:ext cx="724930" cy="72493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732642" y="4643310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42" y="4643310"/>
                <a:ext cx="724930" cy="72493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270555" y="4643310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55" y="4643310"/>
                <a:ext cx="724930" cy="72493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2361970" y="2730028"/>
            <a:ext cx="542099" cy="57004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38184" y="3015048"/>
            <a:ext cx="52928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069507" y="2824763"/>
            <a:ext cx="160226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069507" y="4810082"/>
            <a:ext cx="160226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060356" y="3184741"/>
            <a:ext cx="158395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060356" y="5182416"/>
            <a:ext cx="158395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430162" y="3427941"/>
            <a:ext cx="690" cy="116416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285263" y="3403754"/>
            <a:ext cx="0" cy="11883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25578" y="3454958"/>
            <a:ext cx="3" cy="113997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874056" y="3452128"/>
            <a:ext cx="3" cy="113997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714184" y="2443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14184" y="3269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714184" y="43694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14184" y="5253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035436" y="3825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902532" y="3843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484069" y="3809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385156" y="3821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516185" y="25453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810" y="2114388"/>
            <a:ext cx="5375875" cy="38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all strings that start and end with a or start and end with b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10" y="2405448"/>
            <a:ext cx="4858354" cy="38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265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14560</TotalTime>
  <Words>1852</Words>
  <Application>Microsoft Office PowerPoint</Application>
  <PresentationFormat>全屏显示(4:3)</PresentationFormat>
  <Paragraphs>418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Calibri</vt:lpstr>
      <vt:lpstr>Cambria Math</vt:lpstr>
      <vt:lpstr>Century Gothic</vt:lpstr>
      <vt:lpstr>Wingdings 3</vt:lpstr>
      <vt:lpstr>切片</vt:lpstr>
      <vt:lpstr>形式语言与自动机理论  S2-2 有限状态自动机 </vt:lpstr>
      <vt:lpstr>确定的有限状态自动机(DFA)</vt:lpstr>
      <vt:lpstr>有限自动机的其他表示法</vt:lpstr>
      <vt:lpstr>自动机接受的字符串</vt:lpstr>
      <vt:lpstr>自动机接受的语言</vt:lpstr>
      <vt:lpstr>Example</vt:lpstr>
      <vt:lpstr>Example</vt:lpstr>
      <vt:lpstr>Example</vt:lpstr>
      <vt:lpstr>Example</vt:lpstr>
      <vt:lpstr>课堂练习</vt:lpstr>
      <vt:lpstr>答案</vt:lpstr>
      <vt:lpstr>答案</vt:lpstr>
      <vt:lpstr>答案</vt:lpstr>
      <vt:lpstr>不确定的有限状态自动机(NFA)</vt:lpstr>
      <vt:lpstr>NFA接受的语言</vt:lpstr>
      <vt:lpstr>Example</vt:lpstr>
      <vt:lpstr>Example</vt:lpstr>
      <vt:lpstr>NFA和DFA的等价性</vt:lpstr>
      <vt:lpstr>Example</vt:lpstr>
      <vt:lpstr>Example</vt:lpstr>
      <vt:lpstr>NFA和DFA的等价性</vt:lpstr>
      <vt:lpstr>Application of FA: Text search</vt:lpstr>
      <vt:lpstr>Design a NFA recognizing web and ebay </vt:lpstr>
      <vt:lpstr>Convert to equivalent DFA</vt:lpstr>
      <vt:lpstr>Convert to equivalent DFA</vt:lpstr>
      <vt:lpstr>Convert to equivalent DFA</vt:lpstr>
      <vt:lpstr>带空迁移的有限自动机</vt:lpstr>
      <vt:lpstr>Language of ϵ-NFA</vt:lpstr>
      <vt:lpstr>Equivalence between NFA and ϵ-NFA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485</cp:revision>
  <dcterms:created xsi:type="dcterms:W3CDTF">2017-02-02T01:49:40Z</dcterms:created>
  <dcterms:modified xsi:type="dcterms:W3CDTF">2025-03-03T09:22:02Z</dcterms:modified>
</cp:coreProperties>
</file>