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0"/>
  </p:notesMasterIdLst>
  <p:sldIdLst>
    <p:sldId id="256" r:id="rId2"/>
    <p:sldId id="305" r:id="rId3"/>
    <p:sldId id="306" r:id="rId4"/>
    <p:sldId id="307" r:id="rId5"/>
    <p:sldId id="308" r:id="rId6"/>
    <p:sldId id="310" r:id="rId7"/>
    <p:sldId id="312" r:id="rId8"/>
    <p:sldId id="309" r:id="rId9"/>
    <p:sldId id="311" r:id="rId10"/>
    <p:sldId id="331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2" r:id="rId20"/>
    <p:sldId id="370" r:id="rId21"/>
    <p:sldId id="326" r:id="rId22"/>
    <p:sldId id="328" r:id="rId23"/>
    <p:sldId id="327" r:id="rId24"/>
    <p:sldId id="329" r:id="rId25"/>
    <p:sldId id="338" r:id="rId26"/>
    <p:sldId id="332" r:id="rId27"/>
    <p:sldId id="333" r:id="rId28"/>
    <p:sldId id="334" r:id="rId29"/>
    <p:sldId id="339" r:id="rId30"/>
    <p:sldId id="340" r:id="rId31"/>
    <p:sldId id="347" r:id="rId32"/>
    <p:sldId id="341" r:id="rId33"/>
    <p:sldId id="343" r:id="rId34"/>
    <p:sldId id="342" r:id="rId35"/>
    <p:sldId id="345" r:id="rId36"/>
    <p:sldId id="346" r:id="rId37"/>
    <p:sldId id="348" r:id="rId38"/>
    <p:sldId id="344" r:id="rId39"/>
    <p:sldId id="349" r:id="rId40"/>
    <p:sldId id="335" r:id="rId41"/>
    <p:sldId id="330" r:id="rId42"/>
    <p:sldId id="350" r:id="rId43"/>
    <p:sldId id="351" r:id="rId44"/>
    <p:sldId id="354" r:id="rId45"/>
    <p:sldId id="355" r:id="rId46"/>
    <p:sldId id="356" r:id="rId47"/>
    <p:sldId id="357" r:id="rId48"/>
    <p:sldId id="367" r:id="rId49"/>
    <p:sldId id="358" r:id="rId50"/>
    <p:sldId id="359" r:id="rId51"/>
    <p:sldId id="360" r:id="rId52"/>
    <p:sldId id="365" r:id="rId53"/>
    <p:sldId id="337" r:id="rId54"/>
    <p:sldId id="352" r:id="rId55"/>
    <p:sldId id="361" r:id="rId56"/>
    <p:sldId id="362" r:id="rId57"/>
    <p:sldId id="363" r:id="rId58"/>
    <p:sldId id="36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10.png"/><Relationship Id="rId18" Type="http://schemas.openxmlformats.org/officeDocument/2006/relationships/image" Target="../media/image122.png"/><Relationship Id="rId3" Type="http://schemas.openxmlformats.org/officeDocument/2006/relationships/image" Target="../media/image4.png"/><Relationship Id="rId21" Type="http://schemas.openxmlformats.org/officeDocument/2006/relationships/image" Target="../media/image125.png"/><Relationship Id="rId7" Type="http://schemas.openxmlformats.org/officeDocument/2006/relationships/image" Target="../media/image88.png"/><Relationship Id="rId12" Type="http://schemas.openxmlformats.org/officeDocument/2006/relationships/image" Target="../media/image109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83.png"/><Relationship Id="rId16" Type="http://schemas.openxmlformats.org/officeDocument/2006/relationships/image" Target="../media/image119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05.png"/><Relationship Id="rId24" Type="http://schemas.openxmlformats.org/officeDocument/2006/relationships/image" Target="../media/image128.png"/><Relationship Id="rId5" Type="http://schemas.openxmlformats.org/officeDocument/2006/relationships/image" Target="../media/image86.png"/><Relationship Id="rId15" Type="http://schemas.openxmlformats.org/officeDocument/2006/relationships/image" Target="../media/image118.png"/><Relationship Id="rId23" Type="http://schemas.openxmlformats.org/officeDocument/2006/relationships/image" Target="../media/image127.png"/><Relationship Id="rId10" Type="http://schemas.openxmlformats.org/officeDocument/2006/relationships/image" Target="../media/image104.png"/><Relationship Id="rId19" Type="http://schemas.openxmlformats.org/officeDocument/2006/relationships/image" Target="../media/image123.png"/><Relationship Id="rId4" Type="http://schemas.openxmlformats.org/officeDocument/2006/relationships/image" Target="../media/image85.png"/><Relationship Id="rId9" Type="http://schemas.openxmlformats.org/officeDocument/2006/relationships/image" Target="../media/image103.png"/><Relationship Id="rId14" Type="http://schemas.openxmlformats.org/officeDocument/2006/relationships/image" Target="../media/image111.png"/><Relationship Id="rId22" Type="http://schemas.openxmlformats.org/officeDocument/2006/relationships/image" Target="../media/image12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25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1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52.png"/><Relationship Id="rId34" Type="http://schemas.openxmlformats.org/officeDocument/2006/relationships/image" Target="../media/image192.png"/><Relationship Id="rId7" Type="http://schemas.openxmlformats.org/officeDocument/2006/relationships/image" Target="../media/image136.png"/><Relationship Id="rId2" Type="http://schemas.openxmlformats.org/officeDocument/2006/relationships/image" Target="../media/image5.png"/><Relationship Id="rId16" Type="http://schemas.openxmlformats.org/officeDocument/2006/relationships/image" Target="../media/image146.png"/><Relationship Id="rId20" Type="http://schemas.openxmlformats.org/officeDocument/2006/relationships/image" Target="../media/image7.png"/><Relationship Id="rId29" Type="http://schemas.openxmlformats.org/officeDocument/2006/relationships/image" Target="../media/image187.png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1.png"/><Relationship Id="rId24" Type="http://schemas.openxmlformats.org/officeDocument/2006/relationships/image" Target="../media/image155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5" Type="http://schemas.openxmlformats.org/officeDocument/2006/relationships/image" Target="../media/image134.png"/><Relationship Id="rId15" Type="http://schemas.openxmlformats.org/officeDocument/2006/relationships/image" Target="../media/image145.png"/><Relationship Id="rId23" Type="http://schemas.openxmlformats.org/officeDocument/2006/relationships/image" Target="../media/image154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10" Type="http://schemas.openxmlformats.org/officeDocument/2006/relationships/image" Target="../media/image139.png"/><Relationship Id="rId19" Type="http://schemas.openxmlformats.org/officeDocument/2006/relationships/image" Target="../media/image149.png"/><Relationship Id="rId31" Type="http://schemas.openxmlformats.org/officeDocument/2006/relationships/image" Target="../media/image189.png"/><Relationship Id="rId4" Type="http://schemas.openxmlformats.org/officeDocument/2006/relationships/image" Target="../media/image133.png"/><Relationship Id="rId9" Type="http://schemas.openxmlformats.org/officeDocument/2006/relationships/image" Target="../media/image6.png"/><Relationship Id="rId14" Type="http://schemas.openxmlformats.org/officeDocument/2006/relationships/image" Target="../media/image144.png"/><Relationship Id="rId22" Type="http://schemas.openxmlformats.org/officeDocument/2006/relationships/image" Target="../media/image8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63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S2-3 </a:t>
            </a:r>
            <a:r>
              <a:rPr lang="zh-CN" altLang="en-US" dirty="0"/>
              <a:t>正则语言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Eliminate sequential state:</a:t>
            </a:r>
          </a:p>
          <a:p>
            <a:endParaRPr lang="en-US" dirty="0"/>
          </a:p>
          <a:p>
            <a:r>
              <a:rPr lang="en-US" dirty="0"/>
              <a:t>Eliminate loop state: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28" y="1994255"/>
            <a:ext cx="4743010" cy="877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28" y="3478854"/>
            <a:ext cx="6195479" cy="443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28" y="4531731"/>
            <a:ext cx="6314852" cy="8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5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RE from </a:t>
            </a:r>
            <a:r>
              <a:rPr lang="en-US" altLang="zh-CN" dirty="0"/>
              <a:t>the following automata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74" y="2243431"/>
            <a:ext cx="65611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8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X and Y states as start and final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1" y="2243431"/>
            <a:ext cx="774690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9" y="2216439"/>
            <a:ext cx="7786426" cy="34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" y="2347427"/>
            <a:ext cx="7865476" cy="3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6" y="2215645"/>
            <a:ext cx="7667851" cy="30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1" y="2408135"/>
            <a:ext cx="8023576" cy="31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5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6" y="2333464"/>
            <a:ext cx="7984051" cy="31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7" y="2488500"/>
            <a:ext cx="8102626" cy="18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1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4" y="2409905"/>
            <a:ext cx="8497876" cy="14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正则表达式（</a:t>
                </a:r>
                <a:r>
                  <a:rPr lang="en-US" altLang="zh-CN" dirty="0"/>
                  <a:t>Regular Expression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are RE</a:t>
                </a:r>
              </a:p>
              <a:p>
                <a:pPr lvl="1"/>
                <a:r>
                  <a:rPr lang="en-US" dirty="0"/>
                  <a:t>Inductive: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RE,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RE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RE</a:t>
                </a:r>
              </a:p>
              <a:p>
                <a:r>
                  <a:rPr lang="zh-CN" altLang="en-US" dirty="0"/>
                  <a:t>正则语言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2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有限自动机与正则文法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正则文法：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production in P is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10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有限自动机与正则文法等价性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 can be accepted by a NFA, if and only if L has a regular grammar</a:t>
                </a:r>
              </a:p>
              <a:p>
                <a:r>
                  <a:rPr lang="en-US" altLang="zh-CN" dirty="0"/>
                  <a:t>Proof: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Construct an equivalent regular grammar from a NFA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Construct a grammar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40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63990"/>
                  </p:ext>
                </p:extLst>
              </p:nvPr>
            </p:nvGraphicFramePr>
            <p:xfrm>
              <a:off x="950089" y="1657838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b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63990"/>
                  </p:ext>
                </p:extLst>
              </p:nvPr>
            </p:nvGraphicFramePr>
            <p:xfrm>
              <a:off x="950089" y="1657838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4166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有限自动机与正则文法等价性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1473" y="1386788"/>
                <a:ext cx="8391970" cy="45962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Construct an equivalent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 from regular grammar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73" y="1386788"/>
                <a:ext cx="8391970" cy="4596226"/>
              </a:xfrm>
              <a:blipFill rotWithShape="0">
                <a:blip r:embed="rId2"/>
                <a:stretch>
                  <a:fillRect l="-1163" t="-1061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87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72400"/>
                  </p:ext>
                </p:extLst>
              </p:nvPr>
            </p:nvGraphicFramePr>
            <p:xfrm>
              <a:off x="984271" y="3213172"/>
              <a:ext cx="5074697" cy="284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3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1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10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22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430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]}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{[0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72400"/>
                  </p:ext>
                </p:extLst>
              </p:nvPr>
            </p:nvGraphicFramePr>
            <p:xfrm>
              <a:off x="984271" y="3213172"/>
              <a:ext cx="5074697" cy="284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353"/>
                    <a:gridCol w="1321055"/>
                    <a:gridCol w="1321055"/>
                    <a:gridCol w="1312234"/>
                  </a:tblGrid>
                  <a:tr h="47430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1282" r="-201382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101282" r="-35543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101282" r="-201382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101282" r="-101382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101282" r="-2326" b="-402564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201282" r="-35543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201282" r="-201382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201282" r="-101382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201282" r="-2326" b="-302564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305195" r="-355435" b="-2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305195" r="-201382" b="-2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305195" r="-101382" b="-2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305195" r="-2326" b="-206494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400000" r="-355435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400000" r="-201382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400000" r="-101382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400000" r="-2326" b="-103846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500000" r="-355435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500000" r="-201382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500000" r="-101382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500000" r="-2326" b="-3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014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如何判定一个语言是正则语言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给定一个语言</a:t>
            </a:r>
            <a:r>
              <a:rPr lang="en-US" altLang="zh-CN" dirty="0"/>
              <a:t>L</a:t>
            </a:r>
            <a:r>
              <a:rPr lang="zh-CN" altLang="en-US" dirty="0"/>
              <a:t>，如何判定其是不是正则语言</a:t>
            </a:r>
            <a:endParaRPr lang="en-US" altLang="zh-CN" dirty="0"/>
          </a:p>
          <a:p>
            <a:pPr lvl="1"/>
            <a:r>
              <a:rPr lang="zh-CN" altLang="en-US" dirty="0"/>
              <a:t>如果能够构造出一个接受该语言的有限状态自动机，则</a:t>
            </a:r>
            <a:r>
              <a:rPr lang="en-US" altLang="zh-CN" dirty="0"/>
              <a:t>L</a:t>
            </a:r>
            <a:r>
              <a:rPr lang="zh-CN" altLang="en-US" dirty="0"/>
              <a:t>是正则语言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能够被正则表达式表示，则</a:t>
            </a:r>
            <a:r>
              <a:rPr lang="en-US" altLang="zh-CN" dirty="0"/>
              <a:t>L</a:t>
            </a:r>
            <a:r>
              <a:rPr lang="zh-CN" altLang="en-US" dirty="0"/>
              <a:t>是正则语言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能够由正则语言通过封闭运算得到，则</a:t>
            </a:r>
            <a:r>
              <a:rPr lang="en-US" altLang="zh-CN" dirty="0"/>
              <a:t>L</a:t>
            </a:r>
            <a:r>
              <a:rPr lang="zh-CN" altLang="en-US" dirty="0"/>
              <a:t>是正则语言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不满足泵引理，则</a:t>
            </a:r>
            <a:r>
              <a:rPr lang="en-US" altLang="zh-CN" dirty="0"/>
              <a:t>L</a:t>
            </a:r>
            <a:r>
              <a:rPr lang="zh-CN" altLang="en-US" dirty="0"/>
              <a:t>不是正则语言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22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R and S be RE with the same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altLang="zh-CN" dirty="0"/>
                  <a:t>R=S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Commutativity &amp; Associativity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Identity &amp; Annihilator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+∅=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∅=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42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Distributive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Idempotent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3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正则语言的封闭性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正则语言对以下运算是封闭的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Union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dirty="0"/>
                  <a:t>Intersection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Complement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Reversal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Concatenation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 closure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Homomorphism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Inverse homomorphism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70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be regular languages.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Construct grammar 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b="0" dirty="0"/>
                  <a:t> that can be derived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/>
                  <a:t> can be derived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by first apply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/>
                  <a:t>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6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𝑤𝑐𝑑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RE that describe decimal numbers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0..9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0..9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0..9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Strings with alternating 0 and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Strings with no pair of consecutive 0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86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17495" cy="4596226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be regular languages.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input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process a symbol as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process it.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 it.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17495" cy="4596226"/>
              </a:xfrm>
              <a:blipFill rotWithShape="0">
                <a:blip r:embed="rId3"/>
                <a:stretch>
                  <a:fillRect l="-519" t="-1061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41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81" y="2223064"/>
            <a:ext cx="6452529" cy="35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1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regular language.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regular languages.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42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</a:t>
                </a:r>
              </a:p>
              <a:p>
                <a:r>
                  <a:rPr lang="en-US" altLang="zh-CN" dirty="0"/>
                  <a:t>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53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be regular languages.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139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𝑤𝑆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00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9015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Homomorphism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90158"/>
              </a:xfrm>
              <a:blipFill rotWithShape="0">
                <a:blip r:embed="rId3"/>
                <a:stretch>
                  <a:fillRect l="-52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75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basis: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holds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inductive: 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proof is similar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𝐹𝐺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952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Homomorphism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1+00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16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DFA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Construct a DFA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53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有限自动机和正则表达式等价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every regular expression R there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 A such that L(A) = L(R).</a:t>
                </a:r>
              </a:p>
              <a:p>
                <a:r>
                  <a:rPr lang="en-US" dirty="0"/>
                  <a:t>For every DFA A we can find a regular expression R such that L(R) = L(A).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751" y="3480238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61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使用泵引理证明一个语言不是正则语言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82600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正则语言都满足泵引理</a:t>
                </a:r>
                <a:endParaRPr lang="en-US" altLang="zh-CN" dirty="0"/>
              </a:p>
              <a:p>
                <a:r>
                  <a:rPr lang="zh-CN" altLang="en-US" dirty="0"/>
                  <a:t>如果不满足泵引理，则不是正则语言</a:t>
                </a:r>
                <a:endParaRPr lang="en-US" dirty="0"/>
              </a:p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dirty="0"/>
                  <a:t> is not a RL</a:t>
                </a:r>
              </a:p>
              <a:p>
                <a:r>
                  <a:rPr lang="zh-CN" altLang="en-US" dirty="0"/>
                  <a:t>反证法：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Suppose L is RL, then there is a DFA with n state accepts it</a:t>
                </a:r>
              </a:p>
              <a:p>
                <a:pPr lvl="1"/>
                <a:r>
                  <a:rPr lang="en-US" dirty="0"/>
                  <a:t>Let the DFA read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it will travel the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Since DFA only has n states, there must be at least one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Denote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then DFA will accept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then DFA will reject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826005"/>
              </a:xfrm>
              <a:blipFill>
                <a:blip r:embed="rId2"/>
                <a:stretch>
                  <a:fillRect l="-301" t="-1263" b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70" y="3730995"/>
            <a:ext cx="3215763" cy="6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9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Pumping lemma</a:t>
            </a:r>
            <a:r>
              <a:rPr lang="zh-CN" altLang="en-US" dirty="0"/>
              <a:t>（泵引理）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L be a regular language. Then there exists a constant n such that for every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can break w into three substrings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07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泵引理的证明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988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 is recognized by some DFA A with n states.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By the pigeonhole principle,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obtain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988375"/>
              </a:xfrm>
              <a:blipFill>
                <a:blip r:embed="rId2"/>
                <a:stretch>
                  <a:fillRect l="-52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41" y="4466424"/>
            <a:ext cx="3921766" cy="12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57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Show L is not a RL.</a:t>
                </a:r>
              </a:p>
              <a:p>
                <a:r>
                  <a:rPr lang="en-US" dirty="0"/>
                  <a:t>Proof: Suppose L is regular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By the pumping lemma,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with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0" y="3761085"/>
            <a:ext cx="3020504" cy="6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38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Provides a necessary and sufficient condition for a language to be regular</a:t>
                </a:r>
              </a:p>
              <a:p>
                <a:r>
                  <a:rPr lang="en-US" altLang="zh-CN" dirty="0"/>
                  <a:t>Distinguishing Extension:</a:t>
                </a:r>
              </a:p>
              <a:p>
                <a:pPr lvl="1"/>
                <a:r>
                  <a:rPr lang="en-US" altLang="zh-CN" dirty="0"/>
                  <a:t>Given a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two strings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such that exactly one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altLang="zh-CN" dirty="0"/>
                  <a:t> belongs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Myhill</a:t>
                </a:r>
                <a:r>
                  <a:rPr lang="en-US" altLang="zh-CN" dirty="0"/>
                  <a:t>–</a:t>
                </a:r>
                <a:r>
                  <a:rPr lang="en-US" altLang="zh-CN" dirty="0" err="1"/>
                  <a:t>Nerode</a:t>
                </a:r>
                <a:r>
                  <a:rPr lang="en-US" altLang="zh-CN" dirty="0"/>
                  <a:t>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there is no distinguishing extension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equivalence 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into many equivalence classes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 is regular if and only if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dirty="0"/>
                  <a:t> has a finite number of equivalence classes</a:t>
                </a:r>
              </a:p>
              <a:p>
                <a:r>
                  <a:rPr lang="en-US" altLang="zh-CN" dirty="0"/>
                  <a:t>The number of states in the smallest DFA recognizing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is equal to the number of equivalence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 is a unique minimal DFA with minimum number of states recognizing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954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</a:t>
            </a:r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</p:spPr>
            <p:txBody>
              <a:bodyPr/>
              <a:lstStyle/>
              <a:p>
                <a:r>
                  <a:rPr lang="en-US" altLang="zh-CN" dirty="0"/>
                  <a:t>Sufficient Proof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a regular language recognized by a DFA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set of strings that given as input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end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reaches the same state with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, so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subset of an equivalence class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 are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equivalence classes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  <a:blipFill rotWithShape="0">
                <a:blip r:embed="rId2"/>
                <a:stretch>
                  <a:fillRect l="-514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09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</a:t>
            </a:r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Necessary Proof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equivalence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Construct a DFA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one state for each equivalence class</a:t>
                </a:r>
              </a:p>
              <a:p>
                <a:pPr lvl="1"/>
                <a:r>
                  <a:rPr lang="en-US" altLang="zh-CN" b="0" dirty="0"/>
                  <a:t>Start state </a:t>
                </a:r>
                <a:r>
                  <a:rPr lang="en-US" altLang="zh-CN" dirty="0"/>
                  <a:t>corresponds to the equivalence class of 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For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 from an equivalence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the equivalence class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contains the states that corresponds to the equivalence class containing a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Since any strings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 not have distinguishing extension, it implies that all strings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can be accepted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  <a:blipFill rotWithShape="0">
                <a:blip r:embed="rId2"/>
                <a:stretch>
                  <a:fillRect l="-441" t="-1459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43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to accept language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odd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even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r>
                  <a:rPr lang="en-US" dirty="0"/>
                  <a:t>Transitions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14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2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789184"/>
                  </p:ext>
                </p:extLst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/>
                    <a:gridCol w="741406"/>
                    <a:gridCol w="6425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108333" r="-148077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108333" r="-9090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108333" r="-3774" b="-3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204918" r="-14807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204918" r="-9090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204918" r="-3774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310000" r="-14807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310000" r="-909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310000" r="-3774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410000" r="-14807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410000" r="-9090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410000" r="-3774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7634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有限自动机的最小化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Equivalent states: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r>
                  <a:rPr lang="en-US" dirty="0"/>
                  <a:t>Distinguishable 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DFA</a:t>
                </a:r>
              </a:p>
              <a:p>
                <a:pPr lvl="1"/>
                <a:r>
                  <a:rPr lang="en-US" dirty="0"/>
                  <a:t>find all equivalent states in a DFA</a:t>
                </a:r>
              </a:p>
              <a:p>
                <a:pPr lvl="1"/>
                <a:r>
                  <a:rPr lang="en-US" dirty="0"/>
                  <a:t>replace them with one state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41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RE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Basis: Automata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∅,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Automata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718601" y="2049765"/>
            <a:ext cx="1841107" cy="513666"/>
            <a:chOff x="6254486" y="1386788"/>
            <a:chExt cx="1841107" cy="513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7635462" y="143221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/>
            <p:cNvCxnSpPr>
              <a:endCxn id="19" idx="2"/>
            </p:cNvCxnSpPr>
            <p:nvPr/>
          </p:nvCxnSpPr>
          <p:spPr>
            <a:xfrm>
              <a:off x="6254486" y="1642161"/>
              <a:ext cx="28919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721042" y="2684204"/>
            <a:ext cx="1841107" cy="630886"/>
            <a:chOff x="6254486" y="1269568"/>
            <a:chExt cx="1841107" cy="630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/>
                <p:cNvSpPr/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椭圆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>
              <a:stCxn id="27" idx="6"/>
              <a:endCxn id="24" idx="2"/>
            </p:cNvCxnSpPr>
            <p:nvPr/>
          </p:nvCxnSpPr>
          <p:spPr>
            <a:xfrm>
              <a:off x="7054429" y="1642161"/>
              <a:ext cx="530418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7635462" y="143221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/>
                <p:cNvSpPr/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endCxn id="27" idx="2"/>
            </p:cNvCxnSpPr>
            <p:nvPr/>
          </p:nvCxnSpPr>
          <p:spPr>
            <a:xfrm>
              <a:off x="6254486" y="1642161"/>
              <a:ext cx="28919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7135542" y="126956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542" y="1269568"/>
                  <a:ext cx="382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6718601" y="1224040"/>
            <a:ext cx="1912106" cy="682310"/>
            <a:chOff x="6718601" y="1224040"/>
            <a:chExt cx="1912106" cy="682310"/>
          </a:xfrm>
        </p:grpSpPr>
        <p:grpSp>
          <p:nvGrpSpPr>
            <p:cNvPr id="14" name="组合 13"/>
            <p:cNvGrpSpPr/>
            <p:nvPr/>
          </p:nvGrpSpPr>
          <p:grpSpPr>
            <a:xfrm>
              <a:off x="6718601" y="1224040"/>
              <a:ext cx="1841107" cy="630886"/>
              <a:chOff x="6254486" y="1269568"/>
              <a:chExt cx="1841107" cy="630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/>
                  <p:cNvSpPr/>
                  <p:nvPr/>
                </p:nvSpPr>
                <p:spPr>
                  <a:xfrm>
                    <a:off x="7584847" y="1389708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椭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4847" y="1389708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箭头连接符 6"/>
              <p:cNvCxnSpPr>
                <a:stCxn id="9" idx="6"/>
                <a:endCxn id="6" idx="2"/>
              </p:cNvCxnSpPr>
              <p:nvPr/>
            </p:nvCxnSpPr>
            <p:spPr>
              <a:xfrm>
                <a:off x="7054429" y="1642161"/>
                <a:ext cx="530418" cy="292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7635462" y="1432210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6543683" y="1386788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683" y="1386788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直接箭头连接符 9"/>
              <p:cNvCxnSpPr>
                <a:endCxn id="9" idx="2"/>
              </p:cNvCxnSpPr>
              <p:nvPr/>
            </p:nvCxnSpPr>
            <p:spPr>
              <a:xfrm>
                <a:off x="6254486" y="1642161"/>
                <a:ext cx="289197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7135542" y="1269568"/>
                    <a:ext cx="36349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5542" y="1269568"/>
                    <a:ext cx="36349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圆角矩形 29"/>
            <p:cNvSpPr/>
            <p:nvPr/>
          </p:nvSpPr>
          <p:spPr>
            <a:xfrm>
              <a:off x="6863199" y="1260664"/>
              <a:ext cx="1767508" cy="6456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6863199" y="1997061"/>
            <a:ext cx="1767508" cy="6456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圆角矩形 31"/>
          <p:cNvSpPr/>
          <p:nvPr/>
        </p:nvSpPr>
        <p:spPr>
          <a:xfrm>
            <a:off x="6863199" y="2739341"/>
            <a:ext cx="1767508" cy="6456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箭头连接符 40"/>
          <p:cNvCxnSpPr>
            <a:stCxn id="43" idx="7"/>
            <a:endCxn id="40" idx="3"/>
          </p:cNvCxnSpPr>
          <p:nvPr/>
        </p:nvCxnSpPr>
        <p:spPr>
          <a:xfrm flipV="1">
            <a:off x="2829526" y="2982817"/>
            <a:ext cx="542342" cy="3684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443871" y="3285112"/>
            <a:ext cx="451824" cy="4518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177782" y="2525863"/>
            <a:ext cx="1577387" cy="566112"/>
            <a:chOff x="2814543" y="2672231"/>
            <a:chExt cx="1783093" cy="639939"/>
          </a:xfrm>
        </p:grpSpPr>
        <p:sp>
          <p:nvSpPr>
            <p:cNvPr id="37" name="椭圆 36"/>
            <p:cNvSpPr/>
            <p:nvPr/>
          </p:nvSpPr>
          <p:spPr>
            <a:xfrm>
              <a:off x="4000307" y="275574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959143" y="275282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2814543" y="2672231"/>
              <a:ext cx="1783093" cy="6399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63996" y="3946067"/>
            <a:ext cx="1577387" cy="566112"/>
            <a:chOff x="2814543" y="2672231"/>
            <a:chExt cx="1783093" cy="639939"/>
          </a:xfrm>
        </p:grpSpPr>
        <p:sp>
          <p:nvSpPr>
            <p:cNvPr id="49" name="椭圆 48"/>
            <p:cNvSpPr/>
            <p:nvPr/>
          </p:nvSpPr>
          <p:spPr>
            <a:xfrm>
              <a:off x="4000307" y="275574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2959143" y="275282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3551002" y="2809436"/>
                  <a:ext cx="37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02" y="2809436"/>
                  <a:ext cx="37510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圆角矩形 51"/>
            <p:cNvSpPr/>
            <p:nvPr/>
          </p:nvSpPr>
          <p:spPr>
            <a:xfrm>
              <a:off x="2814543" y="2672231"/>
              <a:ext cx="1783093" cy="6399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直接箭头连接符 53"/>
          <p:cNvCxnSpPr>
            <a:stCxn id="43" idx="5"/>
            <a:endCxn id="50" idx="1"/>
          </p:cNvCxnSpPr>
          <p:nvPr/>
        </p:nvCxnSpPr>
        <p:spPr>
          <a:xfrm>
            <a:off x="2829526" y="3670768"/>
            <a:ext cx="528556" cy="4127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3" idx="2"/>
          </p:cNvCxnSpPr>
          <p:nvPr/>
        </p:nvCxnSpPr>
        <p:spPr>
          <a:xfrm>
            <a:off x="2139442" y="3511024"/>
            <a:ext cx="304429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157055" y="3282930"/>
            <a:ext cx="451824" cy="4518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椭圆 60"/>
          <p:cNvSpPr/>
          <p:nvPr/>
        </p:nvSpPr>
        <p:spPr>
          <a:xfrm>
            <a:off x="5201831" y="3320529"/>
            <a:ext cx="362315" cy="38099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37" idx="5"/>
            <a:endCxn id="60" idx="1"/>
          </p:cNvCxnSpPr>
          <p:nvPr/>
        </p:nvCxnSpPr>
        <p:spPr>
          <a:xfrm>
            <a:off x="4612407" y="2985400"/>
            <a:ext cx="610817" cy="3636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9" idx="7"/>
            <a:endCxn id="60" idx="3"/>
          </p:cNvCxnSpPr>
          <p:nvPr/>
        </p:nvCxnSpPr>
        <p:spPr>
          <a:xfrm flipV="1">
            <a:off x="4598620" y="3668586"/>
            <a:ext cx="624603" cy="4175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2768878" y="2906846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78" y="2906846"/>
                <a:ext cx="321561" cy="326724"/>
              </a:xfrm>
              <a:prstGeom prst="rect">
                <a:avLst/>
              </a:prstGeom>
              <a:blipFill rotWithShape="0"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763885" y="3790130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85" y="3790130"/>
                <a:ext cx="321561" cy="326724"/>
              </a:xfrm>
              <a:prstGeom prst="rect">
                <a:avLst/>
              </a:prstGeom>
              <a:blipFill rotWithShape="0"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4823496" y="3845406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96" y="3845406"/>
                <a:ext cx="321561" cy="326724"/>
              </a:xfrm>
              <a:prstGeom prst="rect">
                <a:avLst/>
              </a:prstGeom>
              <a:blipFill rotWithShape="0">
                <a:blip r:embed="rId1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839877" y="2833385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7" y="2833385"/>
                <a:ext cx="321561" cy="326724"/>
              </a:xfrm>
              <a:prstGeom prst="rect">
                <a:avLst/>
              </a:prstGeom>
              <a:blipFill rotWithShape="0"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792081" y="5193246"/>
            <a:ext cx="1577387" cy="566112"/>
            <a:chOff x="2814543" y="2672231"/>
            <a:chExt cx="1783093" cy="639939"/>
          </a:xfrm>
        </p:grpSpPr>
        <p:sp>
          <p:nvSpPr>
            <p:cNvPr id="74" name="椭圆 73"/>
            <p:cNvSpPr/>
            <p:nvPr/>
          </p:nvSpPr>
          <p:spPr>
            <a:xfrm>
              <a:off x="4000307" y="275574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59143" y="275282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圆角矩形 76"/>
            <p:cNvSpPr/>
            <p:nvPr/>
          </p:nvSpPr>
          <p:spPr>
            <a:xfrm>
              <a:off x="2814543" y="2672231"/>
              <a:ext cx="1783093" cy="6399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869982" y="5192702"/>
            <a:ext cx="1577387" cy="566112"/>
            <a:chOff x="2955044" y="5191962"/>
            <a:chExt cx="1577387" cy="566112"/>
          </a:xfrm>
        </p:grpSpPr>
        <p:grpSp>
          <p:nvGrpSpPr>
            <p:cNvPr id="78" name="组合 77"/>
            <p:cNvGrpSpPr/>
            <p:nvPr/>
          </p:nvGrpSpPr>
          <p:grpSpPr>
            <a:xfrm>
              <a:off x="2955044" y="5191962"/>
              <a:ext cx="1577387" cy="566112"/>
              <a:chOff x="2814543" y="2672231"/>
              <a:chExt cx="1783093" cy="63993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959143" y="275282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3551002" y="2809436"/>
                    <a:ext cx="3751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1002" y="2809436"/>
                    <a:ext cx="375103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圆角矩形 81"/>
              <p:cNvSpPr/>
              <p:nvPr/>
            </p:nvSpPr>
            <p:spPr>
              <a:xfrm>
                <a:off x="2814543" y="2672231"/>
                <a:ext cx="1783093" cy="63993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3995817" y="5263260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4040593" y="5300859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5" name="直接箭头连接符 84"/>
          <p:cNvCxnSpPr>
            <a:endCxn id="75" idx="2"/>
          </p:cNvCxnSpPr>
          <p:nvPr/>
        </p:nvCxnSpPr>
        <p:spPr>
          <a:xfrm>
            <a:off x="592966" y="5490456"/>
            <a:ext cx="32703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6"/>
            <a:endCxn id="80" idx="2"/>
          </p:cNvCxnSpPr>
          <p:nvPr/>
        </p:nvCxnSpPr>
        <p:spPr>
          <a:xfrm flipV="1">
            <a:off x="2292874" y="5489912"/>
            <a:ext cx="705026" cy="312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2466753" y="5109994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53" y="5109994"/>
                <a:ext cx="321561" cy="326724"/>
              </a:xfrm>
              <a:prstGeom prst="rect">
                <a:avLst/>
              </a:prstGeom>
              <a:blipFill rotWithShape="0">
                <a:blip r:embed="rId2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232672" y="4640757"/>
            <a:ext cx="3522358" cy="1484027"/>
            <a:chOff x="5232672" y="4640757"/>
            <a:chExt cx="3522358" cy="1484027"/>
          </a:xfrm>
        </p:grpSpPr>
        <p:grpSp>
          <p:nvGrpSpPr>
            <p:cNvPr id="93" name="组合 92"/>
            <p:cNvGrpSpPr/>
            <p:nvPr/>
          </p:nvGrpSpPr>
          <p:grpSpPr>
            <a:xfrm>
              <a:off x="6344202" y="5169326"/>
              <a:ext cx="1577387" cy="566112"/>
              <a:chOff x="2814543" y="2672231"/>
              <a:chExt cx="1783093" cy="639939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000307" y="275574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959143" y="275282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/>
                  <p:cNvSpPr/>
                  <p:nvPr/>
                </p:nvSpPr>
                <p:spPr>
                  <a:xfrm>
                    <a:off x="3551002" y="2809436"/>
                    <a:ext cx="4029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矩形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1002" y="2809436"/>
                    <a:ext cx="402995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圆角矩形 96"/>
              <p:cNvSpPr/>
              <p:nvPr/>
            </p:nvSpPr>
            <p:spPr>
              <a:xfrm>
                <a:off x="2814543" y="2672231"/>
                <a:ext cx="1783093" cy="63993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5495812" y="5241300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8303206" y="5241300"/>
              <a:ext cx="451824" cy="451824"/>
              <a:chOff x="8178883" y="4381874"/>
              <a:chExt cx="451824" cy="451824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8178883" y="4381874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223659" y="4419473"/>
                <a:ext cx="362315" cy="380991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4" name="直接箭头连接符 103"/>
            <p:cNvCxnSpPr>
              <a:stCxn id="99" idx="6"/>
              <a:endCxn id="95" idx="2"/>
            </p:cNvCxnSpPr>
            <p:nvPr/>
          </p:nvCxnSpPr>
          <p:spPr>
            <a:xfrm flipV="1">
              <a:off x="5947636" y="5466536"/>
              <a:ext cx="524484" cy="67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4" idx="6"/>
              <a:endCxn id="101" idx="2"/>
            </p:cNvCxnSpPr>
            <p:nvPr/>
          </p:nvCxnSpPr>
          <p:spPr>
            <a:xfrm flipV="1">
              <a:off x="7844995" y="5467212"/>
              <a:ext cx="458211" cy="190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线连接符 109"/>
            <p:cNvCxnSpPr>
              <a:stCxn id="94" idx="0"/>
              <a:endCxn id="95" idx="0"/>
            </p:cNvCxnSpPr>
            <p:nvPr/>
          </p:nvCxnSpPr>
          <p:spPr>
            <a:xfrm rot="16200000" flipV="1">
              <a:off x="7157267" y="4781390"/>
              <a:ext cx="2583" cy="921051"/>
            </a:xfrm>
            <a:prstGeom prst="curvedConnector3">
              <a:avLst>
                <a:gd name="adj1" fmla="val 89501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曲线连接符 112"/>
            <p:cNvCxnSpPr>
              <a:stCxn id="99" idx="4"/>
              <a:endCxn id="101" idx="4"/>
            </p:cNvCxnSpPr>
            <p:nvPr/>
          </p:nvCxnSpPr>
          <p:spPr>
            <a:xfrm rot="16200000" flipH="1">
              <a:off x="7125421" y="4289427"/>
              <a:ext cx="12700" cy="2807394"/>
            </a:xfrm>
            <a:prstGeom prst="curvedConnector3">
              <a:avLst>
                <a:gd name="adj1" fmla="val 361681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endCxn id="99" idx="2"/>
            </p:cNvCxnSpPr>
            <p:nvPr/>
          </p:nvCxnSpPr>
          <p:spPr>
            <a:xfrm>
              <a:off x="5232672" y="5466535"/>
              <a:ext cx="263140" cy="67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/>
                <p:cNvSpPr/>
                <p:nvPr/>
              </p:nvSpPr>
              <p:spPr>
                <a:xfrm>
                  <a:off x="5992412" y="5126371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2" y="5126371"/>
                  <a:ext cx="321561" cy="32672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/>
                <p:cNvSpPr/>
                <p:nvPr/>
              </p:nvSpPr>
              <p:spPr>
                <a:xfrm>
                  <a:off x="7007798" y="4640757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798" y="4640757"/>
                  <a:ext cx="321561" cy="32672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/>
                <p:cNvSpPr/>
                <p:nvPr/>
              </p:nvSpPr>
              <p:spPr>
                <a:xfrm>
                  <a:off x="7922587" y="5109994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矩形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587" y="5109994"/>
                  <a:ext cx="321561" cy="32672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/>
                <p:cNvSpPr/>
                <p:nvPr/>
              </p:nvSpPr>
              <p:spPr>
                <a:xfrm>
                  <a:off x="6865584" y="5798060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矩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84" y="5798060"/>
                  <a:ext cx="321561" cy="32672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76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 all distinguishable states in a given DFA</a:t>
                </a:r>
              </a:p>
              <a:p>
                <a:r>
                  <a:rPr lang="en-US" altLang="zh-CN" dirty="0"/>
                  <a:t>Table-Filling algorithm:	</a:t>
                </a:r>
              </a:p>
              <a:p>
                <a:pPr lvl="1"/>
                <a:r>
                  <a:rPr lang="en-US" altLang="zh-CN" dirty="0"/>
                  <a:t>Basic: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then mark (</a:t>
                </a:r>
                <a:r>
                  <a:rPr lang="en-US" altLang="zh-CN" dirty="0" err="1"/>
                  <a:t>p,q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Inductive: if there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marked, then mark (</a:t>
                </a:r>
                <a:r>
                  <a:rPr lang="en-US" altLang="zh-CN" dirty="0" err="1"/>
                  <a:t>p,q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Merge all equivalent states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067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Make a half table with states crossed</a:t>
                </a:r>
              </a:p>
              <a:p>
                <a:pPr lvl="1"/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mark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 any unmarked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marked, then mark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9" y="3150872"/>
            <a:ext cx="8319452" cy="3160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45" y="3150872"/>
            <a:ext cx="8308705" cy="317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89" y="3162887"/>
            <a:ext cx="8319451" cy="31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all equivalent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884583" y="2195610"/>
            <a:ext cx="4926880" cy="3625881"/>
            <a:chOff x="1899451" y="1764430"/>
            <a:chExt cx="4926880" cy="3625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2659765" y="292728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765" y="2927289"/>
                  <a:ext cx="510746" cy="51074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4518629" y="4516584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29" y="4516584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5021955" y="292358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955" y="2923580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endCxn id="6" idx="2"/>
            </p:cNvCxnSpPr>
            <p:nvPr/>
          </p:nvCxnSpPr>
          <p:spPr>
            <a:xfrm>
              <a:off x="2171242" y="3182662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  <a:endCxn id="6" idx="4"/>
            </p:cNvCxnSpPr>
            <p:nvPr/>
          </p:nvCxnSpPr>
          <p:spPr>
            <a:xfrm flipH="1" flipV="1">
              <a:off x="2915138" y="3438035"/>
              <a:ext cx="1603491" cy="133392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18" idx="6"/>
            </p:cNvCxnSpPr>
            <p:nvPr/>
          </p:nvCxnSpPr>
          <p:spPr>
            <a:xfrm flipH="1">
              <a:off x="4350771" y="3178953"/>
              <a:ext cx="67118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352591" y="279107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591" y="2791074"/>
                  <a:ext cx="377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077755" y="224141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755" y="2241413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71288" y="281371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288" y="2813711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1899451" y="270840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16" name="曲线连接符 15"/>
            <p:cNvCxnSpPr>
              <a:stCxn id="6" idx="1"/>
              <a:endCxn id="32" idx="0"/>
            </p:cNvCxnSpPr>
            <p:nvPr/>
          </p:nvCxnSpPr>
          <p:spPr>
            <a:xfrm rot="5400000" flipH="1" flipV="1">
              <a:off x="4604234" y="1035362"/>
              <a:ext cx="97053" cy="3836396"/>
            </a:xfrm>
            <a:prstGeom prst="curvedConnector3">
              <a:avLst>
                <a:gd name="adj1" fmla="val 89471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472138" y="176443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138" y="1764430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3840025" y="292358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025" y="2923580"/>
                  <a:ext cx="510746" cy="51074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/>
            <p:cNvCxnSpPr>
              <a:stCxn id="32" idx="4"/>
              <a:endCxn id="7" idx="6"/>
            </p:cNvCxnSpPr>
            <p:nvPr/>
          </p:nvCxnSpPr>
          <p:spPr>
            <a:xfrm flipH="1">
              <a:off x="5029375" y="3415779"/>
              <a:ext cx="1541583" cy="135617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5277328" y="2817801"/>
              <a:ext cx="12700" cy="361152"/>
            </a:xfrm>
            <a:prstGeom prst="curvedConnector3">
              <a:avLst>
                <a:gd name="adj1" fmla="val 299455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5073838" y="2970235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8" idx="2"/>
              <a:endCxn id="6" idx="6"/>
            </p:cNvCxnSpPr>
            <p:nvPr/>
          </p:nvCxnSpPr>
          <p:spPr>
            <a:xfrm flipH="1">
              <a:off x="3170511" y="3178953"/>
              <a:ext cx="669514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4"/>
              <a:endCxn id="7" idx="0"/>
            </p:cNvCxnSpPr>
            <p:nvPr/>
          </p:nvCxnSpPr>
          <p:spPr>
            <a:xfrm>
              <a:off x="4095398" y="3434326"/>
              <a:ext cx="678604" cy="108225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32" idx="2"/>
              <a:endCxn id="8" idx="6"/>
            </p:cNvCxnSpPr>
            <p:nvPr/>
          </p:nvCxnSpPr>
          <p:spPr>
            <a:xfrm flipH="1">
              <a:off x="5532701" y="3160406"/>
              <a:ext cx="782884" cy="1854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019113" y="3845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113" y="3845468"/>
                  <a:ext cx="3770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282108" y="354551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108" y="3545519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808031" y="4093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31" y="4093868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/>
                <p:cNvSpPr/>
                <p:nvPr/>
              </p:nvSpPr>
              <p:spPr>
                <a:xfrm>
                  <a:off x="6315585" y="2905033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85" y="2905033"/>
                  <a:ext cx="510746" cy="51074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曲线连接符 42"/>
            <p:cNvCxnSpPr>
              <a:stCxn id="8" idx="1"/>
              <a:endCxn id="6" idx="7"/>
            </p:cNvCxnSpPr>
            <p:nvPr/>
          </p:nvCxnSpPr>
          <p:spPr>
            <a:xfrm rot="16200000" flipH="1" flipV="1">
              <a:off x="4094378" y="1999712"/>
              <a:ext cx="3709" cy="2001038"/>
            </a:xfrm>
            <a:prstGeom prst="curvedConnector3">
              <a:avLst>
                <a:gd name="adj1" fmla="val -8180022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936205" y="233032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05" y="2330329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曲线连接符 46"/>
            <p:cNvCxnSpPr>
              <a:stCxn id="7" idx="3"/>
              <a:endCxn id="7" idx="5"/>
            </p:cNvCxnSpPr>
            <p:nvPr/>
          </p:nvCxnSpPr>
          <p:spPr>
            <a:xfrm rot="16200000" flipH="1">
              <a:off x="4774002" y="4771957"/>
              <a:ext cx="12700" cy="361152"/>
            </a:xfrm>
            <a:prstGeom prst="curvedConnector3">
              <a:avLst>
                <a:gd name="adj1" fmla="val 2623102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237785" y="502097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85" y="5020979"/>
                  <a:ext cx="3770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756479" y="278985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479" y="2789854"/>
                  <a:ext cx="37702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6894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判定性问题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problem: </a:t>
            </a:r>
          </a:p>
          <a:p>
            <a:pPr lvl="1"/>
            <a:r>
              <a:rPr lang="en-US" dirty="0"/>
              <a:t>Given a language as a input</a:t>
            </a:r>
          </a:p>
          <a:p>
            <a:pPr lvl="1"/>
            <a:r>
              <a:rPr lang="en-US" dirty="0"/>
              <a:t>determine a Boolean answer with a terminating algorithm</a:t>
            </a:r>
          </a:p>
          <a:p>
            <a:r>
              <a:rPr lang="zh-CN" altLang="en-US" dirty="0"/>
              <a:t>判定性问题的特点</a:t>
            </a:r>
            <a:endParaRPr lang="en-US" altLang="zh-CN" dirty="0"/>
          </a:p>
          <a:p>
            <a:pPr lvl="1"/>
            <a:r>
              <a:rPr lang="zh-CN" altLang="en-US" dirty="0"/>
              <a:t>一般无法遍历集合中所有元素</a:t>
            </a:r>
            <a:endParaRPr lang="en-US" altLang="zh-CN" dirty="0"/>
          </a:p>
          <a:p>
            <a:pPr lvl="1"/>
            <a:r>
              <a:rPr lang="zh-CN" altLang="en-US" dirty="0"/>
              <a:t>判定性问题的答案是</a:t>
            </a:r>
            <a:r>
              <a:rPr lang="en-US" altLang="zh-CN" dirty="0"/>
              <a:t>yes or no</a:t>
            </a:r>
          </a:p>
          <a:p>
            <a:pPr lvl="1"/>
            <a:r>
              <a:rPr lang="zh-CN" altLang="en-US" dirty="0"/>
              <a:t>可判定是指存在一个在有限时间内能终止的算法，对任意输入都可以得到一个确定的答案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70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正则语言中的判定性问题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and a regular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, is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Given a regular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,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finite?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Given two regular languages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58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？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L is represented by a DFA, the algorithm is putting the string w as input and see if the DFA ends in a final state. The complexity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L is represented by a NFA with s states, the algorithm considers all states the transition will reach for each input. It takes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If L is represented by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 with s states, the algorithm must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-closure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-transition. So it takes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 r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285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represented as a FA, the question is whether there is a path from the initial state to some final states</a:t>
                </a:r>
              </a:p>
              <a:p>
                <a:r>
                  <a:rPr lang="en-US" dirty="0"/>
                  <a:t>The algorithm is a graph reachability algorithm which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FA has n states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813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regular languages</a:t>
                </a:r>
              </a:p>
              <a:p>
                <a:r>
                  <a:rPr lang="en-US" dirty="0"/>
                  <a:t>Convert them to DFAs</a:t>
                </a:r>
              </a:p>
              <a:p>
                <a:r>
                  <a:rPr lang="en-US" dirty="0"/>
                  <a:t>Simplify both DFAs</a:t>
                </a:r>
              </a:p>
              <a:p>
                <a:r>
                  <a:rPr lang="en-US" dirty="0"/>
                  <a:t>If the two DFAs are congruent,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83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regular languages</a:t>
                </a:r>
              </a:p>
              <a:p>
                <a:r>
                  <a:rPr lang="en-US" dirty="0"/>
                  <a:t>Convert them to DFAs</a:t>
                </a:r>
              </a:p>
              <a:p>
                <a:r>
                  <a:rPr lang="en-US" dirty="0"/>
                  <a:t>Put the two DFAs together (has two start states)</a:t>
                </a:r>
              </a:p>
              <a:p>
                <a:r>
                  <a:rPr lang="en-US" dirty="0"/>
                  <a:t>Use TF-algorithm to determine if their start states are equivalent</a:t>
                </a:r>
              </a:p>
              <a:p>
                <a:r>
                  <a:rPr lang="en-US" dirty="0"/>
                  <a:t>If their start states are equivalent,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1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1(0+1)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031134" y="2874150"/>
            <a:ext cx="3469437" cy="2769895"/>
            <a:chOff x="2660736" y="2955143"/>
            <a:chExt cx="3469437" cy="2769895"/>
          </a:xfrm>
        </p:grpSpPr>
        <p:grpSp>
          <p:nvGrpSpPr>
            <p:cNvPr id="36" name="组合 35"/>
            <p:cNvGrpSpPr/>
            <p:nvPr/>
          </p:nvGrpSpPr>
          <p:grpSpPr>
            <a:xfrm>
              <a:off x="2660736" y="2955143"/>
              <a:ext cx="3469437" cy="2029980"/>
              <a:chOff x="2763285" y="2886960"/>
              <a:chExt cx="3469437" cy="2029980"/>
            </a:xfrm>
          </p:grpSpPr>
          <p:cxnSp>
            <p:nvCxnSpPr>
              <p:cNvPr id="5" name="直接箭头连接符 4"/>
              <p:cNvCxnSpPr>
                <a:stCxn id="6" idx="7"/>
                <a:endCxn id="9" idx="3"/>
              </p:cNvCxnSpPr>
              <p:nvPr/>
            </p:nvCxnSpPr>
            <p:spPr>
              <a:xfrm flipV="1">
                <a:off x="3453369" y="3387578"/>
                <a:ext cx="542342" cy="3684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3067714" y="3689873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801625" y="2930628"/>
                <a:ext cx="1577387" cy="566113"/>
                <a:chOff x="2814543" y="2672231"/>
                <a:chExt cx="1783093" cy="639939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3787839" y="4350828"/>
                <a:ext cx="1577387" cy="566112"/>
                <a:chOff x="2814543" y="2672231"/>
                <a:chExt cx="1783093" cy="639939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直接箭头连接符 16"/>
              <p:cNvCxnSpPr>
                <a:stCxn id="6" idx="5"/>
                <a:endCxn id="14" idx="1"/>
              </p:cNvCxnSpPr>
              <p:nvPr/>
            </p:nvCxnSpPr>
            <p:spPr>
              <a:xfrm>
                <a:off x="3453369" y="4075529"/>
                <a:ext cx="528556" cy="4127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6" idx="2"/>
              </p:cNvCxnSpPr>
              <p:nvPr/>
            </p:nvCxnSpPr>
            <p:spPr>
              <a:xfrm>
                <a:off x="2763285" y="3915785"/>
                <a:ext cx="304429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5780898" y="3687691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直接箭头连接符 20"/>
              <p:cNvCxnSpPr>
                <a:stCxn id="8" idx="5"/>
                <a:endCxn id="19" idx="1"/>
              </p:cNvCxnSpPr>
              <p:nvPr/>
            </p:nvCxnSpPr>
            <p:spPr>
              <a:xfrm>
                <a:off x="5236250" y="3390161"/>
                <a:ext cx="610817" cy="36369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3" idx="7"/>
                <a:endCxn id="19" idx="3"/>
              </p:cNvCxnSpPr>
              <p:nvPr/>
            </p:nvCxnSpPr>
            <p:spPr>
              <a:xfrm flipV="1">
                <a:off x="5222463" y="4073347"/>
                <a:ext cx="624603" cy="41753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箭头连接符 26"/>
              <p:cNvCxnSpPr>
                <a:stCxn id="9" idx="6"/>
                <a:endCxn id="8" idx="2"/>
              </p:cNvCxnSpPr>
              <p:nvPr/>
            </p:nvCxnSpPr>
            <p:spPr>
              <a:xfrm>
                <a:off x="4381367" y="32278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4" idx="6"/>
                <a:endCxn id="13" idx="2"/>
              </p:cNvCxnSpPr>
              <p:nvPr/>
            </p:nvCxnSpPr>
            <p:spPr>
              <a:xfrm>
                <a:off x="4367581" y="46480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079644" y="5448039"/>
                  <a:ext cx="788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(0+1)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644" y="5448039"/>
                  <a:ext cx="7886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302" r="-10078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/>
          <p:cNvGrpSpPr/>
          <p:nvPr/>
        </p:nvGrpSpPr>
        <p:grpSpPr>
          <a:xfrm>
            <a:off x="157700" y="2126479"/>
            <a:ext cx="5179061" cy="3524303"/>
            <a:chOff x="4742092" y="799477"/>
            <a:chExt cx="5179061" cy="3524303"/>
          </a:xfrm>
        </p:grpSpPr>
        <p:grpSp>
          <p:nvGrpSpPr>
            <p:cNvPr id="39" name="组合 38"/>
            <p:cNvGrpSpPr/>
            <p:nvPr/>
          </p:nvGrpSpPr>
          <p:grpSpPr>
            <a:xfrm>
              <a:off x="5120472" y="799477"/>
              <a:ext cx="4800681" cy="3524303"/>
              <a:chOff x="2164451" y="2206165"/>
              <a:chExt cx="4800681" cy="352430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164451" y="2206165"/>
                <a:ext cx="4800681" cy="3210281"/>
                <a:chOff x="2267000" y="2137982"/>
                <a:chExt cx="4800681" cy="3210281"/>
              </a:xfrm>
            </p:grpSpPr>
            <p:cxnSp>
              <p:nvCxnSpPr>
                <p:cNvPr id="42" name="直接箭头连接符 41"/>
                <p:cNvCxnSpPr>
                  <a:stCxn id="43" idx="7"/>
                  <a:endCxn id="63" idx="3"/>
                </p:cNvCxnSpPr>
                <p:nvPr/>
              </p:nvCxnSpPr>
              <p:spPr>
                <a:xfrm flipV="1">
                  <a:off x="3453369" y="3387578"/>
                  <a:ext cx="542342" cy="368464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/>
                <p:cNvSpPr/>
                <p:nvPr/>
              </p:nvSpPr>
              <p:spPr>
                <a:xfrm>
                  <a:off x="3067714" y="3689873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4" name="组合 43"/>
                <p:cNvGrpSpPr/>
                <p:nvPr/>
              </p:nvGrpSpPr>
              <p:grpSpPr>
                <a:xfrm>
                  <a:off x="3801625" y="2930628"/>
                  <a:ext cx="1577387" cy="566113"/>
                  <a:chOff x="2814543" y="2672231"/>
                  <a:chExt cx="1783093" cy="639939"/>
                </a:xfrm>
              </p:grpSpPr>
              <p:sp>
                <p:nvSpPr>
                  <p:cNvPr id="62" name="椭圆 61"/>
                  <p:cNvSpPr/>
                  <p:nvPr/>
                </p:nvSpPr>
                <p:spPr>
                  <a:xfrm>
                    <a:off x="4000307" y="275574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2959143" y="27528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圆角矩形 63"/>
                  <p:cNvSpPr/>
                  <p:nvPr/>
                </p:nvSpPr>
                <p:spPr>
                  <a:xfrm>
                    <a:off x="2814543" y="2672231"/>
                    <a:ext cx="1783093" cy="639939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3787839" y="4350828"/>
                  <a:ext cx="1577387" cy="566112"/>
                  <a:chOff x="2814543" y="2672231"/>
                  <a:chExt cx="1783093" cy="639939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4000307" y="275574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2959143" y="27528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圆角矩形 60"/>
                  <p:cNvSpPr/>
                  <p:nvPr/>
                </p:nvSpPr>
                <p:spPr>
                  <a:xfrm>
                    <a:off x="2814543" y="2672231"/>
                    <a:ext cx="1783093" cy="639939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6" name="直接箭头连接符 45"/>
                <p:cNvCxnSpPr>
                  <a:stCxn id="43" idx="5"/>
                  <a:endCxn id="60" idx="1"/>
                </p:cNvCxnSpPr>
                <p:nvPr/>
              </p:nvCxnSpPr>
              <p:spPr>
                <a:xfrm>
                  <a:off x="3453369" y="4075529"/>
                  <a:ext cx="528556" cy="412764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>
                  <a:stCxn id="68" idx="6"/>
                  <a:endCxn id="43" idx="2"/>
                </p:cNvCxnSpPr>
                <p:nvPr/>
              </p:nvCxnSpPr>
              <p:spPr>
                <a:xfrm>
                  <a:off x="2718824" y="3913603"/>
                  <a:ext cx="348890" cy="2182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椭圆 47"/>
                <p:cNvSpPr/>
                <p:nvPr/>
              </p:nvSpPr>
              <p:spPr>
                <a:xfrm>
                  <a:off x="5780898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" name="直接箭头连接符 48"/>
                <p:cNvCxnSpPr>
                  <a:stCxn id="62" idx="5"/>
                  <a:endCxn id="48" idx="1"/>
                </p:cNvCxnSpPr>
                <p:nvPr/>
              </p:nvCxnSpPr>
              <p:spPr>
                <a:xfrm>
                  <a:off x="5236250" y="3390161"/>
                  <a:ext cx="610817" cy="36369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stCxn id="59" idx="7"/>
                  <a:endCxn id="48" idx="3"/>
                </p:cNvCxnSpPr>
                <p:nvPr/>
              </p:nvCxnSpPr>
              <p:spPr>
                <a:xfrm flipV="1">
                  <a:off x="5222463" y="4073347"/>
                  <a:ext cx="624603" cy="41753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3392721" y="3311607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矩形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2721" y="3311607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3387728" y="4194891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矩形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7728" y="4194891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5447339" y="4250167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39" y="4250167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463720" y="3238146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3720" y="3238146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直接箭头连接符 54"/>
                <p:cNvCxnSpPr>
                  <a:stCxn id="63" idx="6"/>
                  <a:endCxn id="62" idx="2"/>
                </p:cNvCxnSpPr>
                <p:nvPr/>
              </p:nvCxnSpPr>
              <p:spPr>
                <a:xfrm>
                  <a:off x="4381367" y="3227838"/>
                  <a:ext cx="469227" cy="258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>
                  <a:stCxn id="60" idx="6"/>
                  <a:endCxn id="59" idx="2"/>
                </p:cNvCxnSpPr>
                <p:nvPr/>
              </p:nvCxnSpPr>
              <p:spPr>
                <a:xfrm>
                  <a:off x="4367581" y="4648038"/>
                  <a:ext cx="469227" cy="258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4444325" y="2886960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325" y="2886960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4379707" y="4294937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9707" y="4294937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7" name="椭圆 66"/>
                <p:cNvSpPr/>
                <p:nvPr/>
              </p:nvSpPr>
              <p:spPr>
                <a:xfrm>
                  <a:off x="6615857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267000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4499790" y="2137982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9790" y="2137982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矩形 84"/>
                    <p:cNvSpPr/>
                    <p:nvPr/>
                  </p:nvSpPr>
                  <p:spPr>
                    <a:xfrm>
                      <a:off x="3307444" y="5021539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7444" y="5021539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矩形 85"/>
                    <p:cNvSpPr/>
                    <p:nvPr/>
                  </p:nvSpPr>
                  <p:spPr>
                    <a:xfrm>
                      <a:off x="2745231" y="3545278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矩形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5231" y="3545278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6263509" y="3545278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矩形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3509" y="3545278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4084633" y="5453469"/>
                    <a:ext cx="8792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4633" y="5453469"/>
                    <a:ext cx="87921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69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>
              <a:stCxn id="48" idx="6"/>
              <a:endCxn id="67" idx="2"/>
            </p:cNvCxnSpPr>
            <p:nvPr/>
          </p:nvCxnSpPr>
          <p:spPr>
            <a:xfrm>
              <a:off x="9086194" y="2575098"/>
              <a:ext cx="38313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8" idx="0"/>
              <a:endCxn id="43" idx="0"/>
            </p:cNvCxnSpPr>
            <p:nvPr/>
          </p:nvCxnSpPr>
          <p:spPr>
            <a:xfrm rot="16200000" flipH="1" flipV="1">
              <a:off x="7502599" y="993685"/>
              <a:ext cx="2182" cy="2713184"/>
            </a:xfrm>
            <a:prstGeom prst="curvedConnector3">
              <a:avLst>
                <a:gd name="adj1" fmla="val -4964156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68" idx="4"/>
              <a:endCxn id="67" idx="4"/>
            </p:cNvCxnSpPr>
            <p:nvPr/>
          </p:nvCxnSpPr>
          <p:spPr>
            <a:xfrm rot="16200000" flipH="1">
              <a:off x="7520812" y="626581"/>
              <a:ext cx="12700" cy="4348857"/>
            </a:xfrm>
            <a:prstGeom prst="curvedConnector3">
              <a:avLst>
                <a:gd name="adj1" fmla="val 799067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68" idx="2"/>
            </p:cNvCxnSpPr>
            <p:nvPr/>
          </p:nvCxnSpPr>
          <p:spPr>
            <a:xfrm>
              <a:off x="4742092" y="2575098"/>
              <a:ext cx="37838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158818" y="2119806"/>
            <a:ext cx="6005256" cy="3528766"/>
            <a:chOff x="1360132" y="1925464"/>
            <a:chExt cx="6005256" cy="3528766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360132" y="1925464"/>
              <a:ext cx="5545888" cy="3528766"/>
              <a:chOff x="4742092" y="799477"/>
              <a:chExt cx="5545888" cy="3528766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5120472" y="799477"/>
                <a:ext cx="5167508" cy="3528766"/>
                <a:chOff x="2164451" y="2206165"/>
                <a:chExt cx="5167508" cy="3528766"/>
              </a:xfrm>
            </p:grpSpPr>
            <p:grpSp>
              <p:nvGrpSpPr>
                <p:cNvPr id="138" name="组合 137"/>
                <p:cNvGrpSpPr/>
                <p:nvPr/>
              </p:nvGrpSpPr>
              <p:grpSpPr>
                <a:xfrm>
                  <a:off x="2164451" y="2206165"/>
                  <a:ext cx="5167508" cy="3210281"/>
                  <a:chOff x="2267000" y="2137982"/>
                  <a:chExt cx="5167508" cy="3210281"/>
                </a:xfrm>
              </p:grpSpPr>
              <p:cxnSp>
                <p:nvCxnSpPr>
                  <p:cNvPr id="140" name="直接箭头连接符 139"/>
                  <p:cNvCxnSpPr>
                    <a:stCxn id="141" idx="7"/>
                    <a:endCxn id="168" idx="3"/>
                  </p:cNvCxnSpPr>
                  <p:nvPr/>
                </p:nvCxnSpPr>
                <p:spPr>
                  <a:xfrm flipV="1">
                    <a:off x="3453369" y="3387578"/>
                    <a:ext cx="542342" cy="368464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椭圆 140"/>
                  <p:cNvSpPr/>
                  <p:nvPr/>
                </p:nvSpPr>
                <p:spPr>
                  <a:xfrm>
                    <a:off x="3067714" y="3689873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42" name="组合 141"/>
                  <p:cNvGrpSpPr/>
                  <p:nvPr/>
                </p:nvGrpSpPr>
                <p:grpSpPr>
                  <a:xfrm>
                    <a:off x="3801625" y="2930628"/>
                    <a:ext cx="1577387" cy="566113"/>
                    <a:chOff x="2814543" y="2672231"/>
                    <a:chExt cx="1783093" cy="639939"/>
                  </a:xfrm>
                </p:grpSpPr>
                <p:sp>
                  <p:nvSpPr>
                    <p:cNvPr id="167" name="椭圆 166"/>
                    <p:cNvSpPr/>
                    <p:nvPr/>
                  </p:nvSpPr>
                  <p:spPr>
                    <a:xfrm>
                      <a:off x="4000307" y="275574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8" name="椭圆 167"/>
                    <p:cNvSpPr/>
                    <p:nvPr/>
                  </p:nvSpPr>
                  <p:spPr>
                    <a:xfrm>
                      <a:off x="2959143" y="275282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" name="圆角矩形 168"/>
                    <p:cNvSpPr/>
                    <p:nvPr/>
                  </p:nvSpPr>
                  <p:spPr>
                    <a:xfrm>
                      <a:off x="2814543" y="2672231"/>
                      <a:ext cx="1783093" cy="639939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3787839" y="4350828"/>
                    <a:ext cx="1577387" cy="566112"/>
                    <a:chOff x="2814543" y="2672231"/>
                    <a:chExt cx="1783093" cy="639939"/>
                  </a:xfrm>
                </p:grpSpPr>
                <p:sp>
                  <p:nvSpPr>
                    <p:cNvPr id="164" name="椭圆 163"/>
                    <p:cNvSpPr/>
                    <p:nvPr/>
                  </p:nvSpPr>
                  <p:spPr>
                    <a:xfrm>
                      <a:off x="4000307" y="275574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" name="椭圆 164"/>
                    <p:cNvSpPr/>
                    <p:nvPr/>
                  </p:nvSpPr>
                  <p:spPr>
                    <a:xfrm>
                      <a:off x="2959143" y="275282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" name="圆角矩形 165"/>
                    <p:cNvSpPr/>
                    <p:nvPr/>
                  </p:nvSpPr>
                  <p:spPr>
                    <a:xfrm>
                      <a:off x="2814543" y="2672231"/>
                      <a:ext cx="1783093" cy="639939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4" name="直接箭头连接符 143"/>
                  <p:cNvCxnSpPr>
                    <a:stCxn id="141" idx="5"/>
                    <a:endCxn id="165" idx="1"/>
                  </p:cNvCxnSpPr>
                  <p:nvPr/>
                </p:nvCxnSpPr>
                <p:spPr>
                  <a:xfrm>
                    <a:off x="3453369" y="4075529"/>
                    <a:ext cx="528556" cy="412764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箭头连接符 144"/>
                  <p:cNvCxnSpPr>
                    <a:stCxn id="158" idx="6"/>
                    <a:endCxn id="141" idx="2"/>
                  </p:cNvCxnSpPr>
                  <p:nvPr/>
                </p:nvCxnSpPr>
                <p:spPr>
                  <a:xfrm>
                    <a:off x="2718824" y="3913603"/>
                    <a:ext cx="348890" cy="2182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椭圆 145"/>
                  <p:cNvSpPr/>
                  <p:nvPr/>
                </p:nvSpPr>
                <p:spPr>
                  <a:xfrm>
                    <a:off x="5780898" y="3687691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7" name="直接箭头连接符 146"/>
                  <p:cNvCxnSpPr>
                    <a:stCxn id="167" idx="5"/>
                    <a:endCxn id="146" idx="1"/>
                  </p:cNvCxnSpPr>
                  <p:nvPr/>
                </p:nvCxnSpPr>
                <p:spPr>
                  <a:xfrm>
                    <a:off x="5236250" y="3390161"/>
                    <a:ext cx="610817" cy="363698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箭头连接符 147"/>
                  <p:cNvCxnSpPr>
                    <a:stCxn id="164" idx="7"/>
                    <a:endCxn id="146" idx="3"/>
                  </p:cNvCxnSpPr>
                  <p:nvPr/>
                </p:nvCxnSpPr>
                <p:spPr>
                  <a:xfrm flipV="1">
                    <a:off x="5222463" y="4073347"/>
                    <a:ext cx="624603" cy="41753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矩形 148"/>
                      <p:cNvSpPr/>
                      <p:nvPr/>
                    </p:nvSpPr>
                    <p:spPr>
                      <a:xfrm>
                        <a:off x="3392721" y="3311607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矩形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721" y="3311607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矩形 149"/>
                      <p:cNvSpPr/>
                      <p:nvPr/>
                    </p:nvSpPr>
                    <p:spPr>
                      <a:xfrm>
                        <a:off x="3387728" y="4194891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矩形 1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7728" y="4194891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矩形 150"/>
                      <p:cNvSpPr/>
                      <p:nvPr/>
                    </p:nvSpPr>
                    <p:spPr>
                      <a:xfrm>
                        <a:off x="5447339" y="4250167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1" name="矩形 1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7339" y="4250167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矩形 151"/>
                      <p:cNvSpPr/>
                      <p:nvPr/>
                    </p:nvSpPr>
                    <p:spPr>
                      <a:xfrm>
                        <a:off x="5463720" y="3238146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矩形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3720" y="3238146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3" name="直接箭头连接符 152"/>
                  <p:cNvCxnSpPr>
                    <a:stCxn id="168" idx="6"/>
                    <a:endCxn id="167" idx="2"/>
                  </p:cNvCxnSpPr>
                  <p:nvPr/>
                </p:nvCxnSpPr>
                <p:spPr>
                  <a:xfrm>
                    <a:off x="4381367" y="3227838"/>
                    <a:ext cx="469227" cy="2583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箭头连接符 153"/>
                  <p:cNvCxnSpPr>
                    <a:stCxn id="165" idx="6"/>
                    <a:endCxn id="164" idx="2"/>
                  </p:cNvCxnSpPr>
                  <p:nvPr/>
                </p:nvCxnSpPr>
                <p:spPr>
                  <a:xfrm>
                    <a:off x="4367581" y="4648038"/>
                    <a:ext cx="469227" cy="2583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矩形 154"/>
                      <p:cNvSpPr/>
                      <p:nvPr/>
                    </p:nvSpPr>
                    <p:spPr>
                      <a:xfrm>
                        <a:off x="4444325" y="2886960"/>
                        <a:ext cx="37702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5" name="矩形 15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4325" y="2886960"/>
                        <a:ext cx="377026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矩形 155"/>
                      <p:cNvSpPr/>
                      <p:nvPr/>
                    </p:nvSpPr>
                    <p:spPr>
                      <a:xfrm>
                        <a:off x="4379707" y="4294937"/>
                        <a:ext cx="37702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6" name="矩形 15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9707" y="4294937"/>
                        <a:ext cx="377026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7" name="椭圆 156"/>
                  <p:cNvSpPr/>
                  <p:nvPr/>
                </p:nvSpPr>
                <p:spPr>
                  <a:xfrm>
                    <a:off x="6615857" y="3687691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>
                  <a:xfrm>
                    <a:off x="2267000" y="3687691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矩形 158"/>
                      <p:cNvSpPr/>
                      <p:nvPr/>
                    </p:nvSpPr>
                    <p:spPr>
                      <a:xfrm>
                        <a:off x="4499790" y="2137982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矩形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9790" y="2137982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矩形 159"/>
                      <p:cNvSpPr/>
                      <p:nvPr/>
                    </p:nvSpPr>
                    <p:spPr>
                      <a:xfrm>
                        <a:off x="3307444" y="5021539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矩形 1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7444" y="5021539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1" name="矩形 160"/>
                      <p:cNvSpPr/>
                      <p:nvPr/>
                    </p:nvSpPr>
                    <p:spPr>
                      <a:xfrm>
                        <a:off x="2745231" y="3545278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1" name="矩形 16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5231" y="3545278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矩形 161"/>
                      <p:cNvSpPr/>
                      <p:nvPr/>
                    </p:nvSpPr>
                    <p:spPr>
                      <a:xfrm>
                        <a:off x="6263509" y="3545278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2" name="矩形 1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63509" y="3545278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矩形 162"/>
                      <p:cNvSpPr/>
                      <p:nvPr/>
                    </p:nvSpPr>
                    <p:spPr>
                      <a:xfrm>
                        <a:off x="7057482" y="3570013"/>
                        <a:ext cx="37702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3" name="矩形 1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7482" y="3570013"/>
                        <a:ext cx="37702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文本框 138"/>
                    <p:cNvSpPr txBox="1"/>
                    <p:nvPr/>
                  </p:nvSpPr>
                  <p:spPr>
                    <a:xfrm>
                      <a:off x="4078957" y="5457932"/>
                      <a:ext cx="10074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9" name="文本框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8957" y="5457932"/>
                      <a:ext cx="1007455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5455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4" name="直接箭头连接符 133"/>
              <p:cNvCxnSpPr>
                <a:stCxn id="146" idx="6"/>
                <a:endCxn id="157" idx="2"/>
              </p:cNvCxnSpPr>
              <p:nvPr/>
            </p:nvCxnSpPr>
            <p:spPr>
              <a:xfrm>
                <a:off x="9086194" y="2575098"/>
                <a:ext cx="383135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曲线连接符 134"/>
              <p:cNvCxnSpPr>
                <a:stCxn id="146" idx="0"/>
                <a:endCxn id="141" idx="0"/>
              </p:cNvCxnSpPr>
              <p:nvPr/>
            </p:nvCxnSpPr>
            <p:spPr>
              <a:xfrm rot="16200000" flipH="1" flipV="1">
                <a:off x="7502599" y="993685"/>
                <a:ext cx="2182" cy="2713184"/>
              </a:xfrm>
              <a:prstGeom prst="curvedConnector3">
                <a:avLst>
                  <a:gd name="adj1" fmla="val -49641567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曲线连接符 135"/>
              <p:cNvCxnSpPr>
                <a:stCxn id="158" idx="4"/>
                <a:endCxn id="157" idx="4"/>
              </p:cNvCxnSpPr>
              <p:nvPr/>
            </p:nvCxnSpPr>
            <p:spPr>
              <a:xfrm rot="16200000" flipH="1">
                <a:off x="7520812" y="626581"/>
                <a:ext cx="12700" cy="4348857"/>
              </a:xfrm>
              <a:prstGeom prst="curvedConnector3">
                <a:avLst>
                  <a:gd name="adj1" fmla="val 7990677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endCxn id="158" idx="2"/>
              </p:cNvCxnSpPr>
              <p:nvPr/>
            </p:nvCxnSpPr>
            <p:spPr>
              <a:xfrm>
                <a:off x="4742092" y="2575098"/>
                <a:ext cx="378380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椭圆 130"/>
            <p:cNvSpPr/>
            <p:nvPr/>
          </p:nvSpPr>
          <p:spPr>
            <a:xfrm>
              <a:off x="6913564" y="3481523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直接箭头连接符 131"/>
            <p:cNvCxnSpPr>
              <a:stCxn id="157" idx="6"/>
              <a:endCxn id="131" idx="2"/>
            </p:cNvCxnSpPr>
            <p:nvPr/>
          </p:nvCxnSpPr>
          <p:spPr>
            <a:xfrm>
              <a:off x="6539193" y="3701085"/>
              <a:ext cx="374371" cy="63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157776" y="2119357"/>
            <a:ext cx="8715449" cy="4058120"/>
            <a:chOff x="178041" y="1755167"/>
            <a:chExt cx="8715449" cy="4058120"/>
          </a:xfrm>
        </p:grpSpPr>
        <p:grpSp>
          <p:nvGrpSpPr>
            <p:cNvPr id="171" name="组合 170"/>
            <p:cNvGrpSpPr/>
            <p:nvPr/>
          </p:nvGrpSpPr>
          <p:grpSpPr>
            <a:xfrm>
              <a:off x="5590479" y="3417138"/>
              <a:ext cx="3303011" cy="2029980"/>
              <a:chOff x="2929711" y="2886960"/>
              <a:chExt cx="3303011" cy="2029980"/>
            </a:xfrm>
          </p:grpSpPr>
          <p:cxnSp>
            <p:nvCxnSpPr>
              <p:cNvPr id="215" name="直接箭头连接符 214"/>
              <p:cNvCxnSpPr>
                <a:stCxn id="216" idx="7"/>
                <a:endCxn id="236" idx="3"/>
              </p:cNvCxnSpPr>
              <p:nvPr/>
            </p:nvCxnSpPr>
            <p:spPr>
              <a:xfrm flipV="1">
                <a:off x="3453369" y="3387578"/>
                <a:ext cx="542342" cy="3684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椭圆 215"/>
              <p:cNvSpPr/>
              <p:nvPr/>
            </p:nvSpPr>
            <p:spPr>
              <a:xfrm>
                <a:off x="3067714" y="3689873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7" name="组合 216"/>
              <p:cNvGrpSpPr/>
              <p:nvPr/>
            </p:nvGrpSpPr>
            <p:grpSpPr>
              <a:xfrm>
                <a:off x="3801625" y="2930628"/>
                <a:ext cx="1577387" cy="566113"/>
                <a:chOff x="2814543" y="2672231"/>
                <a:chExt cx="1783093" cy="639939"/>
              </a:xfrm>
            </p:grpSpPr>
            <p:sp>
              <p:nvSpPr>
                <p:cNvPr id="235" name="椭圆 234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椭圆 235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圆角矩形 236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组合 217"/>
              <p:cNvGrpSpPr/>
              <p:nvPr/>
            </p:nvGrpSpPr>
            <p:grpSpPr>
              <a:xfrm>
                <a:off x="3787839" y="4350828"/>
                <a:ext cx="1577387" cy="566112"/>
                <a:chOff x="2814543" y="2672231"/>
                <a:chExt cx="1783093" cy="639939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9" name="直接箭头连接符 218"/>
              <p:cNvCxnSpPr>
                <a:stCxn id="216" idx="5"/>
                <a:endCxn id="233" idx="1"/>
              </p:cNvCxnSpPr>
              <p:nvPr/>
            </p:nvCxnSpPr>
            <p:spPr>
              <a:xfrm>
                <a:off x="3453369" y="4075529"/>
                <a:ext cx="528556" cy="4127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椭圆 219"/>
              <p:cNvSpPr/>
              <p:nvPr/>
            </p:nvSpPr>
            <p:spPr>
              <a:xfrm>
                <a:off x="5780898" y="3687691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1" name="直接箭头连接符 220"/>
              <p:cNvCxnSpPr>
                <a:stCxn id="235" idx="5"/>
                <a:endCxn id="220" idx="1"/>
              </p:cNvCxnSpPr>
              <p:nvPr/>
            </p:nvCxnSpPr>
            <p:spPr>
              <a:xfrm>
                <a:off x="5236250" y="3390161"/>
                <a:ext cx="610817" cy="36369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/>
              <p:cNvCxnSpPr>
                <a:stCxn id="232" idx="7"/>
                <a:endCxn id="220" idx="3"/>
              </p:cNvCxnSpPr>
              <p:nvPr/>
            </p:nvCxnSpPr>
            <p:spPr>
              <a:xfrm flipV="1">
                <a:off x="5222463" y="4073347"/>
                <a:ext cx="624603" cy="41753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矩形 222"/>
                  <p:cNvSpPr/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3" name="矩形 2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矩形 223"/>
                  <p:cNvSpPr/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4" name="矩形 2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矩形 224"/>
                  <p:cNvSpPr/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5" name="矩形 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矩形 225"/>
                  <p:cNvSpPr/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6" name="矩形 2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7" name="直接箭头连接符 226"/>
              <p:cNvCxnSpPr>
                <a:stCxn id="236" idx="6"/>
                <a:endCxn id="235" idx="2"/>
              </p:cNvCxnSpPr>
              <p:nvPr/>
            </p:nvCxnSpPr>
            <p:spPr>
              <a:xfrm>
                <a:off x="4381367" y="32278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/>
              <p:cNvCxnSpPr>
                <a:stCxn id="233" idx="6"/>
                <a:endCxn id="232" idx="2"/>
              </p:cNvCxnSpPr>
              <p:nvPr/>
            </p:nvCxnSpPr>
            <p:spPr>
              <a:xfrm>
                <a:off x="4367581" y="46480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矩形 228"/>
                  <p:cNvSpPr/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9" name="矩形 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矩形 229"/>
                  <p:cNvSpPr/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0" name="矩形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矩形 230"/>
                  <p:cNvSpPr/>
                  <p:nvPr/>
                </p:nvSpPr>
                <p:spPr>
                  <a:xfrm>
                    <a:off x="2929711" y="3252916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1" name="矩形 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711" y="3252916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2" name="组合 171"/>
            <p:cNvGrpSpPr/>
            <p:nvPr/>
          </p:nvGrpSpPr>
          <p:grpSpPr>
            <a:xfrm>
              <a:off x="178041" y="1755167"/>
              <a:ext cx="6005256" cy="4058120"/>
              <a:chOff x="1360132" y="1925464"/>
              <a:chExt cx="6005256" cy="4058120"/>
            </a:xfrm>
          </p:grpSpPr>
          <p:grpSp>
            <p:nvGrpSpPr>
              <p:cNvPr id="175" name="组合 174"/>
              <p:cNvGrpSpPr/>
              <p:nvPr/>
            </p:nvGrpSpPr>
            <p:grpSpPr>
              <a:xfrm>
                <a:off x="1360132" y="1925464"/>
                <a:ext cx="5850203" cy="4058120"/>
                <a:chOff x="4742092" y="799477"/>
                <a:chExt cx="5850203" cy="4058120"/>
              </a:xfrm>
            </p:grpSpPr>
            <p:grpSp>
              <p:nvGrpSpPr>
                <p:cNvPr id="178" name="组合 177"/>
                <p:cNvGrpSpPr/>
                <p:nvPr/>
              </p:nvGrpSpPr>
              <p:grpSpPr>
                <a:xfrm>
                  <a:off x="5120472" y="799477"/>
                  <a:ext cx="5471823" cy="4058120"/>
                  <a:chOff x="2164451" y="2206165"/>
                  <a:chExt cx="5471823" cy="4058120"/>
                </a:xfrm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2164451" y="2206165"/>
                    <a:ext cx="5167508" cy="3210281"/>
                    <a:chOff x="2267000" y="2137982"/>
                    <a:chExt cx="5167508" cy="3210281"/>
                  </a:xfrm>
                </p:grpSpPr>
                <p:cxnSp>
                  <p:nvCxnSpPr>
                    <p:cNvPr id="185" name="直接箭头连接符 184"/>
                    <p:cNvCxnSpPr>
                      <a:stCxn id="186" idx="7"/>
                      <a:endCxn id="213" idx="3"/>
                    </p:cNvCxnSpPr>
                    <p:nvPr/>
                  </p:nvCxnSpPr>
                  <p:spPr>
                    <a:xfrm flipV="1">
                      <a:off x="3453369" y="3387578"/>
                      <a:ext cx="542342" cy="36846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椭圆 185"/>
                    <p:cNvSpPr/>
                    <p:nvPr/>
                  </p:nvSpPr>
                  <p:spPr>
                    <a:xfrm>
                      <a:off x="3067714" y="3689873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87" name="组合 186"/>
                    <p:cNvGrpSpPr/>
                    <p:nvPr/>
                  </p:nvGrpSpPr>
                  <p:grpSpPr>
                    <a:xfrm>
                      <a:off x="3801625" y="2930628"/>
                      <a:ext cx="1577387" cy="566113"/>
                      <a:chOff x="2814543" y="2672231"/>
                      <a:chExt cx="1783093" cy="639939"/>
                    </a:xfrm>
                  </p:grpSpPr>
                  <p:sp>
                    <p:nvSpPr>
                      <p:cNvPr id="212" name="椭圆 211"/>
                      <p:cNvSpPr/>
                      <p:nvPr/>
                    </p:nvSpPr>
                    <p:spPr>
                      <a:xfrm>
                        <a:off x="4000307" y="275574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3" name="椭圆 212"/>
                      <p:cNvSpPr/>
                      <p:nvPr/>
                    </p:nvSpPr>
                    <p:spPr>
                      <a:xfrm>
                        <a:off x="2959143" y="275282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4" name="圆角矩形 213"/>
                      <p:cNvSpPr/>
                      <p:nvPr/>
                    </p:nvSpPr>
                    <p:spPr>
                      <a:xfrm>
                        <a:off x="2814543" y="2672231"/>
                        <a:ext cx="1783093" cy="639939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3787839" y="4350828"/>
                      <a:ext cx="1577387" cy="566112"/>
                      <a:chOff x="2814543" y="2672231"/>
                      <a:chExt cx="1783093" cy="639939"/>
                    </a:xfrm>
                  </p:grpSpPr>
                  <p:sp>
                    <p:nvSpPr>
                      <p:cNvPr id="209" name="椭圆 208"/>
                      <p:cNvSpPr/>
                      <p:nvPr/>
                    </p:nvSpPr>
                    <p:spPr>
                      <a:xfrm>
                        <a:off x="4000307" y="275574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0" name="椭圆 209"/>
                      <p:cNvSpPr/>
                      <p:nvPr/>
                    </p:nvSpPr>
                    <p:spPr>
                      <a:xfrm>
                        <a:off x="2959143" y="275282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1" name="圆角矩形 210"/>
                      <p:cNvSpPr/>
                      <p:nvPr/>
                    </p:nvSpPr>
                    <p:spPr>
                      <a:xfrm>
                        <a:off x="2814543" y="2672231"/>
                        <a:ext cx="1783093" cy="639939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89" name="直接箭头连接符 188"/>
                    <p:cNvCxnSpPr>
                      <a:stCxn id="186" idx="5"/>
                      <a:endCxn id="210" idx="1"/>
                    </p:cNvCxnSpPr>
                    <p:nvPr/>
                  </p:nvCxnSpPr>
                  <p:spPr>
                    <a:xfrm>
                      <a:off x="3453369" y="4075529"/>
                      <a:ext cx="528556" cy="41276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直接箭头连接符 189"/>
                    <p:cNvCxnSpPr>
                      <a:stCxn id="203" idx="6"/>
                      <a:endCxn id="186" idx="2"/>
                    </p:cNvCxnSpPr>
                    <p:nvPr/>
                  </p:nvCxnSpPr>
                  <p:spPr>
                    <a:xfrm>
                      <a:off x="2718824" y="3913603"/>
                      <a:ext cx="348890" cy="2182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椭圆 190"/>
                    <p:cNvSpPr/>
                    <p:nvPr/>
                  </p:nvSpPr>
                  <p:spPr>
                    <a:xfrm>
                      <a:off x="5780898" y="3687691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92" name="直接箭头连接符 191"/>
                    <p:cNvCxnSpPr>
                      <a:stCxn id="212" idx="5"/>
                      <a:endCxn id="191" idx="1"/>
                    </p:cNvCxnSpPr>
                    <p:nvPr/>
                  </p:nvCxnSpPr>
                  <p:spPr>
                    <a:xfrm>
                      <a:off x="5236250" y="3390161"/>
                      <a:ext cx="610817" cy="363698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直接箭头连接符 192"/>
                    <p:cNvCxnSpPr>
                      <a:stCxn id="209" idx="7"/>
                      <a:endCxn id="191" idx="3"/>
                    </p:cNvCxnSpPr>
                    <p:nvPr/>
                  </p:nvCxnSpPr>
                  <p:spPr>
                    <a:xfrm flipV="1">
                      <a:off x="5222463" y="4073347"/>
                      <a:ext cx="624603" cy="41753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矩形 193"/>
                        <p:cNvSpPr/>
                        <p:nvPr/>
                      </p:nvSpPr>
                      <p:spPr>
                        <a:xfrm>
                          <a:off x="3392721" y="3311607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矩形 19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92721" y="3311607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5" name="矩形 194"/>
                        <p:cNvSpPr/>
                        <p:nvPr/>
                      </p:nvSpPr>
                      <p:spPr>
                        <a:xfrm>
                          <a:off x="3387728" y="4194891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5" name="矩形 19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87728" y="4194891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1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6" name="矩形 195"/>
                        <p:cNvSpPr/>
                        <p:nvPr/>
                      </p:nvSpPr>
                      <p:spPr>
                        <a:xfrm>
                          <a:off x="5447339" y="4250167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6" name="矩形 19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7339" y="4250167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2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7" name="矩形 196"/>
                        <p:cNvSpPr/>
                        <p:nvPr/>
                      </p:nvSpPr>
                      <p:spPr>
                        <a:xfrm>
                          <a:off x="5463720" y="3238146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7" name="矩形 19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63720" y="3238146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3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8" name="直接箭头连接符 197"/>
                    <p:cNvCxnSpPr>
                      <a:stCxn id="213" idx="6"/>
                      <a:endCxn id="212" idx="2"/>
                    </p:cNvCxnSpPr>
                    <p:nvPr/>
                  </p:nvCxnSpPr>
                  <p:spPr>
                    <a:xfrm>
                      <a:off x="4381367" y="3227838"/>
                      <a:ext cx="469227" cy="258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直接箭头连接符 198"/>
                    <p:cNvCxnSpPr>
                      <a:stCxn id="210" idx="6"/>
                      <a:endCxn id="209" idx="2"/>
                    </p:cNvCxnSpPr>
                    <p:nvPr/>
                  </p:nvCxnSpPr>
                  <p:spPr>
                    <a:xfrm>
                      <a:off x="4367581" y="4648038"/>
                      <a:ext cx="469227" cy="258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0" name="矩形 199"/>
                        <p:cNvSpPr/>
                        <p:nvPr/>
                      </p:nvSpPr>
                      <p:spPr>
                        <a:xfrm>
                          <a:off x="4444325" y="2886960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0" name="矩形 19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44325" y="2886960"/>
                          <a:ext cx="377026" cy="369332"/>
                        </a:xfrm>
                        <a:prstGeom prst="rect">
                          <a:avLst/>
                        </a:prstGeom>
                        <a:blipFill rotWithShape="0">
                          <a:blip r:embed="rId3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1" name="矩形 200"/>
                        <p:cNvSpPr/>
                        <p:nvPr/>
                      </p:nvSpPr>
                      <p:spPr>
                        <a:xfrm>
                          <a:off x="4379707" y="4294937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1" name="矩形 20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79707" y="4294937"/>
                          <a:ext cx="377026" cy="369332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02" name="椭圆 201"/>
                    <p:cNvSpPr/>
                    <p:nvPr/>
                  </p:nvSpPr>
                  <p:spPr>
                    <a:xfrm>
                      <a:off x="6615857" y="3687691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3" name="椭圆 202"/>
                    <p:cNvSpPr/>
                    <p:nvPr/>
                  </p:nvSpPr>
                  <p:spPr>
                    <a:xfrm>
                      <a:off x="2267000" y="3687691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4" name="矩形 203"/>
                        <p:cNvSpPr/>
                        <p:nvPr/>
                      </p:nvSpPr>
                      <p:spPr>
                        <a:xfrm>
                          <a:off x="4499790" y="2137982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4" name="矩形 20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9790" y="2137982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矩形 204"/>
                        <p:cNvSpPr/>
                        <p:nvPr/>
                      </p:nvSpPr>
                      <p:spPr>
                        <a:xfrm>
                          <a:off x="3307444" y="5021539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5" name="矩形 20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7444" y="5021539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7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矩形 205"/>
                        <p:cNvSpPr/>
                        <p:nvPr/>
                      </p:nvSpPr>
                      <p:spPr>
                        <a:xfrm>
                          <a:off x="2745231" y="3545278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6" name="矩形 20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5231" y="3545278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矩形 206"/>
                        <p:cNvSpPr/>
                        <p:nvPr/>
                      </p:nvSpPr>
                      <p:spPr>
                        <a:xfrm>
                          <a:off x="6263509" y="3545278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7" name="矩形 2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3509" y="3545278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8" name="矩形 207"/>
                        <p:cNvSpPr/>
                        <p:nvPr/>
                      </p:nvSpPr>
                      <p:spPr>
                        <a:xfrm>
                          <a:off x="7057482" y="3570013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8" name="矩形 2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57482" y="3570013"/>
                          <a:ext cx="377026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文本框 183"/>
                      <p:cNvSpPr txBox="1"/>
                      <p:nvPr/>
                    </p:nvSpPr>
                    <p:spPr>
                      <a:xfrm>
                        <a:off x="5904261" y="5987286"/>
                        <a:ext cx="173201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1(0+1)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4" name="文本框 1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04261" y="5987286"/>
                        <a:ext cx="1732013" cy="276999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r="-386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79" name="直接箭头连接符 178"/>
                <p:cNvCxnSpPr>
                  <a:stCxn id="191" idx="6"/>
                  <a:endCxn id="202" idx="2"/>
                </p:cNvCxnSpPr>
                <p:nvPr/>
              </p:nvCxnSpPr>
              <p:spPr>
                <a:xfrm>
                  <a:off x="9086194" y="2575098"/>
                  <a:ext cx="383135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曲线连接符 179"/>
                <p:cNvCxnSpPr>
                  <a:stCxn id="191" idx="0"/>
                  <a:endCxn id="186" idx="0"/>
                </p:cNvCxnSpPr>
                <p:nvPr/>
              </p:nvCxnSpPr>
              <p:spPr>
                <a:xfrm rot="16200000" flipH="1" flipV="1">
                  <a:off x="7502599" y="993685"/>
                  <a:ext cx="2182" cy="2713184"/>
                </a:xfrm>
                <a:prstGeom prst="curvedConnector3">
                  <a:avLst>
                    <a:gd name="adj1" fmla="val -49641567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曲线连接符 180"/>
                <p:cNvCxnSpPr>
                  <a:stCxn id="203" idx="4"/>
                  <a:endCxn id="202" idx="4"/>
                </p:cNvCxnSpPr>
                <p:nvPr/>
              </p:nvCxnSpPr>
              <p:spPr>
                <a:xfrm rot="16200000" flipH="1">
                  <a:off x="7520812" y="626581"/>
                  <a:ext cx="12700" cy="4348857"/>
                </a:xfrm>
                <a:prstGeom prst="curvedConnector3">
                  <a:avLst>
                    <a:gd name="adj1" fmla="val 7990677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箭头连接符 181"/>
                <p:cNvCxnSpPr>
                  <a:endCxn id="203" idx="2"/>
                </p:cNvCxnSpPr>
                <p:nvPr/>
              </p:nvCxnSpPr>
              <p:spPr>
                <a:xfrm>
                  <a:off x="4742092" y="2575098"/>
                  <a:ext cx="378380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椭圆 175"/>
              <p:cNvSpPr/>
              <p:nvPr/>
            </p:nvSpPr>
            <p:spPr>
              <a:xfrm>
                <a:off x="6913564" y="3481523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直接箭头连接符 176"/>
              <p:cNvCxnSpPr>
                <a:stCxn id="202" idx="6"/>
                <a:endCxn id="176" idx="2"/>
              </p:cNvCxnSpPr>
              <p:nvPr/>
            </p:nvCxnSpPr>
            <p:spPr>
              <a:xfrm>
                <a:off x="6539193" y="3701085"/>
                <a:ext cx="374371" cy="635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箭头连接符 172"/>
            <p:cNvCxnSpPr>
              <a:stCxn id="176" idx="4"/>
              <a:endCxn id="216" idx="0"/>
            </p:cNvCxnSpPr>
            <p:nvPr/>
          </p:nvCxnSpPr>
          <p:spPr>
            <a:xfrm flipH="1">
              <a:off x="5954394" y="3763050"/>
              <a:ext cx="2991" cy="45700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/>
            <p:cNvSpPr/>
            <p:nvPr/>
          </p:nvSpPr>
          <p:spPr>
            <a:xfrm>
              <a:off x="8494966" y="4259615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6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 to DFA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59679" y="2580831"/>
            <a:ext cx="948583" cy="589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2914117" y="2580831"/>
                <a:ext cx="948583" cy="58966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17" y="2580831"/>
                <a:ext cx="948583" cy="58966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4768555" y="2580831"/>
            <a:ext cx="948583" cy="589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NFA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622993" y="2580831"/>
            <a:ext cx="948583" cy="589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DFA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144995" y="2760292"/>
            <a:ext cx="632389" cy="2307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箭头 11"/>
          <p:cNvSpPr/>
          <p:nvPr/>
        </p:nvSpPr>
        <p:spPr>
          <a:xfrm>
            <a:off x="3999433" y="2760291"/>
            <a:ext cx="632389" cy="2307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5853871" y="2760290"/>
            <a:ext cx="632389" cy="2307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FA to 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elimination technique</a:t>
            </a:r>
          </a:p>
          <a:p>
            <a:pPr lvl="1"/>
            <a:r>
              <a:rPr lang="en-US" dirty="0"/>
              <a:t>Label the edges with regular expression instead symbols</a:t>
            </a:r>
          </a:p>
          <a:p>
            <a:pPr lvl="1"/>
            <a:r>
              <a:rPr lang="en-US" dirty="0"/>
              <a:t>Eliminate state 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6" y="2913647"/>
            <a:ext cx="2927877" cy="3409584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95" y="3179051"/>
            <a:ext cx="3257550" cy="2867025"/>
          </a:xfrm>
          <a:prstGeom prst="rect">
            <a:avLst/>
          </a:prstGeom>
        </p:spPr>
      </p:pic>
      <p:sp>
        <p:nvSpPr>
          <p:cNvPr id="157" name="右箭头 156"/>
          <p:cNvSpPr/>
          <p:nvPr/>
        </p:nvSpPr>
        <p:spPr>
          <a:xfrm>
            <a:off x="3915709" y="4304914"/>
            <a:ext cx="854579" cy="6152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elimination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Re-assign an initial state X and a final state Y to the Automata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-transition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Eliminate all states except X and Y following the above reduction rule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regular expression is at the only edge left between X and 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6330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12919</TotalTime>
  <Words>3317</Words>
  <Application>Microsoft Office PowerPoint</Application>
  <PresentationFormat>全屏显示(4:3)</PresentationFormat>
  <Paragraphs>545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微软雅黑</vt:lpstr>
      <vt:lpstr>Calibri</vt:lpstr>
      <vt:lpstr>Cambria Math</vt:lpstr>
      <vt:lpstr>Century Gothic</vt:lpstr>
      <vt:lpstr>Wingdings 3</vt:lpstr>
      <vt:lpstr>切片</vt:lpstr>
      <vt:lpstr>形式语言与自动机理论  S2-3 正则语言 </vt:lpstr>
      <vt:lpstr>正则语言</vt:lpstr>
      <vt:lpstr>Example</vt:lpstr>
      <vt:lpstr>有限自动机和正则表达式等价</vt:lpstr>
      <vt:lpstr>From RE to ϵ-NFA</vt:lpstr>
      <vt:lpstr>Example</vt:lpstr>
      <vt:lpstr>From RE to DFA</vt:lpstr>
      <vt:lpstr>From FA to RE</vt:lpstr>
      <vt:lpstr>State elimination technique</vt:lpstr>
      <vt:lpstr>Elimination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有限自动机与正则文法</vt:lpstr>
      <vt:lpstr>有限自动机与正则文法等价性</vt:lpstr>
      <vt:lpstr>Example</vt:lpstr>
      <vt:lpstr>有限自动机与正则文法等价性</vt:lpstr>
      <vt:lpstr>Example</vt:lpstr>
      <vt:lpstr>如何判定一个语言是正则语言</vt:lpstr>
      <vt:lpstr>正则表达式性质</vt:lpstr>
      <vt:lpstr>正则表达式性质</vt:lpstr>
      <vt:lpstr>正则语言的封闭性</vt:lpstr>
      <vt:lpstr>封闭性证明 L_1∪L_2</vt:lpstr>
      <vt:lpstr>封闭性证明 L_1∩L_2</vt:lpstr>
      <vt:lpstr>Example</vt:lpstr>
      <vt:lpstr>封闭性证明 L ̅, L-M</vt:lpstr>
      <vt:lpstr>封闭性证明 L^R</vt:lpstr>
      <vt:lpstr>封闭性证明 L_1 L_2</vt:lpstr>
      <vt:lpstr>封闭性证明 L^∗</vt:lpstr>
      <vt:lpstr>封闭性证明 h(L)</vt:lpstr>
      <vt:lpstr>封闭性证明 h(L)</vt:lpstr>
      <vt:lpstr>封闭性证明 h^(-1) (L)</vt:lpstr>
      <vt:lpstr>封闭性证明 h^(-1) (L)</vt:lpstr>
      <vt:lpstr>使用泵引理证明一个语言不是正则语言</vt:lpstr>
      <vt:lpstr>Pumping lemma（泵引理）</vt:lpstr>
      <vt:lpstr>泵引理的证明</vt:lpstr>
      <vt:lpstr>Example</vt:lpstr>
      <vt:lpstr>Myhill–Nerode theorem</vt:lpstr>
      <vt:lpstr>Myhill–Nerode theorem</vt:lpstr>
      <vt:lpstr>Proof of Myhill–Nerode theorem</vt:lpstr>
      <vt:lpstr>Proof of Myhill–Nerode theorem</vt:lpstr>
      <vt:lpstr>Example</vt:lpstr>
      <vt:lpstr>有限自动机的最小化</vt:lpstr>
      <vt:lpstr>DFA最小化算法</vt:lpstr>
      <vt:lpstr>Example</vt:lpstr>
      <vt:lpstr>Example</vt:lpstr>
      <vt:lpstr>判定性问题</vt:lpstr>
      <vt:lpstr>正则语言中的判定性问题</vt:lpstr>
      <vt:lpstr>w∈L？</vt:lpstr>
      <vt:lpstr>L=∅?</vt:lpstr>
      <vt:lpstr>L_1=L_2?</vt:lpstr>
      <vt:lpstr>L_1=L_2?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531</cp:revision>
  <dcterms:created xsi:type="dcterms:W3CDTF">2017-02-02T01:49:40Z</dcterms:created>
  <dcterms:modified xsi:type="dcterms:W3CDTF">2025-03-17T08:36:31Z</dcterms:modified>
</cp:coreProperties>
</file>