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55"/>
  </p:notesMasterIdLst>
  <p:sldIdLst>
    <p:sldId id="256" r:id="rId2"/>
    <p:sldId id="280" r:id="rId3"/>
    <p:sldId id="281" r:id="rId4"/>
    <p:sldId id="282" r:id="rId5"/>
    <p:sldId id="283" r:id="rId6"/>
    <p:sldId id="284" r:id="rId7"/>
    <p:sldId id="325" r:id="rId8"/>
    <p:sldId id="328" r:id="rId9"/>
    <p:sldId id="326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288" r:id="rId19"/>
    <p:sldId id="287" r:id="rId20"/>
    <p:sldId id="290" r:id="rId21"/>
    <p:sldId id="291" r:id="rId22"/>
    <p:sldId id="292" r:id="rId23"/>
    <p:sldId id="289" r:id="rId24"/>
    <p:sldId id="293" r:id="rId25"/>
    <p:sldId id="294" r:id="rId26"/>
    <p:sldId id="296" r:id="rId27"/>
    <p:sldId id="295" r:id="rId28"/>
    <p:sldId id="299" r:id="rId29"/>
    <p:sldId id="300" r:id="rId30"/>
    <p:sldId id="302" r:id="rId31"/>
    <p:sldId id="301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37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7858570" cy="3124201"/>
          </a:xfrm>
        </p:spPr>
        <p:txBody>
          <a:bodyPr>
            <a:normAutofit/>
          </a:bodyPr>
          <a:lstStyle/>
          <a:p>
            <a:r>
              <a:rPr lang="zh-CN" altLang="en-US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S3-1 </a:t>
            </a:r>
            <a:r>
              <a:rPr lang="zh-CN" altLang="en-US" dirty="0"/>
              <a:t>下推自动机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CFG. We say that G is ambiguous if there exists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we can find two different parse trees yielding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every string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only one parse tree,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unambiguous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067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sometimes we can remove ambiguity from CFG</a:t>
            </a:r>
          </a:p>
          <a:p>
            <a:r>
              <a:rPr lang="en-US" dirty="0"/>
              <a:t>Bad news: there is no algorithm to do it</a:t>
            </a:r>
          </a:p>
          <a:p>
            <a:r>
              <a:rPr lang="en-US" dirty="0"/>
              <a:t>Bad news: There are CFLs that has only ambiguous grammars and it is impossible to remove the ambiguity</a:t>
            </a:r>
          </a:p>
          <a:p>
            <a:r>
              <a:rPr lang="en-US" dirty="0"/>
              <a:t>Good news: there are well-known techniques for eliminating ambiguity in common programming languages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910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the grammar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Causes of ambiguity:</a:t>
                </a:r>
              </a:p>
              <a:p>
                <a:pPr lvl="1"/>
                <a:r>
                  <a:rPr lang="en-US" dirty="0"/>
                  <a:t>No precedence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grouping of operator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</a:t>
                </a:r>
              </a:p>
              <a:p>
                <a:pPr lvl="1"/>
                <a:r>
                  <a:rPr lang="en-US" dirty="0"/>
                  <a:t>Enforce precedence by introducing more variables representing different binding strengths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196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Convert the grammar as follows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has only one parse tree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25" y="3863113"/>
            <a:ext cx="1984275" cy="267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4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 and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CFG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a string w has two distinct parse trees </a:t>
                </a:r>
                <a:r>
                  <a:rPr lang="en-US" dirty="0" err="1"/>
                  <a:t>iff</a:t>
                </a:r>
                <a:r>
                  <a:rPr lang="en-US" dirty="0"/>
                  <a:t> w has two distinct leftmost derivation</a:t>
                </a:r>
              </a:p>
              <a:p>
                <a:r>
                  <a:rPr lang="en-US" dirty="0"/>
                  <a:t>Example: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0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CFL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inherent ambiguous if all grammars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are ambiguous</a:t>
                </a:r>
              </a:p>
              <a:p>
                <a:r>
                  <a:rPr lang="en-US" dirty="0"/>
                  <a:t>Example: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≥1}∪{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grammar for L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𝑐𝑑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𝑎𝐶𝑑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𝑎𝐷𝑑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𝑏𝐷𝑐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 b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07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parse trees for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2" y="1969276"/>
            <a:ext cx="6279000" cy="40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Inherent 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two leftmost derivations: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𝑎𝐴𝑏𝐵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𝑎𝑎𝑏𝑏𝑐𝐵𝑑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𝑎𝐶𝑑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𝑎𝑎𝐷𝑑𝑑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𝑎𝑎𝑏𝐷𝑐𝑑𝑑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𝑎𝑎𝑏𝑏𝑐𝑐𝑑𝑑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prove that every grammar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behaves like the above.</a:t>
                </a:r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inherently ambiguous.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172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pushdown automata (PDA) is essentially 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-NFA with a stack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29" y="2547730"/>
            <a:ext cx="6208714" cy="306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09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PDA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input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 finite set of stack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is a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start state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 the start symbol of the stack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set of final (accepting) states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3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context-free grammar is a quadruple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 is a finite set of variables.</a:t>
                </a:r>
              </a:p>
              <a:p>
                <a:pPr lvl="1"/>
                <a:r>
                  <a:rPr lang="en-US" dirty="0"/>
                  <a:t>T is a finite set of terminals.</a:t>
                </a:r>
              </a:p>
              <a:p>
                <a:pPr lvl="1"/>
                <a:r>
                  <a:rPr lang="en-US" altLang="zh-CN" dirty="0"/>
                  <a:t>P </a:t>
                </a:r>
                <a:r>
                  <a:rPr lang="en-US" dirty="0"/>
                  <a:t>is a finite set of productions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 is a designated variable called the start symbol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470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下推自动机（</a:t>
            </a:r>
            <a:r>
              <a:rPr lang="en-US" altLang="zh-CN" dirty="0"/>
              <a:t>Pushdown Automata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On a transition the PDA:</a:t>
                </a:r>
              </a:p>
              <a:p>
                <a:pPr lvl="1"/>
                <a:r>
                  <a:rPr lang="en-US" altLang="zh-CN" dirty="0"/>
                  <a:t>Consumes an input symbol.</a:t>
                </a:r>
              </a:p>
              <a:p>
                <a:pPr lvl="1"/>
                <a:r>
                  <a:rPr lang="en-US" altLang="zh-CN" dirty="0"/>
                  <a:t>Goes to a new state (or stays in the old).</a:t>
                </a:r>
              </a:p>
              <a:p>
                <a:pPr lvl="1"/>
                <a:r>
                  <a:rPr lang="en-US" altLang="zh-CN" dirty="0"/>
                  <a:t>Replaces the symbol at the top of the stack by any string.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at state q, encounter input a, with z at the top of stack</a:t>
                </a:r>
              </a:p>
              <a:p>
                <a:pPr lvl="1"/>
                <a:r>
                  <a:rPr lang="en-US" altLang="zh-CN" dirty="0"/>
                  <a:t>go to state p, replace z with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string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 ; same symbol z ; another symbol</a:t>
                </a:r>
              </a:p>
              <a:p>
                <a:pPr lvl="1"/>
                <a:r>
                  <a:rPr lang="en-US" altLang="zh-CN" dirty="0"/>
                  <a:t>a string with more than one symbol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b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6602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grammar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 PDA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can be constructed as follows</a:t>
                </a:r>
              </a:p>
              <a:p>
                <a:pPr lvl="1"/>
                <a:r>
                  <a:rPr lang="en-US" altLang="zh-CN" dirty="0"/>
                  <a:t>reading w: stay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push all symbols of w into the stack</a:t>
                </a:r>
              </a:p>
              <a:p>
                <a:pPr lvl="1"/>
                <a:r>
                  <a:rPr lang="en-US" altLang="zh-CN" dirty="0"/>
                  <a:t>finish reading w: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reading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</m:oMath>
                </a14:m>
                <a:r>
                  <a:rPr lang="en-US" altLang="zh-CN" dirty="0"/>
                  <a:t>: Compare it to the top of the stack. If match, pop the stack, and remain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 If not match, go to deadlock</a:t>
                </a:r>
              </a:p>
              <a:p>
                <a:pPr lvl="1"/>
                <a:r>
                  <a:rPr lang="en-US" altLang="zh-CN" dirty="0"/>
                  <a:t>stack is empty: go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accept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357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PDA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b="0" dirty="0"/>
                  <a:t>transition label: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(read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, replace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897" y="2509221"/>
            <a:ext cx="5661998" cy="359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33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shown as follows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914125"/>
                  </p:ext>
                </p:extLst>
              </p:nvPr>
            </p:nvGraphicFramePr>
            <p:xfrm>
              <a:off x="697842" y="2964867"/>
              <a:ext cx="7768420" cy="1996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84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776842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</a:tblGrid>
                  <a:tr h="49918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0,0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1,0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 anchor="ctr" anchorCtr="1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,0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918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914125"/>
                  </p:ext>
                </p:extLst>
              </p:nvPr>
            </p:nvGraphicFramePr>
            <p:xfrm>
              <a:off x="697842" y="2964867"/>
              <a:ext cx="7768420" cy="1996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  <a:gridCol w="776842"/>
                  </a:tblGrid>
                  <a:tr h="49918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101575" t="-1220" r="-806299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200000" t="-1220" r="-700000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1220" r="-605512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99219" t="-1220" r="-500781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03150" t="-1220" r="-40472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1220" r="-301563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1220" r="-203937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97656" t="-1220" r="-102344" b="-3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904724" t="-1220" r="-3150" b="-302439"/>
                          </a:stretch>
                        </a:blipFill>
                      </a:tcPr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101220" r="-89921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101575" t="-101220" r="-806299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 anchor="ctr" anchorCtr="1">
                        <a:blipFill rotWithShape="0">
                          <a:blip r:embed="rId3"/>
                          <a:stretch>
                            <a:fillRect l="-200000" t="-101220" r="-700000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101220" r="-605512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99219" t="-101220" r="-500781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03150" t="-101220" r="-40472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101220" r="-301563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101220" r="-203937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97656" t="-101220" r="-102344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904724" t="-101220" r="-3150" b="-202439"/>
                          </a:stretch>
                        </a:blipFill>
                      </a:tcPr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201220" r="-899219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--</a:t>
                          </a:r>
                          <a:endParaRPr lang="zh-CN" altLang="en-US" dirty="0" smtClean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302362" t="-201220" r="-605512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598438" t="-201220" r="-301563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03937" t="-201220" r="-203937" b="-1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</a:tr>
                  <a:tr h="49918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91440" marB="91440">
                        <a:blipFill rotWithShape="0">
                          <a:blip r:embed="rId3"/>
                          <a:stretch>
                            <a:fillRect l="-781" t="-301220" r="-899219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--</a:t>
                          </a:r>
                          <a:endParaRPr lang="zh-CN" altLang="en-US" dirty="0"/>
                        </a:p>
                      </a:txBody>
                      <a:tcPr marL="0" marR="0" marT="91440" marB="91440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9351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瞬时描述 </a:t>
            </a:r>
            <a:r>
              <a:rPr lang="en-US" altLang="zh-CN" dirty="0"/>
              <a:t>(Instantaneous Description)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A ID of a PDA is a triple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current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remaining input string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current stack contents</a:t>
                </a:r>
              </a:p>
              <a:p>
                <a:r>
                  <a:rPr lang="en-US" altLang="zh-CN" dirty="0"/>
                  <a:t>Transitions of 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𝛾𝛽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if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the reflective-transitive closure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basis: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any ID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inductive: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there is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b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44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Computation sequence of string 1111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5" y="2071103"/>
            <a:ext cx="4270783" cy="446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0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Theorems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𝛼𝛾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03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下推自动机接受的语言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Acceptance by the final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  <a:p>
                <a:r>
                  <a:rPr lang="en-US" dirty="0"/>
                  <a:t>Acceptance by the Empty Stack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720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two acceptance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PDA that accepts it by final state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PDA that accepts it by empty stack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some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there exists a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Proof: construct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975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following diagram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614" y="2208314"/>
            <a:ext cx="6916876" cy="36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4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,0,1,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,+,×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grammar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𝑒𝑙𝑠𝑒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𝑒𝑙𝑠𝑒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47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for catching errors in strings meant to be in the if-else grammar 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𝑖𝑆𝑒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𝑍𝑍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69" y="2277511"/>
            <a:ext cx="1399581" cy="15424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604" y="4797732"/>
            <a:ext cx="4811965" cy="154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there is a PDA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Proof: </a:t>
                </a:r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 r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19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8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following diagram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64" y="2501851"/>
            <a:ext cx="7391176" cy="236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</a:t>
            </a:r>
            <a:r>
              <a:rPr lang="zh-CN" altLang="en-US" dirty="0"/>
              <a:t>和</a:t>
            </a:r>
            <a:r>
              <a:rPr lang="en-US" altLang="zh-CN" dirty="0"/>
              <a:t>PDA</a:t>
            </a:r>
            <a:r>
              <a:rPr lang="zh-CN" altLang="en-US" dirty="0"/>
              <a:t>的等价性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is a language generated by a CFG </a:t>
            </a:r>
            <a:r>
              <a:rPr lang="en-US" dirty="0" err="1"/>
              <a:t>iff</a:t>
            </a:r>
            <a:r>
              <a:rPr lang="en-US" dirty="0"/>
              <a:t> it is accepted by a PDA</a:t>
            </a:r>
          </a:p>
          <a:p>
            <a:pPr lvl="1"/>
            <a:r>
              <a:rPr lang="en-US" dirty="0"/>
              <a:t>a PDA accepts by empty stack</a:t>
            </a:r>
          </a:p>
          <a:p>
            <a:pPr lvl="1"/>
            <a:r>
              <a:rPr lang="en-US" dirty="0"/>
              <a:t>a PDA accepts by final state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07" y="3553584"/>
            <a:ext cx="6500723" cy="20257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07" y="3553583"/>
            <a:ext cx="6505655" cy="20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CFG to PDA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a CFG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construct a PDA that simulates the leftmost derivations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A left-sentential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where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𝛽𝛼</m:t>
                    </m:r>
                  </m:oMath>
                </a14:m>
                <a:r>
                  <a:rPr lang="en-US" dirty="0"/>
                  <a:t> corresponds to the PDA that having consumed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having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on the stack, and then it replaces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transition.</a:t>
                </a:r>
              </a:p>
              <a:p>
                <a:r>
                  <a:rPr lang="en-US" dirty="0"/>
                  <a:t>Then pop the terminals from the left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expose the first variable symbol at the top of the stack. </a:t>
                </a:r>
              </a:p>
              <a:p>
                <a:r>
                  <a:rPr lang="en-US" dirty="0"/>
                  <a:t>Repeat the above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857" r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9171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339669" cy="4596226"/>
              </a:xfrm>
            </p:spPr>
            <p:txBody>
              <a:bodyPr/>
              <a:lstStyle/>
              <a:p>
                <a:r>
                  <a:rPr lang="en-US" altLang="zh-CN" dirty="0"/>
                  <a:t>D</a:t>
                </a:r>
                <a:r>
                  <a:rPr lang="en-US" altLang="zh-CN" b="0" dirty="0"/>
                  <a:t>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F</a:t>
                </a:r>
                <a:r>
                  <a:rPr lang="en-US" altLang="zh-CN" b="0" dirty="0"/>
                  <a:t>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b="0" dirty="0"/>
                  <a:t>For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b="0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Prove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Then the derivation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is 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</a:p>
              <a:p>
                <a:r>
                  <a:rPr lang="en-US" altLang="zh-CN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339669" cy="4596226"/>
              </a:xfrm>
              <a:blipFill>
                <a:blip r:embed="rId2"/>
                <a:stretch>
                  <a:fillRect l="-511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3073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show by induction on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that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dirty="0"/>
                  <a:t>Example 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16009"/>
                  </p:ext>
                </p:extLst>
              </p:nvPr>
            </p:nvGraphicFramePr>
            <p:xfrm>
              <a:off x="937152" y="27432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13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546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,×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⊢(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116009"/>
                  </p:ext>
                </p:extLst>
              </p:nvPr>
            </p:nvGraphicFramePr>
            <p:xfrm>
              <a:off x="937152" y="2743200"/>
              <a:ext cx="6096000" cy="233877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1348"/>
                    <a:gridCol w="1254652"/>
                  </a:tblGrid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r="-25912" b="-5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b="-512500"/>
                          </a:stretch>
                        </a:blipFill>
                      </a:tcPr>
                    </a:tc>
                  </a:tr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100000" r="-25912" b="-4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100000" b="-4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200000" r="-25912" b="-3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200000" b="-312500"/>
                          </a:stretch>
                        </a:blipFill>
                      </a:tcPr>
                    </a:tc>
                  </a:tr>
                  <a:tr h="3891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300000" r="-25912" b="-2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300000" b="-2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400000" r="-25912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400000" b="-112500"/>
                          </a:stretch>
                        </a:blipFill>
                      </a:tcPr>
                    </a:tc>
                  </a:tr>
                  <a:tr h="39046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t="-500000" r="-25912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385922" t="-500000" b="-125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355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386788"/>
                <a:ext cx="8521700" cy="4596226"/>
              </a:xfrm>
            </p:spPr>
            <p:txBody>
              <a:bodyPr/>
              <a:lstStyle/>
              <a:p>
                <a:r>
                  <a:rPr lang="en-US" dirty="0"/>
                  <a:t>Basis: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Clearly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Induction hypothesis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:r>
                  <a:rPr lang="en-US" dirty="0"/>
                  <a:t>we have to show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𝛽𝜒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𝜇𝜒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By induction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 is on the stack,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remaining input, then we can make the move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prefix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popped and end up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𝜇𝜒</m:t>
                    </m:r>
                  </m:oMath>
                </a14:m>
                <a:r>
                  <a:rPr lang="en-US" altLang="zh-CN" dirty="0"/>
                  <a:t> is the tail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386788"/>
                <a:ext cx="8521700" cy="4596226"/>
              </a:xfrm>
              <a:blipFill rotWithShape="0">
                <a:blip r:embed="rId2"/>
                <a:stretch>
                  <a:fillRect l="-572" t="-1061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9380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Basis: length 1. Then it must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and we know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 G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. Induction hypothesis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 must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⊢…⊢(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in G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361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CFG to PDA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write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have </a:t>
                </a:r>
                <a:br>
                  <a:rPr lang="en-US" dirty="0"/>
                </a:b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less than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a terminal, by the induction hypothesis,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 we have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 r="-1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707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 </m:t>
                    </m:r>
                  </m:oMath>
                </a14:m>
                <a:r>
                  <a:rPr lang="en-US" dirty="0"/>
                  <a:t>be a CFG,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Then we write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𝛼𝛾𝛽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reflexive and transitive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inductive: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51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42900" y="1386788"/>
                <a:ext cx="8623300" cy="4596226"/>
              </a:xfrm>
            </p:spPr>
            <p:txBody>
              <a:bodyPr/>
              <a:lstStyle/>
              <a:p>
                <a:r>
                  <a:rPr lang="en-US" dirty="0"/>
                  <a:t>How a PDA consume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empty the stack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386788"/>
                <a:ext cx="8623300" cy="4596226"/>
              </a:xfrm>
              <a:blipFill rotWithShape="0">
                <a:blip r:embed="rId2"/>
                <a:stretch>
                  <a:fillRect l="-565" t="-1061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03" y="2119014"/>
            <a:ext cx="4754100" cy="3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6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a grammar with variables of the form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representing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by popping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PDA. 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𝑝𝑋𝑞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}∪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the case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98320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 Grammar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𝑞𝑍𝑞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𝑞𝑍𝑞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27" y="2104300"/>
            <a:ext cx="1413667" cy="155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53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pPr marL="914400" lvl="1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i="1" dirty="0"/>
              </a:p>
              <a:p>
                <a:r>
                  <a:rPr lang="en-US" dirty="0"/>
                  <a:t>Construct the CFG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052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| 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From rule (1):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b="0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From rule (2):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𝑋𝑋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| 1[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From rule (3):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𝑝𝑋𝑞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𝑝𝑋𝑝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  <a:blipFill rotWithShape="0">
                <a:blip r:embed="rId2"/>
                <a:stretch>
                  <a:fillRect l="-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4713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rule (4):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br>
                  <a:rPr lang="en-US" i="1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b="0" i="1" dirty="0"/>
                </a:br>
                <a:endParaRPr lang="en-US" dirty="0"/>
              </a:p>
              <a:p>
                <a:r>
                  <a:rPr lang="en-US" dirty="0"/>
                  <a:t>From rule (5):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𝑝𝑋𝑝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From rule (6):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861612"/>
              </a:xfrm>
              <a:blipFill rotWithShape="0">
                <a:blip r:embed="rId2"/>
                <a:stretch>
                  <a:fillRect l="-527" t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7746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0200" y="1386788"/>
                <a:ext cx="8534400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Basis: length 1.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dirty="0"/>
                  <a:t> and thus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IH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must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⊢…⊢(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Then we have a production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1386788"/>
                <a:ext cx="8534400" cy="4596226"/>
              </a:xfrm>
              <a:blipFill rotWithShape="0">
                <a:blip r:embed="rId2"/>
                <a:stretch>
                  <a:fillRect l="-429" t="-1459" r="-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60172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9400" y="1386788"/>
                <a:ext cx="8636000" cy="459622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consumed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popped.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IH we get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then have the following derivation: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400" y="1386788"/>
                <a:ext cx="8636000" cy="4596226"/>
              </a:xfrm>
              <a:blipFill rotWithShape="0">
                <a:blip r:embed="rId2"/>
                <a:stretch>
                  <a:fillRect l="-565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65916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show by induction on the length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Basis: length 1. Then we have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It follows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Then we have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⊢(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Inductive: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IH holds for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must have: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From IH we get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we get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  <a:blipFill rotWithShape="0">
                <a:blip r:embed="rId2"/>
                <a:stretch>
                  <a:fillRect l="-451" t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5455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PDA to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Put all these derivation sequences together we get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we have shown that 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83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Derivation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in the production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 |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84684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确定的下推自动机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305802" cy="4596226"/>
              </a:xfrm>
            </p:spPr>
            <p:txBody>
              <a:bodyPr/>
              <a:lstStyle/>
              <a:p>
                <a:r>
                  <a:rPr lang="en-US" dirty="0"/>
                  <a:t>A 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deterministic (DPDA) </a:t>
                </a:r>
                <a:r>
                  <a:rPr lang="en-US" dirty="0" err="1"/>
                  <a:t>iff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always empty or a singleton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nonempty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must be empty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305802" cy="4596226"/>
              </a:xfrm>
              <a:blipFill rotWithShape="0">
                <a:blip r:embed="rId2"/>
                <a:stretch>
                  <a:fillRect l="-514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148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DPDA that can recognize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𝑤𝑐𝑤𝑟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78" y="2739925"/>
            <a:ext cx="4333548" cy="307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RL, DPDA and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92100" y="1386788"/>
                <a:ext cx="8470900" cy="4596226"/>
              </a:xfrm>
            </p:spPr>
            <p:txBody>
              <a:bodyPr/>
              <a:lstStyle/>
              <a:p>
                <a:r>
                  <a:rPr lang="en-US" dirty="0"/>
                  <a:t>Regular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𝐷𝑃𝐷𝐴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dirty="0"/>
                  <a:t> Context-Free language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a RL,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final state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empty stack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some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final state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the prefix property.</a:t>
                </a:r>
              </a:p>
              <a:p>
                <a:pPr lvl="1"/>
                <a:r>
                  <a:rPr lang="en-US" dirty="0"/>
                  <a:t>Prefix property: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∙¬(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1386788"/>
                <a:ext cx="8470900" cy="4596226"/>
              </a:xfrm>
              <a:blipFill rotWithShape="0">
                <a:blip r:embed="rId2"/>
                <a:stretch>
                  <a:fillRect l="-576" t="-1061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967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DPDA and unambiguity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accepted by a DPDA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an unambiguous CFG</a:t>
                </a:r>
              </a:p>
              <a:p>
                <a:r>
                  <a:rPr lang="en-US" dirty="0"/>
                  <a:t>Proof: By constructing a DPDA using above approach, the result is a CFG with unique leftmost derivation.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𝑤𝑤𝑟</m:t>
                        </m:r>
                      </m:sub>
                    </m:sSub>
                  </m:oMath>
                </a14:m>
                <a:r>
                  <a:rPr lang="en-US" dirty="0"/>
                  <a:t> has an unambiguous grammar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leftmost &amp; rightmost derivations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Leftmost derivation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Always replace the leftmost variable by one of its rule-bodies.</a:t>
                </a:r>
              </a:p>
              <a:p>
                <a:r>
                  <a:rPr lang="en-US" altLang="zh-CN" dirty="0"/>
                  <a:t>Rightmost derivation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lvl="1"/>
                <a:r>
                  <a:rPr lang="en-US" altLang="zh-CN" dirty="0"/>
                  <a:t>Always replace the rightmost variable by one of its rule-bodies.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98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 </a:t>
            </a:r>
            <a:r>
              <a:rPr lang="en-US" altLang="zh-CN" dirty="0"/>
              <a:t>parse tree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parse tree is an alternative representation to a derivation of a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Example: parse tree for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00)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511" y="3004505"/>
            <a:ext cx="1910975" cy="33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Ambiguous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There can be several different derivations for a string</a:t>
                </a:r>
              </a:p>
              <a:p>
                <a:r>
                  <a:rPr lang="en-US" altLang="zh-CN" dirty="0"/>
                  <a:t>There can be several parse trees for the same derivation of a string</a:t>
                </a:r>
              </a:p>
              <a:p>
                <a:r>
                  <a:rPr lang="en-US" altLang="zh-CN" dirty="0"/>
                  <a:t>There is only one parse tree for a derivation of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unambiguous</a:t>
                </a:r>
                <a:endParaRPr lang="zh-CN" alt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47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has two derivations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It gives us two parse trees: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So this grammar is ambiguous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63212"/>
              </a:xfrm>
              <a:blipFill rotWithShape="0">
                <a:blip r:embed="rId2"/>
                <a:stretch>
                  <a:fillRect l="-527" t="-982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90" y="3432931"/>
            <a:ext cx="4310323" cy="232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46880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14849</TotalTime>
  <Words>3834</Words>
  <Application>Microsoft Office PowerPoint</Application>
  <PresentationFormat>全屏显示(4:3)</PresentationFormat>
  <Paragraphs>400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微软雅黑</vt:lpstr>
      <vt:lpstr>Calibri</vt:lpstr>
      <vt:lpstr>Cambria Math</vt:lpstr>
      <vt:lpstr>Century Gothic</vt:lpstr>
      <vt:lpstr>Wingdings 3</vt:lpstr>
      <vt:lpstr>切片</vt:lpstr>
      <vt:lpstr>形式语言与自动机理论  S3-1 下推自动机 </vt:lpstr>
      <vt:lpstr>上下文无关文法</vt:lpstr>
      <vt:lpstr>Example</vt:lpstr>
      <vt:lpstr>Derivation</vt:lpstr>
      <vt:lpstr>Example</vt:lpstr>
      <vt:lpstr>leftmost &amp; rightmost derivations</vt:lpstr>
      <vt:lpstr>生成树 parse tree</vt:lpstr>
      <vt:lpstr>Ambiguous Grammar</vt:lpstr>
      <vt:lpstr>Example</vt:lpstr>
      <vt:lpstr>Ambiguous CFG</vt:lpstr>
      <vt:lpstr>Ambiguity</vt:lpstr>
      <vt:lpstr>Removing Ambiguity</vt:lpstr>
      <vt:lpstr>Removing Ambiguity</vt:lpstr>
      <vt:lpstr>Leftmost derivation and ambiguity</vt:lpstr>
      <vt:lpstr>Inherent Ambiguity</vt:lpstr>
      <vt:lpstr>Inherent Ambiguity</vt:lpstr>
      <vt:lpstr>Inherent Ambiguity</vt:lpstr>
      <vt:lpstr>下推自动机（Pushdown Automata）</vt:lpstr>
      <vt:lpstr>下推自动机（Pushdown Automata）</vt:lpstr>
      <vt:lpstr>下推自动机（Pushdown Automata）</vt:lpstr>
      <vt:lpstr>Example</vt:lpstr>
      <vt:lpstr>Example</vt:lpstr>
      <vt:lpstr>Example</vt:lpstr>
      <vt:lpstr>瞬时描述 (Instantaneous Description)</vt:lpstr>
      <vt:lpstr>Computation</vt:lpstr>
      <vt:lpstr>Theorems for ⊢^∗</vt:lpstr>
      <vt:lpstr>下推自动机接受的语言</vt:lpstr>
      <vt:lpstr>Equivalence of two acceptance</vt:lpstr>
      <vt:lpstr>From N(P_N) to L(P_F)</vt:lpstr>
      <vt:lpstr>Example</vt:lpstr>
      <vt:lpstr>From L(P_F) to N(P_N)</vt:lpstr>
      <vt:lpstr>From L(P_F) to N(P_N)</vt:lpstr>
      <vt:lpstr>CFG和PDA的等价性</vt:lpstr>
      <vt:lpstr>From CFG to PDA</vt:lpstr>
      <vt:lpstr>From CFG to PDA</vt:lpstr>
      <vt:lpstr>From CFG to PDA</vt:lpstr>
      <vt:lpstr>From CFG to PDA</vt:lpstr>
      <vt:lpstr>From CFG to PDA</vt:lpstr>
      <vt:lpstr>From CFG to PDA</vt:lpstr>
      <vt:lpstr>From PDA to CFG</vt:lpstr>
      <vt:lpstr>From PDA to CFG</vt:lpstr>
      <vt:lpstr>Example</vt:lpstr>
      <vt:lpstr>Example</vt:lpstr>
      <vt:lpstr>Example</vt:lpstr>
      <vt:lpstr>Example</vt:lpstr>
      <vt:lpstr>From PDA to CFG</vt:lpstr>
      <vt:lpstr>From PDA to CFG</vt:lpstr>
      <vt:lpstr>From PDA to CFG</vt:lpstr>
      <vt:lpstr>From PDA to CFG</vt:lpstr>
      <vt:lpstr>确定的下推自动机</vt:lpstr>
      <vt:lpstr>Example</vt:lpstr>
      <vt:lpstr>RL, DPDA and CFL</vt:lpstr>
      <vt:lpstr>DPDA and unambiguity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630</cp:revision>
  <dcterms:created xsi:type="dcterms:W3CDTF">2017-02-02T01:49:40Z</dcterms:created>
  <dcterms:modified xsi:type="dcterms:W3CDTF">2025-03-31T13:01:47Z</dcterms:modified>
</cp:coreProperties>
</file>