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5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8570" cy="3124201"/>
          </a:xfrm>
        </p:spPr>
        <p:txBody>
          <a:bodyPr>
            <a:normAutofit/>
          </a:bodyPr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S3-2 </a:t>
            </a:r>
            <a:r>
              <a:rPr lang="zh-CN" altLang="en-US" dirty="0"/>
              <a:t>上下文无关语言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596226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nullable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</a:t>
                </a:r>
                <a:r>
                  <a:rPr lang="en-US" dirty="0" err="1"/>
                  <a:t>nullable</a:t>
                </a:r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all and only the </a:t>
                </a:r>
                <a:r>
                  <a:rPr lang="en-US" dirty="0" err="1"/>
                  <a:t>nullable</a:t>
                </a:r>
                <a:r>
                  <a:rPr lang="en-US" dirty="0"/>
                  <a:t> symbols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nullable</a:t>
                </a:r>
                <a:endParaRPr lang="en-US" dirty="0"/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𝐵𝐴𝐷</m:t>
                    </m:r>
                  </m:oMath>
                </a14:m>
                <a:r>
                  <a:rPr lang="en-US" dirty="0"/>
                  <a:t> with two productions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Delete all productions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596226"/>
              </a:xfrm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1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:r>
                  <a:rPr lang="en-US" dirty="0" err="1"/>
                  <a:t>nullable</a:t>
                </a:r>
                <a:r>
                  <a:rPr lang="en-US" dirty="0"/>
                  <a:t> symbols</a:t>
                </a:r>
              </a:p>
              <a:p>
                <a:pPr lvl="1"/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Replace productions with </a:t>
                </a:r>
                <a:r>
                  <a:rPr lang="en-US" dirty="0" err="1"/>
                  <a:t>nullable</a:t>
                </a:r>
                <a:r>
                  <a:rPr lang="en-US" dirty="0"/>
                  <a:t>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𝑎𝐴𝐴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48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CFG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obtained by eliminating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85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Unit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386788"/>
                <a:ext cx="8585200" cy="4596226"/>
              </a:xfrm>
            </p:spPr>
            <p:txBody>
              <a:bodyPr/>
              <a:lstStyle/>
              <a:p>
                <a:r>
                  <a:rPr lang="en-US" dirty="0"/>
                  <a:t>A unit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unit pair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using unit productions only</a:t>
                </a:r>
              </a:p>
              <a:p>
                <a:r>
                  <a:rPr lang="en-US" dirty="0"/>
                  <a:t>Compute unit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all and only unit pairs</a:t>
                </a:r>
              </a:p>
              <a:p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unit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all productions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not a unit production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386788"/>
                <a:ext cx="8585200" cy="4596226"/>
              </a:xfrm>
              <a:blipFill rotWithShape="0">
                <a:blip r:embed="rId2"/>
                <a:stretch>
                  <a:fillRect l="-568" t="-1061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5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16902" cy="45962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16902" cy="4596226"/>
              </a:xfrm>
              <a:blipFill rotWithShape="0">
                <a:blip r:embed="rId2"/>
                <a:stretch>
                  <a:fillRect l="-51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20148"/>
                  </p:ext>
                </p:extLst>
              </p:nvPr>
            </p:nvGraphicFramePr>
            <p:xfrm>
              <a:off x="1257299" y="2904482"/>
              <a:ext cx="6045200" cy="3632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6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68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106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Unit</a:t>
                          </a:r>
                          <a:r>
                            <a:rPr lang="en-US" sz="1400" baseline="0" dirty="0"/>
                            <a:t> pairs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productions added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unit</a:t>
                          </a:r>
                          <a:r>
                            <a:rPr lang="en-US" sz="1400" baseline="0" dirty="0"/>
                            <a:t> production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9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𝐼𝑎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20148"/>
                  </p:ext>
                </p:extLst>
              </p:nvPr>
            </p:nvGraphicFramePr>
            <p:xfrm>
              <a:off x="1257299" y="2904482"/>
              <a:ext cx="6045200" cy="3632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964"/>
                    <a:gridCol w="3256338"/>
                    <a:gridCol w="1696898"/>
                  </a:tblGrid>
                  <a:tr h="541062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Unit</a:t>
                          </a:r>
                          <a:r>
                            <a:rPr lang="en-US" sz="1400" baseline="0" dirty="0" smtClean="0"/>
                            <a:t> pairs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1124" r="-52897" b="-576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unit</a:t>
                          </a:r>
                          <a:r>
                            <a:rPr lang="en-US" sz="1400" baseline="0" dirty="0" smtClean="0"/>
                            <a:t> production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176471" r="-456983" b="-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176471" r="-52897" b="-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176471" r="-1799" b="-905882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276471" r="-456983" b="-8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276471" r="-52897" b="-8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276471" r="-1799" b="-805882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384000" r="-456983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384000" r="-52897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384000" r="-1799" b="-722000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474510" r="-456983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474510" r="-52897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574510" r="-456983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574510" r="-52897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574510" r="-1799" b="-507843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674510" r="-456983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674510" r="-52897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674510" r="-1799" b="-407843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774510" r="-456983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774510" r="-52897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892000" r="-456983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892000" r="-52897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194" t="-892000" r="-1799" b="-214000"/>
                          </a:stretch>
                        </a:blipFill>
                      </a:tcPr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972549" r="-456983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972549" r="-52897" b="-1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30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1072549" r="-456983" b="-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45" t="-1072549" r="-52897" b="-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746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CFG,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constructed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by eliminating unit productions,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8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safe order for simplifying a CFG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Eliminating unit productions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Eliminating useless symbols</a:t>
                </a:r>
              </a:p>
              <a:p>
                <a:r>
                  <a:rPr lang="en-US" dirty="0"/>
                  <a:t>Theorem: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CFG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lang="en-US" dirty="0"/>
                  <a:t>, then there is another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has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-productions, unit productions and useless symbols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 r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following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13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  <a:p>
                <a:pPr lvl="1"/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Replace and eliminate </a:t>
                </a:r>
                <a:r>
                  <a:rPr lang="en-US" dirty="0" err="1"/>
                  <a:t>nullable</a:t>
                </a:r>
                <a:r>
                  <a:rPr lang="en-US" dirty="0"/>
                  <a:t>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1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Eliminating unit productions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上下文无关语言的性质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上下文无关文法的范式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上下文无关语言的封闭性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上下文无关语言的泵引理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上下文无关语言的判定性问题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7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Eliminating non-generating symbols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Eliminate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2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Eliminating non-reachable symbols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symbols are reachable</a:t>
                </a:r>
              </a:p>
              <a:p>
                <a:r>
                  <a:rPr lang="en-US" dirty="0"/>
                  <a:t>Remove all single production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final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6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CFG</a:t>
                </a:r>
              </a:p>
              <a:p>
                <a:r>
                  <a:rPr lang="en-US" dirty="0"/>
                  <a:t>Simplify the CFG</a:t>
                </a:r>
              </a:p>
              <a:p>
                <a:r>
                  <a:rPr lang="en-US" dirty="0"/>
                  <a:t>Arrange that all bodies of length 2 or more consists only of variables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a body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by a new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add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Break bodies of length 3 or more into a cascade of two-variable-bodied productions</a:t>
                </a:r>
              </a:p>
              <a:p>
                <a:pPr lvl="1"/>
                <a:r>
                  <a:rPr lang="en-US" dirty="0"/>
                  <a:t>for each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add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replace the rule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35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58381"/>
            <a:ext cx="8097838" cy="3254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3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following CFG to CNF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already done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7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371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Step 2</a:t>
                </a:r>
              </a:p>
              <a:p>
                <a:pPr lvl="1"/>
                <a:r>
                  <a:rPr lang="en-US" dirty="0"/>
                  <a:t>Rules with length 2 or more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Adding rules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→×,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Replacing rules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𝐸𝑃𝑇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𝑇𝑀𝐹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𝐿𝐸𝑅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𝑇𝑀𝐹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𝐼𝑂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𝐿𝐸𝑅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37100"/>
              </a:xfrm>
              <a:blipFill rotWithShape="0">
                <a:blip r:embed="rId2"/>
                <a:stretch>
                  <a:fillRect l="-30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9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Step 3</a:t>
                </a:r>
              </a:p>
              <a:p>
                <a:pPr lvl="1"/>
                <a:r>
                  <a:rPr lang="en-US" dirty="0"/>
                  <a:t>Rules with length 3 or more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𝐸𝑃𝑇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𝑇𝑀𝐹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𝐿𝐸𝑅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𝑇𝑀𝐹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𝐿𝐸𝑅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𝐿𝐸𝑅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Break them to small rules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Replacing rules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210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Advantage:</a:t>
                </a:r>
              </a:p>
              <a:p>
                <a:pPr lvl="1"/>
                <a:r>
                  <a:rPr lang="en-US" dirty="0"/>
                  <a:t>Remove redundancy from grammar</a:t>
                </a:r>
              </a:p>
              <a:p>
                <a:pPr lvl="1"/>
                <a:r>
                  <a:rPr lang="en-US" dirty="0"/>
                  <a:t>Determine the equivalence of two CFLs by comparing the rules of their grammars</a:t>
                </a:r>
              </a:p>
              <a:p>
                <a:pPr lvl="1"/>
                <a:r>
                  <a:rPr lang="en-US" dirty="0"/>
                  <a:t>Make the parse tree of a string w to be a binary tree </a:t>
                </a:r>
              </a:p>
              <a:p>
                <a:pPr lvl="2"/>
                <a:r>
                  <a:rPr lang="en-US" dirty="0"/>
                  <a:t>so that the depth of the parse tree satisfies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5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that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not context-free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CFL. Then there exists a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any string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𝑢𝑣𝑤𝑥𝑦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𝑣𝑤𝑥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substrings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pumped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08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we can find a CNF grammar G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variables and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length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By the property of CNF parse tree,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can be yielded by a parse tree with a path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the longest path in the parse tree yielding z, there must be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occurrence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047" y="4725979"/>
            <a:ext cx="2886009" cy="17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上下文无关文法的范式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Chomsky Normal Form (CNF)</a:t>
                </a:r>
              </a:p>
              <a:p>
                <a:pPr lvl="1"/>
                <a:r>
                  <a:rPr lang="en-US" dirty="0"/>
                  <a:t>Every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Greibach</a:t>
                </a:r>
                <a:r>
                  <a:rPr lang="en-US" dirty="0"/>
                  <a:t> Normal Form (GNF)</a:t>
                </a:r>
              </a:p>
              <a:p>
                <a:pPr lvl="1"/>
                <a:r>
                  <a:rPr lang="en-US" dirty="0"/>
                  <a:t>Every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834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As there are only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different variables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then there are at least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 We can divide the tree as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49" y="2983463"/>
            <a:ext cx="4138417" cy="31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then we can construct new parse trees from original tree.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Then we have proved the pumping lemma.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88" y="2568526"/>
            <a:ext cx="7345662" cy="19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pumping lemma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Determing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a CFL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was CFL. Then from the pumping lemma, there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 for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𝑢𝑣𝑤𝑥𝑦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𝑣𝑤𝑥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 Then we know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𝑣𝑤𝑥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cannot contain both 0 and 2, because they are separated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numbers of 1, discuss the two cases: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𝑣𝑤𝑥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no 2.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r>
                  <a:rPr lang="en-US" altLang="zh-CN" dirty="0"/>
                  <a:t> contains only 0 and 1 and at least one of them. According to pumping lemma,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𝑢𝑤𝑦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. But it is impossible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n number of 2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US" altLang="zh-CN" dirty="0"/>
                  <a:t> has fewer 0 and 1.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Contradiction.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𝑣𝑤𝑥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no 0. The proof is similar.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Contradiction.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 r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55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CFL</a:t>
            </a:r>
            <a:r>
              <a:rPr lang="zh-CN" altLang="en-US" dirty="0"/>
              <a:t>的封闭性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be CFLs, then the languages composed by the following operators are CFL</a:t>
                </a:r>
              </a:p>
              <a:p>
                <a:pPr lvl="1"/>
                <a:r>
                  <a:rPr lang="en-US" altLang="zh-CN" dirty="0"/>
                  <a:t>substitution: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union: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intersection: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is a RL</a:t>
                </a:r>
              </a:p>
              <a:p>
                <a:pPr lvl="1"/>
                <a:r>
                  <a:rPr lang="en-US" altLang="zh-CN" dirty="0"/>
                  <a:t>concatenation: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minus regular: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is a RL</a:t>
                </a:r>
              </a:p>
              <a:p>
                <a:pPr lvl="1"/>
                <a:r>
                  <a:rPr lang="en-US" altLang="zh-CN" dirty="0"/>
                  <a:t>homomorphism: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047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US" b="0" dirty="0"/>
                  <a:t>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b="0" dirty="0"/>
                  <a:t> be finite alphabets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is a mapping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087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=01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≥1}∪{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04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CFL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 substitution,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CFL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CFL</a:t>
                </a:r>
              </a:p>
              <a:p>
                <a:r>
                  <a:rPr lang="en-US" dirty="0"/>
                  <a:t>Proof: </a:t>
                </a:r>
              </a:p>
              <a:p>
                <a:r>
                  <a:rPr lang="en-US" dirty="0"/>
                  <a:t>From the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we construct CFG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9788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978843"/>
              </a:xfrm>
              <a:blipFill rotWithShape="0">
                <a:blip r:embed="rId2"/>
                <a:stretch>
                  <a:fillRect l="-527" r="-2032" b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26" y="3430323"/>
            <a:ext cx="3831851" cy="22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7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上下文无关语言的判定性问题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CFL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determine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39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determine whether the start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generating.</a:t>
                </a:r>
              </a:p>
              <a:p>
                <a:r>
                  <a:rPr lang="en-US" dirty="0"/>
                  <a:t>Algorithm </a:t>
                </a:r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every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Complexity of the above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2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r>
              <a:rPr lang="zh-CN" altLang="en-US" dirty="0"/>
              <a:t>的化简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Eliminate useless symbols</a:t>
                </a:r>
              </a:p>
              <a:p>
                <a:pPr lvl="1"/>
                <a:r>
                  <a:rPr lang="en-US" dirty="0"/>
                  <a:t>that do not appear in any derivation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  <a:p>
                <a:pPr lvl="1"/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Eliminate unit productions</a:t>
                </a:r>
              </a:p>
              <a:p>
                <a:pPr lvl="1"/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30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CYK algorithm </a:t>
                </a:r>
              </a:p>
              <a:p>
                <a:r>
                  <a:rPr lang="en-US" dirty="0"/>
                  <a:t>Given a CNF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Construct a table as follows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75" y="3226626"/>
            <a:ext cx="2069148" cy="20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08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CYK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446479" cy="4596226"/>
              </a:xfrm>
            </p:spPr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 suppose we have computed all entries at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at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if we find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446479" cy="4596226"/>
              </a:xfrm>
              <a:blipFill rotWithShape="0">
                <a:blip r:embed="rId2"/>
                <a:stretch>
                  <a:fillRect l="-50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39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CNF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𝑏𝑎𝑎𝑏𝑎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Fill the following table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89" y="3433396"/>
            <a:ext cx="2981325" cy="278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389" y="3433396"/>
            <a:ext cx="2962275" cy="280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389" y="3433396"/>
            <a:ext cx="3714750" cy="278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89" y="3433396"/>
            <a:ext cx="3857625" cy="278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389" y="3449436"/>
            <a:ext cx="3857625" cy="2800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1389" y="3449436"/>
            <a:ext cx="3895725" cy="281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1389" y="3458961"/>
            <a:ext cx="4171950" cy="2800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389" y="3444673"/>
            <a:ext cx="4676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Undecidable Problems about CFLs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a given CFG G ambiguous?</a:t>
                </a:r>
              </a:p>
              <a:p>
                <a:r>
                  <a:rPr lang="en-US" dirty="0"/>
                  <a:t>Is a given CFL inherently ambiguous?</a:t>
                </a:r>
              </a:p>
              <a:p>
                <a:r>
                  <a:rPr lang="en-US" dirty="0"/>
                  <a:t>Is the intersection of two CFLs empty?</a:t>
                </a:r>
              </a:p>
              <a:p>
                <a:r>
                  <a:rPr lang="en-US" dirty="0"/>
                  <a:t>Are two CFLs the same?</a:t>
                </a:r>
              </a:p>
              <a:p>
                <a:r>
                  <a:rPr lang="en-US" dirty="0"/>
                  <a:t>Is a given CFL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3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useless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useful if there is a derivation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useful symbol is both generating and reachable</a:t>
                </a:r>
              </a:p>
              <a:p>
                <a:pPr lvl="1"/>
                <a:r>
                  <a:rPr lang="en-US" dirty="0"/>
                  <a:t>Generating: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Reachable: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Eliminate non-generating symbols</a:t>
                </a:r>
              </a:p>
              <a:p>
                <a:r>
                  <a:rPr lang="en-US" dirty="0"/>
                  <a:t>Eliminate non-reachable symbols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generating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generating</a:t>
                </a:r>
              </a:p>
              <a:p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by 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are reachable</a:t>
                </a:r>
              </a:p>
              <a:p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6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CFG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grammar obtained by eliminating all non-generating symbols and then all non-reachable symbols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no useless symbols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generating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every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all and only generating symbols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reachable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all and only the reachable symbols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70194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16543</TotalTime>
  <Words>3044</Words>
  <Application>Microsoft Office PowerPoint</Application>
  <PresentationFormat>全屏显示(4:3)</PresentationFormat>
  <Paragraphs>382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S3-2 上下文无关语言 </vt:lpstr>
      <vt:lpstr>上下文无关语言的性质</vt:lpstr>
      <vt:lpstr>上下文无关文法的范式</vt:lpstr>
      <vt:lpstr>CFG的化简</vt:lpstr>
      <vt:lpstr>Eliminate useless symbols</vt:lpstr>
      <vt:lpstr>Example</vt:lpstr>
      <vt:lpstr>Theorem</vt:lpstr>
      <vt:lpstr>Algorithm</vt:lpstr>
      <vt:lpstr>Algorithm</vt:lpstr>
      <vt:lpstr>Eliminating ϵ-productions</vt:lpstr>
      <vt:lpstr>Example</vt:lpstr>
      <vt:lpstr>Theorem</vt:lpstr>
      <vt:lpstr>Eliminating Unit Production</vt:lpstr>
      <vt:lpstr>Example</vt:lpstr>
      <vt:lpstr>Theorem</vt:lpstr>
      <vt:lpstr>Simplify CFG</vt:lpstr>
      <vt:lpstr>Example</vt:lpstr>
      <vt:lpstr>Example</vt:lpstr>
      <vt:lpstr>Example</vt:lpstr>
      <vt:lpstr>Example</vt:lpstr>
      <vt:lpstr>Example</vt:lpstr>
      <vt:lpstr>Convert to CNF</vt:lpstr>
      <vt:lpstr>Convert to CNF</vt:lpstr>
      <vt:lpstr>Example</vt:lpstr>
      <vt:lpstr>Example</vt:lpstr>
      <vt:lpstr>Example</vt:lpstr>
      <vt:lpstr>Convert to CNF</vt:lpstr>
      <vt:lpstr>Pumping lemma for CFL</vt:lpstr>
      <vt:lpstr>Proof</vt:lpstr>
      <vt:lpstr>Proof</vt:lpstr>
      <vt:lpstr>Proof</vt:lpstr>
      <vt:lpstr>Applications of pumping lemma</vt:lpstr>
      <vt:lpstr>CFL的封闭性</vt:lpstr>
      <vt:lpstr>Substitution</vt:lpstr>
      <vt:lpstr>Example</vt:lpstr>
      <vt:lpstr>Substitution Theorem</vt:lpstr>
      <vt:lpstr>Proof</vt:lpstr>
      <vt:lpstr>上下文无关语言的判定性问题</vt:lpstr>
      <vt:lpstr>L=∅ ?</vt:lpstr>
      <vt:lpstr>w∈L ?</vt:lpstr>
      <vt:lpstr>CYK algorithm</vt:lpstr>
      <vt:lpstr>Example</vt:lpstr>
      <vt:lpstr>Undecidable Problems about CFLs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676</cp:revision>
  <dcterms:created xsi:type="dcterms:W3CDTF">2017-02-02T01:49:40Z</dcterms:created>
  <dcterms:modified xsi:type="dcterms:W3CDTF">2020-05-25T09:37:17Z</dcterms:modified>
</cp:coreProperties>
</file>