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93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371" r:id="rId18"/>
    <p:sldId id="296" r:id="rId19"/>
    <p:sldId id="370" r:id="rId20"/>
    <p:sldId id="295" r:id="rId21"/>
    <p:sldId id="300" r:id="rId22"/>
    <p:sldId id="298" r:id="rId23"/>
    <p:sldId id="299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69" r:id="rId41"/>
    <p:sldId id="318" r:id="rId42"/>
    <p:sldId id="319" r:id="rId43"/>
    <p:sldId id="322" r:id="rId44"/>
    <p:sldId id="376" r:id="rId45"/>
    <p:sldId id="317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80" r:id="rId57"/>
    <p:sldId id="377" r:id="rId58"/>
    <p:sldId id="378" r:id="rId59"/>
    <p:sldId id="379" r:id="rId60"/>
    <p:sldId id="336" r:id="rId61"/>
    <p:sldId id="337" r:id="rId62"/>
    <p:sldId id="338" r:id="rId63"/>
    <p:sldId id="339" r:id="rId64"/>
    <p:sldId id="340" r:id="rId65"/>
    <p:sldId id="341" r:id="rId66"/>
    <p:sldId id="342" r:id="rId67"/>
    <p:sldId id="343" r:id="rId68"/>
    <p:sldId id="344" r:id="rId69"/>
    <p:sldId id="345" r:id="rId70"/>
    <p:sldId id="346" r:id="rId71"/>
    <p:sldId id="347" r:id="rId72"/>
    <p:sldId id="348" r:id="rId73"/>
    <p:sldId id="349" r:id="rId74"/>
    <p:sldId id="351" r:id="rId75"/>
    <p:sldId id="350" r:id="rId76"/>
    <p:sldId id="352" r:id="rId77"/>
    <p:sldId id="353" r:id="rId78"/>
    <p:sldId id="354" r:id="rId79"/>
    <p:sldId id="355" r:id="rId80"/>
    <p:sldId id="365" r:id="rId81"/>
    <p:sldId id="358" r:id="rId82"/>
    <p:sldId id="357" r:id="rId83"/>
    <p:sldId id="359" r:id="rId84"/>
    <p:sldId id="360" r:id="rId85"/>
    <p:sldId id="361" r:id="rId86"/>
    <p:sldId id="362" r:id="rId87"/>
    <p:sldId id="363" r:id="rId88"/>
    <p:sldId id="364" r:id="rId89"/>
    <p:sldId id="366" r:id="rId90"/>
    <p:sldId id="368" r:id="rId91"/>
    <p:sldId id="367" r:id="rId9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06C91"/>
    <a:srgbClr val="55C0DF"/>
    <a:srgbClr val="60C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7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D0EDA-B9C0-444E-8D8F-58B52679D65C}" type="datetimeFigureOut">
              <a:rPr lang="zh-CN" altLang="en-US" smtClean="0"/>
              <a:t>2021/6/10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A1BEA-AAEE-4D0E-AAEB-DD923EEFB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87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98074" y="5885012"/>
            <a:ext cx="856907" cy="669925"/>
          </a:xfrm>
        </p:spPr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75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18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714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985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885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7921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676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633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84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102475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</a:schemeClr>
              </a:gs>
              <a:gs pos="49000">
                <a:srgbClr val="506C91">
                  <a:tint val="44500"/>
                  <a:satMod val="160000"/>
                </a:srgbClr>
              </a:gs>
              <a:gs pos="100000">
                <a:srgbClr val="506C91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46856"/>
            <a:ext cx="8097309" cy="877903"/>
          </a:xfrm>
        </p:spPr>
        <p:txBody>
          <a:bodyPr/>
          <a:lstStyle>
            <a:lvl1pPr>
              <a:defRPr cap="none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8" y="1386788"/>
            <a:ext cx="8097309" cy="4596226"/>
          </a:xfrm>
        </p:spPr>
        <p:txBody>
          <a:bodyPr anchor="t" anchorCtr="0">
            <a:normAutofit/>
          </a:bodyPr>
          <a:lstStyle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5593" y="6109138"/>
            <a:ext cx="535114" cy="42818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62C68C5-78A2-4B1D-973E-F421ABB54D5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1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81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74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62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0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60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6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830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em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gif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em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858570" cy="3124201"/>
          </a:xfrm>
        </p:spPr>
        <p:txBody>
          <a:bodyPr>
            <a:normAutofit/>
          </a:bodyPr>
          <a:lstStyle/>
          <a:p>
            <a:r>
              <a:rPr lang="zh-CN" altLang="en-US" dirty="0"/>
              <a:t>形式语言与自动机理论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S4 </a:t>
            </a:r>
            <a:r>
              <a:rPr lang="zh-CN" altLang="en-US" dirty="0"/>
              <a:t>图灵机与可计算性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李钦  副教授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华东师范大学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软件工程学院</a:t>
            </a:r>
          </a:p>
        </p:txBody>
      </p:sp>
    </p:spTree>
    <p:extLst>
      <p:ext uri="{BB962C8B-B14F-4D97-AF65-F5344CB8AC3E}">
        <p14:creationId xmlns:p14="http://schemas.microsoft.com/office/powerpoint/2010/main" val="385406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of a 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 TM.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∧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∧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language of a TM is called </a:t>
                </a:r>
                <a:br>
                  <a:rPr lang="en-US" dirty="0"/>
                </a:br>
                <a:r>
                  <a:rPr lang="en-US" dirty="0"/>
                  <a:t>			</a:t>
                </a:r>
                <a:br>
                  <a:rPr lang="en-US" dirty="0"/>
                </a:br>
                <a:r>
                  <a:rPr lang="en-US" dirty="0"/>
                  <a:t>			Recursively Enumerable Language</a:t>
                </a:r>
              </a:p>
              <a:p>
                <a:r>
                  <a:rPr lang="en-US" dirty="0"/>
                  <a:t>A TM can accept any string that can reach its final state even if the string is not all scanned.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6406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Guess what language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≥3}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1001100100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10011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00100</m:t>
                    </m:r>
                  </m:oMath>
                </a14:m>
                <a:r>
                  <a:rPr lang="en-US" dirty="0"/>
                  <a:t>  accept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内容占位符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77651910"/>
                  </p:ext>
                </p:extLst>
              </p:nvPr>
            </p:nvGraphicFramePr>
            <p:xfrm>
              <a:off x="1940170" y="1925024"/>
              <a:ext cx="483576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89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0894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0894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894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,0,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,0,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,0,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内容占位符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77651910"/>
                  </p:ext>
                </p:extLst>
              </p:nvPr>
            </p:nvGraphicFramePr>
            <p:xfrm>
              <a:off x="1940170" y="1925024"/>
              <a:ext cx="483576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8942"/>
                    <a:gridCol w="1208942"/>
                    <a:gridCol w="1208942"/>
                    <a:gridCol w="1208942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3" t="-8197" r="-30100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B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3" t="-108197" r="-30100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1010" t="-108197" r="-20252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08197" r="-10150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3" t="-208197" r="-30100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1010" t="-208197" r="-20252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208197" r="-10150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3" t="-308197" r="-30100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1010" t="-308197" r="-20252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308197" r="-10150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3" t="-408197" r="-30100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7431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Guess what language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内容占位符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8825285"/>
                  </p:ext>
                </p:extLst>
              </p:nvPr>
            </p:nvGraphicFramePr>
            <p:xfrm>
              <a:off x="1940170" y="1925024"/>
              <a:ext cx="483576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89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0894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0894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894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,0,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内容占位符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8825285"/>
                  </p:ext>
                </p:extLst>
              </p:nvPr>
            </p:nvGraphicFramePr>
            <p:xfrm>
              <a:off x="1940170" y="1925024"/>
              <a:ext cx="483576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8942"/>
                    <a:gridCol w="1208942"/>
                    <a:gridCol w="1208942"/>
                    <a:gridCol w="1208942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3" t="-8197" r="-30100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B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3" t="-106452" r="-301005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1010" t="-106452" r="-202525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3" t="-209836" r="-30100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209836" r="-10150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515" t="-209836" r="-2020" b="-1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3" t="-309836" r="-30100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内容占位符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08265517"/>
                  </p:ext>
                </p:extLst>
              </p:nvPr>
            </p:nvGraphicFramePr>
            <p:xfrm>
              <a:off x="1940170" y="4254938"/>
              <a:ext cx="483576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89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0894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0894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894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,0,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内容占位符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08265517"/>
                  </p:ext>
                </p:extLst>
              </p:nvPr>
            </p:nvGraphicFramePr>
            <p:xfrm>
              <a:off x="1940170" y="4254938"/>
              <a:ext cx="483576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8942"/>
                    <a:gridCol w="1208942"/>
                    <a:gridCol w="1208942"/>
                    <a:gridCol w="1208942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03" t="-8197" r="-30100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B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03" t="-108197" r="-30100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1010" t="-108197" r="-20252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03" t="-204839" r="-301005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204839" r="-101508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1515" t="-204839" r="-2020" b="-21935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03" t="-309836" r="-30100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309836" r="-10150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503" t="-409836" r="-30100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864EA8F-69FE-4F21-9E6B-795E3411517A}"/>
                  </a:ext>
                </a:extLst>
              </p:cNvPr>
              <p:cNvSpPr txBox="1"/>
              <p:nvPr/>
            </p:nvSpPr>
            <p:spPr>
              <a:xfrm>
                <a:off x="7446745" y="2482038"/>
                <a:ext cx="916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864EA8F-69FE-4F21-9E6B-795E34115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745" y="2482038"/>
                <a:ext cx="9164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08039EB-F259-4308-AF63-819464D9E7BA}"/>
                  </a:ext>
                </a:extLst>
              </p:cNvPr>
              <p:cNvSpPr txBox="1"/>
              <p:nvPr/>
            </p:nvSpPr>
            <p:spPr>
              <a:xfrm>
                <a:off x="7446745" y="4703486"/>
                <a:ext cx="596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08039EB-F259-4308-AF63-819464D9E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745" y="4703486"/>
                <a:ext cx="59657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48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 as a computer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7"/>
                <a:ext cx="8097309" cy="484988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TM can be used to compute integer-valued functions</a:t>
                </a:r>
              </a:p>
              <a:p>
                <a:r>
                  <a:rPr lang="en-US" dirty="0"/>
                  <a:t>A nonnegative integer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can be represented by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For an integer-valued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we represent it by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 TM will start with a tape having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1…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surrounded by blanks</a:t>
                </a:r>
              </a:p>
              <a:p>
                <a:r>
                  <a:rPr lang="en-US" dirty="0"/>
                  <a:t>The TM will halts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on the tape if the result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function is called Turing computable if there is a TM which can compute it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7"/>
                <a:ext cx="8097309" cy="4849889"/>
              </a:xfrm>
              <a:blipFill rotWithShape="0">
                <a:blip r:embed="rId2"/>
                <a:stretch>
                  <a:fillRect l="-527" t="-1759" r="-1354" b="-1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083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arithmetic operation such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+, −, ×</m:t>
                    </m:r>
                  </m:oMath>
                </a14:m>
                <a:r>
                  <a:rPr lang="en-US" dirty="0"/>
                  <a:t> are all Turing computable</a:t>
                </a:r>
              </a:p>
              <a:p>
                <a:r>
                  <a:rPr lang="en-US" dirty="0"/>
                  <a:t>Design a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for any nonnegative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halts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内容占位符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97782883"/>
                  </p:ext>
                </p:extLst>
              </p:nvPr>
            </p:nvGraphicFramePr>
            <p:xfrm>
              <a:off x="2164168" y="4593438"/>
              <a:ext cx="483576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89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0894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0894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894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,0,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,0,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,0,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内容占位符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97782883"/>
                  </p:ext>
                </p:extLst>
              </p:nvPr>
            </p:nvGraphicFramePr>
            <p:xfrm>
              <a:off x="2164168" y="4593438"/>
              <a:ext cx="483576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8942"/>
                    <a:gridCol w="1208942"/>
                    <a:gridCol w="1208942"/>
                    <a:gridCol w="1208942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" t="-8197" r="-30100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B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" t="-108197" r="-30100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1515" t="-108197" r="-20252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503" t="-108197" r="-10150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" t="-208197" r="-30100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1515" t="-208197" r="-20252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503" t="-208197" r="-10150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2020" t="-208197" r="-2020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" t="-308197" r="-30100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1515" t="-308197" r="-20252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" t="-408197" r="-30100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29278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Compute 3+2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000100⊢0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00100⊢00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0100⊢000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⊢0000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00⊢00000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0⊢000000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⊢00000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⊢00000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  accept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684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8"/>
                <a:ext cx="8097309" cy="502255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Design a TM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dirty="0"/>
                  <a:t> for any nonnegative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∸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8"/>
                <a:ext cx="8097309" cy="5022558"/>
              </a:xfrm>
              <a:blipFill rotWithShape="0">
                <a:blip r:embed="rId2"/>
                <a:stretch>
                  <a:fillRect l="-527" t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327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Read the first symbol, </a:t>
            </a:r>
          </a:p>
          <a:p>
            <a:pPr lvl="2"/>
            <a:r>
              <a:rPr lang="en-US" dirty="0"/>
              <a:t>If it is 1, then remove all symbols and accept with result 0</a:t>
            </a:r>
          </a:p>
          <a:p>
            <a:pPr lvl="2"/>
            <a:r>
              <a:rPr lang="en-US" dirty="0"/>
              <a:t>If it is 0, then replace it with B and move right</a:t>
            </a:r>
          </a:p>
          <a:p>
            <a:pPr lvl="1"/>
            <a:r>
              <a:rPr lang="en-US" dirty="0"/>
              <a:t>Read rightwards until the end of the first integer</a:t>
            </a:r>
          </a:p>
          <a:p>
            <a:pPr lvl="1"/>
            <a:r>
              <a:rPr lang="en-US" dirty="0"/>
              <a:t>Read and replace the symbol of the second integer with 1and move leftwards</a:t>
            </a:r>
          </a:p>
          <a:p>
            <a:pPr lvl="1"/>
            <a:r>
              <a:rPr lang="en-US" dirty="0"/>
              <a:t>Repeat the above until either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The first integer becomes all B or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The second integer becomes all 1</a:t>
            </a:r>
          </a:p>
          <a:p>
            <a:pPr lvl="1"/>
            <a:r>
              <a:rPr lang="en-US" dirty="0"/>
              <a:t>For case 1, removes all symbols and accept with result 0</a:t>
            </a:r>
          </a:p>
          <a:p>
            <a:pPr lvl="1"/>
            <a:r>
              <a:rPr lang="en-US" dirty="0"/>
              <a:t>For case 2, replace the last B of the first integer with 0 and remove all 1 to the right to B and accept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187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316" y="1387475"/>
            <a:ext cx="7840006" cy="459581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66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487" y="1821896"/>
            <a:ext cx="5341131" cy="349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4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图灵机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Turing machine</a:t>
            </a:r>
          </a:p>
          <a:p>
            <a:pPr lvl="1"/>
            <a:r>
              <a:rPr lang="en-US" dirty="0"/>
              <a:t>Finite control: an Infinite tape and a tape head</a:t>
            </a:r>
          </a:p>
          <a:p>
            <a:pPr lvl="1"/>
            <a:r>
              <a:rPr lang="en-US" dirty="0"/>
              <a:t>The input is placed on the tape</a:t>
            </a:r>
          </a:p>
          <a:p>
            <a:pPr lvl="1"/>
            <a:r>
              <a:rPr lang="en-US" dirty="0"/>
              <a:t>The other cells are initially blank</a:t>
            </a:r>
          </a:p>
          <a:p>
            <a:pPr lvl="1"/>
            <a:r>
              <a:rPr lang="en-US" dirty="0"/>
              <a:t>Turing machine write a symbol in the cell scanned and move the tape head left or right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451" y="4372931"/>
            <a:ext cx="5059201" cy="195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06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∸2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000100⊢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00100⊢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0100⊢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100⊢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001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110⊢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0110⊢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00110⊢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00110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00110⊢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0110⊢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110⊢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01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011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01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11⊢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111⊢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0111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0111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0111⊢</m:t>
                    </m:r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𝐵𝐵𝐵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111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𝐵𝐵𝐵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11⊢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𝐵𝐵𝐵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11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𝐵𝐵𝐵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111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𝐵𝐵𝐵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11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𝐵𝐵𝐵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𝐵𝐵𝐵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𝐵𝐵𝐵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𝐵𝐵𝐵𝐵𝐵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𝐵𝐵𝐵𝐵</m:t>
                    </m:r>
                  </m:oMath>
                </a14:m>
                <a:r>
                  <a:rPr lang="en-US" dirty="0"/>
                  <a:t>   accept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276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write down the process of the TM computing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∸3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∸5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Design a Turing machine accepting the language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≥1,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479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 structures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as storage</a:t>
            </a:r>
          </a:p>
          <a:p>
            <a:r>
              <a:rPr lang="en-US" dirty="0"/>
              <a:t>The finite control can represent not only the position of the TM but also holding a finite amount of data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026" y="3490846"/>
            <a:ext cx="4822051" cy="208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9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7"/>
                <a:ext cx="8097309" cy="489437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Design a TM accepting the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be the form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×{0,1,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Control portion: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means M has not yet read its first symbol.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means M has read the symbol</a:t>
                </a:r>
              </a:p>
              <a:p>
                <a:pPr lvl="1"/>
                <a:r>
                  <a:rPr lang="en-US" dirty="0"/>
                  <a:t>Data portion: recording the first symbol seen (0 or 1). The symbol B means no symbol has been read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the start state,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the final state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dirty="0"/>
                      <m:t>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7"/>
                <a:ext cx="8097309" cy="4894371"/>
              </a:xfrm>
              <a:blipFill rotWithShape="0">
                <a:blip r:embed="rId2"/>
                <a:stretch>
                  <a:fillRect l="-527" t="-996" b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329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Design a TM adding string 101 as suffix of its input string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[101]</m:t>
                    </m:r>
                  </m:oMath>
                </a14:m>
                <a:r>
                  <a:rPr lang="en-US" dirty="0"/>
                  <a:t> is the start state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dirty="0"/>
                  <a:t> is the final state</a:t>
                </a:r>
              </a:p>
              <a:p>
                <a:r>
                  <a:rPr lang="en-US" b="0" dirty="0"/>
                  <a:t>Design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319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tracks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Turing machine with its tape having multiple tracks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Treat one track as holding data and another track as holding marks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119" y="2294009"/>
            <a:ext cx="5589742" cy="218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55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8"/>
                <a:ext cx="8097309" cy="49319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Design a TM recognizing the language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𝑤𝑐𝑤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𝑤𝑐𝑤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,{0,1,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×{0,1,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×{0,1,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blank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 is a mark</a:t>
                </a:r>
              </a:p>
              <a:p>
                <a:r>
                  <a:rPr lang="en-US" b="0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pPr marL="714375" lvl="1" indent="-293688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read first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marL="714375" lvl="1" indent="-293688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move right, looking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marL="714375" lvl="1" indent="-293688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change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marL="714375" lvl="1" indent="-293688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move right, past all checked symbol  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8"/>
                <a:ext cx="8097309" cy="4931950"/>
              </a:xfrm>
              <a:blipFill rotWithShape="0">
                <a:blip r:embed="rId2"/>
                <a:stretch>
                  <a:fillRect l="-527" t="-988" r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9871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8"/>
                <a:ext cx="8097309" cy="4908504"/>
              </a:xfrm>
            </p:spPr>
            <p:txBody>
              <a:bodyPr/>
              <a:lstStyle/>
              <a:p>
                <a:pPr marL="714375" lvl="1" indent="-374650">
                  <a:buFont typeface="+mj-lt"/>
                  <a:buAutoNum type="arabicPeriod" startAt="5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find the first matched symbol, go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and move left</a:t>
                </a:r>
              </a:p>
              <a:p>
                <a:pPr marL="714375" lvl="1" indent="-374650">
                  <a:buFont typeface="+mj-lt"/>
                  <a:buAutoNum type="arabicPeriod" startAt="5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move left, past all checked symbols</a:t>
                </a:r>
              </a:p>
              <a:p>
                <a:pPr marL="714375" lvl="1" indent="-374650">
                  <a:buFont typeface="+mj-lt"/>
                  <a:buAutoNum type="arabicPeriod" startAt="5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encounter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go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/>
              </a:p>
              <a:p>
                <a:pPr marL="714375" lvl="1" indent="-374650">
                  <a:buFont typeface="+mj-lt"/>
                  <a:buAutoNum type="arabicPeriod" startAt="5"/>
                </a:pPr>
                <a:r>
                  <a:rPr lang="en-US" dirty="0"/>
                  <a:t>The symbol to the left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unchecked</a:t>
                </a:r>
              </a:p>
              <a:p>
                <a:pPr marL="1171575" lvl="2" indent="-3746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go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1171575" lvl="2" indent="-3746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continue moving left, looking for a checked symbol</a:t>
                </a:r>
              </a:p>
              <a:p>
                <a:pPr marL="1171575" lvl="2" indent="-3746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find the checked symbol, return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repeat a new search. </a:t>
                </a:r>
              </a:p>
              <a:p>
                <a:pPr marL="714375" lvl="1" indent="-374650">
                  <a:buFont typeface="+mj-lt"/>
                  <a:buAutoNum type="arabicPeriod" startAt="5"/>
                </a:pPr>
                <a:endParaRPr lang="en-US" dirty="0"/>
              </a:p>
              <a:p>
                <a:pPr marL="714375" lvl="1" indent="-374650">
                  <a:buFont typeface="+mj-lt"/>
                  <a:buAutoNum type="arabicPeriod" startAt="5"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8"/>
                <a:ext cx="8097309" cy="4908504"/>
              </a:xfrm>
              <a:blipFill rotWithShape="0">
                <a:blip r:embed="rId2"/>
                <a:stretch>
                  <a:fillRect t="-620" r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312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714375" lvl="1" indent="-374650">
                  <a:buFont typeface="+mj-lt"/>
                  <a:buAutoNum type="arabicPeriod" startAt="9"/>
                </a:pPr>
                <a:r>
                  <a:rPr lang="en-US" dirty="0"/>
                  <a:t>The symbol to the left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checked</a:t>
                </a:r>
              </a:p>
              <a:p>
                <a:pPr marL="1171575" lvl="2" indent="-3746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go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/>
                  <a:t>, move right again</a:t>
                </a:r>
              </a:p>
              <a:p>
                <a:pPr marL="1171575" lvl="2" indent="-3746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move across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continue moving right</a:t>
                </a:r>
              </a:p>
              <a:p>
                <a:pPr marL="1171575" lvl="2" indent="-3746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 move right past all checked symbols</a:t>
                </a:r>
              </a:p>
              <a:p>
                <a:pPr marL="1171575" lvl="2" indent="-3746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enter accepting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dirty="0"/>
                  <a:t> if reach a blank without encountering unchecked symbols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663" r="-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7406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769895"/>
              </p:ext>
            </p:extLst>
          </p:nvPr>
        </p:nvGraphicFramePr>
        <p:xfrm>
          <a:off x="341255" y="1306886"/>
          <a:ext cx="33250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37968" y="2152271"/>
            <a:ext cx="790153" cy="758477"/>
            <a:chOff x="237968" y="2152271"/>
            <a:chExt cx="790153" cy="758477"/>
          </a:xfrm>
        </p:grpSpPr>
        <p:sp>
          <p:nvSpPr>
            <p:cNvPr id="6" name="上箭头 5"/>
            <p:cNvSpPr/>
            <p:nvPr/>
          </p:nvSpPr>
          <p:spPr>
            <a:xfrm>
              <a:off x="533399" y="2152271"/>
              <a:ext cx="199292" cy="388276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37968" y="2541416"/>
                  <a:ext cx="7901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68" y="2541416"/>
                  <a:ext cx="790153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176862"/>
              </p:ext>
            </p:extLst>
          </p:nvPr>
        </p:nvGraphicFramePr>
        <p:xfrm>
          <a:off x="4770501" y="1306886"/>
          <a:ext cx="33250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5194753" y="2137448"/>
            <a:ext cx="765209" cy="758477"/>
            <a:chOff x="5194753" y="2137448"/>
            <a:chExt cx="765209" cy="758477"/>
          </a:xfrm>
        </p:grpSpPr>
        <p:sp>
          <p:nvSpPr>
            <p:cNvPr id="15" name="上箭头 14"/>
            <p:cNvSpPr/>
            <p:nvPr/>
          </p:nvSpPr>
          <p:spPr>
            <a:xfrm>
              <a:off x="5490184" y="2137448"/>
              <a:ext cx="199292" cy="388276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5194753" y="2526593"/>
                  <a:ext cx="765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753" y="2526593"/>
                  <a:ext cx="765209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80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570649"/>
              </p:ext>
            </p:extLst>
          </p:nvPr>
        </p:nvGraphicFramePr>
        <p:xfrm>
          <a:off x="341255" y="3084519"/>
          <a:ext cx="33250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1328214" y="3999970"/>
            <a:ext cx="765209" cy="758477"/>
            <a:chOff x="1328214" y="3999970"/>
            <a:chExt cx="765209" cy="758477"/>
          </a:xfrm>
        </p:grpSpPr>
        <p:sp>
          <p:nvSpPr>
            <p:cNvPr id="18" name="上箭头 17"/>
            <p:cNvSpPr/>
            <p:nvPr/>
          </p:nvSpPr>
          <p:spPr>
            <a:xfrm>
              <a:off x="1623645" y="3999970"/>
              <a:ext cx="199292" cy="388276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1328214" y="4389115"/>
                  <a:ext cx="765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8214" y="4389115"/>
                  <a:ext cx="76520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80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133318"/>
              </p:ext>
            </p:extLst>
          </p:nvPr>
        </p:nvGraphicFramePr>
        <p:xfrm>
          <a:off x="4770501" y="3084519"/>
          <a:ext cx="33250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6308444" y="3999970"/>
            <a:ext cx="765209" cy="758477"/>
            <a:chOff x="6308444" y="3999970"/>
            <a:chExt cx="765209" cy="758477"/>
          </a:xfrm>
        </p:grpSpPr>
        <p:sp>
          <p:nvSpPr>
            <p:cNvPr id="21" name="上箭头 20"/>
            <p:cNvSpPr/>
            <p:nvPr/>
          </p:nvSpPr>
          <p:spPr>
            <a:xfrm>
              <a:off x="6603875" y="3999970"/>
              <a:ext cx="199292" cy="388276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6308444" y="4389115"/>
                  <a:ext cx="765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444" y="4389115"/>
                  <a:ext cx="76520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80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693400"/>
              </p:ext>
            </p:extLst>
          </p:nvPr>
        </p:nvGraphicFramePr>
        <p:xfrm>
          <a:off x="341255" y="4881439"/>
          <a:ext cx="33250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1328214" y="5803767"/>
            <a:ext cx="795474" cy="758477"/>
            <a:chOff x="1328214" y="5803767"/>
            <a:chExt cx="795474" cy="758477"/>
          </a:xfrm>
        </p:grpSpPr>
        <p:sp>
          <p:nvSpPr>
            <p:cNvPr id="24" name="上箭头 23"/>
            <p:cNvSpPr/>
            <p:nvPr/>
          </p:nvSpPr>
          <p:spPr>
            <a:xfrm>
              <a:off x="1623645" y="5803767"/>
              <a:ext cx="199292" cy="388276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1328214" y="6192912"/>
                  <a:ext cx="795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8214" y="6192912"/>
                  <a:ext cx="7954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69686"/>
              </p:ext>
            </p:extLst>
          </p:nvPr>
        </p:nvGraphicFramePr>
        <p:xfrm>
          <a:off x="4770501" y="4881439"/>
          <a:ext cx="33250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5194753" y="5803767"/>
            <a:ext cx="795474" cy="758477"/>
            <a:chOff x="5194753" y="5803767"/>
            <a:chExt cx="795474" cy="758477"/>
          </a:xfrm>
        </p:grpSpPr>
        <p:sp>
          <p:nvSpPr>
            <p:cNvPr id="27" name="上箭头 26"/>
            <p:cNvSpPr/>
            <p:nvPr/>
          </p:nvSpPr>
          <p:spPr>
            <a:xfrm>
              <a:off x="5490184" y="5803767"/>
              <a:ext cx="199292" cy="388276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5194753" y="6192912"/>
                  <a:ext cx="795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4753" y="6192912"/>
                  <a:ext cx="79547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1143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Turing machine is a 7-tuple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a finite set of states of the finite control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is a finite set of input symbols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is a set of tape symbols,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a transition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a start state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is blank symbol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a set of final (accept) states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030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95594" y="6172923"/>
            <a:ext cx="535114" cy="428187"/>
          </a:xfrm>
        </p:spPr>
        <p:txBody>
          <a:bodyPr/>
          <a:lstStyle/>
          <a:p>
            <a:fld id="{C62C68C5-78A2-4B1D-973E-F421ABB54D5E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053798"/>
              </p:ext>
            </p:extLst>
          </p:nvPr>
        </p:nvGraphicFramePr>
        <p:xfrm>
          <a:off x="421240" y="1281481"/>
          <a:ext cx="33250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上箭头 5"/>
          <p:cNvSpPr/>
          <p:nvPr/>
        </p:nvSpPr>
        <p:spPr>
          <a:xfrm>
            <a:off x="625108" y="2168640"/>
            <a:ext cx="199292" cy="388276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29677" y="2557785"/>
                <a:ext cx="795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77" y="2557785"/>
                <a:ext cx="795474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970931"/>
              </p:ext>
            </p:extLst>
          </p:nvPr>
        </p:nvGraphicFramePr>
        <p:xfrm>
          <a:off x="4793950" y="1281481"/>
          <a:ext cx="33250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上箭头 8"/>
          <p:cNvSpPr/>
          <p:nvPr/>
        </p:nvSpPr>
        <p:spPr>
          <a:xfrm>
            <a:off x="5525356" y="2168511"/>
            <a:ext cx="199292" cy="388276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229925" y="2557656"/>
                <a:ext cx="7901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925" y="2557656"/>
                <a:ext cx="790153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512611"/>
              </p:ext>
            </p:extLst>
          </p:nvPr>
        </p:nvGraphicFramePr>
        <p:xfrm>
          <a:off x="421240" y="3105533"/>
          <a:ext cx="33250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上箭头 11"/>
          <p:cNvSpPr/>
          <p:nvPr/>
        </p:nvSpPr>
        <p:spPr>
          <a:xfrm>
            <a:off x="1703631" y="4025629"/>
            <a:ext cx="199292" cy="388276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408200" y="4414774"/>
                <a:ext cx="765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200" y="4414774"/>
                <a:ext cx="76520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07896"/>
              </p:ext>
            </p:extLst>
          </p:nvPr>
        </p:nvGraphicFramePr>
        <p:xfrm>
          <a:off x="4793950" y="3105533"/>
          <a:ext cx="33250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上箭头 14"/>
          <p:cNvSpPr/>
          <p:nvPr/>
        </p:nvSpPr>
        <p:spPr>
          <a:xfrm>
            <a:off x="6627325" y="4025629"/>
            <a:ext cx="199292" cy="388276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6331894" y="4414774"/>
                <a:ext cx="765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894" y="4414774"/>
                <a:ext cx="76520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902025"/>
              </p:ext>
            </p:extLst>
          </p:nvPr>
        </p:nvGraphicFramePr>
        <p:xfrm>
          <a:off x="421240" y="4932602"/>
          <a:ext cx="33250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上箭头 17"/>
          <p:cNvSpPr/>
          <p:nvPr/>
        </p:nvSpPr>
        <p:spPr>
          <a:xfrm>
            <a:off x="2829046" y="5842633"/>
            <a:ext cx="199292" cy="388276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2533615" y="6231778"/>
                <a:ext cx="765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615" y="6231778"/>
                <a:ext cx="76520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042428"/>
              </p:ext>
            </p:extLst>
          </p:nvPr>
        </p:nvGraphicFramePr>
        <p:xfrm>
          <a:off x="4793950" y="4932602"/>
          <a:ext cx="33250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上箭头 20"/>
          <p:cNvSpPr/>
          <p:nvPr/>
        </p:nvSpPr>
        <p:spPr>
          <a:xfrm>
            <a:off x="6597060" y="5784647"/>
            <a:ext cx="199292" cy="388276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6301629" y="6173792"/>
                <a:ext cx="795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629" y="6173792"/>
                <a:ext cx="795474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51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2" grpId="0" animBg="1"/>
      <p:bldP spid="13" grpId="0"/>
      <p:bldP spid="15" grpId="0" animBg="1"/>
      <p:bldP spid="16" grpId="0"/>
      <p:bldP spid="18" grpId="0" animBg="1"/>
      <p:bldP spid="19" grpId="0"/>
      <p:bldP spid="21" grpId="0" animBg="1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95386"/>
              </p:ext>
            </p:extLst>
          </p:nvPr>
        </p:nvGraphicFramePr>
        <p:xfrm>
          <a:off x="362627" y="1286726"/>
          <a:ext cx="33250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上箭头 5"/>
          <p:cNvSpPr/>
          <p:nvPr/>
        </p:nvSpPr>
        <p:spPr>
          <a:xfrm>
            <a:off x="1638198" y="2201742"/>
            <a:ext cx="199292" cy="388276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342767" y="2590887"/>
                <a:ext cx="795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767" y="2590887"/>
                <a:ext cx="795474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038248"/>
              </p:ext>
            </p:extLst>
          </p:nvPr>
        </p:nvGraphicFramePr>
        <p:xfrm>
          <a:off x="4770501" y="1286726"/>
          <a:ext cx="33250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上箭头 8"/>
          <p:cNvSpPr/>
          <p:nvPr/>
        </p:nvSpPr>
        <p:spPr>
          <a:xfrm>
            <a:off x="5483365" y="2201742"/>
            <a:ext cx="199292" cy="388276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187934" y="2590887"/>
                <a:ext cx="795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934" y="2590887"/>
                <a:ext cx="79547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387156"/>
              </p:ext>
            </p:extLst>
          </p:nvPr>
        </p:nvGraphicFramePr>
        <p:xfrm>
          <a:off x="362627" y="3151860"/>
          <a:ext cx="33250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上箭头 11"/>
          <p:cNvSpPr/>
          <p:nvPr/>
        </p:nvSpPr>
        <p:spPr>
          <a:xfrm>
            <a:off x="1638198" y="4083673"/>
            <a:ext cx="199292" cy="388276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342767" y="4472818"/>
                <a:ext cx="795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767" y="4472818"/>
                <a:ext cx="79547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114620"/>
              </p:ext>
            </p:extLst>
          </p:nvPr>
        </p:nvGraphicFramePr>
        <p:xfrm>
          <a:off x="4770501" y="3151860"/>
          <a:ext cx="33250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上箭头 14"/>
          <p:cNvSpPr/>
          <p:nvPr/>
        </p:nvSpPr>
        <p:spPr>
          <a:xfrm>
            <a:off x="6597057" y="4083673"/>
            <a:ext cx="199292" cy="388276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6301626" y="4472818"/>
                <a:ext cx="795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626" y="4472818"/>
                <a:ext cx="79547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90311"/>
              </p:ext>
            </p:extLst>
          </p:nvPr>
        </p:nvGraphicFramePr>
        <p:xfrm>
          <a:off x="362627" y="5016994"/>
          <a:ext cx="33250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上箭头 17"/>
          <p:cNvSpPr/>
          <p:nvPr/>
        </p:nvSpPr>
        <p:spPr>
          <a:xfrm>
            <a:off x="3302875" y="5933518"/>
            <a:ext cx="199292" cy="388276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3007444" y="6322663"/>
                <a:ext cx="795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444" y="6322663"/>
                <a:ext cx="79547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309965"/>
              </p:ext>
            </p:extLst>
          </p:nvPr>
        </p:nvGraphicFramePr>
        <p:xfrm>
          <a:off x="4770501" y="5016994"/>
          <a:ext cx="33250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上箭头 20"/>
          <p:cNvSpPr/>
          <p:nvPr/>
        </p:nvSpPr>
        <p:spPr>
          <a:xfrm>
            <a:off x="7710749" y="5933518"/>
            <a:ext cx="199292" cy="388276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7415318" y="6322663"/>
                <a:ext cx="790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318" y="6322663"/>
                <a:ext cx="79066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63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2" grpId="0" animBg="1"/>
      <p:bldP spid="13" grpId="0"/>
      <p:bldP spid="15" grpId="0" animBg="1"/>
      <p:bldP spid="16" grpId="0"/>
      <p:bldP spid="18" grpId="0" animBg="1"/>
      <p:bldP spid="19" grpId="0"/>
      <p:bldP spid="21" grpId="0" animBg="1"/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8"/>
                <a:ext cx="8097309" cy="488505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Design a TM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for any nonnegative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Solution:</a:t>
                </a:r>
              </a:p>
              <a:p>
                <a:pPr marL="714375" lvl="1" indent="-374650">
                  <a:buFont typeface="+mj-lt"/>
                  <a:buAutoNum type="arabicPeriod"/>
                </a:pPr>
                <a:r>
                  <a:rPr lang="en-US" dirty="0"/>
                  <a:t>change a 0 of the first group to B</a:t>
                </a:r>
              </a:p>
              <a:p>
                <a:pPr marL="714375" lvl="1" indent="-374650">
                  <a:buFont typeface="+mj-lt"/>
                  <a:buAutoNum type="arabicPeriod"/>
                </a:pPr>
                <a:r>
                  <a:rPr lang="en-US" dirty="0"/>
                  <a:t>add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0s to the end of the string</a:t>
                </a:r>
              </a:p>
              <a:p>
                <a:pPr marL="714375" lvl="1" indent="-374650">
                  <a:buFont typeface="+mj-lt"/>
                  <a:buAutoNum type="arabicPeriod"/>
                </a:pPr>
                <a:r>
                  <a:rPr lang="en-US" dirty="0"/>
                  <a:t>return to the head of the string and process remaining 0s of the first group</a:t>
                </a:r>
              </a:p>
              <a:p>
                <a:pPr marL="714375" lvl="1" indent="-374650">
                  <a:buFont typeface="+mj-lt"/>
                  <a:buAutoNum type="arabicPeriod"/>
                </a:pPr>
                <a:r>
                  <a:rPr lang="en-US" dirty="0"/>
                  <a:t>repeat until the first group is completely changed to blanks</a:t>
                </a:r>
              </a:p>
              <a:p>
                <a:pPr marL="714375" lvl="1" indent="-374650">
                  <a:buFont typeface="+mj-lt"/>
                  <a:buAutoNum type="arabicPeriod"/>
                </a:pPr>
                <a:r>
                  <a:rPr lang="en-US" dirty="0"/>
                  <a:t>change the original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to blanks and done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8"/>
                <a:ext cx="8097309" cy="4885058"/>
              </a:xfrm>
              <a:blipFill rotWithShape="0">
                <a:blip r:embed="rId2"/>
                <a:stretch>
                  <a:fillRect l="-527" t="-1746" r="-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3723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398" y="1386788"/>
            <a:ext cx="8235464" cy="4596226"/>
          </a:xfrm>
        </p:spPr>
        <p:txBody>
          <a:bodyPr/>
          <a:lstStyle/>
          <a:p>
            <a:r>
              <a:rPr lang="en-US" dirty="0"/>
              <a:t>Construct a subroutine Copy which implement step 2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780" y="2297000"/>
            <a:ext cx="6368700" cy="34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000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 the subroutine Copy to complete the TM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135" y="2211594"/>
            <a:ext cx="6441833" cy="377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606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图灵机的扩展及变型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Multi-tape Turing machine</a:t>
            </a:r>
          </a:p>
          <a:p>
            <a:endParaRPr lang="en-US" dirty="0"/>
          </a:p>
          <a:p>
            <a:r>
              <a:rPr lang="en-US" dirty="0"/>
              <a:t>Non-deterministic Turing machine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8958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Multi-tape TM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multi-tape TM has a finite control and finite number of tapes.</a:t>
            </a:r>
          </a:p>
          <a:p>
            <a:r>
              <a:rPr lang="en-US" dirty="0"/>
              <a:t>Initially, the input is placed on the first tape. The head of the first tape is at the head of the input. The head of other tapes are at arbitrary cell.</a:t>
            </a:r>
          </a:p>
          <a:p>
            <a:r>
              <a:rPr lang="en-US" dirty="0"/>
              <a:t>The head of each tape moves independently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953" y="4093797"/>
            <a:ext cx="3718917" cy="244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233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is a multi-tape TM, then there is a one-tape TM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33457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Non-deterministic 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non-deterministic TM has a transition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such that for each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tape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set of triples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NTM accepts an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if there is any sequence from initial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that leads to the final state</a:t>
                </a:r>
              </a:p>
              <a:p>
                <a:r>
                  <a:rPr lang="en-US" dirty="0"/>
                  <a:t>Theorem: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is a NTM, then there is a DTM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 r="-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79026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NTM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process that accepts string 0101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8872617"/>
                  </p:ext>
                </p:extLst>
              </p:nvPr>
            </p:nvGraphicFramePr>
            <p:xfrm>
              <a:off x="1267627" y="1909748"/>
              <a:ext cx="6096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28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8517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5698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910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,0,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,0,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,0,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8872617"/>
                  </p:ext>
                </p:extLst>
              </p:nvPr>
            </p:nvGraphicFramePr>
            <p:xfrm>
              <a:off x="1267627" y="1909748"/>
              <a:ext cx="6096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2826"/>
                    <a:gridCol w="2085174"/>
                    <a:gridCol w="1956986"/>
                    <a:gridCol w="1091014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3" t="-8197" r="-53670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B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3" t="-108197" r="-53670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6356" t="-108197" r="-14723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6386" t="-108197" r="-5732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3" t="-208197" r="-53670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6356" t="-208197" r="-14723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6386" t="-208197" r="-5732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59777" t="-208197" r="-2793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33" t="-308197" r="-53670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356" y="4047820"/>
            <a:ext cx="6897391" cy="199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1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of 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a tape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,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0" dirty="0"/>
                  <a:t> is the next state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/>
                  <a:t> is the tape symbol replacing the symbol at the current cell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b="0" dirty="0"/>
                  <a:t> is a direction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b="0" dirty="0"/>
                  <a:t>) to move the tape head to the next cell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can be undefined</a:t>
                </a:r>
              </a:p>
              <a:p>
                <a:r>
                  <a:rPr lang="en-US" dirty="0"/>
                  <a:t>TM halts when no transition from that state is possible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04222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设计一个多带图灵机，计算两个正整数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的最大公约数</a:t>
                </a:r>
                <a:endParaRPr lang="en-US" altLang="zh-CN" dirty="0"/>
              </a:p>
              <a:p>
                <a:r>
                  <a:rPr lang="zh-CN" altLang="en-US" dirty="0"/>
                  <a:t>提示：采用辗转相减法</a:t>
                </a:r>
                <a:endParaRPr lang="en-US" altLang="zh-CN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dirty="0"/>
                  <a:t>如果</a:t>
                </a:r>
                <a:r>
                  <a:rPr lang="en-US" dirty="0"/>
                  <a:t>a=b</a:t>
                </a:r>
                <a:r>
                  <a:rPr lang="zh-CN" altLang="en-US" dirty="0"/>
                  <a:t>，则最大公约数即为</a:t>
                </a:r>
                <a:r>
                  <a:rPr lang="en-US" dirty="0"/>
                  <a:t>a</a:t>
                </a:r>
                <a:r>
                  <a:rPr lang="zh-CN" altLang="en-US" dirty="0"/>
                  <a:t>或者</a:t>
                </a:r>
                <a:r>
                  <a:rPr lang="en-US" dirty="0"/>
                  <a:t>b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dirty="0"/>
                  <a:t>如果</a:t>
                </a:r>
                <a:r>
                  <a:rPr lang="en-US" dirty="0" err="1"/>
                  <a:t>a≠b</a:t>
                </a:r>
                <a:r>
                  <a:rPr lang="zh-CN" altLang="en-US" dirty="0"/>
                  <a:t>，则将</a:t>
                </a:r>
                <a:r>
                  <a:rPr lang="en-US" dirty="0"/>
                  <a:t>a, b</a:t>
                </a:r>
                <a:r>
                  <a:rPr lang="zh-CN" altLang="en-US" dirty="0"/>
                  <a:t>两数相减，将差值存入被减数，减数不变</a:t>
                </a:r>
                <a:endParaRPr lang="en-US" altLang="zh-CN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dirty="0"/>
                  <a:t>重复执行步骤</a:t>
                </a:r>
                <a:r>
                  <a:rPr lang="en-US" dirty="0"/>
                  <a:t>2</a:t>
                </a:r>
                <a:r>
                  <a:rPr lang="zh-CN" altLang="en-US" dirty="0"/>
                  <a:t>，直到</a:t>
                </a:r>
                <a:r>
                  <a:rPr lang="en-US" dirty="0"/>
                  <a:t>a, b</a:t>
                </a:r>
                <a:r>
                  <a:rPr lang="zh-CN" altLang="en-US" dirty="0"/>
                  <a:t>两数相等为止，此时最大公约数即为</a:t>
                </a:r>
                <a:r>
                  <a:rPr lang="en-US" dirty="0"/>
                  <a:t>a</a:t>
                </a:r>
                <a:r>
                  <a:rPr lang="zh-CN" altLang="en-US" dirty="0"/>
                  <a:t>或者</a:t>
                </a:r>
                <a:r>
                  <a:rPr lang="en-US" dirty="0"/>
                  <a:t>b</a:t>
                </a:r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 r="-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575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图灵机和</a:t>
            </a:r>
            <a:r>
              <a:rPr lang="en-US" altLang="zh-CN" dirty="0"/>
              <a:t>0</a:t>
            </a:r>
            <a:r>
              <a:rPr lang="zh-CN" altLang="en-US" dirty="0"/>
              <a:t>型文法的等价性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8"/>
                <a:ext cx="8097309" cy="4851642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can be generated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can be recognized by a Turing machine</a:t>
                </a:r>
              </a:p>
              <a:p>
                <a:r>
                  <a:rPr lang="en-US" dirty="0"/>
                  <a:t>Proof: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(⇒)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Construct a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with two tapes. One tape is for the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other tape is for the derivation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through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Initially, put input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on tape 1 and start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on tape 2.</a:t>
                </a:r>
              </a:p>
              <a:p>
                <a:r>
                  <a:rPr lang="en-US" dirty="0"/>
                  <a:t>Apply a production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by replacing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on tape 2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Compare the 2 tapes.</a:t>
                </a:r>
              </a:p>
              <a:p>
                <a:pPr lvl="1"/>
                <a:r>
                  <a:rPr lang="en-US" dirty="0"/>
                  <a:t>If the string on tape 2 is equal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accept</a:t>
                </a:r>
              </a:p>
              <a:p>
                <a:pPr lvl="1"/>
                <a:r>
                  <a:rPr lang="en-US" dirty="0"/>
                  <a:t>If not, repeat applying production rules to nonterminal symbols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8"/>
                <a:ext cx="8097309" cy="4851642"/>
              </a:xfrm>
              <a:blipFill rotWithShape="0">
                <a:blip r:embed="rId2"/>
                <a:stretch>
                  <a:fillRect l="-451" t="-2136" r="-1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06578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图灵机和</a:t>
            </a:r>
            <a:r>
              <a:rPr lang="en-US" altLang="zh-CN" dirty="0"/>
              <a:t>0</a:t>
            </a:r>
            <a:r>
              <a:rPr lang="zh-CN" altLang="en-US" dirty="0"/>
              <a:t>型文法的等价性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Proof: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construct a grammar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𝑞𝑎𝑞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𝑞𝑎𝑞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51" t="-7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8695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Enumerable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language is RE </a:t>
                </a:r>
                <a:r>
                  <a:rPr lang="en-US" dirty="0" err="1"/>
                  <a:t>iff</a:t>
                </a:r>
                <a:r>
                  <a:rPr lang="en-US" dirty="0"/>
                  <a:t> it can be accepted by a TM</a:t>
                </a:r>
              </a:p>
              <a:p>
                <a:r>
                  <a:rPr lang="en-US" dirty="0"/>
                  <a:t>A 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can be classified into two classes</a:t>
                </a:r>
              </a:p>
              <a:p>
                <a:pPr lvl="1"/>
                <a:r>
                  <a:rPr lang="en-US" dirty="0"/>
                  <a:t>Recursive: </a:t>
                </a: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halts on the accepting state</a:t>
                </a: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halts on an non-accepting state</a:t>
                </a:r>
              </a:p>
              <a:p>
                <a:pPr lvl="1"/>
                <a:r>
                  <a:rPr lang="en-US" dirty="0"/>
                  <a:t>Non-Recursive:</a:t>
                </a: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halts on the accepting state</a:t>
                </a: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may run forever and never halts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1955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think of the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as a problem</a:t>
                </a:r>
              </a:p>
              <a:p>
                <a:r>
                  <a:rPr lang="en-US" dirty="0"/>
                  <a:t>Then problem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called decidable </a:t>
                </a:r>
                <a:r>
                  <a:rPr lang="en-US" dirty="0" err="1"/>
                  <a:t>iff</a:t>
                </a:r>
                <a:r>
                  <a:rPr lang="en-US" dirty="0"/>
                  <a:t> it is a recursive language</a:t>
                </a:r>
              </a:p>
              <a:p>
                <a:r>
                  <a:rPr lang="en-US" dirty="0"/>
                  <a:t>An algorithm for </a:t>
                </a:r>
                <a:r>
                  <a:rPr lang="en-US"/>
                  <a:t>a problem is </a:t>
                </a:r>
                <a:r>
                  <a:rPr lang="en-US" dirty="0"/>
                  <a:t>a well-defined sequence of steps that always finishes and produces an answer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 r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5706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that computer cannot solve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Hello-world Problem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Determine whether a given C program, with a given input, prints hello, world as its first output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921" y="2005745"/>
            <a:ext cx="40481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213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340" y="1433085"/>
            <a:ext cx="6829425" cy="38481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03939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above program searches every triple of positive integers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and tests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for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 If so, the program prints hello, world.</a:t>
                </a:r>
              </a:p>
              <a:p>
                <a:r>
                  <a:rPr lang="en-US" dirty="0"/>
                  <a:t>According to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Fermat’s Last Theorem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dirty="0"/>
                  <a:t>, there are no integer solutions to the equation 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 program will never terminate and print hello, world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 r="-1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41036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However, it takes the mathematicians 300 years to finally prove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Fermat’s Last Theorem. </a:t>
            </a:r>
            <a:r>
              <a:rPr lang="en-US" dirty="0">
                <a:cs typeface="Times New Roman" panose="02020603050405020304" pitchFamily="18" charset="0"/>
              </a:rPr>
              <a:t>(by </a:t>
            </a:r>
            <a:r>
              <a:rPr lang="en-US" dirty="0"/>
              <a:t>Andrew Wiles</a:t>
            </a:r>
            <a:r>
              <a:rPr lang="en-US" dirty="0">
                <a:cs typeface="Times New Roman" panose="02020603050405020304" pitchFamily="18" charset="0"/>
              </a:rPr>
              <a:t> in 1993)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Until then, we cannot determine if the program can eventually terminate or not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191" y="2594289"/>
            <a:ext cx="3586163" cy="204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947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hello-world problem is undecidable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Proof: </a:t>
            </a:r>
          </a:p>
          <a:p>
            <a:r>
              <a:rPr lang="en-US" dirty="0"/>
              <a:t>Assume that we have an algorithm H that can solve this problem with any given input I and program P</a:t>
            </a:r>
          </a:p>
          <a:p>
            <a:pPr lvl="1"/>
            <a:r>
              <a:rPr lang="en-US" dirty="0"/>
              <a:t>H prints Yes when P prints “hello world” with input I</a:t>
            </a:r>
          </a:p>
          <a:p>
            <a:pPr lvl="1"/>
            <a:r>
              <a:rPr lang="en-US" dirty="0"/>
              <a:t>H prints No when P does not print hello-world with input I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002" y="4140635"/>
            <a:ext cx="53721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8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transition function can be represented as a table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内容占位符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49482133"/>
                  </p:ext>
                </p:extLst>
              </p:nvPr>
            </p:nvGraphicFramePr>
            <p:xfrm>
              <a:off x="1881554" y="4562716"/>
              <a:ext cx="483576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89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0894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0894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894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,0,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,0,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内容占位符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49482133"/>
                  </p:ext>
                </p:extLst>
              </p:nvPr>
            </p:nvGraphicFramePr>
            <p:xfrm>
              <a:off x="1881554" y="4562716"/>
              <a:ext cx="483576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89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0894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0894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894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03" t="-8197" r="-30150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03" t="-108197" r="-30150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010" t="-108197" r="-20303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8197" r="-10201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03" t="-208197" r="-30150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010" t="-208197" r="-20303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1515" t="-208197" r="-2525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03" t="-308197" r="-30150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890410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prints hello world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returns no, that is, when the given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does not print hello world with the given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/>
                  <a:t>  if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𝑌𝑒𝑠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h𝑒𝑙𝑙𝑜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𝑤𝑜𝑟𝑙𝑑</m:t>
                    </m:r>
                  </m:oMath>
                </a14:m>
                <a:r>
                  <a:rPr lang="en-US" dirty="0"/>
                  <a:t>  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 r="-9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552" y="3950310"/>
            <a:ext cx="64770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372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takes program P as both input I and P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302" y="3101678"/>
            <a:ext cx="66675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658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Now we consider the situation that the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hope to get a contradiction so that to prove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cannot exist and so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539" y="2143125"/>
            <a:ext cx="66770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39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Case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prints Yes (not hello world) with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𝑌𝑒𝑠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It means that the program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prints hello, world with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Contradiction!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695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8"/>
                <a:ext cx="8340971" cy="4596226"/>
              </a:xfrm>
            </p:spPr>
            <p:txBody>
              <a:bodyPr/>
              <a:lstStyle/>
              <a:p>
                <a:r>
                  <a:rPr lang="en-US" dirty="0"/>
                  <a:t>Case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prints hello world with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h𝑒𝑙𝑙𝑜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𝑤𝑜𝑟𝑙𝑑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h𝑒𝑙𝑙𝑜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𝑤𝑜𝑟𝑙𝑑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𝑁𝑜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It means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prints no (not hello world) with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Contradiction!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8"/>
                <a:ext cx="8340971" cy="4596226"/>
              </a:xfrm>
              <a:blipFill rotWithShape="0">
                <a:blip r:embed="rId2"/>
                <a:stretch>
                  <a:fillRect l="-511" t="-1061" r="-1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63229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Halting Problem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whether a given program can terminate with a given input</a:t>
            </a:r>
          </a:p>
          <a:p>
            <a:r>
              <a:rPr lang="en-US" dirty="0"/>
              <a:t>The halting problem is undecidable</a:t>
            </a:r>
          </a:p>
          <a:p>
            <a:r>
              <a:rPr lang="en-US" dirty="0"/>
              <a:t>The proof is given by Alan Turing in 1936</a:t>
            </a:r>
          </a:p>
          <a:p>
            <a:r>
              <a:rPr lang="en-US" dirty="0"/>
              <a:t>The hello-world problem is a variation of the halting problem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2048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 language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language that is not recursively enumerable</a:t>
            </a:r>
          </a:p>
          <a:p>
            <a:r>
              <a:rPr lang="en-US" dirty="0"/>
              <a:t>A language that one cannot recursively enumerate all strings in (or out of) it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3058052" y="3063968"/>
            <a:ext cx="3048000" cy="2919046"/>
            <a:chOff x="3058052" y="2508738"/>
            <a:chExt cx="3048000" cy="2919046"/>
          </a:xfrm>
        </p:grpSpPr>
        <p:sp>
          <p:nvSpPr>
            <p:cNvPr id="5" name="椭圆 4"/>
            <p:cNvSpPr/>
            <p:nvPr/>
          </p:nvSpPr>
          <p:spPr>
            <a:xfrm>
              <a:off x="3058052" y="2508738"/>
              <a:ext cx="3048000" cy="2919046"/>
            </a:xfrm>
            <a:prstGeom prst="ellipse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3679375" y="3059723"/>
              <a:ext cx="1811663" cy="1735016"/>
            </a:xfrm>
            <a:prstGeom prst="ellips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Recursive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358273" y="2608330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10721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Enumerating binary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8"/>
                <a:ext cx="8097309" cy="49026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Every binary string can be enumerated with a sequence</a:t>
                </a:r>
              </a:p>
              <a:p>
                <a:r>
                  <a:rPr lang="en-US" dirty="0"/>
                  <a:t>The enumeration is done by the following approach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a binary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𝑖𝑡h</m:t>
                    </m:r>
                  </m:oMath>
                </a14:m>
                <a:r>
                  <a:rPr lang="en-US" dirty="0"/>
                  <a:t> string,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represents the binary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5337th string is </a:t>
                </a:r>
                <a:r>
                  <a:rPr lang="en-US" altLang="zh-CN" dirty="0"/>
                  <a:t>010011011001, </a:t>
                </a:r>
              </a:p>
              <a:p>
                <a:pPr lvl="1"/>
                <a:r>
                  <a:rPr lang="en-US" altLang="zh-CN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5337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dirty="0"/>
                  <a:t>010011011001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8"/>
                <a:ext cx="8097309" cy="4902694"/>
              </a:xfrm>
              <a:blipFill rotWithShape="0">
                <a:blip r:embed="rId2"/>
                <a:stretch>
                  <a:fillRect l="-527" t="-1739" r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871" y="2634866"/>
            <a:ext cx="6694362" cy="186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839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 for 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8"/>
                <a:ext cx="8270633" cy="501401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Enumerate every Turing machine by represent it with a binary string</a:t>
                </a:r>
              </a:p>
              <a:p>
                <a:r>
                  <a:rPr lang="en-US" dirty="0"/>
                  <a:t>So that every TM has a unique identification</a:t>
                </a:r>
              </a:p>
              <a:p>
                <a:r>
                  <a:rPr lang="en-US" dirty="0"/>
                  <a:t>Coding algorithm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as start state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accepting state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Encode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function</a:t>
                </a:r>
              </a:p>
              <a:p>
                <a:pPr lvl="2"/>
                <a:r>
                  <a:rPr lang="en-US" dirty="0"/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code the transition rule by the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code for entire M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11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11…11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11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code for a transition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8"/>
                <a:ext cx="8270633" cy="5014012"/>
              </a:xfrm>
              <a:blipFill rotWithShape="0">
                <a:blip r:embed="rId2"/>
                <a:stretch>
                  <a:fillRect l="-442" t="-1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50205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codes for each rules are</a:t>
                </a:r>
              </a:p>
              <a:p>
                <a:pPr lvl="1"/>
                <a:r>
                  <a:rPr lang="en-US" dirty="0"/>
                  <a:t>0100100010100      0001010100100</a:t>
                </a:r>
              </a:p>
              <a:p>
                <a:pPr lvl="1"/>
                <a:r>
                  <a:rPr lang="en-US" dirty="0"/>
                  <a:t>00010010010100    0001000100010010</a:t>
                </a:r>
              </a:p>
              <a:p>
                <a:r>
                  <a:rPr lang="en-US" dirty="0"/>
                  <a:t>The code for M is</a:t>
                </a:r>
              </a:p>
              <a:p>
                <a:pPr lvl="1"/>
                <a:r>
                  <a:rPr lang="en-US" dirty="0"/>
                  <a:t>0100100010100</a:t>
                </a:r>
                <a:r>
                  <a:rPr lang="en-US" dirty="0">
                    <a:solidFill>
                      <a:schemeClr val="accent5"/>
                    </a:solidFill>
                  </a:rPr>
                  <a:t>11</a:t>
                </a:r>
                <a:r>
                  <a:rPr lang="en-US" dirty="0"/>
                  <a:t>0001010100100</a:t>
                </a:r>
                <a:r>
                  <a:rPr lang="en-US" dirty="0">
                    <a:solidFill>
                      <a:schemeClr val="accent5"/>
                    </a:solidFill>
                  </a:rPr>
                  <a:t>11</a:t>
                </a:r>
                <a:r>
                  <a:rPr lang="en-US" dirty="0"/>
                  <a:t>00010010010100</a:t>
                </a:r>
                <a:br>
                  <a:rPr lang="en-US" dirty="0"/>
                </a:br>
                <a:r>
                  <a:rPr lang="en-US" dirty="0">
                    <a:solidFill>
                      <a:schemeClr val="accent5"/>
                    </a:solidFill>
                  </a:rPr>
                  <a:t>11</a:t>
                </a:r>
                <a:r>
                  <a:rPr lang="en-US" dirty="0"/>
                  <a:t>0001000100010010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42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瞬时描述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7"/>
                <a:ext cx="8097309" cy="497884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/>
                  <a:t>An ID of TM is 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is the current state</a:t>
                </a:r>
              </a:p>
              <a:p>
                <a:pPr lvl="1"/>
                <a:r>
                  <a:rPr lang="en-US" dirty="0"/>
                  <a:t>The tape head is scanning the </a:t>
                </a:r>
                <a:r>
                  <a:rPr lang="en-US" dirty="0" err="1"/>
                  <a:t>ith</a:t>
                </a:r>
                <a:r>
                  <a:rPr lang="en-US" dirty="0"/>
                  <a:t> symbol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the entries of tape between the leftmost and rightmost blank</a:t>
                </a:r>
              </a:p>
              <a:p>
                <a:r>
                  <a:rPr lang="en-US" dirty="0"/>
                  <a:t>A move of TM is a relation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⊢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𝑝𝐵𝑌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⊢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𝑌𝑝𝐵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7"/>
                <a:ext cx="8097309" cy="4978843"/>
              </a:xfrm>
              <a:blipFill rotWithShape="0">
                <a:blip r:embed="rId2"/>
                <a:stretch>
                  <a:fillRect l="-451" t="-2081" b="-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49386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Incompleteness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Not every binary string corresponds to a TM. </a:t>
                </a:r>
              </a:p>
              <a:p>
                <a:r>
                  <a:rPr lang="en-US" dirty="0"/>
                  <a:t>Example </a:t>
                </a:r>
              </a:p>
              <a:p>
                <a:pPr lvl="1"/>
                <a:r>
                  <a:rPr lang="en-US" dirty="0"/>
                  <a:t>any string that does not begin with 0 </a:t>
                </a:r>
              </a:p>
              <a:p>
                <a:pPr lvl="1"/>
                <a:r>
                  <a:rPr lang="en-US" dirty="0"/>
                  <a:t>any string that has three or more consecutive 1 </a:t>
                </a:r>
              </a:p>
              <a:p>
                <a:r>
                  <a:rPr lang="en-US" dirty="0"/>
                  <a:t>If 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ith</a:t>
                </a:r>
                <a:r>
                  <a:rPr lang="en-US" dirty="0"/>
                  <a:t> string in the enumeration) is not a TM code, we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be the TM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construct a language and show that it is a Non-RE language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60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9624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Diagonalization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diagonalization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is the set of 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not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consists of all strings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that the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whose code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does not accept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table tells whether TM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accepts input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 The diagonal values tells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 r="-1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61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911" y="4011816"/>
            <a:ext cx="3784120" cy="252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333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Diagonalization Language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8"/>
                <a:ext cx="8270633" cy="4596226"/>
              </a:xfrm>
            </p:spPr>
            <p:txBody>
              <a:bodyPr/>
              <a:lstStyle/>
              <a:p>
                <a:r>
                  <a:rPr lang="en-US" dirty="0"/>
                  <a:t>There is no TM that accepts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Proof: </a:t>
                </a:r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can be accepted by a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. Then there is a code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Now check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But by the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:r>
                  <a:rPr lang="en-US" dirty="0">
                    <a:solidFill>
                      <a:srgbClr val="FF0000"/>
                    </a:solidFill>
                  </a:rPr>
                  <a:t>Contradiction!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does not accept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But by the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:r>
                  <a:rPr lang="en-US" dirty="0">
                    <a:solidFill>
                      <a:srgbClr val="FF0000"/>
                    </a:solidFill>
                  </a:rPr>
                  <a:t>Contradiction!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8"/>
                <a:ext cx="8270633" cy="4596226"/>
              </a:xfrm>
              <a:blipFill rotWithShape="0">
                <a:blip r:embed="rId2"/>
                <a:stretch>
                  <a:fillRect l="-516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62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6461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Diagonalization Language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is not RE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63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929098" y="2395752"/>
            <a:ext cx="3048000" cy="2919046"/>
            <a:chOff x="3058052" y="2508738"/>
            <a:chExt cx="3048000" cy="2919046"/>
          </a:xfrm>
        </p:grpSpPr>
        <p:sp>
          <p:nvSpPr>
            <p:cNvPr id="6" name="椭圆 5"/>
            <p:cNvSpPr/>
            <p:nvPr/>
          </p:nvSpPr>
          <p:spPr>
            <a:xfrm>
              <a:off x="3058052" y="2508738"/>
              <a:ext cx="3048000" cy="2919046"/>
            </a:xfrm>
            <a:prstGeom prst="ellipse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679375" y="3059723"/>
              <a:ext cx="1811663" cy="1735016"/>
            </a:xfrm>
            <a:prstGeom prst="ellips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Recursive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358273" y="2608330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307682" y="2205331"/>
                <a:ext cx="8796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682" y="2205331"/>
                <a:ext cx="879684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2010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Complements of Recursive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Theorem: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a recursive language, so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The recursive language is closed under complementation</a:t>
                </a:r>
              </a:p>
              <a:p>
                <a:r>
                  <a:rPr lang="en-US" dirty="0"/>
                  <a:t>Proof: 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construct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as follows.</a:t>
                </a:r>
              </a:p>
              <a:p>
                <a:pPr lvl="1"/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64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177" y="4419231"/>
            <a:ext cx="6951750" cy="19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172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RE but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dirty="0"/>
                  <a:t> is not RE,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not a recursive language</a:t>
                </a:r>
              </a:p>
              <a:p>
                <a:r>
                  <a:rPr lang="en-US" dirty="0"/>
                  <a:t>Proof: </a:t>
                </a:r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recursive,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dirty="0"/>
                  <a:t> should also be recursive and thus a RE</a:t>
                </a:r>
              </a:p>
              <a:p>
                <a:r>
                  <a:rPr lang="en-US" dirty="0"/>
                  <a:t> But the hypothesis says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dirty="0"/>
                  <a:t> is not a RE. </a:t>
                </a:r>
                <a:r>
                  <a:rPr lang="en-US" dirty="0">
                    <a:solidFill>
                      <a:srgbClr val="FF0000"/>
                    </a:solidFill>
                  </a:rPr>
                  <a:t>Contradiction!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65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77768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Theorem: If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dirty="0"/>
                  <a:t> are RE,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must be recursive</a:t>
                </a:r>
              </a:p>
              <a:p>
                <a:r>
                  <a:rPr lang="en-US" dirty="0"/>
                  <a:t>Proof: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accept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66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002" y="3455443"/>
            <a:ext cx="6548100" cy="28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978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Make a two-tape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. One tape simulates the tape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the other simulates the tape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The state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a 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will accept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will halt and accept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too.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will accept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will halt and reject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recursive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67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00489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Four cases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8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Case 1: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dirty="0"/>
                  <a:t> are recursive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68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929098" y="2395752"/>
            <a:ext cx="3048000" cy="2919046"/>
            <a:chOff x="3058052" y="2508738"/>
            <a:chExt cx="3048000" cy="2919046"/>
          </a:xfrm>
        </p:grpSpPr>
        <p:sp>
          <p:nvSpPr>
            <p:cNvPr id="6" name="椭圆 5"/>
            <p:cNvSpPr/>
            <p:nvPr/>
          </p:nvSpPr>
          <p:spPr>
            <a:xfrm>
              <a:off x="3058052" y="2508738"/>
              <a:ext cx="3048000" cy="2919046"/>
            </a:xfrm>
            <a:prstGeom prst="ellipse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679375" y="3059723"/>
              <a:ext cx="1811663" cy="1735016"/>
            </a:xfrm>
            <a:prstGeom prst="ellips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Recursive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358273" y="2608330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903784" y="3105283"/>
                <a:ext cx="4394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784" y="3105283"/>
                <a:ext cx="439415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582052" y="3105282"/>
                <a:ext cx="4394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052" y="3105282"/>
                <a:ext cx="439416" cy="461665"/>
              </a:xfrm>
              <a:prstGeom prst="rect">
                <a:avLst/>
              </a:prstGeom>
              <a:blipFill rotWithShape="0">
                <a:blip r:embed="rId5"/>
                <a:stretch>
                  <a:fillRect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5894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Four cases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8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Case 2: Neither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nor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dirty="0"/>
                  <a:t> is RE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69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929098" y="2395752"/>
            <a:ext cx="3048000" cy="2919046"/>
            <a:chOff x="3058052" y="2508738"/>
            <a:chExt cx="3048000" cy="2919046"/>
          </a:xfrm>
        </p:grpSpPr>
        <p:sp>
          <p:nvSpPr>
            <p:cNvPr id="6" name="椭圆 5"/>
            <p:cNvSpPr/>
            <p:nvPr/>
          </p:nvSpPr>
          <p:spPr>
            <a:xfrm>
              <a:off x="3058052" y="2508738"/>
              <a:ext cx="3048000" cy="2919046"/>
            </a:xfrm>
            <a:prstGeom prst="ellipse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679375" y="3059723"/>
              <a:ext cx="1811663" cy="1735016"/>
            </a:xfrm>
            <a:prstGeom prst="ellips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Recursive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358273" y="2608330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341847" y="2164919"/>
                <a:ext cx="4394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847" y="2164919"/>
                <a:ext cx="439415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064897" y="2680010"/>
                <a:ext cx="4394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897" y="2680010"/>
                <a:ext cx="439416" cy="461665"/>
              </a:xfrm>
              <a:prstGeom prst="rect">
                <a:avLst/>
              </a:prstGeom>
              <a:blipFill rotWithShape="0">
                <a:blip r:embed="rId5"/>
                <a:stretch>
                  <a:fillRect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75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533398" y="1386788"/>
                <a:ext cx="8097309" cy="4596226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2400" kern="1200" cap="none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2000" kern="1200" cap="none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800" kern="1200" cap="none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600" kern="1200" cap="none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600" kern="1200" cap="none"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acceptance of string 00100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00100⊢0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0100⊢00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100⊢001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⊢0010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0⊢00100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⊢00100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  accept</a:t>
                </a:r>
              </a:p>
              <a:p>
                <a:r>
                  <a:rPr lang="en-US" dirty="0"/>
                  <a:t>The rejection of string 00000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00000⊢0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0000⊢00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000⊢000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⊢0000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0⊢00000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  reject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8" y="1386788"/>
                <a:ext cx="8097309" cy="4596226"/>
              </a:xfrm>
              <a:prstGeom prst="rect">
                <a:avLst/>
              </a:prstGeom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内容占位符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20131699"/>
                  </p:ext>
                </p:extLst>
              </p:nvPr>
            </p:nvGraphicFramePr>
            <p:xfrm>
              <a:off x="1940170" y="1925024"/>
              <a:ext cx="483576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89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0894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0894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894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,0,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,0,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内容占位符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20131699"/>
                  </p:ext>
                </p:extLst>
              </p:nvPr>
            </p:nvGraphicFramePr>
            <p:xfrm>
              <a:off x="1940170" y="1925024"/>
              <a:ext cx="483576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8942"/>
                    <a:gridCol w="1208942"/>
                    <a:gridCol w="1208942"/>
                    <a:gridCol w="1208942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3" t="-8197" r="-30100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B</a:t>
                          </a:r>
                          <a:endParaRPr lang="en-US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3" t="-106452" r="-301005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1010" t="-106452" r="-202525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06452" r="-101508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3" t="-209836" r="-30100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1010" t="-209836" r="-20252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515" t="-209836" r="-2020" b="-1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3" t="-309836" r="-30100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24240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Four cases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8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Case 3: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RE but not recursive,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dirty="0"/>
                  <a:t> is not RE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70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929098" y="2395752"/>
            <a:ext cx="3048000" cy="2919046"/>
            <a:chOff x="3058052" y="2508738"/>
            <a:chExt cx="3048000" cy="2919046"/>
          </a:xfrm>
        </p:grpSpPr>
        <p:sp>
          <p:nvSpPr>
            <p:cNvPr id="6" name="椭圆 5"/>
            <p:cNvSpPr/>
            <p:nvPr/>
          </p:nvSpPr>
          <p:spPr>
            <a:xfrm>
              <a:off x="3058052" y="2508738"/>
              <a:ext cx="3048000" cy="2919046"/>
            </a:xfrm>
            <a:prstGeom prst="ellipse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679375" y="3059723"/>
              <a:ext cx="1811663" cy="1735016"/>
            </a:xfrm>
            <a:prstGeom prst="ellips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Recursive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358273" y="2608330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107280" y="2820613"/>
                <a:ext cx="4394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280" y="2820613"/>
                <a:ext cx="439415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845189" y="2680010"/>
                <a:ext cx="4394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189" y="2680010"/>
                <a:ext cx="439416" cy="461665"/>
              </a:xfrm>
              <a:prstGeom prst="rect">
                <a:avLst/>
              </a:prstGeom>
              <a:blipFill rotWithShape="0">
                <a:blip r:embed="rId5"/>
                <a:stretch>
                  <a:fillRect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9054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Four cases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8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Case 4: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dirty="0"/>
                  <a:t> is RE but not recursive,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not RE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71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929098" y="2395752"/>
            <a:ext cx="3048000" cy="2919046"/>
            <a:chOff x="3058052" y="2508738"/>
            <a:chExt cx="3048000" cy="2919046"/>
          </a:xfrm>
        </p:grpSpPr>
        <p:sp>
          <p:nvSpPr>
            <p:cNvPr id="6" name="椭圆 5"/>
            <p:cNvSpPr/>
            <p:nvPr/>
          </p:nvSpPr>
          <p:spPr>
            <a:xfrm>
              <a:off x="3058052" y="2508738"/>
              <a:ext cx="3048000" cy="2919046"/>
            </a:xfrm>
            <a:prstGeom prst="ellipse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679375" y="3059723"/>
              <a:ext cx="1811663" cy="1735016"/>
            </a:xfrm>
            <a:prstGeom prst="ellips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Recursive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358273" y="2608330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107280" y="2820613"/>
                <a:ext cx="4394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280" y="2820613"/>
                <a:ext cx="439416" cy="461665"/>
              </a:xfrm>
              <a:prstGeom prst="rect">
                <a:avLst/>
              </a:prstGeom>
              <a:blipFill rotWithShape="0">
                <a:blip r:embed="rId4"/>
                <a:stretch>
                  <a:fillRect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845189" y="2680010"/>
                <a:ext cx="4394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189" y="2680010"/>
                <a:ext cx="439416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8894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is not RE,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is RE but not recursive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72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929098" y="2395752"/>
            <a:ext cx="3048000" cy="2919046"/>
            <a:chOff x="3058052" y="2508738"/>
            <a:chExt cx="3048000" cy="2919046"/>
          </a:xfrm>
        </p:grpSpPr>
        <p:sp>
          <p:nvSpPr>
            <p:cNvPr id="6" name="椭圆 5"/>
            <p:cNvSpPr/>
            <p:nvPr/>
          </p:nvSpPr>
          <p:spPr>
            <a:xfrm>
              <a:off x="3058052" y="2508738"/>
              <a:ext cx="3048000" cy="2919046"/>
            </a:xfrm>
            <a:prstGeom prst="ellipse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679375" y="3059723"/>
              <a:ext cx="1811663" cy="1735016"/>
            </a:xfrm>
            <a:prstGeom prst="ellips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Recursive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358273" y="2608330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063444" y="2864676"/>
                <a:ext cx="5972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444" y="2864676"/>
                <a:ext cx="597279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845189" y="2680010"/>
                <a:ext cx="5972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189" y="2680010"/>
                <a:ext cx="597279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46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, the universal language, is the set of binary strings that encode a pair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a TM with the binary input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string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11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11…11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111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 is a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, called the universal Turing machine,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73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05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 is RE but not recursive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74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929098" y="2395752"/>
            <a:ext cx="3048000" cy="2919046"/>
            <a:chOff x="3058052" y="2508738"/>
            <a:chExt cx="3048000" cy="2919046"/>
          </a:xfrm>
        </p:grpSpPr>
        <p:sp>
          <p:nvSpPr>
            <p:cNvPr id="6" name="椭圆 5"/>
            <p:cNvSpPr/>
            <p:nvPr/>
          </p:nvSpPr>
          <p:spPr>
            <a:xfrm>
              <a:off x="3058052" y="2508738"/>
              <a:ext cx="3048000" cy="2919046"/>
            </a:xfrm>
            <a:prstGeom prst="ellipse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679375" y="3059723"/>
              <a:ext cx="1811663" cy="1735016"/>
            </a:xfrm>
            <a:prstGeom prst="ellips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Recursive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358273" y="2608330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107763" y="2864676"/>
                <a:ext cx="595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763" y="2864676"/>
                <a:ext cx="595611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1891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Undecidable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binary string, then it represents TM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=∅}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≠∅}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</m:t>
                        </m:r>
                      </m:sub>
                    </m:sSub>
                  </m:oMath>
                </a14:m>
                <a:r>
                  <a:rPr lang="en-US" dirty="0"/>
                  <a:t> are complements of each other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</m:t>
                        </m:r>
                      </m:sub>
                    </m:sSub>
                  </m:oMath>
                </a14:m>
                <a:r>
                  <a:rPr lang="en-US" dirty="0"/>
                  <a:t> is RE but not recursive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 is non-RE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75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90903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Intractability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problem is intractable if it can be solved but lack algorithm with polynomial time</a:t>
            </a:r>
          </a:p>
          <a:p>
            <a:r>
              <a:rPr lang="en-US" dirty="0"/>
              <a:t>Intractable problem is decidable</a:t>
            </a:r>
          </a:p>
          <a:p>
            <a:r>
              <a:rPr lang="en-US" dirty="0"/>
              <a:t>Intractable problem is hard to solve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76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1433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of 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whenever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given an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halts after making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moves, regardless of whether it accepts or not</a:t>
                </a:r>
              </a:p>
              <a:p>
                <a:r>
                  <a:rPr lang="en-US" dirty="0"/>
                  <a:t>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in class </a:t>
                </a:r>
                <a:r>
                  <a:rPr lang="en-US" dirty="0">
                    <a:solidFill>
                      <a:schemeClr val="accent6"/>
                    </a:solidFill>
                  </a:rPr>
                  <a:t>P</a:t>
                </a:r>
                <a:r>
                  <a:rPr lang="en-US" dirty="0"/>
                  <a:t> if there is some polynomial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some </a:t>
                </a:r>
                <a:r>
                  <a:rPr lang="en-US" dirty="0">
                    <a:solidFill>
                      <a:schemeClr val="accent6"/>
                    </a:solidFill>
                  </a:rPr>
                  <a:t>deterministic</a:t>
                </a:r>
                <a:r>
                  <a:rPr lang="en-US" dirty="0"/>
                  <a:t>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of 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in class </a:t>
                </a:r>
                <a:r>
                  <a:rPr lang="en-US" dirty="0">
                    <a:solidFill>
                      <a:schemeClr val="accent6"/>
                    </a:solidFill>
                  </a:rPr>
                  <a:t>NP</a:t>
                </a:r>
                <a:r>
                  <a:rPr lang="en-US" dirty="0"/>
                  <a:t> if there is some polynomial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some </a:t>
                </a:r>
                <a:r>
                  <a:rPr lang="en-US" dirty="0">
                    <a:solidFill>
                      <a:schemeClr val="accent6"/>
                    </a:solidFill>
                  </a:rPr>
                  <a:t>nondeterministic</a:t>
                </a:r>
                <a:r>
                  <a:rPr lang="en-US" dirty="0"/>
                  <a:t>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of time complexity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 r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77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56181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complexity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78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06" y="1386788"/>
            <a:ext cx="7206291" cy="434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025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complexity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804" y="1442244"/>
            <a:ext cx="7516961" cy="4513079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79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0296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Design a TM accepting the language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shown by the following table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0851409"/>
                  </p:ext>
                </p:extLst>
              </p:nvPr>
            </p:nvGraphicFramePr>
            <p:xfrm>
              <a:off x="1312985" y="3026508"/>
              <a:ext cx="6096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,0,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,0,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0851409"/>
                  </p:ext>
                </p:extLst>
              </p:nvPr>
            </p:nvGraphicFramePr>
            <p:xfrm>
              <a:off x="1312985" y="3026508"/>
              <a:ext cx="6096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/>
                    <a:gridCol w="1016000"/>
                    <a:gridCol w="1016000"/>
                    <a:gridCol w="1016000"/>
                    <a:gridCol w="1016000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99" t="-8197" r="-501796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2410" t="-8197" r="-20361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0000" t="-8197" r="-102395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0000" t="-8197" r="-2395" b="-5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99" t="-108197" r="-5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99" t="-108197" r="-40179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0000" t="-108197" r="-10239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99" t="-208197" r="-50179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99" t="-208197" r="-40179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599" t="-208197" r="-30179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0000" t="-208197" r="-10239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99" t="-308197" r="-50179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99" t="-308197" r="-40179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2410" t="-308197" r="-20361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0000" t="-308197" r="-1023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99" t="-408197" r="-50179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0000" t="-408197" r="-1023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0000" t="-408197" r="-2395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99" t="-508197" r="-50179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029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Intractability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Intractable problems are those in EXPTIME, NP, NEXPTIME classes</a:t>
            </a:r>
          </a:p>
          <a:p>
            <a:r>
              <a:rPr lang="en-US" dirty="0"/>
              <a:t>However,</a:t>
            </a:r>
          </a:p>
          <a:p>
            <a:r>
              <a:rPr lang="en-US" dirty="0"/>
              <a:t>a problem is intractable does not imply that all large cases of the problem are hard or even that most of them are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80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05715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=?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It is trivial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It appears that NP contains problems not in P</a:t>
                </a:r>
              </a:p>
              <a:p>
                <a:r>
                  <a:rPr lang="en-US" dirty="0"/>
                  <a:t>A NTM running in polynomial time has the ability to guess an exponential number of possible solutions to a problem and check each one in polynomial time, in parallel</a:t>
                </a:r>
              </a:p>
              <a:p>
                <a:r>
                  <a:rPr lang="en-US" dirty="0"/>
                  <a:t>However,</a:t>
                </a:r>
              </a:p>
              <a:p>
                <a:r>
                  <a:rPr lang="en-US" dirty="0"/>
                  <a:t>It has not been proved</a:t>
                </a:r>
              </a:p>
              <a:p>
                <a:r>
                  <a:rPr lang="en-US" dirty="0"/>
                  <a:t>It is one of the deepest </a:t>
                </a:r>
                <a:r>
                  <a:rPr lang="en-US" dirty="0">
                    <a:solidFill>
                      <a:schemeClr val="accent6"/>
                    </a:solidFill>
                  </a:rPr>
                  <a:t>open question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 r="-1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81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8166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minimum spanning tree (MST)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82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677" y="2126754"/>
            <a:ext cx="4260750" cy="34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3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Kruskal's algorithm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83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281946" y="1974649"/>
            <a:ext cx="4204313" cy="3366473"/>
            <a:chOff x="1735014" y="2248114"/>
            <a:chExt cx="4818185" cy="3734900"/>
          </a:xfrm>
        </p:grpSpPr>
        <p:sp>
          <p:nvSpPr>
            <p:cNvPr id="8" name="矩形 7"/>
            <p:cNvSpPr/>
            <p:nvPr/>
          </p:nvSpPr>
          <p:spPr>
            <a:xfrm>
              <a:off x="1735014" y="2261455"/>
              <a:ext cx="4818185" cy="37215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316" y="2248114"/>
              <a:ext cx="3734900" cy="3734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03952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Convert MST problem to a decision problem</a:t>
                </a:r>
              </a:p>
              <a:p>
                <a:pPr lvl="1"/>
                <a:r>
                  <a:rPr lang="en-US" dirty="0"/>
                  <a:t>Does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have a MST of total weight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or less</a:t>
                </a:r>
              </a:p>
              <a:p>
                <a:r>
                  <a:rPr lang="en-US" dirty="0"/>
                  <a:t>Conclusion:</a:t>
                </a:r>
              </a:p>
              <a:p>
                <a:pPr lvl="1"/>
                <a:r>
                  <a:rPr lang="en-US" dirty="0"/>
                  <a:t>The decision problem of MST is in P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84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36447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traveling salesman problem (TSP):</a:t>
            </a:r>
          </a:p>
          <a:p>
            <a:pPr lvl="1"/>
            <a:r>
              <a:rPr lang="en-US" dirty="0"/>
              <a:t>Given a graph, find the minimum path starting and finishing at a specified vertex visiting each other vertex exactly once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85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614" y="3040138"/>
            <a:ext cx="3754876" cy="30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4481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most direct solution would be to try all permutations and see which one is minimum </a:t>
                </a:r>
              </a:p>
              <a:p>
                <a:r>
                  <a:rPr lang="en-US" dirty="0"/>
                  <a:t>The running time for this approach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Held–Karp algorithm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 a </a:t>
                </a:r>
                <a:r>
                  <a:rPr lang="en-US" dirty="0" err="1"/>
                  <a:t>multitape</a:t>
                </a:r>
                <a:r>
                  <a:rPr lang="en-US" dirty="0"/>
                  <a:t> NTM, we can guess a permutation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steps and check its total weight in a similar amount of time.</a:t>
                </a:r>
              </a:p>
              <a:p>
                <a:r>
                  <a:rPr lang="en-US" dirty="0"/>
                  <a:t>Conclusion: TSP problem is in NP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 r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86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45378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prove a new problem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is undecidable</a:t>
                </a:r>
              </a:p>
              <a:p>
                <a:r>
                  <a:rPr lang="en-US" dirty="0"/>
                  <a:t>Convert a known undecidable problem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Prove“if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decidable,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decidable”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87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488" y="3387620"/>
            <a:ext cx="6225127" cy="209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1502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prove a new problem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is not in P</a:t>
                </a:r>
              </a:p>
              <a:p>
                <a:r>
                  <a:rPr lang="en-US" dirty="0"/>
                  <a:t>Choose a know problem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that is not in P</a:t>
                </a:r>
              </a:p>
              <a:p>
                <a:r>
                  <a:rPr lang="en-US" dirty="0"/>
                  <a:t>Construct a reduction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Prove“if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in P,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in P”</a:t>
                </a:r>
              </a:p>
              <a:p>
                <a:endParaRPr lang="en-US" dirty="0"/>
              </a:p>
              <a:p>
                <a:r>
                  <a:rPr lang="en-US" dirty="0"/>
                  <a:t>Ensure that the construction of reduction should be </a:t>
                </a:r>
                <a:r>
                  <a:rPr lang="en-US" dirty="0">
                    <a:solidFill>
                      <a:srgbClr val="FF0000"/>
                    </a:solidFill>
                  </a:rPr>
                  <a:t>polynomial</a:t>
                </a:r>
                <a:r>
                  <a:rPr lang="en-US" dirty="0"/>
                  <a:t>-time complex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 r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88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556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problem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NP-complete if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in NP</a:t>
                </a:r>
              </a:p>
              <a:p>
                <a:pPr lvl="1"/>
                <a:r>
                  <a:rPr lang="en-US" dirty="0"/>
                  <a:t>Every problem in NP is reducible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in polynomial time</a:t>
                </a:r>
              </a:p>
              <a:p>
                <a:r>
                  <a:rPr lang="en-US" dirty="0"/>
                  <a:t>Example</a:t>
                </a:r>
              </a:p>
              <a:p>
                <a:pPr lvl="1"/>
                <a:r>
                  <a:rPr lang="en-US" dirty="0"/>
                  <a:t>Hamilton-Circuit Problem</a:t>
                </a:r>
              </a:p>
              <a:p>
                <a:pPr lvl="1"/>
                <a:r>
                  <a:rPr lang="en-US" dirty="0"/>
                  <a:t>Boolean satisfiability Problem (SAT)</a:t>
                </a:r>
              </a:p>
              <a:p>
                <a:pPr lvl="1"/>
                <a:r>
                  <a:rPr lang="en-US" dirty="0"/>
                  <a:t>Three-Coloring Problem</a:t>
                </a:r>
              </a:p>
              <a:p>
                <a:pPr lvl="1"/>
                <a:r>
                  <a:rPr lang="en-US" dirty="0"/>
                  <a:t>Knapsack Problem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89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5310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8"/>
                <a:ext cx="8097309" cy="488505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we can also represent the TM with diagram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acceptance of string 0011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0011⊢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011⊢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11⊢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𝑋𝑋𝑌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1⊢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𝑌𝑌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𝑋𝑌𝑌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𝑌𝑌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𝑋𝑋𝑌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𝑋𝑋𝑌𝑌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𝑋𝑋𝑌𝑌𝐵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   accept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8"/>
                <a:ext cx="8097309" cy="4885058"/>
              </a:xfrm>
              <a:blipFill rotWithShape="0">
                <a:blip r:embed="rId2"/>
                <a:stretch>
                  <a:fillRect l="-527" t="-1746" b="-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710" y="1808244"/>
            <a:ext cx="4776683" cy="28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2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Theorem: If some NP-complete problem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in P, then P=NP</a:t>
                </a:r>
              </a:p>
              <a:p>
                <a:endParaRPr lang="en-US" dirty="0"/>
              </a:p>
              <a:p>
                <a:r>
                  <a:rPr lang="en-US" dirty="0"/>
                  <a:t>We believe strongly that none of the NP-complete problems are in P</a:t>
                </a:r>
              </a:p>
              <a:p>
                <a:r>
                  <a:rPr lang="en-US" dirty="0"/>
                  <a:t>no one has ever found a polynomial-time algorithm for any of the thousands of known NP-complete problems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 r="-1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90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735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P, NP, NP-complete, NP-hard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69" y="1387475"/>
            <a:ext cx="7353300" cy="45958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91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1917692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18156</TotalTime>
  <Words>5370</Words>
  <Application>Microsoft Office PowerPoint</Application>
  <PresentationFormat>全屏显示(4:3)</PresentationFormat>
  <Paragraphs>1008</Paragraphs>
  <Slides>91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100" baseType="lpstr">
      <vt:lpstr>宋体</vt:lpstr>
      <vt:lpstr>微软雅黑</vt:lpstr>
      <vt:lpstr>幼圆</vt:lpstr>
      <vt:lpstr>Calibri</vt:lpstr>
      <vt:lpstr>Cambria Math</vt:lpstr>
      <vt:lpstr>Century Gothic</vt:lpstr>
      <vt:lpstr>Times New Roman</vt:lpstr>
      <vt:lpstr>Wingdings 3</vt:lpstr>
      <vt:lpstr>切片</vt:lpstr>
      <vt:lpstr>形式语言与自动机理论  S4 图灵机与可计算性 </vt:lpstr>
      <vt:lpstr>图灵机</vt:lpstr>
      <vt:lpstr>Turing machine</vt:lpstr>
      <vt:lpstr>Transition of TM</vt:lpstr>
      <vt:lpstr>Example</vt:lpstr>
      <vt:lpstr>瞬时描述</vt:lpstr>
      <vt:lpstr>Example</vt:lpstr>
      <vt:lpstr>Example</vt:lpstr>
      <vt:lpstr>Example</vt:lpstr>
      <vt:lpstr>Language of a TM</vt:lpstr>
      <vt:lpstr>Example</vt:lpstr>
      <vt:lpstr>Exercise</vt:lpstr>
      <vt:lpstr>TM as a computer of functions</vt:lpstr>
      <vt:lpstr>Example</vt:lpstr>
      <vt:lpstr>Example</vt:lpstr>
      <vt:lpstr>Example</vt:lpstr>
      <vt:lpstr>Example</vt:lpstr>
      <vt:lpstr>Example</vt:lpstr>
      <vt:lpstr>Example</vt:lpstr>
      <vt:lpstr>Example</vt:lpstr>
      <vt:lpstr>课后作业</vt:lpstr>
      <vt:lpstr>Turing machine structures</vt:lpstr>
      <vt:lpstr>Example</vt:lpstr>
      <vt:lpstr>Example</vt:lpstr>
      <vt:lpstr>Multiple tracks</vt:lpstr>
      <vt:lpstr>Example</vt:lpstr>
      <vt:lpstr>Example</vt:lpstr>
      <vt:lpstr>Example</vt:lpstr>
      <vt:lpstr>Example</vt:lpstr>
      <vt:lpstr>Example</vt:lpstr>
      <vt:lpstr>Example</vt:lpstr>
      <vt:lpstr>Subroutine</vt:lpstr>
      <vt:lpstr>Subroutine</vt:lpstr>
      <vt:lpstr>Subroutine</vt:lpstr>
      <vt:lpstr>图灵机的扩展及变型</vt:lpstr>
      <vt:lpstr>Multi-tape TM</vt:lpstr>
      <vt:lpstr>Theorem</vt:lpstr>
      <vt:lpstr>Non-deterministic TM</vt:lpstr>
      <vt:lpstr>Example</vt:lpstr>
      <vt:lpstr>课后作业 </vt:lpstr>
      <vt:lpstr>图灵机和0型文法的等价性</vt:lpstr>
      <vt:lpstr>图灵机和0型文法的等价性</vt:lpstr>
      <vt:lpstr>Recursive Enumerable Language</vt:lpstr>
      <vt:lpstr>Decidability</vt:lpstr>
      <vt:lpstr>Problems that computer cannot solve</vt:lpstr>
      <vt:lpstr>Example</vt:lpstr>
      <vt:lpstr>Example</vt:lpstr>
      <vt:lpstr>Example</vt:lpstr>
      <vt:lpstr>The hello-world problem is undecidable</vt:lpstr>
      <vt:lpstr>Proof</vt:lpstr>
      <vt:lpstr>Proof</vt:lpstr>
      <vt:lpstr>Proof</vt:lpstr>
      <vt:lpstr>Proof</vt:lpstr>
      <vt:lpstr>Proof</vt:lpstr>
      <vt:lpstr>Halting Problem</vt:lpstr>
      <vt:lpstr>Non-RE language</vt:lpstr>
      <vt:lpstr>Enumerating binary strings</vt:lpstr>
      <vt:lpstr>Codes for Turing Machines</vt:lpstr>
      <vt:lpstr>Example</vt:lpstr>
      <vt:lpstr>Incompleteness</vt:lpstr>
      <vt:lpstr>Diagonalization Language</vt:lpstr>
      <vt:lpstr>Diagonalization Language </vt:lpstr>
      <vt:lpstr>Diagonalization Language </vt:lpstr>
      <vt:lpstr>Complements of Recursive Languages</vt:lpstr>
      <vt:lpstr>Complements</vt:lpstr>
      <vt:lpstr>Complement</vt:lpstr>
      <vt:lpstr>Proof</vt:lpstr>
      <vt:lpstr>Four cases for L and L ̅</vt:lpstr>
      <vt:lpstr>Four cases for L and L ̅</vt:lpstr>
      <vt:lpstr>Four cases for L and L ̅</vt:lpstr>
      <vt:lpstr>Four cases for L and L ̅</vt:lpstr>
      <vt:lpstr>Example</vt:lpstr>
      <vt:lpstr>Universal Language</vt:lpstr>
      <vt:lpstr>Universal language</vt:lpstr>
      <vt:lpstr>Other Undecidable Problems</vt:lpstr>
      <vt:lpstr>Intractability</vt:lpstr>
      <vt:lpstr>Computation complexity</vt:lpstr>
      <vt:lpstr>Computation complexity</vt:lpstr>
      <vt:lpstr>Computation complexity</vt:lpstr>
      <vt:lpstr>Intractability</vt:lpstr>
      <vt:lpstr>P =? NP</vt:lpstr>
      <vt:lpstr>Example</vt:lpstr>
      <vt:lpstr>Example: MST</vt:lpstr>
      <vt:lpstr>Example: MST</vt:lpstr>
      <vt:lpstr>Example</vt:lpstr>
      <vt:lpstr>Example: TSP</vt:lpstr>
      <vt:lpstr>Reduction</vt:lpstr>
      <vt:lpstr>Reduction</vt:lpstr>
      <vt:lpstr>NP-Complete Problems</vt:lpstr>
      <vt:lpstr>NP-Complete Problems</vt:lpstr>
      <vt:lpstr>P, NP, NP-complete, NP-hard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 li</dc:creator>
  <cp:lastModifiedBy>qin li</cp:lastModifiedBy>
  <cp:revision>823</cp:revision>
  <dcterms:created xsi:type="dcterms:W3CDTF">2017-02-02T01:49:40Z</dcterms:created>
  <dcterms:modified xsi:type="dcterms:W3CDTF">2021-06-10T03:56:30Z</dcterms:modified>
</cp:coreProperties>
</file>