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64" r:id="rId4"/>
    <p:sldId id="263" r:id="rId5"/>
    <p:sldId id="262" r:id="rId6"/>
    <p:sldId id="261" r:id="rId7"/>
    <p:sldId id="259" r:id="rId8"/>
    <p:sldId id="260" r:id="rId9"/>
    <p:sldId id="258" r:id="rId10"/>
    <p:sldId id="257"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0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94" autoAdjust="0"/>
    <p:restoredTop sz="87741" autoAdjust="0"/>
  </p:normalViewPr>
  <p:slideViewPr>
    <p:cSldViewPr snapToGrid="0">
      <p:cViewPr varScale="1">
        <p:scale>
          <a:sx n="77" d="100"/>
          <a:sy n="77" d="100"/>
        </p:scale>
        <p:origin x="648" y="54"/>
      </p:cViewPr>
      <p:guideLst/>
    </p:cSldViewPr>
  </p:slideViewPr>
  <p:outlineViewPr>
    <p:cViewPr>
      <p:scale>
        <a:sx n="33" d="100"/>
        <a:sy n="33" d="100"/>
      </p:scale>
      <p:origin x="0" y="-2937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300F22-0668-46BA-B9A4-CFA81C4C8AFA}" type="datetimeFigureOut">
              <a:rPr lang="zh-CN" altLang="en-US" smtClean="0"/>
              <a:t>2024/11/18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A68529-87A3-4DCB-B086-4075DADF5669}" type="slidenum">
              <a:rPr lang="zh-CN" altLang="en-US" smtClean="0"/>
              <a:t>‹#›</a:t>
            </a:fld>
            <a:endParaRPr lang="zh-CN" altLang="en-US"/>
          </a:p>
        </p:txBody>
      </p:sp>
    </p:spTree>
    <p:extLst>
      <p:ext uri="{BB962C8B-B14F-4D97-AF65-F5344CB8AC3E}">
        <p14:creationId xmlns:p14="http://schemas.microsoft.com/office/powerpoint/2010/main" val="15703769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A68529-87A3-4DCB-B086-4075DADF5669}" type="slidenum">
              <a:rPr lang="zh-CN" altLang="en-US" smtClean="0"/>
              <a:t>4</a:t>
            </a:fld>
            <a:endParaRPr lang="zh-CN" altLang="en-US"/>
          </a:p>
        </p:txBody>
      </p:sp>
    </p:spTree>
    <p:extLst>
      <p:ext uri="{BB962C8B-B14F-4D97-AF65-F5344CB8AC3E}">
        <p14:creationId xmlns:p14="http://schemas.microsoft.com/office/powerpoint/2010/main" val="3194663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A68529-87A3-4DCB-B086-4075DADF5669}" type="slidenum">
              <a:rPr lang="zh-CN" altLang="en-US" smtClean="0"/>
              <a:t>5</a:t>
            </a:fld>
            <a:endParaRPr lang="zh-CN" altLang="en-US"/>
          </a:p>
        </p:txBody>
      </p:sp>
    </p:spTree>
    <p:extLst>
      <p:ext uri="{BB962C8B-B14F-4D97-AF65-F5344CB8AC3E}">
        <p14:creationId xmlns:p14="http://schemas.microsoft.com/office/powerpoint/2010/main" val="3805159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A68529-87A3-4DCB-B086-4075DADF5669}" type="slidenum">
              <a:rPr lang="zh-CN" altLang="en-US" smtClean="0"/>
              <a:t>6</a:t>
            </a:fld>
            <a:endParaRPr lang="zh-CN" altLang="en-US"/>
          </a:p>
        </p:txBody>
      </p:sp>
    </p:spTree>
    <p:extLst>
      <p:ext uri="{BB962C8B-B14F-4D97-AF65-F5344CB8AC3E}">
        <p14:creationId xmlns:p14="http://schemas.microsoft.com/office/powerpoint/2010/main" val="2832813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如按照</a:t>
            </a:r>
            <a:r>
              <a:rPr lang="en-US" altLang="zh-CN" dirty="0"/>
              <a:t>1.544Mbps</a:t>
            </a:r>
            <a:r>
              <a:rPr lang="zh-CN" altLang="en-US" dirty="0"/>
              <a:t>计算也视为正确。</a:t>
            </a:r>
          </a:p>
        </p:txBody>
      </p:sp>
      <p:sp>
        <p:nvSpPr>
          <p:cNvPr id="4" name="灯片编号占位符 3"/>
          <p:cNvSpPr>
            <a:spLocks noGrp="1"/>
          </p:cNvSpPr>
          <p:nvPr>
            <p:ph type="sldNum" sz="quarter" idx="5"/>
          </p:nvPr>
        </p:nvSpPr>
        <p:spPr/>
        <p:txBody>
          <a:bodyPr/>
          <a:lstStyle/>
          <a:p>
            <a:fld id="{37A68529-87A3-4DCB-B086-4075DADF5669}" type="slidenum">
              <a:rPr lang="zh-CN" altLang="en-US" smtClean="0"/>
              <a:t>7</a:t>
            </a:fld>
            <a:endParaRPr lang="zh-CN" altLang="en-US"/>
          </a:p>
        </p:txBody>
      </p:sp>
    </p:spTree>
    <p:extLst>
      <p:ext uri="{BB962C8B-B14F-4D97-AF65-F5344CB8AC3E}">
        <p14:creationId xmlns:p14="http://schemas.microsoft.com/office/powerpoint/2010/main" val="555471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7A68529-87A3-4DCB-B086-4075DADF5669}" type="slidenum">
              <a:rPr lang="zh-CN" altLang="en-US" smtClean="0"/>
              <a:t>10</a:t>
            </a:fld>
            <a:endParaRPr lang="zh-CN" altLang="en-US"/>
          </a:p>
        </p:txBody>
      </p:sp>
    </p:spTree>
    <p:extLst>
      <p:ext uri="{BB962C8B-B14F-4D97-AF65-F5344CB8AC3E}">
        <p14:creationId xmlns:p14="http://schemas.microsoft.com/office/powerpoint/2010/main" val="3965885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3D3018-1828-4B6F-B4E0-C0530264824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481EF58-4B77-455B-ABFE-A0CF97D5EC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18CB5C0-BA85-45BD-92CC-CA2CB879FBA5}"/>
              </a:ext>
            </a:extLst>
          </p:cNvPr>
          <p:cNvSpPr>
            <a:spLocks noGrp="1"/>
          </p:cNvSpPr>
          <p:nvPr>
            <p:ph type="dt" sz="half" idx="10"/>
          </p:nvPr>
        </p:nvSpPr>
        <p:spPr/>
        <p:txBody>
          <a:bodyPr/>
          <a:lstStyle/>
          <a:p>
            <a:fld id="{EE3CB9DE-A4CE-4CF5-B7AC-4A932A2C08EC}"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90D83D04-02A7-4BB8-8CDA-3BD664B690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5A26B3C-1358-4D0A-94DF-CC72592BC229}"/>
              </a:ext>
            </a:extLst>
          </p:cNvPr>
          <p:cNvSpPr>
            <a:spLocks noGrp="1"/>
          </p:cNvSpPr>
          <p:nvPr>
            <p:ph type="sldNum" sz="quarter" idx="12"/>
          </p:nvPr>
        </p:nvSpPr>
        <p:spPr/>
        <p:txBody>
          <a:bodyPr/>
          <a:lstStyle/>
          <a:p>
            <a:fld id="{A1FB4DAE-0F3E-49E4-B5E1-9F92A668F247}" type="slidenum">
              <a:rPr lang="zh-CN" altLang="en-US" smtClean="0"/>
              <a:t>‹#›</a:t>
            </a:fld>
            <a:endParaRPr lang="zh-CN" altLang="en-US"/>
          </a:p>
        </p:txBody>
      </p:sp>
    </p:spTree>
    <p:extLst>
      <p:ext uri="{BB962C8B-B14F-4D97-AF65-F5344CB8AC3E}">
        <p14:creationId xmlns:p14="http://schemas.microsoft.com/office/powerpoint/2010/main" val="38960000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106141-AE83-42BA-AA4C-5C292346BCB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856D1E2-8E7B-4343-8953-DB43CC1B11B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1ED9F55-D2AA-4B59-B8EC-1516BEA27AA4}"/>
              </a:ext>
            </a:extLst>
          </p:cNvPr>
          <p:cNvSpPr>
            <a:spLocks noGrp="1"/>
          </p:cNvSpPr>
          <p:nvPr>
            <p:ph type="dt" sz="half" idx="10"/>
          </p:nvPr>
        </p:nvSpPr>
        <p:spPr/>
        <p:txBody>
          <a:bodyPr/>
          <a:lstStyle/>
          <a:p>
            <a:fld id="{EE3CB9DE-A4CE-4CF5-B7AC-4A932A2C08EC}"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E875E8E2-4C4C-42EA-A4CE-F200C112C7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D9612D-E8E2-49A1-A071-BB708E25AEED}"/>
              </a:ext>
            </a:extLst>
          </p:cNvPr>
          <p:cNvSpPr>
            <a:spLocks noGrp="1"/>
          </p:cNvSpPr>
          <p:nvPr>
            <p:ph type="sldNum" sz="quarter" idx="12"/>
          </p:nvPr>
        </p:nvSpPr>
        <p:spPr/>
        <p:txBody>
          <a:bodyPr/>
          <a:lstStyle/>
          <a:p>
            <a:fld id="{A1FB4DAE-0F3E-49E4-B5E1-9F92A668F247}" type="slidenum">
              <a:rPr lang="zh-CN" altLang="en-US" smtClean="0"/>
              <a:t>‹#›</a:t>
            </a:fld>
            <a:endParaRPr lang="zh-CN" altLang="en-US"/>
          </a:p>
        </p:txBody>
      </p:sp>
    </p:spTree>
    <p:extLst>
      <p:ext uri="{BB962C8B-B14F-4D97-AF65-F5344CB8AC3E}">
        <p14:creationId xmlns:p14="http://schemas.microsoft.com/office/powerpoint/2010/main" val="4019778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28F133F-33D8-4D26-AC36-C6656ADB2D6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2BA62F1-287C-4992-8BC4-EBFF864F629C}"/>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E62B4A5-9304-43EA-BE7C-DC7E266321D7}"/>
              </a:ext>
            </a:extLst>
          </p:cNvPr>
          <p:cNvSpPr>
            <a:spLocks noGrp="1"/>
          </p:cNvSpPr>
          <p:nvPr>
            <p:ph type="dt" sz="half" idx="10"/>
          </p:nvPr>
        </p:nvSpPr>
        <p:spPr/>
        <p:txBody>
          <a:bodyPr/>
          <a:lstStyle/>
          <a:p>
            <a:fld id="{EE3CB9DE-A4CE-4CF5-B7AC-4A932A2C08EC}"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86DF0D29-B8E4-45F3-BBC1-F3BFA4E1E69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75C7BA-9012-43CD-BCE2-CB0791497A11}"/>
              </a:ext>
            </a:extLst>
          </p:cNvPr>
          <p:cNvSpPr>
            <a:spLocks noGrp="1"/>
          </p:cNvSpPr>
          <p:nvPr>
            <p:ph type="sldNum" sz="quarter" idx="12"/>
          </p:nvPr>
        </p:nvSpPr>
        <p:spPr/>
        <p:txBody>
          <a:bodyPr/>
          <a:lstStyle/>
          <a:p>
            <a:fld id="{A1FB4DAE-0F3E-49E4-B5E1-9F92A668F247}" type="slidenum">
              <a:rPr lang="zh-CN" altLang="en-US" smtClean="0"/>
              <a:t>‹#›</a:t>
            </a:fld>
            <a:endParaRPr lang="zh-CN" altLang="en-US"/>
          </a:p>
        </p:txBody>
      </p:sp>
    </p:spTree>
    <p:extLst>
      <p:ext uri="{BB962C8B-B14F-4D97-AF65-F5344CB8AC3E}">
        <p14:creationId xmlns:p14="http://schemas.microsoft.com/office/powerpoint/2010/main" val="2446400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D9AB7D-DC4B-4391-AE0D-050387272392}"/>
              </a:ext>
            </a:extLst>
          </p:cNvPr>
          <p:cNvSpPr>
            <a:spLocks noGrp="1"/>
          </p:cNvSpPr>
          <p:nvPr>
            <p:ph type="title"/>
          </p:nvPr>
        </p:nvSpPr>
        <p:spPr>
          <a:xfrm>
            <a:off x="838200" y="365126"/>
            <a:ext cx="10515600" cy="597720"/>
          </a:xfrm>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48DA88-5F1A-4D88-A10F-0763DF72AD11}"/>
              </a:ext>
            </a:extLst>
          </p:cNvPr>
          <p:cNvSpPr>
            <a:spLocks noGrp="1"/>
          </p:cNvSpPr>
          <p:nvPr>
            <p:ph idx="1"/>
          </p:nvPr>
        </p:nvSpPr>
        <p:spPr>
          <a:xfrm>
            <a:off x="838200" y="1096069"/>
            <a:ext cx="10515600" cy="5080894"/>
          </a:xfrm>
        </p:spPr>
        <p:txBody>
          <a:bodyPr>
            <a:normAutofit/>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C6620C7-2CBB-4F9A-AF7F-8FFB7AC2620C}"/>
              </a:ext>
            </a:extLst>
          </p:cNvPr>
          <p:cNvSpPr>
            <a:spLocks noGrp="1"/>
          </p:cNvSpPr>
          <p:nvPr>
            <p:ph type="dt" sz="half" idx="10"/>
          </p:nvPr>
        </p:nvSpPr>
        <p:spPr/>
        <p:txBody>
          <a:bodyPr/>
          <a:lstStyle/>
          <a:p>
            <a:fld id="{EE3CB9DE-A4CE-4CF5-B7AC-4A932A2C08EC}"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29D5A154-049B-4E8D-B1E6-D5A881D9FB3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1AFEE7-4E37-4A67-A4AE-70D12DFFFDAE}"/>
              </a:ext>
            </a:extLst>
          </p:cNvPr>
          <p:cNvSpPr>
            <a:spLocks noGrp="1"/>
          </p:cNvSpPr>
          <p:nvPr>
            <p:ph type="sldNum" sz="quarter" idx="12"/>
          </p:nvPr>
        </p:nvSpPr>
        <p:spPr/>
        <p:txBody>
          <a:bodyPr/>
          <a:lstStyle/>
          <a:p>
            <a:fld id="{A1FB4DAE-0F3E-49E4-B5E1-9F92A668F247}" type="slidenum">
              <a:rPr lang="zh-CN" altLang="en-US" smtClean="0"/>
              <a:t>‹#›</a:t>
            </a:fld>
            <a:endParaRPr lang="zh-CN" altLang="en-US"/>
          </a:p>
        </p:txBody>
      </p:sp>
    </p:spTree>
    <p:extLst>
      <p:ext uri="{BB962C8B-B14F-4D97-AF65-F5344CB8AC3E}">
        <p14:creationId xmlns:p14="http://schemas.microsoft.com/office/powerpoint/2010/main" val="17066570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61F4CB-9865-41ED-9917-1091252F60B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4330D3A-A111-48BF-88E3-E937B689D77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8F16183F-328C-42E0-85C2-50CE54E8B398}"/>
              </a:ext>
            </a:extLst>
          </p:cNvPr>
          <p:cNvSpPr>
            <a:spLocks noGrp="1"/>
          </p:cNvSpPr>
          <p:nvPr>
            <p:ph type="dt" sz="half" idx="10"/>
          </p:nvPr>
        </p:nvSpPr>
        <p:spPr/>
        <p:txBody>
          <a:bodyPr/>
          <a:lstStyle/>
          <a:p>
            <a:fld id="{EE3CB9DE-A4CE-4CF5-B7AC-4A932A2C08EC}"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4BB2CF2D-952E-464F-ACF7-0573660138D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E0F57AB-406D-43C2-9A32-BF540AC095B7}"/>
              </a:ext>
            </a:extLst>
          </p:cNvPr>
          <p:cNvSpPr>
            <a:spLocks noGrp="1"/>
          </p:cNvSpPr>
          <p:nvPr>
            <p:ph type="sldNum" sz="quarter" idx="12"/>
          </p:nvPr>
        </p:nvSpPr>
        <p:spPr/>
        <p:txBody>
          <a:bodyPr/>
          <a:lstStyle/>
          <a:p>
            <a:fld id="{A1FB4DAE-0F3E-49E4-B5E1-9F92A668F247}" type="slidenum">
              <a:rPr lang="zh-CN" altLang="en-US" smtClean="0"/>
              <a:t>‹#›</a:t>
            </a:fld>
            <a:endParaRPr lang="zh-CN" altLang="en-US"/>
          </a:p>
        </p:txBody>
      </p:sp>
    </p:spTree>
    <p:extLst>
      <p:ext uri="{BB962C8B-B14F-4D97-AF65-F5344CB8AC3E}">
        <p14:creationId xmlns:p14="http://schemas.microsoft.com/office/powerpoint/2010/main" val="388753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2C99FA-CB91-4B09-863F-63334005FBB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3E12B744-2428-4CF7-9FE7-3AA6C8BD0428}"/>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D446D06F-F2A7-4D18-A259-9B678F45661C}"/>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D745E66E-F0C8-42C3-9FBE-902DA1B26564}"/>
              </a:ext>
            </a:extLst>
          </p:cNvPr>
          <p:cNvSpPr>
            <a:spLocks noGrp="1"/>
          </p:cNvSpPr>
          <p:nvPr>
            <p:ph type="dt" sz="half" idx="10"/>
          </p:nvPr>
        </p:nvSpPr>
        <p:spPr/>
        <p:txBody>
          <a:bodyPr/>
          <a:lstStyle/>
          <a:p>
            <a:fld id="{EE3CB9DE-A4CE-4CF5-B7AC-4A932A2C08EC}"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E079B466-E39B-43E1-B2F8-8E79E04B9D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C045159-564B-4158-A2C8-B6530C861ED2}"/>
              </a:ext>
            </a:extLst>
          </p:cNvPr>
          <p:cNvSpPr>
            <a:spLocks noGrp="1"/>
          </p:cNvSpPr>
          <p:nvPr>
            <p:ph type="sldNum" sz="quarter" idx="12"/>
          </p:nvPr>
        </p:nvSpPr>
        <p:spPr/>
        <p:txBody>
          <a:bodyPr/>
          <a:lstStyle/>
          <a:p>
            <a:fld id="{A1FB4DAE-0F3E-49E4-B5E1-9F92A668F247}" type="slidenum">
              <a:rPr lang="zh-CN" altLang="en-US" smtClean="0"/>
              <a:t>‹#›</a:t>
            </a:fld>
            <a:endParaRPr lang="zh-CN" altLang="en-US"/>
          </a:p>
        </p:txBody>
      </p:sp>
    </p:spTree>
    <p:extLst>
      <p:ext uri="{BB962C8B-B14F-4D97-AF65-F5344CB8AC3E}">
        <p14:creationId xmlns:p14="http://schemas.microsoft.com/office/powerpoint/2010/main" val="3790626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E3FB15-53E7-44D0-9070-6342236BC9C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E7B694-611A-49E3-BE81-C382D198B60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5DE8536F-E014-4BB7-B6B7-0CB6A9BC6D6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B7CE2264-418C-4047-AE0A-B9FAB2FB76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2B4114B3-BFDB-45A5-9619-402985BFAA4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9BFEA3CE-7BC8-4819-AFEE-0BFB7B847CC4}"/>
              </a:ext>
            </a:extLst>
          </p:cNvPr>
          <p:cNvSpPr>
            <a:spLocks noGrp="1"/>
          </p:cNvSpPr>
          <p:nvPr>
            <p:ph type="dt" sz="half" idx="10"/>
          </p:nvPr>
        </p:nvSpPr>
        <p:spPr/>
        <p:txBody>
          <a:bodyPr/>
          <a:lstStyle/>
          <a:p>
            <a:fld id="{EE3CB9DE-A4CE-4CF5-B7AC-4A932A2C08EC}" type="datetimeFigureOut">
              <a:rPr lang="zh-CN" altLang="en-US" smtClean="0"/>
              <a:t>2024/11/18</a:t>
            </a:fld>
            <a:endParaRPr lang="zh-CN" altLang="en-US"/>
          </a:p>
        </p:txBody>
      </p:sp>
      <p:sp>
        <p:nvSpPr>
          <p:cNvPr id="8" name="页脚占位符 7">
            <a:extLst>
              <a:ext uri="{FF2B5EF4-FFF2-40B4-BE49-F238E27FC236}">
                <a16:creationId xmlns:a16="http://schemas.microsoft.com/office/drawing/2014/main" id="{EC115F62-2068-47C8-8753-7D5B385A337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2C6CB00-132D-41F1-8DAD-7299D3C56B1C}"/>
              </a:ext>
            </a:extLst>
          </p:cNvPr>
          <p:cNvSpPr>
            <a:spLocks noGrp="1"/>
          </p:cNvSpPr>
          <p:nvPr>
            <p:ph type="sldNum" sz="quarter" idx="12"/>
          </p:nvPr>
        </p:nvSpPr>
        <p:spPr/>
        <p:txBody>
          <a:bodyPr/>
          <a:lstStyle/>
          <a:p>
            <a:fld id="{A1FB4DAE-0F3E-49E4-B5E1-9F92A668F247}" type="slidenum">
              <a:rPr lang="zh-CN" altLang="en-US" smtClean="0"/>
              <a:t>‹#›</a:t>
            </a:fld>
            <a:endParaRPr lang="zh-CN" altLang="en-US"/>
          </a:p>
        </p:txBody>
      </p:sp>
    </p:spTree>
    <p:extLst>
      <p:ext uri="{BB962C8B-B14F-4D97-AF65-F5344CB8AC3E}">
        <p14:creationId xmlns:p14="http://schemas.microsoft.com/office/powerpoint/2010/main" val="3250176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C289D-8CB3-403E-AAC9-CE568450C03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35283D9-AB37-4AE2-A6CA-47552841FFD3}"/>
              </a:ext>
            </a:extLst>
          </p:cNvPr>
          <p:cNvSpPr>
            <a:spLocks noGrp="1"/>
          </p:cNvSpPr>
          <p:nvPr>
            <p:ph type="dt" sz="half" idx="10"/>
          </p:nvPr>
        </p:nvSpPr>
        <p:spPr/>
        <p:txBody>
          <a:bodyPr/>
          <a:lstStyle/>
          <a:p>
            <a:fld id="{EE3CB9DE-A4CE-4CF5-B7AC-4A932A2C08EC}" type="datetimeFigureOut">
              <a:rPr lang="zh-CN" altLang="en-US" smtClean="0"/>
              <a:t>2024/11/18</a:t>
            </a:fld>
            <a:endParaRPr lang="zh-CN" altLang="en-US"/>
          </a:p>
        </p:txBody>
      </p:sp>
      <p:sp>
        <p:nvSpPr>
          <p:cNvPr id="4" name="页脚占位符 3">
            <a:extLst>
              <a:ext uri="{FF2B5EF4-FFF2-40B4-BE49-F238E27FC236}">
                <a16:creationId xmlns:a16="http://schemas.microsoft.com/office/drawing/2014/main" id="{A29E63A0-7B5A-4FD4-9F4C-2EBB9D4106E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147B981-4722-4856-A57C-FA35B9BB50AA}"/>
              </a:ext>
            </a:extLst>
          </p:cNvPr>
          <p:cNvSpPr>
            <a:spLocks noGrp="1"/>
          </p:cNvSpPr>
          <p:nvPr>
            <p:ph type="sldNum" sz="quarter" idx="12"/>
          </p:nvPr>
        </p:nvSpPr>
        <p:spPr/>
        <p:txBody>
          <a:bodyPr/>
          <a:lstStyle/>
          <a:p>
            <a:fld id="{A1FB4DAE-0F3E-49E4-B5E1-9F92A668F247}" type="slidenum">
              <a:rPr lang="zh-CN" altLang="en-US" smtClean="0"/>
              <a:t>‹#›</a:t>
            </a:fld>
            <a:endParaRPr lang="zh-CN" altLang="en-US"/>
          </a:p>
        </p:txBody>
      </p:sp>
    </p:spTree>
    <p:extLst>
      <p:ext uri="{BB962C8B-B14F-4D97-AF65-F5344CB8AC3E}">
        <p14:creationId xmlns:p14="http://schemas.microsoft.com/office/powerpoint/2010/main" val="349130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9803F5B-AC40-4841-8C02-C7D2852E6FB7}"/>
              </a:ext>
            </a:extLst>
          </p:cNvPr>
          <p:cNvSpPr>
            <a:spLocks noGrp="1"/>
          </p:cNvSpPr>
          <p:nvPr>
            <p:ph type="dt" sz="half" idx="10"/>
          </p:nvPr>
        </p:nvSpPr>
        <p:spPr/>
        <p:txBody>
          <a:bodyPr/>
          <a:lstStyle/>
          <a:p>
            <a:fld id="{EE3CB9DE-A4CE-4CF5-B7AC-4A932A2C08EC}" type="datetimeFigureOut">
              <a:rPr lang="zh-CN" altLang="en-US" smtClean="0"/>
              <a:t>2024/11/18</a:t>
            </a:fld>
            <a:endParaRPr lang="zh-CN" altLang="en-US"/>
          </a:p>
        </p:txBody>
      </p:sp>
      <p:sp>
        <p:nvSpPr>
          <p:cNvPr id="3" name="页脚占位符 2">
            <a:extLst>
              <a:ext uri="{FF2B5EF4-FFF2-40B4-BE49-F238E27FC236}">
                <a16:creationId xmlns:a16="http://schemas.microsoft.com/office/drawing/2014/main" id="{CAB87A62-BF0C-4D01-B7BC-2266A4F61CA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226C2E1-BE6E-43AC-BC3C-916FF0FBE66C}"/>
              </a:ext>
            </a:extLst>
          </p:cNvPr>
          <p:cNvSpPr>
            <a:spLocks noGrp="1"/>
          </p:cNvSpPr>
          <p:nvPr>
            <p:ph type="sldNum" sz="quarter" idx="12"/>
          </p:nvPr>
        </p:nvSpPr>
        <p:spPr/>
        <p:txBody>
          <a:bodyPr/>
          <a:lstStyle/>
          <a:p>
            <a:fld id="{A1FB4DAE-0F3E-49E4-B5E1-9F92A668F247}" type="slidenum">
              <a:rPr lang="zh-CN" altLang="en-US" smtClean="0"/>
              <a:t>‹#›</a:t>
            </a:fld>
            <a:endParaRPr lang="zh-CN" altLang="en-US"/>
          </a:p>
        </p:txBody>
      </p:sp>
    </p:spTree>
    <p:extLst>
      <p:ext uri="{BB962C8B-B14F-4D97-AF65-F5344CB8AC3E}">
        <p14:creationId xmlns:p14="http://schemas.microsoft.com/office/powerpoint/2010/main" val="2298596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C85866-63BC-44DE-9188-AAC716D4A2C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474E88F-3A90-4C93-B811-3FD951730E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2C88E7B4-4BCC-4437-ACB6-40A22D2C27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1729DE17-FA06-4116-B014-0DE730ADF096}"/>
              </a:ext>
            </a:extLst>
          </p:cNvPr>
          <p:cNvSpPr>
            <a:spLocks noGrp="1"/>
          </p:cNvSpPr>
          <p:nvPr>
            <p:ph type="dt" sz="half" idx="10"/>
          </p:nvPr>
        </p:nvSpPr>
        <p:spPr/>
        <p:txBody>
          <a:bodyPr/>
          <a:lstStyle/>
          <a:p>
            <a:fld id="{EE3CB9DE-A4CE-4CF5-B7AC-4A932A2C08EC}"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8A87D0EA-2790-43D3-AB98-CAC857DBE66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E297FF2-8E5C-43CF-9280-55CAF44FE59B}"/>
              </a:ext>
            </a:extLst>
          </p:cNvPr>
          <p:cNvSpPr>
            <a:spLocks noGrp="1"/>
          </p:cNvSpPr>
          <p:nvPr>
            <p:ph type="sldNum" sz="quarter" idx="12"/>
          </p:nvPr>
        </p:nvSpPr>
        <p:spPr/>
        <p:txBody>
          <a:bodyPr/>
          <a:lstStyle/>
          <a:p>
            <a:fld id="{A1FB4DAE-0F3E-49E4-B5E1-9F92A668F247}" type="slidenum">
              <a:rPr lang="zh-CN" altLang="en-US" smtClean="0"/>
              <a:t>‹#›</a:t>
            </a:fld>
            <a:endParaRPr lang="zh-CN" altLang="en-US"/>
          </a:p>
        </p:txBody>
      </p:sp>
    </p:spTree>
    <p:extLst>
      <p:ext uri="{BB962C8B-B14F-4D97-AF65-F5344CB8AC3E}">
        <p14:creationId xmlns:p14="http://schemas.microsoft.com/office/powerpoint/2010/main" val="3342499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9B7A88-7ECE-4618-BDE5-3875BC39B3F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0A449F1-21C6-4855-A143-091DF90EFD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BCF0AAC-EB93-456C-AAE6-4BA62F164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DC678AF3-FB81-4CFD-B851-713100498E82}"/>
              </a:ext>
            </a:extLst>
          </p:cNvPr>
          <p:cNvSpPr>
            <a:spLocks noGrp="1"/>
          </p:cNvSpPr>
          <p:nvPr>
            <p:ph type="dt" sz="half" idx="10"/>
          </p:nvPr>
        </p:nvSpPr>
        <p:spPr/>
        <p:txBody>
          <a:bodyPr/>
          <a:lstStyle/>
          <a:p>
            <a:fld id="{EE3CB9DE-A4CE-4CF5-B7AC-4A932A2C08EC}" type="datetimeFigureOut">
              <a:rPr lang="zh-CN" altLang="en-US" smtClean="0"/>
              <a:t>2024/11/18</a:t>
            </a:fld>
            <a:endParaRPr lang="zh-CN" altLang="en-US"/>
          </a:p>
        </p:txBody>
      </p:sp>
      <p:sp>
        <p:nvSpPr>
          <p:cNvPr id="6" name="页脚占位符 5">
            <a:extLst>
              <a:ext uri="{FF2B5EF4-FFF2-40B4-BE49-F238E27FC236}">
                <a16:creationId xmlns:a16="http://schemas.microsoft.com/office/drawing/2014/main" id="{74004D81-E96C-4727-9E3D-03DCEB32A9E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018DBA3-F8F7-4EDC-A7E9-11E52256D98E}"/>
              </a:ext>
            </a:extLst>
          </p:cNvPr>
          <p:cNvSpPr>
            <a:spLocks noGrp="1"/>
          </p:cNvSpPr>
          <p:nvPr>
            <p:ph type="sldNum" sz="quarter" idx="12"/>
          </p:nvPr>
        </p:nvSpPr>
        <p:spPr/>
        <p:txBody>
          <a:bodyPr/>
          <a:lstStyle/>
          <a:p>
            <a:fld id="{A1FB4DAE-0F3E-49E4-B5E1-9F92A668F247}" type="slidenum">
              <a:rPr lang="zh-CN" altLang="en-US" smtClean="0"/>
              <a:t>‹#›</a:t>
            </a:fld>
            <a:endParaRPr lang="zh-CN" altLang="en-US"/>
          </a:p>
        </p:txBody>
      </p:sp>
    </p:spTree>
    <p:extLst>
      <p:ext uri="{BB962C8B-B14F-4D97-AF65-F5344CB8AC3E}">
        <p14:creationId xmlns:p14="http://schemas.microsoft.com/office/powerpoint/2010/main" val="3423842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811D461-20F2-4DD3-B302-96FF8103D5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BFB92FB-5C14-4558-84C8-4CB4076DEF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4D9EB8-48CC-4DD0-9174-70FF03DEF8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3CB9DE-A4CE-4CF5-B7AC-4A932A2C08EC}" type="datetimeFigureOut">
              <a:rPr lang="zh-CN" altLang="en-US" smtClean="0"/>
              <a:t>2024/11/18</a:t>
            </a:fld>
            <a:endParaRPr lang="zh-CN" altLang="en-US"/>
          </a:p>
        </p:txBody>
      </p:sp>
      <p:sp>
        <p:nvSpPr>
          <p:cNvPr id="5" name="页脚占位符 4">
            <a:extLst>
              <a:ext uri="{FF2B5EF4-FFF2-40B4-BE49-F238E27FC236}">
                <a16:creationId xmlns:a16="http://schemas.microsoft.com/office/drawing/2014/main" id="{95BBA2CB-BBA9-454A-B256-4BE39FBDC5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AB2AD71-6E7E-4837-9D3F-112B146164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B4DAE-0F3E-49E4-B5E1-9F92A668F247}" type="slidenum">
              <a:rPr lang="zh-CN" altLang="en-US" smtClean="0"/>
              <a:t>‹#›</a:t>
            </a:fld>
            <a:endParaRPr lang="zh-CN" altLang="en-US"/>
          </a:p>
        </p:txBody>
      </p:sp>
    </p:spTree>
    <p:extLst>
      <p:ext uri="{BB962C8B-B14F-4D97-AF65-F5344CB8AC3E}">
        <p14:creationId xmlns:p14="http://schemas.microsoft.com/office/powerpoint/2010/main" val="10887487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6DDE647A-138D-B8BB-41D0-665206208440}"/>
              </a:ext>
            </a:extLst>
          </p:cNvPr>
          <p:cNvSpPr>
            <a:spLocks noGrp="1"/>
          </p:cNvSpPr>
          <p:nvPr>
            <p:ph type="title"/>
          </p:nvPr>
        </p:nvSpPr>
        <p:spPr/>
        <p:txBody>
          <a:bodyPr>
            <a:normAutofit fontScale="90000"/>
          </a:bodyPr>
          <a:lstStyle/>
          <a:p>
            <a:pPr algn="just"/>
            <a:r>
              <a:rPr lang="en-US" altLang="zh-CN" dirty="0"/>
              <a:t>3-1.</a:t>
            </a:r>
            <a:endParaRPr lang="zh-CN" altLang="en-US" dirty="0"/>
          </a:p>
        </p:txBody>
      </p:sp>
      <p:sp>
        <p:nvSpPr>
          <p:cNvPr id="5" name="内容占位符 4">
            <a:extLst>
              <a:ext uri="{FF2B5EF4-FFF2-40B4-BE49-F238E27FC236}">
                <a16:creationId xmlns:a16="http://schemas.microsoft.com/office/drawing/2014/main" id="{B7A25396-ED32-BBBE-EAA0-219EEFBEE227}"/>
              </a:ext>
            </a:extLst>
          </p:cNvPr>
          <p:cNvSpPr>
            <a:spLocks noGrp="1"/>
          </p:cNvSpPr>
          <p:nvPr>
            <p:ph idx="1"/>
          </p:nvPr>
        </p:nvSpPr>
        <p:spPr/>
        <p:txBody>
          <a:bodyPr/>
          <a:lstStyle/>
          <a:p>
            <a:pPr lvl="0" algn="just"/>
            <a:r>
              <a:rPr lang="en-US" altLang="zh-CN" dirty="0"/>
              <a:t> Answer the following questions:</a:t>
            </a:r>
            <a:endParaRPr lang="zh-CN" altLang="zh-CN" dirty="0"/>
          </a:p>
          <a:p>
            <a:pPr lvl="0" algn="just"/>
            <a:r>
              <a:rPr lang="en-US" altLang="zh-CN" dirty="0"/>
              <a:t>(1) The following data fragment occurs in the middle of a data stream for which the byte-stuffing algorithm described in the text is used: A B ESC C ESC FLAG </a:t>
            </a:r>
            <a:r>
              <a:rPr lang="en-US" altLang="zh-CN" dirty="0" err="1"/>
              <a:t>FLAG</a:t>
            </a:r>
            <a:r>
              <a:rPr lang="en-US" altLang="zh-CN" dirty="0"/>
              <a:t> D. What is the output after stuffing?</a:t>
            </a:r>
            <a:endParaRPr lang="zh-CN" altLang="zh-CN" dirty="0"/>
          </a:p>
          <a:p>
            <a:pPr lvl="0" algn="just"/>
            <a:r>
              <a:rPr lang="en-US" altLang="zh-CN" dirty="0"/>
              <a:t>(2) You receive the following data fragment: 0110 0111 1100 1111 0111 1101. You know that the protocol uses bit stuffing. Show the data after destuffing.</a:t>
            </a:r>
            <a:endParaRPr lang="zh-CN" altLang="zh-CN" dirty="0"/>
          </a:p>
          <a:p>
            <a:pPr lvl="0" algn="just"/>
            <a:endParaRPr lang="en-US" altLang="zh-CN" dirty="0"/>
          </a:p>
          <a:p>
            <a:pPr lvl="0" algn="just"/>
            <a:r>
              <a:rPr lang="zh-CN" altLang="en-US" dirty="0">
                <a:solidFill>
                  <a:srgbClr val="0000FF"/>
                </a:solidFill>
              </a:rPr>
              <a:t>（</a:t>
            </a:r>
            <a:r>
              <a:rPr lang="en-US" altLang="zh-CN" dirty="0">
                <a:solidFill>
                  <a:srgbClr val="0000FF"/>
                </a:solidFill>
              </a:rPr>
              <a:t>1</a:t>
            </a:r>
            <a:r>
              <a:rPr lang="zh-CN" altLang="en-US" dirty="0">
                <a:solidFill>
                  <a:srgbClr val="0000FF"/>
                </a:solidFill>
              </a:rPr>
              <a:t>）</a:t>
            </a:r>
            <a:r>
              <a:rPr lang="en-US" altLang="zh-CN" dirty="0">
                <a:solidFill>
                  <a:srgbClr val="0000FF"/>
                </a:solidFill>
              </a:rPr>
              <a:t>After stuffing, we get A B ESC </a:t>
            </a:r>
            <a:r>
              <a:rPr lang="en-US" altLang="zh-CN" dirty="0" err="1">
                <a:solidFill>
                  <a:srgbClr val="0000FF"/>
                </a:solidFill>
              </a:rPr>
              <a:t>ESC</a:t>
            </a:r>
            <a:r>
              <a:rPr lang="en-US" altLang="zh-CN" dirty="0">
                <a:solidFill>
                  <a:srgbClr val="0000FF"/>
                </a:solidFill>
              </a:rPr>
              <a:t> C ESC </a:t>
            </a:r>
            <a:r>
              <a:rPr lang="en-US" altLang="zh-CN" dirty="0" err="1">
                <a:solidFill>
                  <a:srgbClr val="0000FF"/>
                </a:solidFill>
              </a:rPr>
              <a:t>ESC</a:t>
            </a:r>
            <a:r>
              <a:rPr lang="en-US" altLang="zh-CN" dirty="0">
                <a:solidFill>
                  <a:srgbClr val="0000FF"/>
                </a:solidFill>
              </a:rPr>
              <a:t> </a:t>
            </a:r>
            <a:r>
              <a:rPr lang="en-US" altLang="zh-CN" dirty="0" err="1">
                <a:solidFill>
                  <a:srgbClr val="0000FF"/>
                </a:solidFill>
              </a:rPr>
              <a:t>ESC</a:t>
            </a:r>
            <a:r>
              <a:rPr lang="en-US" altLang="zh-CN" dirty="0">
                <a:solidFill>
                  <a:srgbClr val="0000FF"/>
                </a:solidFill>
              </a:rPr>
              <a:t> FLAG ESC FLAG D.</a:t>
            </a:r>
            <a:endParaRPr lang="zh-CN" altLang="zh-CN" dirty="0">
              <a:solidFill>
                <a:srgbClr val="0000FF"/>
              </a:solidFill>
            </a:endParaRPr>
          </a:p>
          <a:p>
            <a:pPr lvl="0" algn="just"/>
            <a:r>
              <a:rPr lang="zh-CN" altLang="en-US" dirty="0">
                <a:solidFill>
                  <a:srgbClr val="0000FF"/>
                </a:solidFill>
              </a:rPr>
              <a:t>（</a:t>
            </a:r>
            <a:r>
              <a:rPr lang="en-US" altLang="zh-CN" dirty="0">
                <a:solidFill>
                  <a:srgbClr val="0000FF"/>
                </a:solidFill>
              </a:rPr>
              <a:t>2</a:t>
            </a:r>
            <a:r>
              <a:rPr lang="zh-CN" altLang="en-US" dirty="0">
                <a:solidFill>
                  <a:srgbClr val="0000FF"/>
                </a:solidFill>
              </a:rPr>
              <a:t>）</a:t>
            </a:r>
            <a:r>
              <a:rPr lang="en-US" altLang="zh-CN" dirty="0">
                <a:solidFill>
                  <a:srgbClr val="0000FF"/>
                </a:solidFill>
              </a:rPr>
              <a:t>0110  0111  1101  1110  1111  11</a:t>
            </a:r>
            <a:endParaRPr lang="zh-CN" altLang="zh-CN" dirty="0">
              <a:solidFill>
                <a:srgbClr val="0000FF"/>
              </a:solidFill>
            </a:endParaRPr>
          </a:p>
          <a:p>
            <a:pPr lvl="0" algn="just"/>
            <a:r>
              <a:rPr lang="en-US" altLang="zh-CN" dirty="0"/>
              <a:t> </a:t>
            </a:r>
            <a:endParaRPr lang="zh-CN" altLang="zh-CN" dirty="0"/>
          </a:p>
          <a:p>
            <a:pPr lvl="0" algn="just"/>
            <a:r>
              <a:rPr lang="en-US" altLang="zh-CN" dirty="0"/>
              <a:t> </a:t>
            </a:r>
            <a:endParaRPr lang="zh-CN" altLang="zh-CN" dirty="0"/>
          </a:p>
          <a:p>
            <a:endParaRPr lang="zh-CN" altLang="en-US" dirty="0"/>
          </a:p>
        </p:txBody>
      </p:sp>
    </p:spTree>
    <p:extLst>
      <p:ext uri="{BB962C8B-B14F-4D97-AF65-F5344CB8AC3E}">
        <p14:creationId xmlns:p14="http://schemas.microsoft.com/office/powerpoint/2010/main" val="2016253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6BB34C-8FA3-48DA-D41C-4D40189A036C}"/>
              </a:ext>
            </a:extLst>
          </p:cNvPr>
          <p:cNvSpPr>
            <a:spLocks noGrp="1"/>
          </p:cNvSpPr>
          <p:nvPr>
            <p:ph type="title"/>
          </p:nvPr>
        </p:nvSpPr>
        <p:spPr/>
        <p:txBody>
          <a:bodyPr>
            <a:normAutofit fontScale="90000"/>
          </a:bodyPr>
          <a:lstStyle/>
          <a:p>
            <a:pPr algn="just"/>
            <a:r>
              <a:rPr lang="en-US" altLang="zh-CN" dirty="0"/>
              <a:t>3-10.</a:t>
            </a:r>
            <a:endParaRPr lang="zh-CN" altLang="en-US" dirty="0"/>
          </a:p>
        </p:txBody>
      </p:sp>
      <p:sp>
        <p:nvSpPr>
          <p:cNvPr id="3" name="内容占位符 2">
            <a:extLst>
              <a:ext uri="{FF2B5EF4-FFF2-40B4-BE49-F238E27FC236}">
                <a16:creationId xmlns:a16="http://schemas.microsoft.com/office/drawing/2014/main" id="{803B931E-1A38-FB14-7962-71A4E280C8EF}"/>
              </a:ext>
            </a:extLst>
          </p:cNvPr>
          <p:cNvSpPr>
            <a:spLocks noGrp="1"/>
          </p:cNvSpPr>
          <p:nvPr>
            <p:ph idx="1"/>
          </p:nvPr>
        </p:nvSpPr>
        <p:spPr/>
        <p:txBody>
          <a:bodyPr>
            <a:normAutofit lnSpcReduction="10000"/>
          </a:bodyPr>
          <a:lstStyle/>
          <a:p>
            <a:r>
              <a:rPr lang="en-US" altLang="zh-CN" dirty="0"/>
              <a:t>Compute the fraction of the bandwidth that is wasted on overhead (headers and retransmissions) for protocol 6 on a heavily loaded 50-kbps satellite channel with data frames consisting of 40 header and 3960 data bits. Assume that the signal propagation time from the earth to the satellite is 270 msec. ACK frames never occur. NAK frames are 40 bits. The error rate for data frames is 1%, and the error rate for NAK frames is negligible. The sequence numbers are 8 bits.</a:t>
            </a:r>
            <a:endParaRPr lang="zh-CN" altLang="zh-CN" dirty="0"/>
          </a:p>
          <a:p>
            <a:pPr algn="just"/>
            <a:r>
              <a:rPr lang="en-US" altLang="zh-CN" dirty="0">
                <a:solidFill>
                  <a:srgbClr val="0000FF"/>
                </a:solidFill>
              </a:rPr>
              <a:t>With a 50-kbps channel, frames of 4000 bits and 8-bit sequence numbers, the pipe with a round-trip time of 540 msec is always full. The number of retransmissions per frame is about 0.01. </a:t>
            </a:r>
          </a:p>
          <a:p>
            <a:pPr algn="just"/>
            <a:r>
              <a:rPr lang="en-US" altLang="zh-CN" dirty="0">
                <a:solidFill>
                  <a:srgbClr val="0000FF"/>
                </a:solidFill>
              </a:rPr>
              <a:t>Each good frame wastes 40 header bits, plus 1% of 4000 bits (retransmission), plus a 40-bit NAK once every 100 frames. The total overhead is 80.4 bits per 3960 data bits, giving 80. 4/(3960 + 80. 4) = 1. 99%</a:t>
            </a:r>
            <a:endParaRPr lang="zh-CN" altLang="zh-CN" dirty="0">
              <a:solidFill>
                <a:srgbClr val="0000FF"/>
              </a:solidFill>
            </a:endParaRPr>
          </a:p>
          <a:p>
            <a:pPr lvl="0" algn="just"/>
            <a:endParaRPr lang="zh-CN" altLang="zh-CN" dirty="0"/>
          </a:p>
          <a:p>
            <a:pPr lvl="0" algn="just"/>
            <a:r>
              <a:rPr lang="en-US" altLang="zh-CN" dirty="0"/>
              <a:t> </a:t>
            </a:r>
            <a:endParaRPr lang="zh-CN" altLang="zh-CN" dirty="0"/>
          </a:p>
          <a:p>
            <a:endParaRPr lang="zh-CN" altLang="en-US" dirty="0"/>
          </a:p>
        </p:txBody>
      </p:sp>
    </p:spTree>
    <p:extLst>
      <p:ext uri="{BB962C8B-B14F-4D97-AF65-F5344CB8AC3E}">
        <p14:creationId xmlns:p14="http://schemas.microsoft.com/office/powerpoint/2010/main" val="2411403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D7C82AB-05E6-14FF-2DBC-960A0BFC0AD9}"/>
              </a:ext>
            </a:extLst>
          </p:cNvPr>
          <p:cNvSpPr>
            <a:spLocks noGrp="1"/>
          </p:cNvSpPr>
          <p:nvPr>
            <p:ph type="title"/>
          </p:nvPr>
        </p:nvSpPr>
        <p:spPr/>
        <p:txBody>
          <a:bodyPr>
            <a:normAutofit fontScale="90000"/>
          </a:bodyPr>
          <a:lstStyle/>
          <a:p>
            <a:pPr algn="just"/>
            <a:r>
              <a:rPr lang="en-US" altLang="zh-CN" dirty="0"/>
              <a:t>3-2. </a:t>
            </a:r>
            <a:endParaRPr lang="zh-CN" altLang="en-US" dirty="0"/>
          </a:p>
        </p:txBody>
      </p:sp>
      <p:sp>
        <p:nvSpPr>
          <p:cNvPr id="3" name="内容占位符 2">
            <a:extLst>
              <a:ext uri="{FF2B5EF4-FFF2-40B4-BE49-F238E27FC236}">
                <a16:creationId xmlns:a16="http://schemas.microsoft.com/office/drawing/2014/main" id="{26CEE0E5-37A1-AAA9-AE68-787C05DEA451}"/>
              </a:ext>
            </a:extLst>
          </p:cNvPr>
          <p:cNvSpPr>
            <a:spLocks noGrp="1"/>
          </p:cNvSpPr>
          <p:nvPr>
            <p:ph idx="1"/>
          </p:nvPr>
        </p:nvSpPr>
        <p:spPr/>
        <p:txBody>
          <a:bodyPr>
            <a:normAutofit/>
          </a:bodyPr>
          <a:lstStyle/>
          <a:p>
            <a:pPr lvl="0" algn="just"/>
            <a:r>
              <a:rPr lang="en-US" altLang="zh-CN" dirty="0"/>
              <a:t>A 12-bit Hamming code whose hexadecimal value is 0xE4F arrives at a receiver. What was the original value in hexadecimal? Assume that not more than 1 bit is in error. (p.s.: number the bits from left to right starting at bit 1)</a:t>
            </a:r>
            <a:endParaRPr lang="zh-CN" altLang="zh-CN" dirty="0"/>
          </a:p>
          <a:p>
            <a:pPr lvl="0" algn="just"/>
            <a:endParaRPr lang="en-US" altLang="zh-CN" dirty="0">
              <a:solidFill>
                <a:srgbClr val="0000FF"/>
              </a:solidFill>
            </a:endParaRPr>
          </a:p>
          <a:p>
            <a:pPr lvl="0" algn="just"/>
            <a:endParaRPr lang="en-US" altLang="zh-CN" dirty="0">
              <a:solidFill>
                <a:srgbClr val="0000FF"/>
              </a:solidFill>
            </a:endParaRPr>
          </a:p>
          <a:p>
            <a:pPr lvl="0" algn="just"/>
            <a:endParaRPr lang="en-US" altLang="zh-CN" dirty="0">
              <a:solidFill>
                <a:srgbClr val="0000FF"/>
              </a:solidFill>
            </a:endParaRPr>
          </a:p>
          <a:p>
            <a:pPr lvl="0" algn="just"/>
            <a:r>
              <a:rPr lang="en-US" altLang="zh-CN" sz="2200" dirty="0">
                <a:solidFill>
                  <a:srgbClr val="0000FF"/>
                </a:solidFill>
              </a:rPr>
              <a:t>R1(1,3,5,7,9,11): 1+1+0+0+1+1=0</a:t>
            </a:r>
          </a:p>
          <a:p>
            <a:pPr lvl="0" algn="just"/>
            <a:r>
              <a:rPr lang="en-US" altLang="zh-CN" sz="2200" dirty="0">
                <a:solidFill>
                  <a:srgbClr val="0000FF"/>
                </a:solidFill>
              </a:rPr>
              <a:t>R2(2,3,6,7,10,11): 1+1+1+0+1+1=1</a:t>
            </a:r>
          </a:p>
          <a:p>
            <a:pPr lvl="0" algn="just"/>
            <a:r>
              <a:rPr lang="en-US" altLang="zh-CN" sz="2200" dirty="0">
                <a:solidFill>
                  <a:srgbClr val="0000FF"/>
                </a:solidFill>
              </a:rPr>
              <a:t>R4(4,5,6,7,12): 0+0+1+0+1=0</a:t>
            </a:r>
          </a:p>
          <a:p>
            <a:pPr lvl="0" algn="just"/>
            <a:r>
              <a:rPr lang="en-US" altLang="zh-CN" sz="2200" dirty="0">
                <a:solidFill>
                  <a:srgbClr val="0000FF"/>
                </a:solidFill>
              </a:rPr>
              <a:t>R8(8,9,10,11,12): 0+1+1+1+1=0</a:t>
            </a:r>
          </a:p>
          <a:p>
            <a:pPr lvl="0" algn="just"/>
            <a:r>
              <a:rPr lang="en-US" altLang="zh-CN" sz="2200" dirty="0">
                <a:solidFill>
                  <a:srgbClr val="0000FF"/>
                </a:solidFill>
              </a:rPr>
              <a:t>Syndrome: 0010,</a:t>
            </a:r>
            <a:r>
              <a:rPr lang="zh-CN" altLang="en-US" sz="2200" dirty="0">
                <a:solidFill>
                  <a:srgbClr val="0000FF"/>
                </a:solidFill>
              </a:rPr>
              <a:t>即第</a:t>
            </a:r>
            <a:r>
              <a:rPr lang="en-US" altLang="zh-CN" sz="2200" dirty="0">
                <a:solidFill>
                  <a:srgbClr val="0000FF"/>
                </a:solidFill>
              </a:rPr>
              <a:t>2</a:t>
            </a:r>
            <a:r>
              <a:rPr lang="zh-CN" altLang="en-US" sz="2200" dirty="0">
                <a:solidFill>
                  <a:srgbClr val="0000FF"/>
                </a:solidFill>
              </a:rPr>
              <a:t>位出错，应为</a:t>
            </a:r>
            <a:r>
              <a:rPr lang="en-US" altLang="zh-CN" sz="2200" dirty="0">
                <a:solidFill>
                  <a:srgbClr val="0000FF"/>
                </a:solidFill>
              </a:rPr>
              <a:t>1010 0100 1111</a:t>
            </a:r>
            <a:r>
              <a:rPr lang="zh-CN" altLang="en-US" sz="2200" dirty="0">
                <a:solidFill>
                  <a:srgbClr val="0000FF"/>
                </a:solidFill>
              </a:rPr>
              <a:t> </a:t>
            </a:r>
            <a:r>
              <a:rPr lang="en-US" altLang="zh-CN" sz="2200" dirty="0">
                <a:solidFill>
                  <a:srgbClr val="0000FF"/>
                </a:solidFill>
              </a:rPr>
              <a:t>(0xA4F)</a:t>
            </a:r>
            <a:r>
              <a:rPr lang="zh-CN" altLang="en-US" sz="2200" dirty="0">
                <a:solidFill>
                  <a:srgbClr val="0000FF"/>
                </a:solidFill>
              </a:rPr>
              <a:t>，</a:t>
            </a:r>
            <a:endParaRPr lang="en-US" altLang="zh-CN" sz="2200" dirty="0">
              <a:solidFill>
                <a:srgbClr val="0000FF"/>
              </a:solidFill>
            </a:endParaRPr>
          </a:p>
          <a:p>
            <a:pPr lvl="0" algn="just"/>
            <a:r>
              <a:rPr lang="zh-CN" altLang="en-US" sz="2200" dirty="0">
                <a:solidFill>
                  <a:srgbClr val="0000FF"/>
                </a:solidFill>
              </a:rPr>
              <a:t>初始传输的</a:t>
            </a:r>
            <a:r>
              <a:rPr lang="en-US" altLang="zh-CN" sz="2200" dirty="0">
                <a:solidFill>
                  <a:srgbClr val="0000FF"/>
                </a:solidFill>
              </a:rPr>
              <a:t>8bit</a:t>
            </a:r>
            <a:r>
              <a:rPr lang="zh-CN" altLang="en-US" sz="2200" dirty="0">
                <a:solidFill>
                  <a:srgbClr val="0000FF"/>
                </a:solidFill>
              </a:rPr>
              <a:t>数据为</a:t>
            </a:r>
            <a:r>
              <a:rPr lang="en-US" altLang="zh-CN" sz="2200" dirty="0">
                <a:solidFill>
                  <a:srgbClr val="0000FF"/>
                </a:solidFill>
              </a:rPr>
              <a:t>1010 1111 (0xAF)</a:t>
            </a:r>
          </a:p>
        </p:txBody>
      </p:sp>
      <p:graphicFrame>
        <p:nvGraphicFramePr>
          <p:cNvPr id="4" name="表格 3">
            <a:extLst>
              <a:ext uri="{FF2B5EF4-FFF2-40B4-BE49-F238E27FC236}">
                <a16:creationId xmlns:a16="http://schemas.microsoft.com/office/drawing/2014/main" id="{DD06ACDB-E7A2-3A3C-41A0-9B336E322019}"/>
              </a:ext>
            </a:extLst>
          </p:cNvPr>
          <p:cNvGraphicFramePr>
            <a:graphicFrameLocks noGrp="1"/>
          </p:cNvGraphicFramePr>
          <p:nvPr>
            <p:extLst>
              <p:ext uri="{D42A27DB-BD31-4B8C-83A1-F6EECF244321}">
                <p14:modId xmlns:p14="http://schemas.microsoft.com/office/powerpoint/2010/main" val="1802935120"/>
              </p:ext>
            </p:extLst>
          </p:nvPr>
        </p:nvGraphicFramePr>
        <p:xfrm>
          <a:off x="1619250" y="2331296"/>
          <a:ext cx="8127996" cy="741680"/>
        </p:xfrm>
        <a:graphic>
          <a:graphicData uri="http://schemas.openxmlformats.org/drawingml/2006/table">
            <a:tbl>
              <a:tblPr firstRow="1" bandRow="1">
                <a:tableStyleId>{5940675A-B579-460E-94D1-54222C63F5DA}</a:tableStyleId>
              </a:tblPr>
              <a:tblGrid>
                <a:gridCol w="677333">
                  <a:extLst>
                    <a:ext uri="{9D8B030D-6E8A-4147-A177-3AD203B41FA5}">
                      <a16:colId xmlns:a16="http://schemas.microsoft.com/office/drawing/2014/main" val="1481462452"/>
                    </a:ext>
                  </a:extLst>
                </a:gridCol>
                <a:gridCol w="677333">
                  <a:extLst>
                    <a:ext uri="{9D8B030D-6E8A-4147-A177-3AD203B41FA5}">
                      <a16:colId xmlns:a16="http://schemas.microsoft.com/office/drawing/2014/main" val="663703972"/>
                    </a:ext>
                  </a:extLst>
                </a:gridCol>
                <a:gridCol w="677333">
                  <a:extLst>
                    <a:ext uri="{9D8B030D-6E8A-4147-A177-3AD203B41FA5}">
                      <a16:colId xmlns:a16="http://schemas.microsoft.com/office/drawing/2014/main" val="505858052"/>
                    </a:ext>
                  </a:extLst>
                </a:gridCol>
                <a:gridCol w="677333">
                  <a:extLst>
                    <a:ext uri="{9D8B030D-6E8A-4147-A177-3AD203B41FA5}">
                      <a16:colId xmlns:a16="http://schemas.microsoft.com/office/drawing/2014/main" val="3846105440"/>
                    </a:ext>
                  </a:extLst>
                </a:gridCol>
                <a:gridCol w="677333">
                  <a:extLst>
                    <a:ext uri="{9D8B030D-6E8A-4147-A177-3AD203B41FA5}">
                      <a16:colId xmlns:a16="http://schemas.microsoft.com/office/drawing/2014/main" val="1230850324"/>
                    </a:ext>
                  </a:extLst>
                </a:gridCol>
                <a:gridCol w="677333">
                  <a:extLst>
                    <a:ext uri="{9D8B030D-6E8A-4147-A177-3AD203B41FA5}">
                      <a16:colId xmlns:a16="http://schemas.microsoft.com/office/drawing/2014/main" val="361178350"/>
                    </a:ext>
                  </a:extLst>
                </a:gridCol>
                <a:gridCol w="677333">
                  <a:extLst>
                    <a:ext uri="{9D8B030D-6E8A-4147-A177-3AD203B41FA5}">
                      <a16:colId xmlns:a16="http://schemas.microsoft.com/office/drawing/2014/main" val="3319157460"/>
                    </a:ext>
                  </a:extLst>
                </a:gridCol>
                <a:gridCol w="677333">
                  <a:extLst>
                    <a:ext uri="{9D8B030D-6E8A-4147-A177-3AD203B41FA5}">
                      <a16:colId xmlns:a16="http://schemas.microsoft.com/office/drawing/2014/main" val="2492375754"/>
                    </a:ext>
                  </a:extLst>
                </a:gridCol>
                <a:gridCol w="677333">
                  <a:extLst>
                    <a:ext uri="{9D8B030D-6E8A-4147-A177-3AD203B41FA5}">
                      <a16:colId xmlns:a16="http://schemas.microsoft.com/office/drawing/2014/main" val="3729602802"/>
                    </a:ext>
                  </a:extLst>
                </a:gridCol>
                <a:gridCol w="677333">
                  <a:extLst>
                    <a:ext uri="{9D8B030D-6E8A-4147-A177-3AD203B41FA5}">
                      <a16:colId xmlns:a16="http://schemas.microsoft.com/office/drawing/2014/main" val="3108282392"/>
                    </a:ext>
                  </a:extLst>
                </a:gridCol>
                <a:gridCol w="677333">
                  <a:extLst>
                    <a:ext uri="{9D8B030D-6E8A-4147-A177-3AD203B41FA5}">
                      <a16:colId xmlns:a16="http://schemas.microsoft.com/office/drawing/2014/main" val="683112127"/>
                    </a:ext>
                  </a:extLst>
                </a:gridCol>
                <a:gridCol w="677333">
                  <a:extLst>
                    <a:ext uri="{9D8B030D-6E8A-4147-A177-3AD203B41FA5}">
                      <a16:colId xmlns:a16="http://schemas.microsoft.com/office/drawing/2014/main" val="2371142314"/>
                    </a:ext>
                  </a:extLst>
                </a:gridCol>
              </a:tblGrid>
              <a:tr h="370840">
                <a:tc>
                  <a:txBody>
                    <a:bodyPr/>
                    <a:lstStyle/>
                    <a:p>
                      <a:pPr algn="ctr"/>
                      <a:r>
                        <a:rPr lang="en-US" altLang="zh-CN" b="1" dirty="0">
                          <a:solidFill>
                            <a:srgbClr val="0000FF"/>
                          </a:solidFill>
                        </a:rPr>
                        <a:t>1</a:t>
                      </a:r>
                      <a:endParaRPr lang="zh-CN" altLang="en-US" b="1" dirty="0">
                        <a:solidFill>
                          <a:srgbClr val="0000FF"/>
                        </a:solidFill>
                      </a:endParaRPr>
                    </a:p>
                  </a:txBody>
                  <a:tcPr/>
                </a:tc>
                <a:tc>
                  <a:txBody>
                    <a:bodyPr/>
                    <a:lstStyle/>
                    <a:p>
                      <a:pPr algn="ctr"/>
                      <a:r>
                        <a:rPr lang="en-US" altLang="zh-CN" b="1" dirty="0">
                          <a:solidFill>
                            <a:srgbClr val="0000FF"/>
                          </a:solidFill>
                        </a:rPr>
                        <a:t>2</a:t>
                      </a:r>
                      <a:endParaRPr lang="zh-CN" altLang="en-US" b="1" dirty="0">
                        <a:solidFill>
                          <a:srgbClr val="0000FF"/>
                        </a:solidFill>
                      </a:endParaRPr>
                    </a:p>
                  </a:txBody>
                  <a:tcPr/>
                </a:tc>
                <a:tc>
                  <a:txBody>
                    <a:bodyPr/>
                    <a:lstStyle/>
                    <a:p>
                      <a:pPr algn="ctr"/>
                      <a:r>
                        <a:rPr lang="en-US" altLang="zh-CN" b="1" dirty="0">
                          <a:solidFill>
                            <a:srgbClr val="0000FF"/>
                          </a:solidFill>
                        </a:rPr>
                        <a:t>3</a:t>
                      </a:r>
                      <a:endParaRPr lang="zh-CN" altLang="en-US" b="1" dirty="0">
                        <a:solidFill>
                          <a:srgbClr val="0000FF"/>
                        </a:solidFill>
                      </a:endParaRPr>
                    </a:p>
                  </a:txBody>
                  <a:tcPr/>
                </a:tc>
                <a:tc>
                  <a:txBody>
                    <a:bodyPr/>
                    <a:lstStyle/>
                    <a:p>
                      <a:pPr algn="ctr"/>
                      <a:r>
                        <a:rPr lang="en-US" altLang="zh-CN" b="1" dirty="0">
                          <a:solidFill>
                            <a:srgbClr val="0000FF"/>
                          </a:solidFill>
                        </a:rPr>
                        <a:t>4</a:t>
                      </a:r>
                      <a:endParaRPr lang="zh-CN" altLang="en-US" b="1" dirty="0">
                        <a:solidFill>
                          <a:srgbClr val="0000FF"/>
                        </a:solidFill>
                      </a:endParaRPr>
                    </a:p>
                  </a:txBody>
                  <a:tcPr/>
                </a:tc>
                <a:tc>
                  <a:txBody>
                    <a:bodyPr/>
                    <a:lstStyle/>
                    <a:p>
                      <a:pPr algn="ctr"/>
                      <a:r>
                        <a:rPr lang="en-US" altLang="zh-CN" b="1" dirty="0">
                          <a:solidFill>
                            <a:srgbClr val="0000FF"/>
                          </a:solidFill>
                        </a:rPr>
                        <a:t>5</a:t>
                      </a:r>
                      <a:endParaRPr lang="zh-CN" altLang="en-US" b="1" dirty="0">
                        <a:solidFill>
                          <a:srgbClr val="0000FF"/>
                        </a:solidFill>
                      </a:endParaRPr>
                    </a:p>
                  </a:txBody>
                  <a:tcPr/>
                </a:tc>
                <a:tc>
                  <a:txBody>
                    <a:bodyPr/>
                    <a:lstStyle/>
                    <a:p>
                      <a:pPr algn="ctr"/>
                      <a:r>
                        <a:rPr lang="en-US" altLang="zh-CN" b="1" dirty="0">
                          <a:solidFill>
                            <a:srgbClr val="0000FF"/>
                          </a:solidFill>
                        </a:rPr>
                        <a:t>6</a:t>
                      </a:r>
                      <a:endParaRPr lang="zh-CN" altLang="en-US" b="1" dirty="0">
                        <a:solidFill>
                          <a:srgbClr val="0000FF"/>
                        </a:solidFill>
                      </a:endParaRPr>
                    </a:p>
                  </a:txBody>
                  <a:tcPr/>
                </a:tc>
                <a:tc>
                  <a:txBody>
                    <a:bodyPr/>
                    <a:lstStyle/>
                    <a:p>
                      <a:pPr algn="ctr"/>
                      <a:r>
                        <a:rPr lang="en-US" altLang="zh-CN" b="1" dirty="0">
                          <a:solidFill>
                            <a:srgbClr val="0000FF"/>
                          </a:solidFill>
                        </a:rPr>
                        <a:t>7</a:t>
                      </a:r>
                      <a:endParaRPr lang="zh-CN" altLang="en-US" b="1" dirty="0">
                        <a:solidFill>
                          <a:srgbClr val="0000FF"/>
                        </a:solidFill>
                      </a:endParaRPr>
                    </a:p>
                  </a:txBody>
                  <a:tcPr/>
                </a:tc>
                <a:tc>
                  <a:txBody>
                    <a:bodyPr/>
                    <a:lstStyle/>
                    <a:p>
                      <a:pPr algn="ctr"/>
                      <a:r>
                        <a:rPr lang="en-US" altLang="zh-CN" b="1" dirty="0">
                          <a:solidFill>
                            <a:srgbClr val="0000FF"/>
                          </a:solidFill>
                        </a:rPr>
                        <a:t>8</a:t>
                      </a:r>
                      <a:endParaRPr lang="zh-CN" altLang="en-US" b="1" dirty="0">
                        <a:solidFill>
                          <a:srgbClr val="0000FF"/>
                        </a:solidFill>
                      </a:endParaRPr>
                    </a:p>
                  </a:txBody>
                  <a:tcPr/>
                </a:tc>
                <a:tc>
                  <a:txBody>
                    <a:bodyPr/>
                    <a:lstStyle/>
                    <a:p>
                      <a:pPr algn="ctr"/>
                      <a:r>
                        <a:rPr lang="en-US" altLang="zh-CN" b="1" dirty="0">
                          <a:solidFill>
                            <a:srgbClr val="0000FF"/>
                          </a:solidFill>
                        </a:rPr>
                        <a:t>9</a:t>
                      </a:r>
                      <a:endParaRPr lang="zh-CN" altLang="en-US" b="1" dirty="0">
                        <a:solidFill>
                          <a:srgbClr val="0000FF"/>
                        </a:solidFill>
                      </a:endParaRPr>
                    </a:p>
                  </a:txBody>
                  <a:tcPr/>
                </a:tc>
                <a:tc>
                  <a:txBody>
                    <a:bodyPr/>
                    <a:lstStyle/>
                    <a:p>
                      <a:pPr algn="ctr"/>
                      <a:r>
                        <a:rPr lang="en-US" altLang="zh-CN" b="1" dirty="0">
                          <a:solidFill>
                            <a:srgbClr val="0000FF"/>
                          </a:solidFill>
                        </a:rPr>
                        <a:t>10</a:t>
                      </a:r>
                      <a:endParaRPr lang="zh-CN" altLang="en-US" b="1" dirty="0">
                        <a:solidFill>
                          <a:srgbClr val="0000FF"/>
                        </a:solidFill>
                      </a:endParaRPr>
                    </a:p>
                  </a:txBody>
                  <a:tcPr/>
                </a:tc>
                <a:tc>
                  <a:txBody>
                    <a:bodyPr/>
                    <a:lstStyle/>
                    <a:p>
                      <a:pPr algn="ctr"/>
                      <a:r>
                        <a:rPr lang="en-US" altLang="zh-CN" b="1" dirty="0">
                          <a:solidFill>
                            <a:srgbClr val="0000FF"/>
                          </a:solidFill>
                        </a:rPr>
                        <a:t>11</a:t>
                      </a:r>
                      <a:endParaRPr lang="zh-CN" altLang="en-US" b="1" dirty="0">
                        <a:solidFill>
                          <a:srgbClr val="0000FF"/>
                        </a:solidFill>
                      </a:endParaRPr>
                    </a:p>
                  </a:txBody>
                  <a:tcPr/>
                </a:tc>
                <a:tc>
                  <a:txBody>
                    <a:bodyPr/>
                    <a:lstStyle/>
                    <a:p>
                      <a:pPr algn="ctr"/>
                      <a:r>
                        <a:rPr lang="en-US" altLang="zh-CN" b="1" dirty="0">
                          <a:solidFill>
                            <a:srgbClr val="0000FF"/>
                          </a:solidFill>
                        </a:rPr>
                        <a:t>12</a:t>
                      </a:r>
                      <a:endParaRPr lang="zh-CN" altLang="en-US" b="1" dirty="0">
                        <a:solidFill>
                          <a:srgbClr val="0000FF"/>
                        </a:solidFill>
                      </a:endParaRPr>
                    </a:p>
                  </a:txBody>
                  <a:tcPr/>
                </a:tc>
                <a:extLst>
                  <a:ext uri="{0D108BD9-81ED-4DB2-BD59-A6C34878D82A}">
                    <a16:rowId xmlns:a16="http://schemas.microsoft.com/office/drawing/2014/main" val="956107150"/>
                  </a:ext>
                </a:extLst>
              </a:tr>
              <a:tr h="370840">
                <a:tc>
                  <a:txBody>
                    <a:bodyPr/>
                    <a:lstStyle/>
                    <a:p>
                      <a:pPr algn="ctr"/>
                      <a:r>
                        <a:rPr lang="en-US" altLang="zh-CN" b="1" dirty="0">
                          <a:solidFill>
                            <a:srgbClr val="0000FF"/>
                          </a:solidFill>
                        </a:rPr>
                        <a:t>1</a:t>
                      </a:r>
                      <a:endParaRPr lang="zh-CN" altLang="en-US" b="1" dirty="0">
                        <a:solidFill>
                          <a:srgbClr val="0000FF"/>
                        </a:solidFill>
                      </a:endParaRPr>
                    </a:p>
                  </a:txBody>
                  <a:tcPr>
                    <a:solidFill>
                      <a:srgbClr val="FF66FF"/>
                    </a:solidFill>
                  </a:tcPr>
                </a:tc>
                <a:tc>
                  <a:txBody>
                    <a:bodyPr/>
                    <a:lstStyle/>
                    <a:p>
                      <a:pPr marL="0" algn="ctr" defTabSz="914400" rtl="0" eaLnBrk="1" latinLnBrk="0" hangingPunct="1"/>
                      <a:r>
                        <a:rPr lang="en-US" altLang="zh-CN" sz="1800" b="1" kern="1200" dirty="0">
                          <a:solidFill>
                            <a:srgbClr val="0000FF"/>
                          </a:solidFill>
                          <a:latin typeface="+mn-lt"/>
                          <a:ea typeface="+mn-ea"/>
                          <a:cs typeface="+mn-cs"/>
                        </a:rPr>
                        <a:t>1</a:t>
                      </a:r>
                      <a:endParaRPr lang="zh-CN" altLang="en-US" sz="1800" b="1" kern="1200" dirty="0">
                        <a:solidFill>
                          <a:srgbClr val="0000FF"/>
                        </a:solidFill>
                        <a:latin typeface="+mn-lt"/>
                        <a:ea typeface="+mn-ea"/>
                        <a:cs typeface="+mn-cs"/>
                      </a:endParaRPr>
                    </a:p>
                  </a:txBody>
                  <a:tcPr>
                    <a:solidFill>
                      <a:srgbClr val="FF66FF"/>
                    </a:solidFill>
                  </a:tcPr>
                </a:tc>
                <a:tc>
                  <a:txBody>
                    <a:bodyPr/>
                    <a:lstStyle/>
                    <a:p>
                      <a:pPr algn="ctr"/>
                      <a:r>
                        <a:rPr lang="en-US" altLang="zh-CN" b="1" dirty="0">
                          <a:solidFill>
                            <a:srgbClr val="0000FF"/>
                          </a:solidFill>
                        </a:rPr>
                        <a:t>1</a:t>
                      </a:r>
                      <a:endParaRPr lang="zh-CN" altLang="en-US" b="1" dirty="0">
                        <a:solidFill>
                          <a:srgbClr val="0000FF"/>
                        </a:solidFill>
                      </a:endParaRPr>
                    </a:p>
                  </a:txBody>
                  <a:tcPr/>
                </a:tc>
                <a:tc>
                  <a:txBody>
                    <a:bodyPr/>
                    <a:lstStyle/>
                    <a:p>
                      <a:pPr algn="ctr"/>
                      <a:r>
                        <a:rPr lang="en-US" altLang="zh-CN" b="1" dirty="0">
                          <a:solidFill>
                            <a:srgbClr val="0000FF"/>
                          </a:solidFill>
                        </a:rPr>
                        <a:t>0</a:t>
                      </a:r>
                      <a:endParaRPr lang="zh-CN" altLang="en-US" b="1" dirty="0">
                        <a:solidFill>
                          <a:srgbClr val="0000FF"/>
                        </a:solidFill>
                      </a:endParaRPr>
                    </a:p>
                  </a:txBody>
                  <a:tcPr>
                    <a:solidFill>
                      <a:srgbClr val="FF66FF"/>
                    </a:solidFill>
                  </a:tcPr>
                </a:tc>
                <a:tc>
                  <a:txBody>
                    <a:bodyPr/>
                    <a:lstStyle/>
                    <a:p>
                      <a:pPr algn="ctr"/>
                      <a:r>
                        <a:rPr lang="en-US" altLang="zh-CN" b="1" dirty="0">
                          <a:solidFill>
                            <a:srgbClr val="0000FF"/>
                          </a:solidFill>
                        </a:rPr>
                        <a:t>0</a:t>
                      </a:r>
                      <a:endParaRPr lang="zh-CN" altLang="en-US" b="1" dirty="0">
                        <a:solidFill>
                          <a:srgbClr val="0000FF"/>
                        </a:solidFill>
                      </a:endParaRPr>
                    </a:p>
                  </a:txBody>
                  <a:tcPr/>
                </a:tc>
                <a:tc>
                  <a:txBody>
                    <a:bodyPr/>
                    <a:lstStyle/>
                    <a:p>
                      <a:pPr algn="ctr"/>
                      <a:r>
                        <a:rPr lang="en-US" altLang="zh-CN" b="1" dirty="0">
                          <a:solidFill>
                            <a:srgbClr val="0000FF"/>
                          </a:solidFill>
                        </a:rPr>
                        <a:t>1</a:t>
                      </a:r>
                      <a:endParaRPr lang="zh-CN" altLang="en-US" b="1" dirty="0">
                        <a:solidFill>
                          <a:srgbClr val="0000FF"/>
                        </a:solidFill>
                      </a:endParaRPr>
                    </a:p>
                  </a:txBody>
                  <a:tcPr/>
                </a:tc>
                <a:tc>
                  <a:txBody>
                    <a:bodyPr/>
                    <a:lstStyle/>
                    <a:p>
                      <a:pPr algn="ctr"/>
                      <a:r>
                        <a:rPr lang="en-US" altLang="zh-CN" b="1" dirty="0">
                          <a:solidFill>
                            <a:srgbClr val="0000FF"/>
                          </a:solidFill>
                        </a:rPr>
                        <a:t>0</a:t>
                      </a:r>
                      <a:endParaRPr lang="zh-CN" altLang="en-US" b="1" dirty="0">
                        <a:solidFill>
                          <a:srgbClr val="0000FF"/>
                        </a:solidFill>
                      </a:endParaRPr>
                    </a:p>
                  </a:txBody>
                  <a:tcPr/>
                </a:tc>
                <a:tc>
                  <a:txBody>
                    <a:bodyPr/>
                    <a:lstStyle/>
                    <a:p>
                      <a:pPr algn="ctr"/>
                      <a:r>
                        <a:rPr lang="en-US" altLang="zh-CN" b="1" dirty="0">
                          <a:solidFill>
                            <a:srgbClr val="0000FF"/>
                          </a:solidFill>
                        </a:rPr>
                        <a:t>0</a:t>
                      </a:r>
                      <a:endParaRPr lang="zh-CN" altLang="en-US" b="1" dirty="0">
                        <a:solidFill>
                          <a:srgbClr val="0000FF"/>
                        </a:solidFill>
                      </a:endParaRPr>
                    </a:p>
                  </a:txBody>
                  <a:tcPr>
                    <a:solidFill>
                      <a:srgbClr val="FF66FF"/>
                    </a:solidFill>
                  </a:tcPr>
                </a:tc>
                <a:tc>
                  <a:txBody>
                    <a:bodyPr/>
                    <a:lstStyle/>
                    <a:p>
                      <a:pPr algn="ctr"/>
                      <a:r>
                        <a:rPr lang="en-US" altLang="zh-CN" b="1" dirty="0">
                          <a:solidFill>
                            <a:srgbClr val="0000FF"/>
                          </a:solidFill>
                        </a:rPr>
                        <a:t>1</a:t>
                      </a:r>
                      <a:endParaRPr lang="zh-CN" altLang="en-US" b="1" dirty="0">
                        <a:solidFill>
                          <a:srgbClr val="0000FF"/>
                        </a:solidFill>
                      </a:endParaRPr>
                    </a:p>
                  </a:txBody>
                  <a:tcPr/>
                </a:tc>
                <a:tc>
                  <a:txBody>
                    <a:bodyPr/>
                    <a:lstStyle/>
                    <a:p>
                      <a:pPr algn="ctr"/>
                      <a:r>
                        <a:rPr lang="en-US" altLang="zh-CN" b="1" dirty="0">
                          <a:solidFill>
                            <a:srgbClr val="0000FF"/>
                          </a:solidFill>
                        </a:rPr>
                        <a:t>1</a:t>
                      </a:r>
                      <a:endParaRPr lang="zh-CN" altLang="en-US" b="1" dirty="0">
                        <a:solidFill>
                          <a:srgbClr val="0000FF"/>
                        </a:solidFill>
                      </a:endParaRPr>
                    </a:p>
                  </a:txBody>
                  <a:tcPr/>
                </a:tc>
                <a:tc>
                  <a:txBody>
                    <a:bodyPr/>
                    <a:lstStyle/>
                    <a:p>
                      <a:pPr algn="ctr"/>
                      <a:r>
                        <a:rPr lang="en-US" altLang="zh-CN" b="1" dirty="0">
                          <a:solidFill>
                            <a:srgbClr val="0000FF"/>
                          </a:solidFill>
                        </a:rPr>
                        <a:t>1</a:t>
                      </a:r>
                      <a:endParaRPr lang="zh-CN" altLang="en-US" b="1" dirty="0">
                        <a:solidFill>
                          <a:srgbClr val="0000FF"/>
                        </a:solidFill>
                      </a:endParaRPr>
                    </a:p>
                  </a:txBody>
                  <a:tcPr/>
                </a:tc>
                <a:tc>
                  <a:txBody>
                    <a:bodyPr/>
                    <a:lstStyle/>
                    <a:p>
                      <a:pPr algn="ctr"/>
                      <a:r>
                        <a:rPr lang="en-US" altLang="zh-CN" b="1" dirty="0">
                          <a:solidFill>
                            <a:srgbClr val="0000FF"/>
                          </a:solidFill>
                        </a:rPr>
                        <a:t>1</a:t>
                      </a:r>
                      <a:endParaRPr lang="zh-CN" altLang="en-US" b="1" dirty="0">
                        <a:solidFill>
                          <a:srgbClr val="0000FF"/>
                        </a:solidFill>
                      </a:endParaRPr>
                    </a:p>
                  </a:txBody>
                  <a:tcPr/>
                </a:tc>
                <a:extLst>
                  <a:ext uri="{0D108BD9-81ED-4DB2-BD59-A6C34878D82A}">
                    <a16:rowId xmlns:a16="http://schemas.microsoft.com/office/drawing/2014/main" val="2410756178"/>
                  </a:ext>
                </a:extLst>
              </a:tr>
            </a:tbl>
          </a:graphicData>
        </a:graphic>
      </p:graphicFrame>
    </p:spTree>
    <p:extLst>
      <p:ext uri="{BB962C8B-B14F-4D97-AF65-F5344CB8AC3E}">
        <p14:creationId xmlns:p14="http://schemas.microsoft.com/office/powerpoint/2010/main" val="2614579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6F4DD0A-A9E4-3476-28C8-F6014FDC2B6D}"/>
              </a:ext>
            </a:extLst>
          </p:cNvPr>
          <p:cNvSpPr>
            <a:spLocks noGrp="1"/>
          </p:cNvSpPr>
          <p:nvPr>
            <p:ph type="title"/>
          </p:nvPr>
        </p:nvSpPr>
        <p:spPr/>
        <p:txBody>
          <a:bodyPr>
            <a:normAutofit fontScale="90000"/>
          </a:bodyPr>
          <a:lstStyle/>
          <a:p>
            <a:pPr algn="just"/>
            <a:r>
              <a:rPr lang="en-US" altLang="zh-CN" dirty="0"/>
              <a:t>3-3. </a:t>
            </a:r>
            <a:endParaRPr lang="zh-CN" altLang="en-US" dirty="0"/>
          </a:p>
        </p:txBody>
      </p:sp>
      <p:sp>
        <p:nvSpPr>
          <p:cNvPr id="3" name="内容占位符 2">
            <a:extLst>
              <a:ext uri="{FF2B5EF4-FFF2-40B4-BE49-F238E27FC236}">
                <a16:creationId xmlns:a16="http://schemas.microsoft.com/office/drawing/2014/main" id="{9588F0CF-F430-B9BC-8CD0-B14E5CF12A46}"/>
              </a:ext>
            </a:extLst>
          </p:cNvPr>
          <p:cNvSpPr>
            <a:spLocks noGrp="1"/>
          </p:cNvSpPr>
          <p:nvPr>
            <p:ph idx="1"/>
          </p:nvPr>
        </p:nvSpPr>
        <p:spPr/>
        <p:txBody>
          <a:bodyPr/>
          <a:lstStyle/>
          <a:p>
            <a:pPr lvl="0" algn="just"/>
            <a:r>
              <a:rPr lang="en-US" altLang="zh-CN" dirty="0"/>
              <a:t>Suppose that a message 1001 1100 1010 0011 is transmitted using the Internet Checksum (4-bit word). What is the value of the checksum?</a:t>
            </a:r>
            <a:endParaRPr lang="zh-CN" altLang="zh-CN" dirty="0"/>
          </a:p>
          <a:p>
            <a:pPr lvl="0" algn="just"/>
            <a:r>
              <a:rPr lang="en-US" altLang="zh-CN" dirty="0">
                <a:solidFill>
                  <a:srgbClr val="0000FF"/>
                </a:solidFill>
              </a:rPr>
              <a:t>To obtain the checksum, we need to calculate the </a:t>
            </a:r>
            <a:r>
              <a:rPr lang="en-US" altLang="zh-CN" b="1" dirty="0">
                <a:solidFill>
                  <a:srgbClr val="0000FF"/>
                </a:solidFill>
              </a:rPr>
              <a:t>ones complement of the ones complement sum of the words.</a:t>
            </a:r>
            <a:r>
              <a:rPr lang="en-US" altLang="zh-CN" dirty="0">
                <a:solidFill>
                  <a:srgbClr val="0000FF"/>
                </a:solidFill>
              </a:rPr>
              <a:t> </a:t>
            </a:r>
          </a:p>
          <a:p>
            <a:pPr lvl="0" algn="just"/>
            <a:r>
              <a:rPr lang="en-US" altLang="zh-CN" dirty="0">
                <a:solidFill>
                  <a:srgbClr val="0000FF"/>
                </a:solidFill>
              </a:rPr>
              <a:t>The ones complement sum is same as sum modulo 2</a:t>
            </a:r>
            <a:r>
              <a:rPr lang="en-US" altLang="zh-CN" baseline="30000" dirty="0">
                <a:solidFill>
                  <a:srgbClr val="0000FF"/>
                </a:solidFill>
              </a:rPr>
              <a:t>4</a:t>
            </a:r>
            <a:r>
              <a:rPr lang="en-US" altLang="zh-CN" dirty="0">
                <a:solidFill>
                  <a:srgbClr val="0000FF"/>
                </a:solidFill>
              </a:rPr>
              <a:t> and adding any overflow of high order bits back into low-order bits: </a:t>
            </a:r>
            <a:endParaRPr lang="zh-CN" altLang="zh-CN" dirty="0">
              <a:solidFill>
                <a:srgbClr val="0000FF"/>
              </a:solidFill>
            </a:endParaRPr>
          </a:p>
          <a:p>
            <a:pPr lvl="0" algn="just"/>
            <a:r>
              <a:rPr lang="en-US" altLang="zh-CN" dirty="0">
                <a:solidFill>
                  <a:srgbClr val="0000FF"/>
                </a:solidFill>
              </a:rPr>
              <a:t>0011 + 1010 = 1101 </a:t>
            </a:r>
            <a:endParaRPr lang="zh-CN" altLang="zh-CN" dirty="0">
              <a:solidFill>
                <a:srgbClr val="0000FF"/>
              </a:solidFill>
            </a:endParaRPr>
          </a:p>
          <a:p>
            <a:pPr lvl="0" algn="just"/>
            <a:r>
              <a:rPr lang="en-US" altLang="zh-CN" dirty="0">
                <a:solidFill>
                  <a:srgbClr val="0000FF"/>
                </a:solidFill>
              </a:rPr>
              <a:t>1101 + 1100 = 1001 + 1 = 1010 </a:t>
            </a:r>
            <a:endParaRPr lang="zh-CN" altLang="zh-CN" dirty="0">
              <a:solidFill>
                <a:srgbClr val="0000FF"/>
              </a:solidFill>
            </a:endParaRPr>
          </a:p>
          <a:p>
            <a:pPr lvl="0" algn="just"/>
            <a:r>
              <a:rPr lang="en-US" altLang="zh-CN" dirty="0">
                <a:solidFill>
                  <a:srgbClr val="0000FF"/>
                </a:solidFill>
              </a:rPr>
              <a:t>1010 + 1001 = 0011 + 1 = 0100. </a:t>
            </a:r>
            <a:endParaRPr lang="zh-CN" altLang="zh-CN" dirty="0">
              <a:solidFill>
                <a:srgbClr val="0000FF"/>
              </a:solidFill>
            </a:endParaRPr>
          </a:p>
          <a:p>
            <a:pPr lvl="0" algn="just"/>
            <a:r>
              <a:rPr lang="en-US" altLang="zh-CN" dirty="0">
                <a:solidFill>
                  <a:srgbClr val="0000FF"/>
                </a:solidFill>
              </a:rPr>
              <a:t>So, the Internet checksum is the ones complement of 0100, namely 1011.</a:t>
            </a:r>
            <a:endParaRPr lang="zh-CN" altLang="zh-CN" dirty="0">
              <a:solidFill>
                <a:srgbClr val="0000FF"/>
              </a:solidFill>
            </a:endParaRPr>
          </a:p>
          <a:p>
            <a:pPr lvl="0" algn="just"/>
            <a:r>
              <a:rPr lang="en-US" altLang="zh-CN" dirty="0"/>
              <a:t> </a:t>
            </a:r>
            <a:endParaRPr lang="zh-CN" altLang="zh-CN" dirty="0"/>
          </a:p>
          <a:p>
            <a:endParaRPr lang="zh-CN" altLang="en-US" dirty="0"/>
          </a:p>
        </p:txBody>
      </p:sp>
    </p:spTree>
    <p:extLst>
      <p:ext uri="{BB962C8B-B14F-4D97-AF65-F5344CB8AC3E}">
        <p14:creationId xmlns:p14="http://schemas.microsoft.com/office/powerpoint/2010/main" val="2024461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F23CE3-F972-FAC0-5A2C-58528F2C9A3B}"/>
              </a:ext>
            </a:extLst>
          </p:cNvPr>
          <p:cNvSpPr>
            <a:spLocks noGrp="1"/>
          </p:cNvSpPr>
          <p:nvPr>
            <p:ph type="title"/>
          </p:nvPr>
        </p:nvSpPr>
        <p:spPr/>
        <p:txBody>
          <a:bodyPr>
            <a:normAutofit fontScale="90000"/>
          </a:bodyPr>
          <a:lstStyle/>
          <a:p>
            <a:pPr algn="just"/>
            <a:r>
              <a:rPr lang="en-US" altLang="zh-CN" dirty="0"/>
              <a:t>3-4. </a:t>
            </a:r>
            <a:endParaRPr lang="zh-CN" altLang="en-US" dirty="0"/>
          </a:p>
        </p:txBody>
      </p:sp>
      <p:sp>
        <p:nvSpPr>
          <p:cNvPr id="3" name="内容占位符 2">
            <a:extLst>
              <a:ext uri="{FF2B5EF4-FFF2-40B4-BE49-F238E27FC236}">
                <a16:creationId xmlns:a16="http://schemas.microsoft.com/office/drawing/2014/main" id="{885D3459-F7EB-C29A-539E-D4F7685AD956}"/>
              </a:ext>
            </a:extLst>
          </p:cNvPr>
          <p:cNvSpPr>
            <a:spLocks noGrp="1"/>
          </p:cNvSpPr>
          <p:nvPr>
            <p:ph idx="1"/>
          </p:nvPr>
        </p:nvSpPr>
        <p:spPr/>
        <p:txBody>
          <a:bodyPr>
            <a:normAutofit fontScale="92500" lnSpcReduction="20000"/>
          </a:bodyPr>
          <a:lstStyle/>
          <a:p>
            <a:pPr lvl="0" algn="just"/>
            <a:r>
              <a:rPr lang="en-US" altLang="zh-CN" dirty="0"/>
              <a:t>A bit stream 10011101 is transmitted using the standard CRC method described in the text. The generator polynomial is x</a:t>
            </a:r>
            <a:r>
              <a:rPr lang="en-US" altLang="zh-CN" baseline="30000" dirty="0"/>
              <a:t>3</a:t>
            </a:r>
            <a:r>
              <a:rPr lang="en-US" altLang="zh-CN" dirty="0"/>
              <a:t> + 1. Show the actual bit string transmitted. Suppose that the third bit from the left is inverted during transmission. Show that this error is detected at the receiver’s end. Give an example of bit errors in the bit string transmitted that will not be detected by the receiver.</a:t>
            </a:r>
            <a:endParaRPr lang="zh-CN" altLang="zh-CN" dirty="0"/>
          </a:p>
          <a:p>
            <a:pPr lvl="0" algn="just"/>
            <a:r>
              <a:rPr lang="en-US" altLang="zh-CN" dirty="0">
                <a:solidFill>
                  <a:srgbClr val="0000FF"/>
                </a:solidFill>
              </a:rPr>
              <a:t>The frame is 10011101. The generator is 1001. </a:t>
            </a:r>
          </a:p>
          <a:p>
            <a:pPr lvl="0" algn="just"/>
            <a:r>
              <a:rPr lang="en-US" altLang="zh-CN" dirty="0">
                <a:solidFill>
                  <a:srgbClr val="0000FF"/>
                </a:solidFill>
              </a:rPr>
              <a:t>The message after appending three zeros is 10011101000. </a:t>
            </a:r>
          </a:p>
          <a:p>
            <a:pPr lvl="0" algn="just"/>
            <a:r>
              <a:rPr lang="en-US" altLang="zh-CN" dirty="0">
                <a:solidFill>
                  <a:srgbClr val="0000FF"/>
                </a:solidFill>
              </a:rPr>
              <a:t>The remainder on dividing 10011101000 by 1001 is 100. </a:t>
            </a:r>
          </a:p>
          <a:p>
            <a:pPr lvl="0" algn="just"/>
            <a:r>
              <a:rPr lang="en-US" altLang="zh-CN" dirty="0">
                <a:solidFill>
                  <a:srgbClr val="0000FF"/>
                </a:solidFill>
              </a:rPr>
              <a:t>So, the actual bit string transmitted is 10011101100. </a:t>
            </a:r>
          </a:p>
          <a:p>
            <a:pPr lvl="0" algn="just"/>
            <a:r>
              <a:rPr lang="en-US" altLang="zh-CN" dirty="0">
                <a:solidFill>
                  <a:srgbClr val="0000FF"/>
                </a:solidFill>
              </a:rPr>
              <a:t>The received bit stream with an error in the third bit from the left is 10111101100. </a:t>
            </a:r>
          </a:p>
          <a:p>
            <a:pPr lvl="0" algn="just"/>
            <a:r>
              <a:rPr lang="en-US" altLang="zh-CN" dirty="0">
                <a:solidFill>
                  <a:srgbClr val="0000FF"/>
                </a:solidFill>
              </a:rPr>
              <a:t>Dividing this by 1001 produces a remainder of 100, which is different from 0. </a:t>
            </a:r>
          </a:p>
          <a:p>
            <a:pPr lvl="0" algn="just"/>
            <a:r>
              <a:rPr lang="en-US" altLang="zh-CN" dirty="0">
                <a:solidFill>
                  <a:srgbClr val="0000FF"/>
                </a:solidFill>
              </a:rPr>
              <a:t>Thus, the receiver detects the error and can ask for a retransmission.</a:t>
            </a:r>
          </a:p>
          <a:p>
            <a:pPr lvl="0" algn="just"/>
            <a:r>
              <a:rPr lang="en-US" altLang="zh-CN" dirty="0">
                <a:solidFill>
                  <a:srgbClr val="0000FF"/>
                </a:solidFill>
              </a:rPr>
              <a:t> If the transmitted bit stream is converted to any multiple of 1001, the error will not be detected. A trivial example is if all ones in the bit stream are inverted to zeros.</a:t>
            </a:r>
            <a:endParaRPr lang="zh-CN" altLang="zh-CN" dirty="0">
              <a:solidFill>
                <a:srgbClr val="0000FF"/>
              </a:solidFill>
            </a:endParaRPr>
          </a:p>
          <a:p>
            <a:pPr lvl="0" algn="just"/>
            <a:r>
              <a:rPr lang="en-US" altLang="zh-CN" dirty="0">
                <a:solidFill>
                  <a:srgbClr val="0000FF"/>
                </a:solidFill>
              </a:rPr>
              <a:t> </a:t>
            </a:r>
            <a:endParaRPr lang="zh-CN" altLang="zh-CN" dirty="0">
              <a:solidFill>
                <a:srgbClr val="0000FF"/>
              </a:solidFill>
            </a:endParaRPr>
          </a:p>
          <a:p>
            <a:endParaRPr lang="zh-CN" altLang="en-US" dirty="0"/>
          </a:p>
        </p:txBody>
      </p:sp>
    </p:spTree>
    <p:extLst>
      <p:ext uri="{BB962C8B-B14F-4D97-AF65-F5344CB8AC3E}">
        <p14:creationId xmlns:p14="http://schemas.microsoft.com/office/powerpoint/2010/main" val="1805442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FDFB66-5C09-A007-D4C5-C4F2ECD108EC}"/>
              </a:ext>
            </a:extLst>
          </p:cNvPr>
          <p:cNvSpPr>
            <a:spLocks noGrp="1"/>
          </p:cNvSpPr>
          <p:nvPr>
            <p:ph type="title"/>
          </p:nvPr>
        </p:nvSpPr>
        <p:spPr/>
        <p:txBody>
          <a:bodyPr>
            <a:normAutofit fontScale="90000"/>
          </a:bodyPr>
          <a:lstStyle/>
          <a:p>
            <a:pPr algn="just"/>
            <a:r>
              <a:rPr lang="en-US" altLang="zh-CN" dirty="0"/>
              <a:t>3-5.</a:t>
            </a:r>
            <a:endParaRPr lang="zh-CN" altLang="en-US" dirty="0"/>
          </a:p>
        </p:txBody>
      </p:sp>
      <p:sp>
        <p:nvSpPr>
          <p:cNvPr id="3" name="内容占位符 2">
            <a:extLst>
              <a:ext uri="{FF2B5EF4-FFF2-40B4-BE49-F238E27FC236}">
                <a16:creationId xmlns:a16="http://schemas.microsoft.com/office/drawing/2014/main" id="{17ED17B3-3E57-6723-613A-6CCFF7D8A0CB}"/>
              </a:ext>
            </a:extLst>
          </p:cNvPr>
          <p:cNvSpPr>
            <a:spLocks noGrp="1"/>
          </p:cNvSpPr>
          <p:nvPr>
            <p:ph idx="1"/>
          </p:nvPr>
        </p:nvSpPr>
        <p:spPr/>
        <p:txBody>
          <a:bodyPr/>
          <a:lstStyle/>
          <a:p>
            <a:pPr lvl="0" algn="just"/>
            <a:r>
              <a:rPr lang="en-US" altLang="zh-CN" dirty="0"/>
              <a:t>In the discussion of ARQ protocol in Section 3.3.3, a scenario was outlined that resulted in the receiver accepting two copies of the same frame due to a loss of acknowledgement frame. Is it possible that a receiver may accept multiple copies of the same frame when none of the frames (message or acknowledgement) are lost?</a:t>
            </a:r>
            <a:endParaRPr lang="zh-CN" altLang="zh-CN" dirty="0"/>
          </a:p>
          <a:p>
            <a:pPr lvl="0" algn="just"/>
            <a:r>
              <a:rPr lang="en-US" altLang="zh-CN" dirty="0">
                <a:solidFill>
                  <a:srgbClr val="0000FF"/>
                </a:solidFill>
              </a:rPr>
              <a:t>Yes, it is possible. </a:t>
            </a:r>
          </a:p>
          <a:p>
            <a:pPr lvl="0" algn="just"/>
            <a:r>
              <a:rPr lang="en-US" altLang="zh-CN" dirty="0">
                <a:solidFill>
                  <a:srgbClr val="0000FF"/>
                </a:solidFill>
              </a:rPr>
              <a:t>The reason is that an acknowledgement frame may arrive correctly, but after the sender’s timer has expired. This can happen if the receiver gets delayed in sending the acknowledgement frame, because its CPU is overloaded processing other jobs in the system.</a:t>
            </a:r>
            <a:endParaRPr lang="zh-CN" altLang="zh-CN" dirty="0">
              <a:solidFill>
                <a:srgbClr val="0000FF"/>
              </a:solidFill>
            </a:endParaRPr>
          </a:p>
          <a:p>
            <a:pPr lvl="0" algn="just"/>
            <a:r>
              <a:rPr lang="en-US" altLang="zh-CN" dirty="0"/>
              <a:t> </a:t>
            </a:r>
            <a:endParaRPr lang="zh-CN" altLang="zh-CN" dirty="0"/>
          </a:p>
          <a:p>
            <a:endParaRPr lang="zh-CN" altLang="en-US" dirty="0"/>
          </a:p>
        </p:txBody>
      </p:sp>
    </p:spTree>
    <p:extLst>
      <p:ext uri="{BB962C8B-B14F-4D97-AF65-F5344CB8AC3E}">
        <p14:creationId xmlns:p14="http://schemas.microsoft.com/office/powerpoint/2010/main" val="3411408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D77BDE-3573-6399-F28E-F2322F1D0893}"/>
              </a:ext>
            </a:extLst>
          </p:cNvPr>
          <p:cNvSpPr>
            <a:spLocks noGrp="1"/>
          </p:cNvSpPr>
          <p:nvPr>
            <p:ph type="title"/>
          </p:nvPr>
        </p:nvSpPr>
        <p:spPr/>
        <p:txBody>
          <a:bodyPr>
            <a:normAutofit fontScale="90000"/>
          </a:bodyPr>
          <a:lstStyle/>
          <a:p>
            <a:pPr algn="just"/>
            <a:r>
              <a:rPr lang="en-US" altLang="zh-CN" dirty="0"/>
              <a:t>3-6.</a:t>
            </a:r>
            <a:endParaRPr lang="zh-CN" altLang="en-US" dirty="0"/>
          </a:p>
        </p:txBody>
      </p:sp>
      <p:sp>
        <p:nvSpPr>
          <p:cNvPr id="3" name="内容占位符 2">
            <a:extLst>
              <a:ext uri="{FF2B5EF4-FFF2-40B4-BE49-F238E27FC236}">
                <a16:creationId xmlns:a16="http://schemas.microsoft.com/office/drawing/2014/main" id="{89341019-6C3B-369F-9AA5-958F014A6957}"/>
              </a:ext>
            </a:extLst>
          </p:cNvPr>
          <p:cNvSpPr>
            <a:spLocks noGrp="1"/>
          </p:cNvSpPr>
          <p:nvPr>
            <p:ph idx="1"/>
          </p:nvPr>
        </p:nvSpPr>
        <p:spPr>
          <a:xfrm>
            <a:off x="838200" y="1096069"/>
            <a:ext cx="7391400" cy="5080894"/>
          </a:xfrm>
        </p:spPr>
        <p:txBody>
          <a:bodyPr/>
          <a:lstStyle/>
          <a:p>
            <a:pPr lvl="0" algn="just"/>
            <a:r>
              <a:rPr lang="en-US" altLang="zh-CN" dirty="0"/>
              <a:t> A channel has a bit rate of 4 kbps and a propagation delay of 20 msec. For what range of frame sizes does stop-and-wait give an efficiency of at least 50%?</a:t>
            </a:r>
            <a:endParaRPr lang="zh-CN" altLang="zh-CN" dirty="0"/>
          </a:p>
          <a:p>
            <a:pPr lvl="0" algn="just"/>
            <a:endParaRPr lang="en-US" altLang="zh-CN" dirty="0"/>
          </a:p>
          <a:p>
            <a:pPr lvl="0" algn="just"/>
            <a:r>
              <a:rPr lang="en-US" altLang="zh-CN" dirty="0">
                <a:solidFill>
                  <a:srgbClr val="0000FF"/>
                </a:solidFill>
              </a:rPr>
              <a:t>Efficiency will be 50% when the time required to transmit the frame equals the round-trip propagation delay. </a:t>
            </a:r>
          </a:p>
          <a:p>
            <a:pPr lvl="0" algn="just"/>
            <a:r>
              <a:rPr lang="en-US" altLang="zh-CN" dirty="0">
                <a:solidFill>
                  <a:srgbClr val="0000FF"/>
                </a:solidFill>
              </a:rPr>
              <a:t>At a transmission rate of 4 bits/msec, 160 bits takes 40 msec. </a:t>
            </a:r>
          </a:p>
          <a:p>
            <a:pPr lvl="0" algn="just"/>
            <a:r>
              <a:rPr lang="en-US" altLang="zh-CN" dirty="0">
                <a:solidFill>
                  <a:srgbClr val="0000FF"/>
                </a:solidFill>
              </a:rPr>
              <a:t>For frame sizes above 160 bits, stop-and-wait is reasonably efficient.</a:t>
            </a:r>
            <a:endParaRPr lang="zh-CN" altLang="zh-CN" dirty="0">
              <a:solidFill>
                <a:srgbClr val="0000FF"/>
              </a:solidFill>
            </a:endParaRPr>
          </a:p>
          <a:p>
            <a:endParaRPr lang="zh-CN" altLang="en-US" dirty="0"/>
          </a:p>
        </p:txBody>
      </p:sp>
      <p:pic>
        <p:nvPicPr>
          <p:cNvPr id="5" name="图片 4">
            <a:extLst>
              <a:ext uri="{FF2B5EF4-FFF2-40B4-BE49-F238E27FC236}">
                <a16:creationId xmlns:a16="http://schemas.microsoft.com/office/drawing/2014/main" id="{2F5C3685-0765-9ABE-F17D-B0C0DC85B231}"/>
              </a:ext>
            </a:extLst>
          </p:cNvPr>
          <p:cNvPicPr>
            <a:picLocks noChangeAspect="1"/>
          </p:cNvPicPr>
          <p:nvPr/>
        </p:nvPicPr>
        <p:blipFill>
          <a:blip r:embed="rId3"/>
          <a:stretch>
            <a:fillRect/>
          </a:stretch>
        </p:blipFill>
        <p:spPr>
          <a:xfrm>
            <a:off x="8496301" y="1325030"/>
            <a:ext cx="3361746" cy="4207939"/>
          </a:xfrm>
          <a:prstGeom prst="rect">
            <a:avLst/>
          </a:prstGeom>
        </p:spPr>
      </p:pic>
    </p:spTree>
    <p:extLst>
      <p:ext uri="{BB962C8B-B14F-4D97-AF65-F5344CB8AC3E}">
        <p14:creationId xmlns:p14="http://schemas.microsoft.com/office/powerpoint/2010/main" val="2753293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C22E9-0091-ADAB-C377-4018B496D997}"/>
              </a:ext>
            </a:extLst>
          </p:cNvPr>
          <p:cNvSpPr>
            <a:spLocks noGrp="1"/>
          </p:cNvSpPr>
          <p:nvPr>
            <p:ph type="title"/>
          </p:nvPr>
        </p:nvSpPr>
        <p:spPr/>
        <p:txBody>
          <a:bodyPr>
            <a:normAutofit fontScale="90000"/>
          </a:bodyPr>
          <a:lstStyle/>
          <a:p>
            <a:pPr algn="just"/>
            <a:r>
              <a:rPr lang="en-US" altLang="zh-CN" dirty="0"/>
              <a:t>3-7. </a:t>
            </a:r>
            <a:endParaRPr lang="zh-CN" altLang="en-US" dirty="0"/>
          </a:p>
        </p:txBody>
      </p:sp>
      <p:sp>
        <p:nvSpPr>
          <p:cNvPr id="3" name="内容占位符 2">
            <a:extLst>
              <a:ext uri="{FF2B5EF4-FFF2-40B4-BE49-F238E27FC236}">
                <a16:creationId xmlns:a16="http://schemas.microsoft.com/office/drawing/2014/main" id="{286D3122-C376-8BDD-59B3-B6E6EBF14145}"/>
              </a:ext>
            </a:extLst>
          </p:cNvPr>
          <p:cNvSpPr>
            <a:spLocks noGrp="1"/>
          </p:cNvSpPr>
          <p:nvPr>
            <p:ph idx="1"/>
          </p:nvPr>
        </p:nvSpPr>
        <p:spPr>
          <a:xfrm>
            <a:off x="838200" y="1096069"/>
            <a:ext cx="8629650" cy="5080894"/>
          </a:xfrm>
        </p:spPr>
        <p:txBody>
          <a:bodyPr>
            <a:normAutofit fontScale="85000" lnSpcReduction="20000"/>
          </a:bodyPr>
          <a:lstStyle/>
          <a:p>
            <a:pPr lvl="0" algn="just"/>
            <a:r>
              <a:rPr lang="en-US" altLang="zh-CN" dirty="0"/>
              <a:t>A 3000-km-long T1 trunk is used to transmit 64-byte frames using protocol 5. If the propagation speed is 6 µsec / km, how many bits should the sequence numbers be?</a:t>
            </a:r>
            <a:endParaRPr lang="zh-CN" altLang="zh-CN" dirty="0"/>
          </a:p>
          <a:p>
            <a:pPr lvl="0" algn="just"/>
            <a:r>
              <a:rPr lang="en-US" altLang="zh-CN" dirty="0">
                <a:solidFill>
                  <a:srgbClr val="0000FF"/>
                </a:solidFill>
              </a:rPr>
              <a:t>To operate efficiently, </a:t>
            </a:r>
            <a:r>
              <a:rPr lang="en-US" altLang="zh-CN" b="1" dirty="0">
                <a:solidFill>
                  <a:srgbClr val="0000FF"/>
                </a:solidFill>
              </a:rPr>
              <a:t>the sequence space (actually, the sender’s window size) must be large enough to allow the transmitter to keep transmitting until the first acknowledgement has been received</a:t>
            </a:r>
            <a:r>
              <a:rPr lang="en-US" altLang="zh-CN" dirty="0">
                <a:solidFill>
                  <a:srgbClr val="0000FF"/>
                </a:solidFill>
              </a:rPr>
              <a:t>. </a:t>
            </a:r>
          </a:p>
          <a:p>
            <a:pPr lvl="0" algn="just"/>
            <a:r>
              <a:rPr lang="en-US" altLang="zh-CN" dirty="0">
                <a:solidFill>
                  <a:srgbClr val="0000FF"/>
                </a:solidFill>
              </a:rPr>
              <a:t>The propagation time is 18 </a:t>
            </a:r>
            <a:r>
              <a:rPr lang="en-US" altLang="zh-CN" dirty="0" err="1">
                <a:solidFill>
                  <a:srgbClr val="0000FF"/>
                </a:solidFill>
              </a:rPr>
              <a:t>ms.</a:t>
            </a:r>
            <a:r>
              <a:rPr lang="en-US" altLang="zh-CN" dirty="0">
                <a:solidFill>
                  <a:srgbClr val="0000FF"/>
                </a:solidFill>
              </a:rPr>
              <a:t> </a:t>
            </a:r>
          </a:p>
          <a:p>
            <a:pPr lvl="0" algn="just"/>
            <a:r>
              <a:rPr lang="en-US" altLang="zh-CN" dirty="0">
                <a:solidFill>
                  <a:srgbClr val="0000FF"/>
                </a:solidFill>
              </a:rPr>
              <a:t>At T1 speed, which is 1.536 Mbps (excluding the 1 header bit), a 64-byte frame takes 0.300 msec.(</a:t>
            </a:r>
            <a:r>
              <a:rPr lang="zh-CN" altLang="en-US" dirty="0">
                <a:solidFill>
                  <a:srgbClr val="0000FF"/>
                </a:solidFill>
              </a:rPr>
              <a:t>实际为</a:t>
            </a:r>
            <a:r>
              <a:rPr lang="en-US" altLang="zh-CN" dirty="0">
                <a:solidFill>
                  <a:srgbClr val="0000FF"/>
                </a:solidFill>
              </a:rPr>
              <a:t>0.333ms</a:t>
            </a:r>
            <a:r>
              <a:rPr lang="zh-CN" altLang="en-US" dirty="0">
                <a:solidFill>
                  <a:srgbClr val="0000FF"/>
                </a:solidFill>
              </a:rPr>
              <a:t>，此处为近似值）</a:t>
            </a:r>
            <a:endParaRPr lang="en-US" altLang="zh-CN" dirty="0">
              <a:solidFill>
                <a:srgbClr val="0000FF"/>
              </a:solidFill>
            </a:endParaRPr>
          </a:p>
          <a:p>
            <a:pPr lvl="0" algn="just"/>
            <a:r>
              <a:rPr lang="en-US" altLang="zh-CN" dirty="0">
                <a:solidFill>
                  <a:srgbClr val="0000FF"/>
                </a:solidFill>
              </a:rPr>
              <a:t>The first frame fully arrives 18.3 msec after its transmission was started. </a:t>
            </a:r>
          </a:p>
          <a:p>
            <a:pPr lvl="0" algn="just"/>
            <a:r>
              <a:rPr lang="en-US" altLang="zh-CN" dirty="0">
                <a:solidFill>
                  <a:srgbClr val="0000FF"/>
                </a:solidFill>
              </a:rPr>
              <a:t>The acknowledgement takes another 18 msec to get back, plus a small (negligible) time for the acknowledgement to arrive fully. </a:t>
            </a:r>
          </a:p>
          <a:p>
            <a:pPr lvl="0" algn="just"/>
            <a:r>
              <a:rPr lang="en-US" altLang="zh-CN" dirty="0">
                <a:solidFill>
                  <a:srgbClr val="0000FF"/>
                </a:solidFill>
              </a:rPr>
              <a:t>In all, this time is 36.3 msec, so the transmitter needs to have enough window space to keep going for 36.3 msec. </a:t>
            </a:r>
          </a:p>
          <a:p>
            <a:pPr lvl="0" algn="just"/>
            <a:r>
              <a:rPr lang="en-US" altLang="zh-CN" dirty="0">
                <a:solidFill>
                  <a:srgbClr val="0000FF"/>
                </a:solidFill>
              </a:rPr>
              <a:t>A frame takes 0.3 </a:t>
            </a:r>
            <a:r>
              <a:rPr lang="en-US" altLang="zh-CN" dirty="0" err="1">
                <a:solidFill>
                  <a:srgbClr val="0000FF"/>
                </a:solidFill>
              </a:rPr>
              <a:t>ms</a:t>
            </a:r>
            <a:r>
              <a:rPr lang="en-US" altLang="zh-CN" dirty="0">
                <a:solidFill>
                  <a:srgbClr val="0000FF"/>
                </a:solidFill>
              </a:rPr>
              <a:t>, so it takes 121 frames to fill the pipe. </a:t>
            </a:r>
          </a:p>
          <a:p>
            <a:pPr lvl="0" algn="just"/>
            <a:r>
              <a:rPr lang="en-US" altLang="zh-CN" dirty="0">
                <a:solidFill>
                  <a:srgbClr val="0000FF"/>
                </a:solidFill>
              </a:rPr>
              <a:t>Seven-bit sequence numbers are needed.</a:t>
            </a:r>
            <a:endParaRPr lang="zh-CN" altLang="zh-CN" dirty="0">
              <a:solidFill>
                <a:srgbClr val="0000FF"/>
              </a:solidFill>
            </a:endParaRPr>
          </a:p>
          <a:p>
            <a:pPr lvl="0" algn="just"/>
            <a:r>
              <a:rPr lang="en-US" altLang="zh-CN" dirty="0"/>
              <a:t> </a:t>
            </a:r>
            <a:endParaRPr lang="zh-CN" altLang="zh-CN" dirty="0"/>
          </a:p>
          <a:p>
            <a:endParaRPr lang="zh-CN" altLang="en-US" dirty="0"/>
          </a:p>
        </p:txBody>
      </p:sp>
      <p:pic>
        <p:nvPicPr>
          <p:cNvPr id="5" name="图片 4">
            <a:extLst>
              <a:ext uri="{FF2B5EF4-FFF2-40B4-BE49-F238E27FC236}">
                <a16:creationId xmlns:a16="http://schemas.microsoft.com/office/drawing/2014/main" id="{57DC15A5-4AF1-AD23-40E1-AB1487DC3B16}"/>
              </a:ext>
            </a:extLst>
          </p:cNvPr>
          <p:cNvPicPr>
            <a:picLocks noChangeAspect="1"/>
          </p:cNvPicPr>
          <p:nvPr/>
        </p:nvPicPr>
        <p:blipFill>
          <a:blip r:embed="rId3"/>
          <a:stretch>
            <a:fillRect/>
          </a:stretch>
        </p:blipFill>
        <p:spPr>
          <a:xfrm>
            <a:off x="9417050" y="1797050"/>
            <a:ext cx="2497258" cy="3429000"/>
          </a:xfrm>
          <a:prstGeom prst="rect">
            <a:avLst/>
          </a:prstGeom>
        </p:spPr>
      </p:pic>
      <p:sp>
        <p:nvSpPr>
          <p:cNvPr id="7" name="文本框 6">
            <a:extLst>
              <a:ext uri="{FF2B5EF4-FFF2-40B4-BE49-F238E27FC236}">
                <a16:creationId xmlns:a16="http://schemas.microsoft.com/office/drawing/2014/main" id="{C05274C7-9336-2143-5AD0-7CBA6974A755}"/>
              </a:ext>
            </a:extLst>
          </p:cNvPr>
          <p:cNvSpPr txBox="1"/>
          <p:nvPr/>
        </p:nvSpPr>
        <p:spPr>
          <a:xfrm>
            <a:off x="1390650" y="5657671"/>
            <a:ext cx="6096000" cy="923330"/>
          </a:xfrm>
          <a:prstGeom prst="rect">
            <a:avLst/>
          </a:prstGeom>
          <a:noFill/>
        </p:spPr>
        <p:txBody>
          <a:bodyPr wrap="square">
            <a:spAutoFit/>
          </a:bodyPr>
          <a:lstStyle/>
          <a:p>
            <a:r>
              <a:rPr lang="zh-CN" altLang="en-US" sz="1800" b="1" dirty="0">
                <a:solidFill>
                  <a:srgbClr val="0000FF"/>
                </a:solidFill>
                <a:ea typeface="宋体" panose="02010600030101010101" pitchFamily="2" charset="-122"/>
              </a:rPr>
              <a:t>另一种解法如下：</a:t>
            </a:r>
            <a:endParaRPr lang="en-US" altLang="zh-CN" sz="1800" b="1" dirty="0">
              <a:solidFill>
                <a:srgbClr val="0000FF"/>
              </a:solidFill>
              <a:ea typeface="宋体" panose="02010600030101010101" pitchFamily="2" charset="-122"/>
            </a:endParaRPr>
          </a:p>
          <a:p>
            <a:r>
              <a:rPr lang="en-US" altLang="zh-CN" sz="1800" b="1" dirty="0">
                <a:solidFill>
                  <a:srgbClr val="0000FF"/>
                </a:solidFill>
                <a:ea typeface="宋体" panose="02010600030101010101" pitchFamily="2" charset="-122"/>
              </a:rPr>
              <a:t>w = 2BDP/L+1</a:t>
            </a:r>
            <a:r>
              <a:rPr lang="zh-CN" altLang="en-US" b="1" dirty="0">
                <a:solidFill>
                  <a:srgbClr val="0000FF"/>
                </a:solidFill>
                <a:ea typeface="宋体" panose="02010600030101010101" pitchFamily="2" charset="-122"/>
              </a:rPr>
              <a:t>，即</a:t>
            </a:r>
            <a:r>
              <a:rPr lang="en-US" altLang="zh-CN" b="1" dirty="0">
                <a:solidFill>
                  <a:srgbClr val="0000FF"/>
                </a:solidFill>
                <a:ea typeface="宋体" panose="02010600030101010101" pitchFamily="2" charset="-122"/>
              </a:rPr>
              <a:t>2*1.536Mbps*18ms/64*8 +1=109 </a:t>
            </a:r>
          </a:p>
          <a:p>
            <a:r>
              <a:rPr lang="zh-CN" altLang="en-US" sz="1800" b="1" dirty="0">
                <a:solidFill>
                  <a:srgbClr val="0000FF"/>
                </a:solidFill>
                <a:ea typeface="宋体" panose="02010600030101010101" pitchFamily="2" charset="-122"/>
              </a:rPr>
              <a:t>故需要</a:t>
            </a:r>
            <a:r>
              <a:rPr lang="en-US" altLang="zh-CN" sz="1800" b="1" dirty="0">
                <a:solidFill>
                  <a:srgbClr val="0000FF"/>
                </a:solidFill>
                <a:ea typeface="宋体" panose="02010600030101010101" pitchFamily="2" charset="-122"/>
              </a:rPr>
              <a:t>7</a:t>
            </a:r>
            <a:r>
              <a:rPr lang="zh-CN" altLang="en-US" sz="1800" b="1" dirty="0">
                <a:solidFill>
                  <a:srgbClr val="0000FF"/>
                </a:solidFill>
                <a:ea typeface="宋体" panose="02010600030101010101" pitchFamily="2" charset="-122"/>
              </a:rPr>
              <a:t>位序号</a:t>
            </a:r>
            <a:r>
              <a:rPr lang="en-US" altLang="zh-CN" sz="1800" b="1" dirty="0">
                <a:solidFill>
                  <a:srgbClr val="0000FF"/>
                </a:solidFill>
                <a:ea typeface="宋体" panose="02010600030101010101" pitchFamily="2" charset="-122"/>
              </a:rPr>
              <a:t> </a:t>
            </a:r>
            <a:endParaRPr lang="zh-CN" altLang="en-US" dirty="0"/>
          </a:p>
        </p:txBody>
      </p:sp>
    </p:spTree>
    <p:extLst>
      <p:ext uri="{BB962C8B-B14F-4D97-AF65-F5344CB8AC3E}">
        <p14:creationId xmlns:p14="http://schemas.microsoft.com/office/powerpoint/2010/main" val="2104607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2A7AF8-7A85-CF9D-33B1-D44EA9954047}"/>
              </a:ext>
            </a:extLst>
          </p:cNvPr>
          <p:cNvSpPr>
            <a:spLocks noGrp="1"/>
          </p:cNvSpPr>
          <p:nvPr>
            <p:ph type="title"/>
          </p:nvPr>
        </p:nvSpPr>
        <p:spPr/>
        <p:txBody>
          <a:bodyPr>
            <a:normAutofit fontScale="90000"/>
          </a:bodyPr>
          <a:lstStyle/>
          <a:p>
            <a:pPr algn="just"/>
            <a:r>
              <a:rPr lang="en-US" altLang="zh-CN" dirty="0"/>
              <a:t>3-8. </a:t>
            </a:r>
            <a:endParaRPr lang="zh-CN" altLang="en-US" dirty="0"/>
          </a:p>
        </p:txBody>
      </p:sp>
      <p:sp>
        <p:nvSpPr>
          <p:cNvPr id="3" name="内容占位符 2">
            <a:extLst>
              <a:ext uri="{FF2B5EF4-FFF2-40B4-BE49-F238E27FC236}">
                <a16:creationId xmlns:a16="http://schemas.microsoft.com/office/drawing/2014/main" id="{1A79D61B-3C9C-857E-6E11-46DDFD48436C}"/>
              </a:ext>
            </a:extLst>
          </p:cNvPr>
          <p:cNvSpPr>
            <a:spLocks noGrp="1"/>
          </p:cNvSpPr>
          <p:nvPr>
            <p:ph idx="1"/>
          </p:nvPr>
        </p:nvSpPr>
        <p:spPr/>
        <p:txBody>
          <a:bodyPr/>
          <a:lstStyle/>
          <a:p>
            <a:r>
              <a:rPr lang="en-US" altLang="zh-CN" dirty="0"/>
              <a:t>In protocol 6, when a data frame arrives, a check is made to see if the sequence number differs from the one expected and </a:t>
            </a:r>
            <a:r>
              <a:rPr lang="en-US" altLang="zh-CN" dirty="0" err="1"/>
              <a:t>no_nak</a:t>
            </a:r>
            <a:r>
              <a:rPr lang="en-US" altLang="zh-CN" dirty="0"/>
              <a:t> is true. If both conditions hold, a NAK is sent. Otherwise, the auxiliary timer is started. Suppose that the else clause were omitted. Would this change affect the protocol’s correctness?</a:t>
            </a:r>
            <a:endParaRPr lang="zh-CN" altLang="zh-CN" dirty="0"/>
          </a:p>
          <a:p>
            <a:r>
              <a:rPr lang="en-US" altLang="zh-CN" dirty="0">
                <a:solidFill>
                  <a:srgbClr val="0000FF"/>
                </a:solidFill>
              </a:rPr>
              <a:t>It would lead to deadlock because this is the only place that incoming acknowledgements are processed. Without this code, the sender would keep timing out and never make any progress.</a:t>
            </a:r>
            <a:endParaRPr lang="zh-CN" altLang="zh-CN" dirty="0">
              <a:solidFill>
                <a:srgbClr val="0000FF"/>
              </a:solidFill>
            </a:endParaRPr>
          </a:p>
          <a:p>
            <a:pPr lvl="0" algn="just"/>
            <a:r>
              <a:rPr lang="en-US" altLang="zh-CN" dirty="0">
                <a:solidFill>
                  <a:srgbClr val="0000FF"/>
                </a:solidFill>
              </a:rPr>
              <a:t> </a:t>
            </a:r>
            <a:endParaRPr lang="zh-CN" altLang="zh-CN" dirty="0">
              <a:solidFill>
                <a:srgbClr val="0000FF"/>
              </a:solidFill>
            </a:endParaRPr>
          </a:p>
          <a:p>
            <a:endParaRPr lang="zh-CN" altLang="en-US" dirty="0"/>
          </a:p>
        </p:txBody>
      </p:sp>
      <p:pic>
        <p:nvPicPr>
          <p:cNvPr id="5" name="图片 4">
            <a:extLst>
              <a:ext uri="{FF2B5EF4-FFF2-40B4-BE49-F238E27FC236}">
                <a16:creationId xmlns:a16="http://schemas.microsoft.com/office/drawing/2014/main" id="{8571DC38-93E8-0A10-8502-2F4A9B082ECB}"/>
              </a:ext>
            </a:extLst>
          </p:cNvPr>
          <p:cNvPicPr>
            <a:picLocks noChangeAspect="1"/>
          </p:cNvPicPr>
          <p:nvPr/>
        </p:nvPicPr>
        <p:blipFill>
          <a:blip r:embed="rId2"/>
          <a:stretch>
            <a:fillRect/>
          </a:stretch>
        </p:blipFill>
        <p:spPr>
          <a:xfrm>
            <a:off x="6456784" y="3636516"/>
            <a:ext cx="5282944" cy="2993139"/>
          </a:xfrm>
          <a:prstGeom prst="rect">
            <a:avLst/>
          </a:prstGeom>
        </p:spPr>
      </p:pic>
      <p:cxnSp>
        <p:nvCxnSpPr>
          <p:cNvPr id="7" name="直接连接符 6">
            <a:extLst>
              <a:ext uri="{FF2B5EF4-FFF2-40B4-BE49-F238E27FC236}">
                <a16:creationId xmlns:a16="http://schemas.microsoft.com/office/drawing/2014/main" id="{1755B464-D3DE-1B77-74E4-2D1582DC5CB8}"/>
              </a:ext>
            </a:extLst>
          </p:cNvPr>
          <p:cNvCxnSpPr>
            <a:cxnSpLocks/>
          </p:cNvCxnSpPr>
          <p:nvPr/>
        </p:nvCxnSpPr>
        <p:spPr>
          <a:xfrm>
            <a:off x="7271656" y="4603102"/>
            <a:ext cx="3837992" cy="0"/>
          </a:xfrm>
          <a:prstGeom prst="line">
            <a:avLst/>
          </a:prstGeom>
          <a:ln w="1270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481923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A02B63-9AB3-45A3-1595-0133528C6665}"/>
              </a:ext>
            </a:extLst>
          </p:cNvPr>
          <p:cNvSpPr>
            <a:spLocks noGrp="1"/>
          </p:cNvSpPr>
          <p:nvPr>
            <p:ph type="title"/>
          </p:nvPr>
        </p:nvSpPr>
        <p:spPr/>
        <p:txBody>
          <a:bodyPr>
            <a:normAutofit fontScale="90000"/>
          </a:bodyPr>
          <a:lstStyle/>
          <a:p>
            <a:pPr algn="just"/>
            <a:r>
              <a:rPr lang="en-US" altLang="zh-CN" dirty="0"/>
              <a:t>3-9. </a:t>
            </a:r>
            <a:endParaRPr lang="zh-CN" altLang="en-US" dirty="0"/>
          </a:p>
        </p:txBody>
      </p:sp>
      <p:sp>
        <p:nvSpPr>
          <p:cNvPr id="3" name="内容占位符 2">
            <a:extLst>
              <a:ext uri="{FF2B5EF4-FFF2-40B4-BE49-F238E27FC236}">
                <a16:creationId xmlns:a16="http://schemas.microsoft.com/office/drawing/2014/main" id="{1E072D3F-C616-AA4D-AA85-29A3896DA30A}"/>
              </a:ext>
            </a:extLst>
          </p:cNvPr>
          <p:cNvSpPr>
            <a:spLocks noGrp="1"/>
          </p:cNvSpPr>
          <p:nvPr>
            <p:ph idx="1"/>
          </p:nvPr>
        </p:nvSpPr>
        <p:spPr/>
        <p:txBody>
          <a:bodyPr>
            <a:normAutofit fontScale="92500" lnSpcReduction="20000"/>
          </a:bodyPr>
          <a:lstStyle/>
          <a:p>
            <a:pPr lvl="0" algn="just"/>
            <a:r>
              <a:rPr lang="en-US" altLang="zh-CN" dirty="0"/>
              <a:t>Frames of 1000 bits are sent over a 1-Mbps channel using a geostationary satellite whose propagation time from the earth is 270 msec. Acknowledgements are always piggybacked onto data frames. The headers are very short. Three-bit sequence numbers are used. What is the maximum achievable channel utilization for</a:t>
            </a:r>
            <a:endParaRPr lang="zh-CN" altLang="zh-CN" dirty="0"/>
          </a:p>
          <a:p>
            <a:pPr lvl="0" algn="just"/>
            <a:r>
              <a:rPr lang="en-US" altLang="zh-CN" dirty="0"/>
              <a:t>(a) Stop-and-wait?</a:t>
            </a:r>
            <a:endParaRPr lang="zh-CN" altLang="zh-CN" dirty="0"/>
          </a:p>
          <a:p>
            <a:pPr lvl="0" algn="just"/>
            <a:r>
              <a:rPr lang="en-US" altLang="zh-CN" dirty="0"/>
              <a:t>(b) Protocol 5?</a:t>
            </a:r>
            <a:endParaRPr lang="zh-CN" altLang="zh-CN" dirty="0"/>
          </a:p>
          <a:p>
            <a:pPr lvl="0" algn="just"/>
            <a:r>
              <a:rPr lang="en-US" altLang="zh-CN" dirty="0"/>
              <a:t>(c) Protocol 6?</a:t>
            </a:r>
            <a:endParaRPr lang="zh-CN" altLang="zh-CN" dirty="0"/>
          </a:p>
          <a:p>
            <a:pPr lvl="0" algn="just"/>
            <a:r>
              <a:rPr lang="en-US" altLang="zh-CN" dirty="0">
                <a:solidFill>
                  <a:srgbClr val="0000FF"/>
                </a:solidFill>
              </a:rPr>
              <a:t>Let t = 0 denote the start of transmission. At t = 1 msec, the first frame has been fully transmitted. At t = 271 msec, the first frame has fully arrived. At t = 272 msec, the frame acknowledging the first one has been fully sent. At t = 542 msec, the acknowledgement-bearing frame has fully arrived. Thus, the cycle is 542 msec. A total of k frames are sent in 542 msec, for an efficiency of k/542. Hence, for </a:t>
            </a:r>
            <a:endParaRPr lang="zh-CN" altLang="zh-CN" dirty="0">
              <a:solidFill>
                <a:srgbClr val="0000FF"/>
              </a:solidFill>
            </a:endParaRPr>
          </a:p>
          <a:p>
            <a:pPr lvl="0" algn="just"/>
            <a:r>
              <a:rPr lang="en-US" altLang="zh-CN" dirty="0">
                <a:solidFill>
                  <a:srgbClr val="0000FF"/>
                </a:solidFill>
              </a:rPr>
              <a:t>(a) k = 1, efficiency = 1/542 = 0.18%. </a:t>
            </a:r>
            <a:endParaRPr lang="zh-CN" altLang="zh-CN" dirty="0">
              <a:solidFill>
                <a:srgbClr val="0000FF"/>
              </a:solidFill>
            </a:endParaRPr>
          </a:p>
          <a:p>
            <a:pPr lvl="0" algn="just"/>
            <a:r>
              <a:rPr lang="en-US" altLang="zh-CN" dirty="0">
                <a:solidFill>
                  <a:srgbClr val="0000FF"/>
                </a:solidFill>
              </a:rPr>
              <a:t>(b) k = 7, efficiency = 7/542 = 1.29%. </a:t>
            </a:r>
            <a:endParaRPr lang="zh-CN" altLang="zh-CN" dirty="0">
              <a:solidFill>
                <a:srgbClr val="0000FF"/>
              </a:solidFill>
            </a:endParaRPr>
          </a:p>
          <a:p>
            <a:pPr lvl="0" algn="just"/>
            <a:r>
              <a:rPr lang="en-US" altLang="zh-CN" dirty="0">
                <a:solidFill>
                  <a:srgbClr val="0000FF"/>
                </a:solidFill>
              </a:rPr>
              <a:t>(c) k = 4, efficiency = 4/542 = 0.74%.</a:t>
            </a:r>
            <a:endParaRPr lang="zh-CN" altLang="zh-CN" dirty="0">
              <a:solidFill>
                <a:srgbClr val="0000FF"/>
              </a:solidFill>
            </a:endParaRPr>
          </a:p>
          <a:p>
            <a:pPr lvl="0" algn="just"/>
            <a:r>
              <a:rPr lang="en-US" altLang="zh-CN" dirty="0">
                <a:solidFill>
                  <a:srgbClr val="0000FF"/>
                </a:solidFill>
              </a:rPr>
              <a:t> </a:t>
            </a:r>
            <a:endParaRPr lang="zh-CN" altLang="zh-CN" dirty="0">
              <a:solidFill>
                <a:srgbClr val="0000FF"/>
              </a:solidFill>
            </a:endParaRPr>
          </a:p>
          <a:p>
            <a:endParaRPr lang="zh-CN" altLang="en-US" dirty="0"/>
          </a:p>
        </p:txBody>
      </p:sp>
    </p:spTree>
    <p:extLst>
      <p:ext uri="{BB962C8B-B14F-4D97-AF65-F5344CB8AC3E}">
        <p14:creationId xmlns:p14="http://schemas.microsoft.com/office/powerpoint/2010/main" val="207554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TotalTime>
  <Words>1469</Words>
  <Application>Microsoft Office PowerPoint</Application>
  <PresentationFormat>宽屏</PresentationFormat>
  <Paragraphs>115</Paragraphs>
  <Slides>10</Slides>
  <Notes>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vt:i4>
      </vt:variant>
    </vt:vector>
  </HeadingPairs>
  <TitlesOfParts>
    <vt:vector size="15" baseType="lpstr">
      <vt:lpstr>等线</vt:lpstr>
      <vt:lpstr>等线 Light</vt:lpstr>
      <vt:lpstr>宋体</vt:lpstr>
      <vt:lpstr>Arial</vt:lpstr>
      <vt:lpstr>Office 主题​​</vt:lpstr>
      <vt:lpstr>3-1.</vt:lpstr>
      <vt:lpstr>3-2. </vt:lpstr>
      <vt:lpstr>3-3. </vt:lpstr>
      <vt:lpstr>3-4. </vt:lpstr>
      <vt:lpstr>3-5.</vt:lpstr>
      <vt:lpstr>3-6.</vt:lpstr>
      <vt:lpstr>3-7. </vt:lpstr>
      <vt:lpstr>3-8. </vt:lpstr>
      <vt:lpstr>3-9. </vt:lpstr>
      <vt:lpstr>3-10.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dc:title>
  <dc:creator>YUE</dc:creator>
  <cp:lastModifiedBy>Yue Zhang</cp:lastModifiedBy>
  <cp:revision>15</cp:revision>
  <dcterms:created xsi:type="dcterms:W3CDTF">2024-09-10T00:43:31Z</dcterms:created>
  <dcterms:modified xsi:type="dcterms:W3CDTF">2024-11-18T03:14:12Z</dcterms:modified>
</cp:coreProperties>
</file>