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9" r:id="rId3"/>
    <p:sldId id="270" r:id="rId4"/>
    <p:sldId id="271" r:id="rId5"/>
    <p:sldId id="273" r:id="rId6"/>
    <p:sldId id="281" r:id="rId7"/>
    <p:sldId id="282" r:id="rId8"/>
    <p:sldId id="274" r:id="rId9"/>
    <p:sldId id="275" r:id="rId10"/>
    <p:sldId id="276" r:id="rId11"/>
    <p:sldId id="277" r:id="rId12"/>
    <p:sldId id="278" r:id="rId13"/>
    <p:sldId id="283" r:id="rId14"/>
    <p:sldId id="284" r:id="rId15"/>
    <p:sldId id="280" r:id="rId1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75" autoAdjust="0"/>
  </p:normalViewPr>
  <p:slideViewPr>
    <p:cSldViewPr>
      <p:cViewPr varScale="1">
        <p:scale>
          <a:sx n="58" d="100"/>
          <a:sy n="58" d="100"/>
        </p:scale>
        <p:origin x="1514" y="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BA435946-72FD-47DC-840A-34CA6B8ACCD6}" type="datetimeFigureOut">
              <a:rPr lang="zh-CN" altLang="en-US"/>
              <a:pPr>
                <a:defRPr/>
              </a:pPr>
              <a:t>2025/1/7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D924B65-8FE0-42DC-86A5-9B9FC20DEB5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924B65-8FE0-42DC-86A5-9B9FC20DEB54}" type="slidenum">
              <a:rPr lang="zh-CN" altLang="en-US" smtClean="0"/>
              <a:pPr>
                <a:defRPr/>
              </a:pPr>
              <a:t>5</a:t>
            </a:fld>
            <a:endParaRPr lang="zh-CN" altLang="en-US"/>
          </a:p>
        </p:txBody>
      </p:sp>
    </p:spTree>
    <p:extLst>
      <p:ext uri="{BB962C8B-B14F-4D97-AF65-F5344CB8AC3E}">
        <p14:creationId xmlns:p14="http://schemas.microsoft.com/office/powerpoint/2010/main" val="2237057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We have an IP payload of 920 bytes to send. </a:t>
            </a:r>
          </a:p>
          <a:p>
            <a:r>
              <a:rPr lang="en-US" altLang="zh-CN" sz="1200" dirty="0"/>
              <a:t>Assume a 20 byte IPv4 header. </a:t>
            </a:r>
          </a:p>
          <a:p>
            <a:r>
              <a:rPr lang="en-US" altLang="zh-CN" sz="1200" dirty="0"/>
              <a:t>The ﬁrst link can carry IP packets up to 1010 bytes, so there will be no fragmentation. </a:t>
            </a:r>
          </a:p>
          <a:p>
            <a:r>
              <a:rPr lang="en-US" altLang="zh-CN" sz="1200" dirty="0"/>
              <a:t>The second link can carry IP packets up to 504 bytes, so there will be fragmentation. There may be up to 484 bytes of data, but fragments must carry a multiple of 8 bytes of data (except the last fragment). So the ﬁrst fragment will carry 480 bytes of data, and the second fragment will carry 440 bytes. </a:t>
            </a:r>
          </a:p>
          <a:p>
            <a:r>
              <a:rPr lang="en-US" altLang="zh-CN" sz="1200" dirty="0"/>
              <a:t>The third link can carry IP packets up to 500 bytes, so both fragments will ﬁt and no other fragmentation will occur.</a:t>
            </a:r>
          </a:p>
          <a:p>
            <a:endParaRPr lang="zh-CN" altLang="en-US" dirty="0"/>
          </a:p>
        </p:txBody>
      </p:sp>
      <p:sp>
        <p:nvSpPr>
          <p:cNvPr id="4" name="灯片编号占位符 3"/>
          <p:cNvSpPr>
            <a:spLocks noGrp="1"/>
          </p:cNvSpPr>
          <p:nvPr>
            <p:ph type="sldNum" sz="quarter" idx="10"/>
          </p:nvPr>
        </p:nvSpPr>
        <p:spPr/>
        <p:txBody>
          <a:bodyPr/>
          <a:lstStyle/>
          <a:p>
            <a:pPr>
              <a:defRPr/>
            </a:pPr>
            <a:fld id="{4D924B65-8FE0-42DC-86A5-9B9FC20DEB54}" type="slidenum">
              <a:rPr lang="zh-CN" altLang="en-US" smtClean="0"/>
              <a:pPr>
                <a:defRPr/>
              </a:pPr>
              <a:t>6</a:t>
            </a:fld>
            <a:endParaRPr lang="zh-CN" altLang="en-US"/>
          </a:p>
        </p:txBody>
      </p:sp>
    </p:spTree>
    <p:extLst>
      <p:ext uri="{BB962C8B-B14F-4D97-AF65-F5344CB8AC3E}">
        <p14:creationId xmlns:p14="http://schemas.microsoft.com/office/powerpoint/2010/main" val="614916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0000FF"/>
                </a:solidFill>
              </a:rPr>
              <a:t>If the bit rate of the line is b, the number of packets/sec that the router can emit is b/8192, so the number of seconds it takes to emit a packet is 8192/b. To put out 65,536 packets takes 2</a:t>
            </a:r>
            <a:r>
              <a:rPr lang="en-US" altLang="zh-CN" baseline="30000" dirty="0">
                <a:solidFill>
                  <a:srgbClr val="0000FF"/>
                </a:solidFill>
              </a:rPr>
              <a:t>29</a:t>
            </a:r>
            <a:r>
              <a:rPr lang="en-US" altLang="zh-CN" dirty="0">
                <a:solidFill>
                  <a:srgbClr val="0000FF"/>
                </a:solidFill>
              </a:rPr>
              <a:t>/b sec. Equating this to the maximum packet lifetime, we get 2</a:t>
            </a:r>
            <a:r>
              <a:rPr lang="en-US" altLang="zh-CN" baseline="30000" dirty="0">
                <a:solidFill>
                  <a:srgbClr val="0000FF"/>
                </a:solidFill>
              </a:rPr>
              <a:t>29</a:t>
            </a:r>
            <a:r>
              <a:rPr lang="en-US" altLang="zh-CN" dirty="0">
                <a:solidFill>
                  <a:srgbClr val="0000FF"/>
                </a:solidFill>
              </a:rPr>
              <a:t>/b = 10. Then, b is about 54 Mbps.</a:t>
            </a:r>
            <a:endParaRPr lang="zh-CN" altLang="en-US" dirty="0"/>
          </a:p>
        </p:txBody>
      </p:sp>
      <p:sp>
        <p:nvSpPr>
          <p:cNvPr id="4" name="灯片编号占位符 3"/>
          <p:cNvSpPr>
            <a:spLocks noGrp="1"/>
          </p:cNvSpPr>
          <p:nvPr>
            <p:ph type="sldNum" sz="quarter" idx="10"/>
          </p:nvPr>
        </p:nvSpPr>
        <p:spPr/>
        <p:txBody>
          <a:bodyPr/>
          <a:lstStyle/>
          <a:p>
            <a:pPr>
              <a:defRPr/>
            </a:pPr>
            <a:fld id="{4D924B65-8FE0-42DC-86A5-9B9FC20DEB54}" type="slidenum">
              <a:rPr lang="zh-CN" altLang="en-US" smtClean="0"/>
              <a:pPr>
                <a:defRPr/>
              </a:pPr>
              <a:t>8</a:t>
            </a:fld>
            <a:endParaRPr lang="zh-CN" altLang="en-US"/>
          </a:p>
        </p:txBody>
      </p:sp>
    </p:spTree>
    <p:extLst>
      <p:ext uri="{BB962C8B-B14F-4D97-AF65-F5344CB8AC3E}">
        <p14:creationId xmlns:p14="http://schemas.microsoft.com/office/powerpoint/2010/main" val="1465436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924B65-8FE0-42DC-86A5-9B9FC20DEB54}" type="slidenum">
              <a:rPr lang="zh-CN" altLang="en-US" smtClean="0"/>
              <a:pPr>
                <a:defRPr/>
              </a:pPr>
              <a:t>10</a:t>
            </a:fld>
            <a:endParaRPr lang="zh-CN" altLang="en-US"/>
          </a:p>
        </p:txBody>
      </p:sp>
    </p:spTree>
    <p:extLst>
      <p:ext uri="{BB962C8B-B14F-4D97-AF65-F5344CB8AC3E}">
        <p14:creationId xmlns:p14="http://schemas.microsoft.com/office/powerpoint/2010/main" val="803126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DB45EE14-BA60-44A3-AC46-D637B1075FD4}" type="slidenum">
              <a:rPr lang="en-US" altLang="zh-CN"/>
              <a:pPr>
                <a:defRPr/>
              </a:pPr>
              <a:t>‹#›</a:t>
            </a:fld>
            <a:endParaRPr lang="en-US" altLang="zh-CN"/>
          </a:p>
        </p:txBody>
      </p:sp>
    </p:spTree>
    <p:extLst>
      <p:ext uri="{BB962C8B-B14F-4D97-AF65-F5344CB8AC3E}">
        <p14:creationId xmlns:p14="http://schemas.microsoft.com/office/powerpoint/2010/main" val="4128871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A5C2257A-35C5-4D85-863A-7CA647826DE4}" type="slidenum">
              <a:rPr lang="en-US" altLang="zh-CN"/>
              <a:pPr>
                <a:defRPr/>
              </a:pPr>
              <a:t>‹#›</a:t>
            </a:fld>
            <a:endParaRPr lang="en-US" altLang="zh-CN"/>
          </a:p>
        </p:txBody>
      </p:sp>
    </p:spTree>
    <p:extLst>
      <p:ext uri="{BB962C8B-B14F-4D97-AF65-F5344CB8AC3E}">
        <p14:creationId xmlns:p14="http://schemas.microsoft.com/office/powerpoint/2010/main" val="250836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E132D884-6298-4364-9A88-E2FD5D50B980}" type="slidenum">
              <a:rPr lang="en-US" altLang="zh-CN"/>
              <a:pPr>
                <a:defRPr/>
              </a:pPr>
              <a:t>‹#›</a:t>
            </a:fld>
            <a:endParaRPr lang="en-US" altLang="zh-CN"/>
          </a:p>
        </p:txBody>
      </p:sp>
    </p:spTree>
    <p:extLst>
      <p:ext uri="{BB962C8B-B14F-4D97-AF65-F5344CB8AC3E}">
        <p14:creationId xmlns:p14="http://schemas.microsoft.com/office/powerpoint/2010/main" val="105789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79"/>
            <a:ext cx="8229600" cy="5544617"/>
          </a:xfrm>
        </p:spPr>
        <p:txBody>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71DAAFF8-EB68-4720-B619-CAE79DC9DF0A}" type="slidenum">
              <a:rPr lang="en-US" altLang="zh-CN"/>
              <a:pPr>
                <a:defRPr/>
              </a:pPr>
              <a:t>‹#›</a:t>
            </a:fld>
            <a:endParaRPr lang="en-US" altLang="zh-CN"/>
          </a:p>
        </p:txBody>
      </p:sp>
    </p:spTree>
    <p:extLst>
      <p:ext uri="{BB962C8B-B14F-4D97-AF65-F5344CB8AC3E}">
        <p14:creationId xmlns:p14="http://schemas.microsoft.com/office/powerpoint/2010/main" val="3860792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286D1867-2158-4CF8-9987-B3043A1C6791}" type="slidenum">
              <a:rPr lang="en-US" altLang="zh-CN"/>
              <a:pPr>
                <a:defRPr/>
              </a:pPr>
              <a:t>‹#›</a:t>
            </a:fld>
            <a:endParaRPr lang="en-US" altLang="zh-CN"/>
          </a:p>
        </p:txBody>
      </p:sp>
    </p:spTree>
    <p:extLst>
      <p:ext uri="{BB962C8B-B14F-4D97-AF65-F5344CB8AC3E}">
        <p14:creationId xmlns:p14="http://schemas.microsoft.com/office/powerpoint/2010/main" val="209521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7" name="Rectangle 6"/>
          <p:cNvSpPr>
            <a:spLocks noGrp="1" noChangeArrowheads="1"/>
          </p:cNvSpPr>
          <p:nvPr>
            <p:ph type="sldNum" sz="quarter" idx="12"/>
          </p:nvPr>
        </p:nvSpPr>
        <p:spPr>
          <a:ln/>
        </p:spPr>
        <p:txBody>
          <a:bodyPr/>
          <a:lstStyle>
            <a:lvl1pPr>
              <a:defRPr/>
            </a:lvl1pPr>
          </a:lstStyle>
          <a:p>
            <a:pPr>
              <a:defRPr/>
            </a:pPr>
            <a:fld id="{698000BC-3647-4019-B87D-5F1A812AACE6}" type="slidenum">
              <a:rPr lang="en-US" altLang="zh-CN"/>
              <a:pPr>
                <a:defRPr/>
              </a:pPr>
              <a:t>‹#›</a:t>
            </a:fld>
            <a:endParaRPr lang="en-US" altLang="zh-CN"/>
          </a:p>
        </p:txBody>
      </p:sp>
    </p:spTree>
    <p:extLst>
      <p:ext uri="{BB962C8B-B14F-4D97-AF65-F5344CB8AC3E}">
        <p14:creationId xmlns:p14="http://schemas.microsoft.com/office/powerpoint/2010/main" val="86795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9" name="Rectangle 6"/>
          <p:cNvSpPr>
            <a:spLocks noGrp="1" noChangeArrowheads="1"/>
          </p:cNvSpPr>
          <p:nvPr>
            <p:ph type="sldNum" sz="quarter" idx="12"/>
          </p:nvPr>
        </p:nvSpPr>
        <p:spPr>
          <a:ln/>
        </p:spPr>
        <p:txBody>
          <a:bodyPr/>
          <a:lstStyle>
            <a:lvl1pPr>
              <a:defRPr/>
            </a:lvl1pPr>
          </a:lstStyle>
          <a:p>
            <a:pPr>
              <a:defRPr/>
            </a:pPr>
            <a:fld id="{F3C8AD43-088F-4DA1-9229-FDECC73A5D94}" type="slidenum">
              <a:rPr lang="en-US" altLang="zh-CN"/>
              <a:pPr>
                <a:defRPr/>
              </a:pPr>
              <a:t>‹#›</a:t>
            </a:fld>
            <a:endParaRPr lang="en-US" altLang="zh-CN"/>
          </a:p>
        </p:txBody>
      </p:sp>
    </p:spTree>
    <p:extLst>
      <p:ext uri="{BB962C8B-B14F-4D97-AF65-F5344CB8AC3E}">
        <p14:creationId xmlns:p14="http://schemas.microsoft.com/office/powerpoint/2010/main" val="356305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5" name="Rectangle 6"/>
          <p:cNvSpPr>
            <a:spLocks noGrp="1" noChangeArrowheads="1"/>
          </p:cNvSpPr>
          <p:nvPr>
            <p:ph type="sldNum" sz="quarter" idx="12"/>
          </p:nvPr>
        </p:nvSpPr>
        <p:spPr>
          <a:ln/>
        </p:spPr>
        <p:txBody>
          <a:bodyPr/>
          <a:lstStyle>
            <a:lvl1pPr>
              <a:defRPr/>
            </a:lvl1pPr>
          </a:lstStyle>
          <a:p>
            <a:pPr>
              <a:defRPr/>
            </a:pPr>
            <a:fld id="{7B0392FD-267A-4A92-9C42-7472CE73DD64}" type="slidenum">
              <a:rPr lang="en-US" altLang="zh-CN"/>
              <a:pPr>
                <a:defRPr/>
              </a:pPr>
              <a:t>‹#›</a:t>
            </a:fld>
            <a:endParaRPr lang="en-US" altLang="zh-CN"/>
          </a:p>
        </p:txBody>
      </p:sp>
    </p:spTree>
    <p:extLst>
      <p:ext uri="{BB962C8B-B14F-4D97-AF65-F5344CB8AC3E}">
        <p14:creationId xmlns:p14="http://schemas.microsoft.com/office/powerpoint/2010/main" val="369951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4" name="Rectangle 6"/>
          <p:cNvSpPr>
            <a:spLocks noGrp="1" noChangeArrowheads="1"/>
          </p:cNvSpPr>
          <p:nvPr>
            <p:ph type="sldNum" sz="quarter" idx="12"/>
          </p:nvPr>
        </p:nvSpPr>
        <p:spPr>
          <a:ln/>
        </p:spPr>
        <p:txBody>
          <a:bodyPr/>
          <a:lstStyle>
            <a:lvl1pPr>
              <a:defRPr/>
            </a:lvl1pPr>
          </a:lstStyle>
          <a:p>
            <a:pPr>
              <a:defRPr/>
            </a:pPr>
            <a:fld id="{C9BE94FE-5627-4264-9F09-37443496D1B7}" type="slidenum">
              <a:rPr lang="en-US" altLang="zh-CN"/>
              <a:pPr>
                <a:defRPr/>
              </a:pPr>
              <a:t>‹#›</a:t>
            </a:fld>
            <a:endParaRPr lang="en-US" altLang="zh-CN"/>
          </a:p>
        </p:txBody>
      </p:sp>
    </p:spTree>
    <p:extLst>
      <p:ext uri="{BB962C8B-B14F-4D97-AF65-F5344CB8AC3E}">
        <p14:creationId xmlns:p14="http://schemas.microsoft.com/office/powerpoint/2010/main" val="329807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7" name="Rectangle 6"/>
          <p:cNvSpPr>
            <a:spLocks noGrp="1" noChangeArrowheads="1"/>
          </p:cNvSpPr>
          <p:nvPr>
            <p:ph type="sldNum" sz="quarter" idx="12"/>
          </p:nvPr>
        </p:nvSpPr>
        <p:spPr>
          <a:ln/>
        </p:spPr>
        <p:txBody>
          <a:bodyPr/>
          <a:lstStyle>
            <a:lvl1pPr>
              <a:defRPr/>
            </a:lvl1pPr>
          </a:lstStyle>
          <a:p>
            <a:pPr>
              <a:defRPr/>
            </a:pPr>
            <a:fld id="{4B6FDBA0-D537-47F4-BAB2-3B6A06139564}" type="slidenum">
              <a:rPr lang="en-US" altLang="zh-CN"/>
              <a:pPr>
                <a:defRPr/>
              </a:pPr>
              <a:t>‹#›</a:t>
            </a:fld>
            <a:endParaRPr lang="en-US" altLang="zh-CN"/>
          </a:p>
        </p:txBody>
      </p:sp>
    </p:spTree>
    <p:extLst>
      <p:ext uri="{BB962C8B-B14F-4D97-AF65-F5344CB8AC3E}">
        <p14:creationId xmlns:p14="http://schemas.microsoft.com/office/powerpoint/2010/main" val="340059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7" name="Rectangle 6"/>
          <p:cNvSpPr>
            <a:spLocks noGrp="1" noChangeArrowheads="1"/>
          </p:cNvSpPr>
          <p:nvPr>
            <p:ph type="sldNum" sz="quarter" idx="12"/>
          </p:nvPr>
        </p:nvSpPr>
        <p:spPr>
          <a:ln/>
        </p:spPr>
        <p:txBody>
          <a:bodyPr/>
          <a:lstStyle>
            <a:lvl1pPr>
              <a:defRPr/>
            </a:lvl1pPr>
          </a:lstStyle>
          <a:p>
            <a:pPr>
              <a:defRPr/>
            </a:pPr>
            <a:fld id="{F8279104-7541-41A0-9484-FA0E23219E6A}" type="slidenum">
              <a:rPr lang="en-US" altLang="zh-CN"/>
              <a:pPr>
                <a:defRPr/>
              </a:pPr>
              <a:t>‹#›</a:t>
            </a:fld>
            <a:endParaRPr lang="en-US" altLang="zh-CN"/>
          </a:p>
        </p:txBody>
      </p:sp>
    </p:spTree>
    <p:extLst>
      <p:ext uri="{BB962C8B-B14F-4D97-AF65-F5344CB8AC3E}">
        <p14:creationId xmlns:p14="http://schemas.microsoft.com/office/powerpoint/2010/main" val="253123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404813"/>
            <a:ext cx="8229600" cy="572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r>
              <a:rPr lang="en-US" altLang="zh-CN"/>
              <a:t>SEI, ECNU</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ltLang="zh-CN"/>
              <a:t>Computer Networks</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93C1AC12-5BAD-47AA-8871-93CDF76590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algn="l" rtl="0" eaLnBrk="0" fontAlgn="base" hangingPunct="0">
        <a:spcBef>
          <a:spcPct val="20000"/>
        </a:spcBef>
        <a:spcAft>
          <a:spcPct val="0"/>
        </a:spcAft>
        <a:defRPr sz="3200" kern="1200">
          <a:solidFill>
            <a:schemeClr val="tx1"/>
          </a:solidFill>
          <a:latin typeface="+mn-lt"/>
          <a:ea typeface="+mn-ea"/>
          <a:cs typeface="+mn-cs"/>
        </a:defRPr>
      </a:lvl1pPr>
      <a:lvl2pPr marL="457200" algn="l" rtl="0" eaLnBrk="0" fontAlgn="base" hangingPunct="0">
        <a:spcBef>
          <a:spcPct val="20000"/>
        </a:spcBef>
        <a:spcAft>
          <a:spcPct val="0"/>
        </a:spcAft>
        <a:defRPr sz="2800" kern="1200">
          <a:solidFill>
            <a:schemeClr val="tx1"/>
          </a:solidFill>
          <a:latin typeface="+mn-lt"/>
          <a:ea typeface="+mn-ea"/>
          <a:cs typeface="+mn-cs"/>
        </a:defRPr>
      </a:lvl2pPr>
      <a:lvl3pPr marL="914400" algn="l" rtl="0" eaLnBrk="0" fontAlgn="base" hangingPunct="0">
        <a:spcBef>
          <a:spcPct val="20000"/>
        </a:spcBef>
        <a:spcAft>
          <a:spcPct val="0"/>
        </a:spcAft>
        <a:defRPr sz="2400" kern="1200">
          <a:solidFill>
            <a:schemeClr val="tx1"/>
          </a:solidFill>
          <a:latin typeface="+mn-lt"/>
          <a:ea typeface="+mn-ea"/>
          <a:cs typeface="+mn-cs"/>
        </a:defRPr>
      </a:lvl3pPr>
      <a:lvl4pPr marL="1371600" algn="l" rtl="0" eaLnBrk="0" fontAlgn="base" hangingPunct="0">
        <a:spcBef>
          <a:spcPct val="20000"/>
        </a:spcBef>
        <a:spcAft>
          <a:spcPct val="0"/>
        </a:spcAft>
        <a:defRPr sz="2000" kern="1200">
          <a:solidFill>
            <a:schemeClr val="tx1"/>
          </a:solidFill>
          <a:latin typeface="+mn-lt"/>
          <a:ea typeface="+mn-ea"/>
          <a:cs typeface="+mn-cs"/>
        </a:defRPr>
      </a:lvl4pPr>
      <a:lvl5pPr marL="1828800" algn="l" rtl="0" eaLnBrk="0" fontAlgn="base" hangingPunct="0">
        <a:spcBef>
          <a:spcPct val="20000"/>
        </a:spcBef>
        <a:spcAft>
          <a:spcPct val="0"/>
        </a:spcAf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auto">
          <a:xfrm>
            <a:off x="685800" y="2130425"/>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sz="4400" dirty="0"/>
              <a:t>Homework-Ch5</a:t>
            </a:r>
          </a:p>
        </p:txBody>
      </p:sp>
      <p:sp>
        <p:nvSpPr>
          <p:cNvPr id="3075" name="Rectangle 3"/>
          <p:cNvSpPr>
            <a:spLocks noGrp="1" noChangeArrowheads="1"/>
          </p:cNvSpPr>
          <p:nvPr>
            <p:ph type="subTitle" idx="1"/>
          </p:nvPr>
        </p:nvSpPr>
        <p:spPr>
          <a:xfrm>
            <a:off x="1371600" y="3886200"/>
            <a:ext cx="6400800" cy="1752600"/>
          </a:xfrm>
        </p:spPr>
        <p:txBody>
          <a:bodyPr/>
          <a:lstStyle/>
          <a:p>
            <a:pPr eaLnBrk="1" hangingPunct="1"/>
            <a:endParaRPr lang="zh-CN" altLang="zh-CN"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457200" y="549275"/>
            <a:ext cx="8229600" cy="5543550"/>
          </a:xfrm>
        </p:spPr>
        <p:txBody>
          <a:bodyPr/>
          <a:lstStyle/>
          <a:p>
            <a:r>
              <a:rPr lang="en-US" altLang="zh-CN" dirty="0"/>
              <a:t>5-7. Suppose that instead of using 16 bits for the network part of a class B address originally, 20 bits had been used. How many class B networks would there have been?</a:t>
            </a:r>
          </a:p>
          <a:p>
            <a:endParaRPr lang="en-US" altLang="zh-CN" dirty="0"/>
          </a:p>
          <a:p>
            <a:endParaRPr lang="en-US" altLang="zh-CN" dirty="0"/>
          </a:p>
          <a:p>
            <a:r>
              <a:rPr lang="en-US" altLang="zh-CN" dirty="0">
                <a:solidFill>
                  <a:srgbClr val="0000FF"/>
                </a:solidFill>
              </a:rPr>
              <a:t>With a 2-bit preﬁx, there would have been 18 bits left over for the network. Consequently, the number of networks would have been 2</a:t>
            </a:r>
            <a:r>
              <a:rPr lang="en-US" altLang="zh-CN" baseline="30000" dirty="0">
                <a:solidFill>
                  <a:srgbClr val="0000FF"/>
                </a:solidFill>
              </a:rPr>
              <a:t>18</a:t>
            </a:r>
            <a:r>
              <a:rPr lang="en-US" altLang="zh-CN" dirty="0">
                <a:solidFill>
                  <a:srgbClr val="0000FF"/>
                </a:solidFill>
              </a:rPr>
              <a:t> or 262,144. However, all 0s and all 1s are special, so only 262,142 are available.</a:t>
            </a:r>
            <a:endParaRPr lang="zh-CN" altLang="zh-CN" dirty="0">
              <a:solidFill>
                <a:srgbClr val="0000FF"/>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2782319112"/>
              </p:ext>
            </p:extLst>
          </p:nvPr>
        </p:nvGraphicFramePr>
        <p:xfrm>
          <a:off x="1619672" y="2492896"/>
          <a:ext cx="5215597" cy="648072"/>
        </p:xfrm>
        <a:graphic>
          <a:graphicData uri="http://schemas.openxmlformats.org/drawingml/2006/table">
            <a:tbl>
              <a:tblPr firstRow="1" firstCol="1" bandRow="1">
                <a:tableStyleId>{5C22544A-7EE6-4342-B048-85BDC9FD1C3A}</a:tableStyleId>
              </a:tblPr>
              <a:tblGrid>
                <a:gridCol w="576064">
                  <a:extLst>
                    <a:ext uri="{9D8B030D-6E8A-4147-A177-3AD203B41FA5}">
                      <a16:colId xmlns:a16="http://schemas.microsoft.com/office/drawing/2014/main" val="3528593499"/>
                    </a:ext>
                  </a:extLst>
                </a:gridCol>
                <a:gridCol w="2736304">
                  <a:extLst>
                    <a:ext uri="{9D8B030D-6E8A-4147-A177-3AD203B41FA5}">
                      <a16:colId xmlns:a16="http://schemas.microsoft.com/office/drawing/2014/main" val="2327129229"/>
                    </a:ext>
                  </a:extLst>
                </a:gridCol>
                <a:gridCol w="1903229">
                  <a:extLst>
                    <a:ext uri="{9D8B030D-6E8A-4147-A177-3AD203B41FA5}">
                      <a16:colId xmlns:a16="http://schemas.microsoft.com/office/drawing/2014/main" val="1990507329"/>
                    </a:ext>
                  </a:extLst>
                </a:gridCol>
              </a:tblGrid>
              <a:tr h="648072">
                <a:tc>
                  <a:txBody>
                    <a:bodyPr/>
                    <a:lstStyle/>
                    <a:p>
                      <a:r>
                        <a:rPr lang="en-US" sz="2400" b="0" kern="100" dirty="0">
                          <a:solidFill>
                            <a:srgbClr val="0000FF"/>
                          </a:solidFill>
                          <a:effectLst/>
                        </a:rPr>
                        <a:t>10</a:t>
                      </a:r>
                      <a:endParaRPr lang="zh-CN" sz="2400" b="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r>
                        <a:rPr lang="en-US" sz="2400" b="0" kern="100" dirty="0">
                          <a:solidFill>
                            <a:srgbClr val="0000FF"/>
                          </a:solidFill>
                          <a:effectLst/>
                        </a:rPr>
                        <a:t>Network (18bit)</a:t>
                      </a:r>
                      <a:endParaRPr lang="zh-CN" sz="2400" b="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r>
                        <a:rPr lang="en-US" sz="2400" b="0" kern="100" dirty="0">
                          <a:solidFill>
                            <a:srgbClr val="0000FF"/>
                          </a:solidFill>
                          <a:effectLst/>
                        </a:rPr>
                        <a:t>Host(12bit)</a:t>
                      </a:r>
                      <a:endParaRPr lang="zh-CN" sz="2400" b="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5447104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p:cNvSpPr>
            <a:spLocks noGrp="1"/>
          </p:cNvSpPr>
          <p:nvPr>
            <p:ph idx="1"/>
          </p:nvPr>
        </p:nvSpPr>
        <p:spPr>
          <a:xfrm>
            <a:off x="457200" y="549275"/>
            <a:ext cx="8229600" cy="5543550"/>
          </a:xfrm>
        </p:spPr>
        <p:txBody>
          <a:bodyPr/>
          <a:lstStyle/>
          <a:p>
            <a:r>
              <a:rPr lang="en-US" altLang="zh-CN" sz="2000" dirty="0"/>
              <a:t>5-8. A large number of consecutive IP addresses are available starting at 198.16.0.0. Suppose that four organizations, A, B, C, and D, request 4000, 2000, 4000, and 8000 addresses, respectively, and in that order. For each of these, give the first IP address assigned, the last IP address assigned, and the mask in the </a:t>
            </a:r>
            <a:r>
              <a:rPr lang="en-US" altLang="zh-CN" sz="2000" dirty="0" err="1"/>
              <a:t>w.x.y.z</a:t>
            </a:r>
            <a:r>
              <a:rPr lang="en-US" altLang="zh-CN" sz="2000" dirty="0"/>
              <a:t>/s notation.</a:t>
            </a:r>
          </a:p>
          <a:p>
            <a:r>
              <a:rPr lang="en-US" altLang="zh-CN" sz="2000" dirty="0">
                <a:solidFill>
                  <a:srgbClr val="0000FF"/>
                </a:solidFill>
              </a:rPr>
              <a:t>To start with, all the requests are rounded up to a power of two.</a:t>
            </a:r>
          </a:p>
          <a:p>
            <a:r>
              <a:rPr lang="en-US" altLang="zh-CN" sz="2000" dirty="0">
                <a:solidFill>
                  <a:srgbClr val="0000FF"/>
                </a:solidFill>
              </a:rPr>
              <a:t>The starting address, ending address, and mask are as follows:</a:t>
            </a:r>
          </a:p>
          <a:p>
            <a:r>
              <a:rPr lang="en-US" altLang="zh-CN" sz="2000" dirty="0">
                <a:solidFill>
                  <a:srgbClr val="0000FF"/>
                </a:solidFill>
              </a:rPr>
              <a:t>4000: 2</a:t>
            </a:r>
            <a:r>
              <a:rPr lang="en-US" altLang="zh-CN" sz="2000" baseline="30000" dirty="0">
                <a:solidFill>
                  <a:srgbClr val="0000FF"/>
                </a:solidFill>
              </a:rPr>
              <a:t>12	</a:t>
            </a:r>
            <a:r>
              <a:rPr lang="en-US" altLang="zh-CN" sz="2000" dirty="0">
                <a:solidFill>
                  <a:srgbClr val="0000FF"/>
                </a:solidFill>
              </a:rPr>
              <a:t>198.16.0000 0000.0~198.16.0000 1111.255</a:t>
            </a:r>
            <a:endParaRPr lang="zh-CN" altLang="en-US" sz="2000" dirty="0">
              <a:solidFill>
                <a:srgbClr val="0000FF"/>
              </a:solidFill>
            </a:endParaRPr>
          </a:p>
          <a:p>
            <a:r>
              <a:rPr lang="en-US" altLang="zh-CN" sz="2000" dirty="0">
                <a:solidFill>
                  <a:srgbClr val="0000FF"/>
                </a:solidFill>
              </a:rPr>
              <a:t>2000: 2</a:t>
            </a:r>
            <a:r>
              <a:rPr lang="en-US" altLang="zh-CN" sz="2000" baseline="30000" dirty="0">
                <a:solidFill>
                  <a:srgbClr val="0000FF"/>
                </a:solidFill>
              </a:rPr>
              <a:t>11	</a:t>
            </a:r>
            <a:r>
              <a:rPr lang="en-US" altLang="zh-CN" sz="2000" dirty="0">
                <a:solidFill>
                  <a:srgbClr val="0000FF"/>
                </a:solidFill>
              </a:rPr>
              <a:t>198.16.00010 000.0~198.16.00010 111.255</a:t>
            </a:r>
            <a:endParaRPr lang="zh-CN" altLang="en-US" sz="2000" dirty="0">
              <a:solidFill>
                <a:srgbClr val="0000FF"/>
              </a:solidFill>
            </a:endParaRPr>
          </a:p>
          <a:p>
            <a:r>
              <a:rPr lang="en-US" altLang="zh-CN" sz="2000" dirty="0">
                <a:solidFill>
                  <a:srgbClr val="0000FF"/>
                </a:solidFill>
              </a:rPr>
              <a:t>4000: 2</a:t>
            </a:r>
            <a:r>
              <a:rPr lang="en-US" altLang="zh-CN" sz="2000" baseline="30000" dirty="0">
                <a:solidFill>
                  <a:srgbClr val="0000FF"/>
                </a:solidFill>
              </a:rPr>
              <a:t>12	</a:t>
            </a:r>
            <a:r>
              <a:rPr lang="en-US" altLang="zh-CN" sz="2000" dirty="0">
                <a:solidFill>
                  <a:srgbClr val="0000FF"/>
                </a:solidFill>
              </a:rPr>
              <a:t>198.16.0010 0000.0~198.16.0010 1111.255</a:t>
            </a:r>
            <a:endParaRPr lang="zh-CN" altLang="en-US" sz="2000" dirty="0">
              <a:solidFill>
                <a:srgbClr val="0000FF"/>
              </a:solidFill>
            </a:endParaRPr>
          </a:p>
          <a:p>
            <a:r>
              <a:rPr lang="en-US" altLang="zh-CN" sz="2000" dirty="0">
                <a:solidFill>
                  <a:srgbClr val="0000FF"/>
                </a:solidFill>
              </a:rPr>
              <a:t>8000: 2</a:t>
            </a:r>
            <a:r>
              <a:rPr lang="en-US" altLang="zh-CN" sz="2000" baseline="30000" dirty="0">
                <a:solidFill>
                  <a:srgbClr val="0000FF"/>
                </a:solidFill>
              </a:rPr>
              <a:t>13	</a:t>
            </a:r>
            <a:r>
              <a:rPr lang="en-US" altLang="zh-CN" sz="2000" dirty="0">
                <a:solidFill>
                  <a:srgbClr val="0000FF"/>
                </a:solidFill>
              </a:rPr>
              <a:t>198.16.010 00000.0~198.16.000 11111.255</a:t>
            </a:r>
            <a:endParaRPr lang="zh-CN" altLang="en-US" sz="2000" dirty="0">
              <a:solidFill>
                <a:srgbClr val="0000FF"/>
              </a:solidFill>
            </a:endParaRPr>
          </a:p>
          <a:p>
            <a:endParaRPr lang="zh-CN" altLang="zh-CN" sz="2400" dirty="0">
              <a:solidFill>
                <a:srgbClr val="0000FF"/>
              </a:solidFill>
            </a:endParaRPr>
          </a:p>
          <a:p>
            <a:r>
              <a:rPr lang="en-US" altLang="zh-CN" sz="2400" dirty="0">
                <a:solidFill>
                  <a:srgbClr val="0000FF"/>
                </a:solidFill>
              </a:rPr>
              <a:t> </a:t>
            </a:r>
            <a:endParaRPr lang="zh-CN" altLang="zh-CN" sz="2400" dirty="0">
              <a:solidFill>
                <a:srgbClr val="0000FF"/>
              </a:solidFill>
            </a:endParaRPr>
          </a:p>
        </p:txBody>
      </p:sp>
      <p:graphicFrame>
        <p:nvGraphicFramePr>
          <p:cNvPr id="5" name="表格 4">
            <a:extLst>
              <a:ext uri="{FF2B5EF4-FFF2-40B4-BE49-F238E27FC236}">
                <a16:creationId xmlns:a16="http://schemas.microsoft.com/office/drawing/2014/main" id="{A9247E18-97F8-40B8-A2F0-F6577F2FF536}"/>
              </a:ext>
            </a:extLst>
          </p:cNvPr>
          <p:cNvGraphicFramePr>
            <a:graphicFrameLocks noGrp="1"/>
          </p:cNvGraphicFramePr>
          <p:nvPr>
            <p:extLst>
              <p:ext uri="{D42A27DB-BD31-4B8C-83A1-F6EECF244321}">
                <p14:modId xmlns:p14="http://schemas.microsoft.com/office/powerpoint/2010/main" val="1055878028"/>
              </p:ext>
            </p:extLst>
          </p:nvPr>
        </p:nvGraphicFramePr>
        <p:xfrm>
          <a:off x="539552" y="4509120"/>
          <a:ext cx="7560840" cy="1699096"/>
        </p:xfrm>
        <a:graphic>
          <a:graphicData uri="http://schemas.openxmlformats.org/drawingml/2006/table">
            <a:tbl>
              <a:tblPr firstRow="1" firstCol="1" bandRow="1">
                <a:tableStyleId>{9DCAF9ED-07DC-4A11-8D7F-57B35C25682E}</a:tableStyleId>
              </a:tblPr>
              <a:tblGrid>
                <a:gridCol w="677053">
                  <a:extLst>
                    <a:ext uri="{9D8B030D-6E8A-4147-A177-3AD203B41FA5}">
                      <a16:colId xmlns:a16="http://schemas.microsoft.com/office/drawing/2014/main" val="3945337247"/>
                    </a:ext>
                  </a:extLst>
                </a:gridCol>
                <a:gridCol w="4256473">
                  <a:extLst>
                    <a:ext uri="{9D8B030D-6E8A-4147-A177-3AD203B41FA5}">
                      <a16:colId xmlns:a16="http://schemas.microsoft.com/office/drawing/2014/main" val="812358914"/>
                    </a:ext>
                  </a:extLst>
                </a:gridCol>
                <a:gridCol w="2627314">
                  <a:extLst>
                    <a:ext uri="{9D8B030D-6E8A-4147-A177-3AD203B41FA5}">
                      <a16:colId xmlns:a16="http://schemas.microsoft.com/office/drawing/2014/main" val="2241884749"/>
                    </a:ext>
                  </a:extLst>
                </a:gridCol>
              </a:tblGrid>
              <a:tr h="479896">
                <a:tc>
                  <a:txBody>
                    <a:bodyPr/>
                    <a:lstStyle/>
                    <a:p>
                      <a:r>
                        <a:rPr lang="en-US" sz="2000" kern="100" dirty="0">
                          <a:effectLst/>
                        </a:rPr>
                        <a:t>Org.</a:t>
                      </a:r>
                      <a:endParaRPr lang="zh-CN" sz="2000" b="1"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2000" kern="100" dirty="0">
                          <a:effectLst/>
                        </a:rPr>
                        <a:t>IP address assignment</a:t>
                      </a:r>
                      <a:endParaRPr lang="zh-CN" sz="2000" b="1"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2000" kern="100">
                          <a:effectLst/>
                        </a:rPr>
                        <a:t>w.x.y.z/s notation</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03503822"/>
                  </a:ext>
                </a:extLst>
              </a:tr>
              <a:tr h="239948">
                <a:tc>
                  <a:txBody>
                    <a:bodyPr/>
                    <a:lstStyle/>
                    <a:p>
                      <a:r>
                        <a:rPr lang="en-US" sz="2000" kern="100">
                          <a:effectLst/>
                        </a:rPr>
                        <a:t>A</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2000" kern="100">
                          <a:effectLst/>
                        </a:rPr>
                        <a:t> 198.16.0.0 – 198.16.15.255 </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2000" kern="100">
                          <a:effectLst/>
                        </a:rPr>
                        <a:t> 198.16.0.0/20 </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27692909"/>
                  </a:ext>
                </a:extLst>
              </a:tr>
              <a:tr h="239948">
                <a:tc>
                  <a:txBody>
                    <a:bodyPr/>
                    <a:lstStyle/>
                    <a:p>
                      <a:r>
                        <a:rPr lang="en-US" sz="2000" kern="100" dirty="0">
                          <a:effectLst/>
                        </a:rPr>
                        <a:t>B</a:t>
                      </a:r>
                      <a:endParaRPr lang="zh-CN" sz="2000" b="1"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2000" kern="100">
                          <a:effectLst/>
                        </a:rPr>
                        <a:t> 198.16.16.0 – 198.16.23.255 </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2000" kern="100">
                          <a:effectLst/>
                        </a:rPr>
                        <a:t> 198.16.16.0/21 </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81683469"/>
                  </a:ext>
                </a:extLst>
              </a:tr>
              <a:tr h="239948">
                <a:tc>
                  <a:txBody>
                    <a:bodyPr/>
                    <a:lstStyle/>
                    <a:p>
                      <a:r>
                        <a:rPr lang="en-US" sz="2000" kern="100">
                          <a:effectLst/>
                        </a:rPr>
                        <a:t>C</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2000" kern="100">
                          <a:effectLst/>
                        </a:rPr>
                        <a:t> 198.16.32.0 – 198.16.47.255 </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2000" kern="100">
                          <a:effectLst/>
                        </a:rPr>
                        <a:t> 198.16.32.0/20 </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71701998"/>
                  </a:ext>
                </a:extLst>
              </a:tr>
              <a:tr h="239948">
                <a:tc>
                  <a:txBody>
                    <a:bodyPr/>
                    <a:lstStyle/>
                    <a:p>
                      <a:r>
                        <a:rPr lang="en-US" sz="2000" kern="100">
                          <a:effectLst/>
                        </a:rPr>
                        <a:t>D</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2000" kern="100">
                          <a:effectLst/>
                        </a:rPr>
                        <a:t> 198.16.64.0 – 198.16.95.255 </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2000" kern="100" dirty="0">
                          <a:effectLst/>
                        </a:rPr>
                        <a:t> 198.16.64.0/19</a:t>
                      </a:r>
                      <a:endParaRPr lang="zh-CN" sz="2000" b="1"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2609203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p:cNvSpPr>
            <a:spLocks noGrp="1"/>
          </p:cNvSpPr>
          <p:nvPr>
            <p:ph idx="1"/>
          </p:nvPr>
        </p:nvSpPr>
        <p:spPr>
          <a:xfrm>
            <a:off x="457200" y="549275"/>
            <a:ext cx="8229600" cy="5543550"/>
          </a:xfrm>
        </p:spPr>
        <p:txBody>
          <a:bodyPr/>
          <a:lstStyle/>
          <a:p>
            <a:r>
              <a:rPr lang="en-US" altLang="zh-CN" sz="2400" dirty="0"/>
              <a:t>5-9. A router has the following (CIDR) entries in its routing table:</a:t>
            </a:r>
            <a:endParaRPr lang="zh-CN" altLang="zh-CN" sz="2400" dirty="0"/>
          </a:p>
          <a:p>
            <a:r>
              <a:rPr lang="en-US" altLang="zh-CN" sz="2400" dirty="0"/>
              <a:t>For each of the following IP addresses, what does the router do if a packet with that</a:t>
            </a:r>
            <a:br>
              <a:rPr lang="en-US" altLang="zh-CN" sz="2400" dirty="0"/>
            </a:br>
            <a:r>
              <a:rPr lang="en-US" altLang="zh-CN" sz="2400" dirty="0"/>
              <a:t>address arrives?</a:t>
            </a:r>
            <a:br>
              <a:rPr lang="en-US" altLang="zh-CN" sz="2400" dirty="0"/>
            </a:br>
            <a:r>
              <a:rPr lang="en-US" altLang="zh-CN" sz="2400" dirty="0"/>
              <a:t>(a) 135.46.63.10</a:t>
            </a:r>
            <a:br>
              <a:rPr lang="en-US" altLang="zh-CN" sz="2400" dirty="0"/>
            </a:br>
            <a:r>
              <a:rPr lang="en-US" altLang="zh-CN" sz="2400" dirty="0"/>
              <a:t>(b) 135.46.57.14</a:t>
            </a:r>
            <a:br>
              <a:rPr lang="en-US" altLang="zh-CN" sz="2400" dirty="0"/>
            </a:br>
            <a:r>
              <a:rPr lang="en-US" altLang="zh-CN" sz="2400" dirty="0"/>
              <a:t>(c) 135.46.52.2</a:t>
            </a:r>
            <a:br>
              <a:rPr lang="en-US" altLang="zh-CN" sz="2400" dirty="0"/>
            </a:br>
            <a:r>
              <a:rPr lang="en-US" altLang="zh-CN" sz="2400" dirty="0"/>
              <a:t>(d) 192.53.40.7</a:t>
            </a:r>
            <a:br>
              <a:rPr lang="en-US" altLang="zh-CN" sz="2400" dirty="0"/>
            </a:br>
            <a:r>
              <a:rPr lang="en-US" altLang="zh-CN" sz="2400" dirty="0"/>
              <a:t>(e) 192.53.56.7</a:t>
            </a:r>
          </a:p>
          <a:p>
            <a:endParaRPr lang="en-US" altLang="zh-CN" sz="2400" dirty="0"/>
          </a:p>
          <a:p>
            <a:r>
              <a:rPr lang="en-US" altLang="zh-CN" sz="2400" dirty="0"/>
              <a:t> </a:t>
            </a:r>
            <a:endParaRPr lang="en-US" altLang="zh-CN" sz="2400" dirty="0">
              <a:solidFill>
                <a:srgbClr val="0000FF"/>
              </a:solidFill>
            </a:endParaRPr>
          </a:p>
        </p:txBody>
      </p:sp>
      <p:pic>
        <p:nvPicPr>
          <p:cNvPr id="5" name="图片 4"/>
          <p:cNvPicPr>
            <a:picLocks noChangeAspect="1"/>
          </p:cNvPicPr>
          <p:nvPr/>
        </p:nvPicPr>
        <p:blipFill>
          <a:blip r:embed="rId2"/>
          <a:stretch>
            <a:fillRect/>
          </a:stretch>
        </p:blipFill>
        <p:spPr>
          <a:xfrm>
            <a:off x="3995936" y="2780928"/>
            <a:ext cx="9746848" cy="227065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3721858574"/>
              </p:ext>
            </p:extLst>
          </p:nvPr>
        </p:nvGraphicFramePr>
        <p:xfrm>
          <a:off x="971600" y="1340768"/>
          <a:ext cx="6696743" cy="1524000"/>
        </p:xfrm>
        <a:graphic>
          <a:graphicData uri="http://schemas.openxmlformats.org/drawingml/2006/table">
            <a:tbl>
              <a:tblPr firstRow="1" firstCol="1" bandRow="1">
                <a:tableStyleId>{9DCAF9ED-07DC-4A11-8D7F-57B35C25682E}</a:tableStyleId>
              </a:tblPr>
              <a:tblGrid>
                <a:gridCol w="2017889">
                  <a:extLst>
                    <a:ext uri="{9D8B030D-6E8A-4147-A177-3AD203B41FA5}">
                      <a16:colId xmlns:a16="http://schemas.microsoft.com/office/drawing/2014/main" val="3286994825"/>
                    </a:ext>
                  </a:extLst>
                </a:gridCol>
                <a:gridCol w="3003782">
                  <a:extLst>
                    <a:ext uri="{9D8B030D-6E8A-4147-A177-3AD203B41FA5}">
                      <a16:colId xmlns:a16="http://schemas.microsoft.com/office/drawing/2014/main" val="2468068804"/>
                    </a:ext>
                  </a:extLst>
                </a:gridCol>
                <a:gridCol w="1675072">
                  <a:extLst>
                    <a:ext uri="{9D8B030D-6E8A-4147-A177-3AD203B41FA5}">
                      <a16:colId xmlns:a16="http://schemas.microsoft.com/office/drawing/2014/main" val="2855983322"/>
                    </a:ext>
                  </a:extLst>
                </a:gridCol>
              </a:tblGrid>
              <a:tr h="0">
                <a:tc>
                  <a:txBody>
                    <a:bodyPr/>
                    <a:lstStyle/>
                    <a:p>
                      <a:pPr algn="ctr"/>
                      <a:r>
                        <a:rPr lang="en-US" sz="2000" kern="100">
                          <a:effectLst/>
                        </a:rPr>
                        <a:t>Address/mask</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000" kern="100">
                          <a:effectLst/>
                        </a:rPr>
                        <a:t>The 3</a:t>
                      </a:r>
                      <a:r>
                        <a:rPr lang="en-US" sz="2000" kern="100" baseline="30000">
                          <a:effectLst/>
                        </a:rPr>
                        <a:t>rd</a:t>
                      </a:r>
                      <a:r>
                        <a:rPr lang="en-US" sz="2000" kern="100">
                          <a:effectLst/>
                        </a:rPr>
                        <a:t> Byte (in Binary)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Next hop</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2095240"/>
                  </a:ext>
                </a:extLst>
              </a:tr>
              <a:tr h="0">
                <a:tc>
                  <a:txBody>
                    <a:bodyPr/>
                    <a:lstStyle/>
                    <a:p>
                      <a:pPr algn="ctr"/>
                      <a:r>
                        <a:rPr lang="en-US" sz="2000" kern="100">
                          <a:effectLst/>
                        </a:rPr>
                        <a:t>192.53.</a:t>
                      </a:r>
                      <a:r>
                        <a:rPr lang="en-US" sz="2000" kern="100">
                          <a:effectLst/>
                          <a:highlight>
                            <a:srgbClr val="FFFF00"/>
                          </a:highlight>
                        </a:rPr>
                        <a:t>40</a:t>
                      </a:r>
                      <a:r>
                        <a:rPr lang="en-US" sz="2000" kern="100">
                          <a:effectLst/>
                        </a:rPr>
                        <a:t>.0/23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000" kern="100" dirty="0">
                          <a:effectLst/>
                        </a:rPr>
                        <a:t>0010 1000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Router 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869290"/>
                  </a:ext>
                </a:extLst>
              </a:tr>
              <a:tr h="0">
                <a:tc>
                  <a:txBody>
                    <a:bodyPr/>
                    <a:lstStyle/>
                    <a:p>
                      <a:pPr algn="ctr"/>
                      <a:r>
                        <a:rPr lang="en-US" sz="2000" kern="100">
                          <a:effectLst/>
                        </a:rPr>
                        <a:t>135.46.</a:t>
                      </a:r>
                      <a:r>
                        <a:rPr lang="en-US" sz="2000" kern="100">
                          <a:effectLst/>
                          <a:highlight>
                            <a:srgbClr val="FFFF00"/>
                          </a:highlight>
                        </a:rPr>
                        <a:t>56</a:t>
                      </a:r>
                      <a:r>
                        <a:rPr lang="en-US" sz="2000" kern="100">
                          <a:effectLst/>
                        </a:rPr>
                        <a:t>.0/22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000" kern="100">
                          <a:effectLst/>
                        </a:rPr>
                        <a:t>0011 1000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Interface 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25116195"/>
                  </a:ext>
                </a:extLst>
              </a:tr>
              <a:tr h="0">
                <a:tc>
                  <a:txBody>
                    <a:bodyPr/>
                    <a:lstStyle/>
                    <a:p>
                      <a:pPr algn="ctr"/>
                      <a:r>
                        <a:rPr lang="en-US" sz="2000" kern="100">
                          <a:effectLst/>
                        </a:rPr>
                        <a:t>135.46.</a:t>
                      </a:r>
                      <a:r>
                        <a:rPr lang="en-US" sz="2000" kern="100">
                          <a:effectLst/>
                          <a:highlight>
                            <a:srgbClr val="FFFF00"/>
                          </a:highlight>
                        </a:rPr>
                        <a:t>60</a:t>
                      </a:r>
                      <a:r>
                        <a:rPr lang="en-US" sz="2000" kern="100">
                          <a:effectLst/>
                        </a:rPr>
                        <a:t>.0/22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000" kern="100" dirty="0">
                          <a:effectLst/>
                        </a:rPr>
                        <a:t>0011 1100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Interface 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49099503"/>
                  </a:ext>
                </a:extLst>
              </a:tr>
              <a:tr h="0">
                <a:tc>
                  <a:txBody>
                    <a:bodyPr/>
                    <a:lstStyle/>
                    <a:p>
                      <a:pPr algn="ctr"/>
                      <a:r>
                        <a:rPr lang="en-US" sz="2000" kern="100">
                          <a:effectLst/>
                        </a:rPr>
                        <a:t>default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a:effectLst/>
                        </a:rPr>
                        <a:t>Router 2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36247567"/>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77297148"/>
              </p:ext>
            </p:extLst>
          </p:nvPr>
        </p:nvGraphicFramePr>
        <p:xfrm>
          <a:off x="539552" y="3429000"/>
          <a:ext cx="8208912" cy="1828800"/>
        </p:xfrm>
        <a:graphic>
          <a:graphicData uri="http://schemas.openxmlformats.org/drawingml/2006/table">
            <a:tbl>
              <a:tblPr firstRow="1" firstCol="1" bandRow="1">
                <a:tableStyleId>{9DCAF9ED-07DC-4A11-8D7F-57B35C25682E}</a:tableStyleId>
              </a:tblPr>
              <a:tblGrid>
                <a:gridCol w="648224">
                  <a:extLst>
                    <a:ext uri="{9D8B030D-6E8A-4147-A177-3AD203B41FA5}">
                      <a16:colId xmlns:a16="http://schemas.microsoft.com/office/drawing/2014/main" val="2237329474"/>
                    </a:ext>
                  </a:extLst>
                </a:gridCol>
                <a:gridCol w="2943536">
                  <a:extLst>
                    <a:ext uri="{9D8B030D-6E8A-4147-A177-3AD203B41FA5}">
                      <a16:colId xmlns:a16="http://schemas.microsoft.com/office/drawing/2014/main" val="1021453546"/>
                    </a:ext>
                  </a:extLst>
                </a:gridCol>
                <a:gridCol w="2942382">
                  <a:extLst>
                    <a:ext uri="{9D8B030D-6E8A-4147-A177-3AD203B41FA5}">
                      <a16:colId xmlns:a16="http://schemas.microsoft.com/office/drawing/2014/main" val="2455727108"/>
                    </a:ext>
                  </a:extLst>
                </a:gridCol>
                <a:gridCol w="1674770">
                  <a:extLst>
                    <a:ext uri="{9D8B030D-6E8A-4147-A177-3AD203B41FA5}">
                      <a16:colId xmlns:a16="http://schemas.microsoft.com/office/drawing/2014/main" val="369052381"/>
                    </a:ext>
                  </a:extLst>
                </a:gridCol>
              </a:tblGrid>
              <a:tr h="0">
                <a:tc>
                  <a:txBody>
                    <a:bodyPr/>
                    <a:lstStyle/>
                    <a:p>
                      <a:pPr algn="ctr"/>
                      <a:r>
                        <a:rPr lang="en-US" sz="2000" kern="100">
                          <a:effectLst/>
                        </a:rPr>
                        <a:t>No.</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Destination IP Address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The 3</a:t>
                      </a:r>
                      <a:r>
                        <a:rPr lang="en-US" sz="2000" kern="100" baseline="30000">
                          <a:effectLst/>
                        </a:rPr>
                        <a:t>rd</a:t>
                      </a:r>
                      <a:r>
                        <a:rPr lang="en-US" sz="2000" kern="100">
                          <a:effectLst/>
                        </a:rPr>
                        <a:t> Byte (in Binary)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Output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30738162"/>
                  </a:ext>
                </a:extLst>
              </a:tr>
              <a:tr h="0">
                <a:tc>
                  <a:txBody>
                    <a:bodyPr/>
                    <a:lstStyle/>
                    <a:p>
                      <a:pPr algn="ctr"/>
                      <a:r>
                        <a:rPr lang="en-US" sz="2000" kern="100">
                          <a:effectLst/>
                        </a:rPr>
                        <a:t>(a)</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135.46.</a:t>
                      </a:r>
                      <a:r>
                        <a:rPr lang="en-US" sz="2000" kern="100">
                          <a:effectLst/>
                          <a:highlight>
                            <a:srgbClr val="FFFF00"/>
                          </a:highlight>
                        </a:rPr>
                        <a:t>63</a:t>
                      </a:r>
                      <a:r>
                        <a:rPr lang="en-US" sz="2000" kern="100">
                          <a:effectLst/>
                        </a:rPr>
                        <a:t>.10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0011 1111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Interface 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11241290"/>
                  </a:ext>
                </a:extLst>
              </a:tr>
              <a:tr h="0">
                <a:tc>
                  <a:txBody>
                    <a:bodyPr/>
                    <a:lstStyle/>
                    <a:p>
                      <a:pPr algn="ctr"/>
                      <a:r>
                        <a:rPr lang="en-US" sz="2000" kern="100">
                          <a:effectLst/>
                        </a:rPr>
                        <a:t>(b)</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135.46.</a:t>
                      </a:r>
                      <a:r>
                        <a:rPr lang="en-US" sz="2000" kern="100">
                          <a:effectLst/>
                          <a:highlight>
                            <a:srgbClr val="FFFF00"/>
                          </a:highlight>
                        </a:rPr>
                        <a:t>57</a:t>
                      </a:r>
                      <a:r>
                        <a:rPr lang="en-US" sz="2000" kern="100">
                          <a:effectLst/>
                        </a:rPr>
                        <a:t>.14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0011 1001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Interface 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14523005"/>
                  </a:ext>
                </a:extLst>
              </a:tr>
              <a:tr h="0">
                <a:tc>
                  <a:txBody>
                    <a:bodyPr/>
                    <a:lstStyle/>
                    <a:p>
                      <a:pPr algn="ctr"/>
                      <a:r>
                        <a:rPr lang="en-US" sz="2000" kern="100">
                          <a:effectLst/>
                        </a:rPr>
                        <a:t>(c)</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135.46.</a:t>
                      </a:r>
                      <a:r>
                        <a:rPr lang="en-US" sz="2000" kern="100">
                          <a:effectLst/>
                          <a:highlight>
                            <a:srgbClr val="FFFF00"/>
                          </a:highlight>
                        </a:rPr>
                        <a:t>52</a:t>
                      </a:r>
                      <a:r>
                        <a:rPr lang="en-US" sz="2000" kern="100">
                          <a:effectLst/>
                        </a:rPr>
                        <a:t>.2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0011 0100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Router 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55251781"/>
                  </a:ext>
                </a:extLst>
              </a:tr>
              <a:tr h="0">
                <a:tc>
                  <a:txBody>
                    <a:bodyPr/>
                    <a:lstStyle/>
                    <a:p>
                      <a:pPr algn="ctr"/>
                      <a:r>
                        <a:rPr lang="en-US" sz="2000" kern="100">
                          <a:effectLst/>
                        </a:rPr>
                        <a:t>(d)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192.53.</a:t>
                      </a:r>
                      <a:r>
                        <a:rPr lang="en-US" sz="2000" kern="100">
                          <a:effectLst/>
                          <a:highlight>
                            <a:srgbClr val="FFFF00"/>
                          </a:highlight>
                        </a:rPr>
                        <a:t>40</a:t>
                      </a:r>
                      <a:r>
                        <a:rPr lang="en-US" sz="2000" kern="100">
                          <a:effectLst/>
                        </a:rPr>
                        <a:t>.7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0010 1000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Router 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26844643"/>
                  </a:ext>
                </a:extLst>
              </a:tr>
              <a:tr h="0">
                <a:tc>
                  <a:txBody>
                    <a:bodyPr/>
                    <a:lstStyle/>
                    <a:p>
                      <a:pPr algn="ctr"/>
                      <a:r>
                        <a:rPr lang="en-US" sz="2000" kern="100">
                          <a:effectLst/>
                        </a:rPr>
                        <a:t>(e)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192.53.</a:t>
                      </a:r>
                      <a:r>
                        <a:rPr lang="en-US" sz="2000" kern="100">
                          <a:effectLst/>
                          <a:highlight>
                            <a:srgbClr val="FFFF00"/>
                          </a:highlight>
                        </a:rPr>
                        <a:t>56</a:t>
                      </a:r>
                      <a:r>
                        <a:rPr lang="en-US" sz="2000" kern="100">
                          <a:effectLst/>
                        </a:rPr>
                        <a:t>.7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0011 1000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a:effectLst/>
                        </a:rPr>
                        <a:t>Router 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35909638"/>
                  </a:ext>
                </a:extLst>
              </a:tr>
            </a:tbl>
          </a:graphicData>
        </a:graphic>
      </p:graphicFrame>
    </p:spTree>
    <p:extLst>
      <p:ext uri="{BB962C8B-B14F-4D97-AF65-F5344CB8AC3E}">
        <p14:creationId xmlns:p14="http://schemas.microsoft.com/office/powerpoint/2010/main" val="1308321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D0D0B37-B09F-4328-BA9B-D9EBD063422B}"/>
              </a:ext>
            </a:extLst>
          </p:cNvPr>
          <p:cNvSpPr>
            <a:spLocks noGrp="1"/>
          </p:cNvSpPr>
          <p:nvPr>
            <p:ph idx="1"/>
          </p:nvPr>
        </p:nvSpPr>
        <p:spPr/>
        <p:txBody>
          <a:bodyPr/>
          <a:lstStyle/>
          <a:p>
            <a:r>
              <a:rPr lang="en-US" altLang="zh-CN" dirty="0"/>
              <a:t>5-10. Two machines on the same network try to use the same port number to communicate with a server on another network. Is this possible? Explain why (not). What changes if these machines are separated from other networks by a NAT box?</a:t>
            </a:r>
            <a:endParaRPr lang="zh-CN" altLang="zh-CN" dirty="0"/>
          </a:p>
          <a:p>
            <a:r>
              <a:rPr lang="en-US" altLang="zh-CN" dirty="0">
                <a:solidFill>
                  <a:srgbClr val="0000FF"/>
                </a:solidFill>
              </a:rPr>
              <a:t>This is possible because the IP addresses of the machines are different</a:t>
            </a:r>
            <a:r>
              <a:rPr lang="en-US" altLang="zh-CN">
                <a:solidFill>
                  <a:srgbClr val="0000FF"/>
                </a:solidFill>
              </a:rPr>
              <a:t>. </a:t>
            </a:r>
          </a:p>
          <a:p>
            <a:r>
              <a:rPr lang="en-US" altLang="zh-CN">
                <a:solidFill>
                  <a:srgbClr val="0000FF"/>
                </a:solidFill>
              </a:rPr>
              <a:t>If </a:t>
            </a:r>
            <a:r>
              <a:rPr lang="en-US" altLang="zh-CN" dirty="0">
                <a:solidFill>
                  <a:srgbClr val="0000FF"/>
                </a:solidFill>
              </a:rPr>
              <a:t>a NAT box is used, the external IP addresses of the machines is the same, but the NAT box’s internal port mapping still allows them to use the same port number.</a:t>
            </a:r>
            <a:endParaRPr lang="zh-CN" altLang="zh-CN" dirty="0">
              <a:solidFill>
                <a:srgbClr val="0000FF"/>
              </a:solidFill>
            </a:endParaRPr>
          </a:p>
          <a:p>
            <a:endParaRPr lang="zh-CN" altLang="en-US" dirty="0"/>
          </a:p>
        </p:txBody>
      </p:sp>
    </p:spTree>
    <p:extLst>
      <p:ext uri="{BB962C8B-B14F-4D97-AF65-F5344CB8AC3E}">
        <p14:creationId xmlns:p14="http://schemas.microsoft.com/office/powerpoint/2010/main" val="174150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3"/>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zh-CN"/>
              <a:t>End</a:t>
            </a:r>
            <a:endParaRPr lang="zh-CN" altLang="en-US"/>
          </a:p>
        </p:txBody>
      </p:sp>
      <p:sp>
        <p:nvSpPr>
          <p:cNvPr id="14339" name="副标题 4"/>
          <p:cNvSpPr>
            <a:spLocks noGrp="1"/>
          </p:cNvSpPr>
          <p:nvPr>
            <p:ph type="subTitle" idx="1"/>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p:cNvSpPr>
            <a:spLocks noGrp="1"/>
          </p:cNvSpPr>
          <p:nvPr>
            <p:ph idx="1"/>
          </p:nvPr>
        </p:nvSpPr>
        <p:spPr>
          <a:xfrm>
            <a:off x="457200" y="549275"/>
            <a:ext cx="8229600" cy="5543550"/>
          </a:xfrm>
        </p:spPr>
        <p:txBody>
          <a:bodyPr/>
          <a:lstStyle/>
          <a:p>
            <a:r>
              <a:rPr lang="en-US" altLang="zh-CN" dirty="0"/>
              <a:t>5-1. Give three examples of protocol parameters that might be negotiated when a connection is set up.</a:t>
            </a:r>
          </a:p>
          <a:p>
            <a:endParaRPr lang="en-US" altLang="zh-CN" dirty="0">
              <a:solidFill>
                <a:srgbClr val="0000FF"/>
              </a:solidFill>
            </a:endParaRPr>
          </a:p>
          <a:p>
            <a:r>
              <a:rPr lang="en-US" altLang="zh-CN" dirty="0">
                <a:solidFill>
                  <a:srgbClr val="0000FF"/>
                </a:solidFill>
              </a:rPr>
              <a:t> The negotiation could set the </a:t>
            </a:r>
            <a:r>
              <a:rPr lang="en-US" altLang="zh-CN" dirty="0" err="1">
                <a:solidFill>
                  <a:srgbClr val="0000FF"/>
                </a:solidFill>
              </a:rPr>
              <a:t>windowsize</a:t>
            </a:r>
            <a:r>
              <a:rPr lang="en-US" altLang="zh-CN" dirty="0">
                <a:solidFill>
                  <a:srgbClr val="0000FF"/>
                </a:solidFill>
              </a:rPr>
              <a:t>, maximum packet size, data rate, and timer values.</a:t>
            </a:r>
            <a:endParaRPr lang="zh-CN" altLang="zh-CN"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2"/>
          <p:cNvSpPr>
            <a:spLocks noGrp="1"/>
          </p:cNvSpPr>
          <p:nvPr>
            <p:ph idx="1"/>
          </p:nvPr>
        </p:nvSpPr>
        <p:spPr>
          <a:xfrm>
            <a:off x="457200" y="549275"/>
            <a:ext cx="8229600" cy="5543550"/>
          </a:xfrm>
        </p:spPr>
        <p:txBody>
          <a:bodyPr/>
          <a:lstStyle/>
          <a:p>
            <a:r>
              <a:rPr lang="en-US" altLang="zh-CN" sz="2400" dirty="0"/>
              <a:t>5-2. Consider the network of Fig. 5-12(a). Distance vector routing is used, and the following link state packets have just come in at router D: from A: (B: 5, E: 4); from B: (A: 4, C: 1, F: 5); from C: (B: 3, D: 4, E: 3); from E: (A: 2, C: 2, F: 2); from F: (B: 1, D: 2, E: 3). The cost of the links from D to C and F are 3 and 4 respectively. What is D’s new routing table? Give both the outgoing line to use and the cost.</a:t>
            </a:r>
            <a:endParaRPr lang="zh-CN" altLang="zh-CN" sz="2400" dirty="0"/>
          </a:p>
          <a:p>
            <a:endParaRPr lang="en-US" altLang="zh-CN" sz="2400" dirty="0">
              <a:solidFill>
                <a:srgbClr val="0000FF"/>
              </a:solidFill>
            </a:endParaRPr>
          </a:p>
          <a:p>
            <a:r>
              <a:rPr lang="en-US" altLang="zh-CN" sz="2400" dirty="0">
                <a:solidFill>
                  <a:srgbClr val="0000FF"/>
                </a:solidFill>
              </a:rPr>
              <a:t>Computing the cheapest path to each destination from D gives costs (8, 5, 3, 0, 6, 4). The outgoing lines are (C, F, C, –, C, F).</a:t>
            </a:r>
            <a:endParaRPr lang="zh-CN" altLang="zh-CN" sz="2400" dirty="0">
              <a:solidFill>
                <a:srgbClr val="0000FF"/>
              </a:solidFill>
            </a:endParaRPr>
          </a:p>
          <a:p>
            <a:r>
              <a:rPr lang="en-US" altLang="zh-CN" sz="2400" dirty="0">
                <a:solidFill>
                  <a:srgbClr val="0000FF"/>
                </a:solidFill>
              </a:rPr>
              <a:t> </a:t>
            </a:r>
            <a:endParaRPr lang="zh-CN" altLang="zh-CN" sz="2400" dirty="0">
              <a:solidFill>
                <a:srgbClr val="0000FF"/>
              </a:solidFill>
            </a:endParaRPr>
          </a:p>
          <a:p>
            <a:endParaRPr lang="en-US" altLang="zh-CN" sz="1800" dirty="0">
              <a:solidFill>
                <a:srgbClr val="0000FF"/>
              </a:solidFill>
            </a:endParaRPr>
          </a:p>
        </p:txBody>
      </p:sp>
      <p:pic>
        <p:nvPicPr>
          <p:cNvPr id="2" name="图片 1"/>
          <p:cNvPicPr>
            <a:picLocks noChangeAspect="1"/>
          </p:cNvPicPr>
          <p:nvPr/>
        </p:nvPicPr>
        <p:blipFill>
          <a:blip r:embed="rId2"/>
          <a:stretch>
            <a:fillRect/>
          </a:stretch>
        </p:blipFill>
        <p:spPr>
          <a:xfrm>
            <a:off x="5724128" y="4477389"/>
            <a:ext cx="2432062" cy="18313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2"/>
          <p:cNvSpPr>
            <a:spLocks noGrp="1"/>
          </p:cNvSpPr>
          <p:nvPr>
            <p:ph idx="1"/>
          </p:nvPr>
        </p:nvSpPr>
        <p:spPr>
          <a:xfrm>
            <a:off x="457200" y="549275"/>
            <a:ext cx="8229600" cy="5543550"/>
          </a:xfrm>
        </p:spPr>
        <p:txBody>
          <a:bodyPr/>
          <a:lstStyle/>
          <a:p>
            <a:r>
              <a:rPr lang="en-US" altLang="zh-CN" dirty="0"/>
              <a:t>5-3. If costs are recorded as 8-bit numbers in a 50-router network, and distance vectors are exchanged twice a second, how much bandwidth per (full-duplex) line is chewed up by the distributed routing algorithm? Assume that each router has three lines to other routers.</a:t>
            </a:r>
            <a:endParaRPr lang="zh-CN" altLang="zh-CN" dirty="0"/>
          </a:p>
          <a:p>
            <a:endParaRPr lang="en-US" altLang="zh-CN" sz="2400" dirty="0">
              <a:solidFill>
                <a:srgbClr val="0000FF"/>
              </a:solidFill>
            </a:endParaRPr>
          </a:p>
          <a:p>
            <a:r>
              <a:rPr lang="en-US" altLang="zh-CN" sz="2400" dirty="0">
                <a:solidFill>
                  <a:srgbClr val="0000FF"/>
                </a:solidFill>
              </a:rPr>
              <a:t>The routing table is 400 bits. Twice a second this table is written onto each line, so 800 bps are needed on each line in each direction.</a:t>
            </a:r>
          </a:p>
          <a:p>
            <a:endParaRPr lang="en-US" altLang="zh-CN" sz="2400" dirty="0">
              <a:solidFill>
                <a:srgbClr val="0000FF"/>
              </a:solidFill>
            </a:endParaRPr>
          </a:p>
          <a:p>
            <a:endParaRPr lang="zh-CN" altLang="zh-CN" sz="2400" dirty="0">
              <a:solidFill>
                <a:srgbClr val="0000FF"/>
              </a:solidFill>
            </a:endParaRPr>
          </a:p>
          <a:p>
            <a:pPr eaLnBrk="1" hangingPunct="1"/>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p:cNvSpPr>
            <a:spLocks noGrp="1"/>
          </p:cNvSpPr>
          <p:nvPr>
            <p:ph idx="1"/>
          </p:nvPr>
        </p:nvSpPr>
        <p:spPr>
          <a:xfrm>
            <a:off x="457200" y="549275"/>
            <a:ext cx="8229600" cy="5543550"/>
          </a:xfrm>
        </p:spPr>
        <p:txBody>
          <a:bodyPr/>
          <a:lstStyle/>
          <a:p>
            <a:r>
              <a:rPr lang="en-US" altLang="zh-CN" sz="2400" dirty="0"/>
              <a:t>5-4. Suppose that host A is connected to a router R 1, R 1 is connected to another router, R 2, and R 2 is connected to host B. Suppose that a TCP message that contains 900 bytes of data and 20 bytes of TCP header is passed to the IP code at host A for delivery to B. </a:t>
            </a:r>
          </a:p>
          <a:p>
            <a:r>
              <a:rPr lang="en-US" altLang="zh-CN" sz="2400" dirty="0"/>
              <a:t>Show the Total length, Identification, DF, MF, and Fragment offset fields of the IP header in each packet transmitted over the three links. </a:t>
            </a:r>
          </a:p>
          <a:p>
            <a:r>
              <a:rPr lang="en-US" altLang="zh-CN" sz="2400" dirty="0"/>
              <a:t>Assume that link A-R1 can support a maximum frame size of 1024 bytes including a 14-byte frame header, link R1-R2 can support a maximum frame size of 512 bytes, including an 8-byte frame header, and link R2-B can support a maximum frame size of 512 bytes including a 12-byte frame header.</a:t>
            </a:r>
            <a:endParaRPr lang="zh-CN" altLang="zh-C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000" dirty="0">
                <a:solidFill>
                  <a:srgbClr val="0000FF"/>
                </a:solidFill>
              </a:rPr>
              <a:t>A----R1----R2----B</a:t>
            </a:r>
            <a:endParaRPr lang="zh-CN" altLang="zh-CN" sz="2000" dirty="0">
              <a:solidFill>
                <a:srgbClr val="0000FF"/>
              </a:solidFill>
            </a:endParaRPr>
          </a:p>
          <a:p>
            <a:r>
              <a:rPr lang="en-US" altLang="zh-CN" sz="2000" dirty="0">
                <a:solidFill>
                  <a:srgbClr val="0000FF"/>
                </a:solidFill>
              </a:rPr>
              <a:t>IP Packet(20B+920B)</a:t>
            </a:r>
          </a:p>
          <a:p>
            <a:endParaRPr lang="en-US" altLang="zh-CN" sz="2000" dirty="0">
              <a:solidFill>
                <a:srgbClr val="0000FF"/>
              </a:solidFill>
            </a:endParaRPr>
          </a:p>
          <a:p>
            <a:r>
              <a:rPr lang="en-US" altLang="zh-CN" sz="2000" dirty="0">
                <a:solidFill>
                  <a:srgbClr val="0000FF"/>
                </a:solidFill>
              </a:rPr>
              <a:t>A----R1: 940&lt;1010, no fragmentation</a:t>
            </a:r>
          </a:p>
          <a:p>
            <a:endParaRPr lang="en-US" altLang="zh-CN" sz="2000" dirty="0">
              <a:solidFill>
                <a:srgbClr val="0000FF"/>
              </a:solidFill>
            </a:endParaRPr>
          </a:p>
          <a:p>
            <a:r>
              <a:rPr lang="en-US" altLang="zh-CN" sz="2000" dirty="0">
                <a:solidFill>
                  <a:srgbClr val="0000FF"/>
                </a:solidFill>
              </a:rPr>
              <a:t>R1----R2: 940 &gt; 504,  504-20(IP Header) = 484/8=60..4</a:t>
            </a:r>
            <a:endParaRPr lang="zh-CN" altLang="zh-CN" sz="2000" dirty="0">
              <a:solidFill>
                <a:srgbClr val="0000FF"/>
              </a:solidFill>
            </a:endParaRPr>
          </a:p>
          <a:p>
            <a:r>
              <a:rPr lang="en-US" altLang="zh-CN" sz="2000" dirty="0">
                <a:solidFill>
                  <a:srgbClr val="0000FF"/>
                </a:solidFill>
              </a:rPr>
              <a:t>IP Packet 1</a:t>
            </a:r>
          </a:p>
          <a:p>
            <a:endParaRPr lang="en-US" altLang="zh-CN" sz="2000" dirty="0">
              <a:solidFill>
                <a:srgbClr val="0000FF"/>
              </a:solidFill>
            </a:endParaRPr>
          </a:p>
          <a:p>
            <a:r>
              <a:rPr lang="en-US" altLang="zh-CN" sz="2000" dirty="0">
                <a:solidFill>
                  <a:srgbClr val="0000FF"/>
                </a:solidFill>
              </a:rPr>
              <a:t>IP Packet 2</a:t>
            </a:r>
          </a:p>
          <a:p>
            <a:endParaRPr lang="en-US" altLang="zh-CN" sz="2000" dirty="0">
              <a:solidFill>
                <a:srgbClr val="0000FF"/>
              </a:solidFill>
            </a:endParaRPr>
          </a:p>
          <a:p>
            <a:r>
              <a:rPr lang="en-US" altLang="zh-CN" sz="2000" dirty="0">
                <a:solidFill>
                  <a:srgbClr val="0000FF"/>
                </a:solidFill>
              </a:rPr>
              <a:t>R2----B: 500 = 500, no fragmentation</a:t>
            </a:r>
            <a:endParaRPr lang="zh-CN" altLang="zh-CN" sz="2000" dirty="0">
              <a:solidFill>
                <a:srgbClr val="0000FF"/>
              </a:solidFill>
            </a:endParaRPr>
          </a:p>
          <a:p>
            <a:r>
              <a:rPr lang="en-US" altLang="zh-CN" sz="2000" dirty="0">
                <a:solidFill>
                  <a:srgbClr val="0000FF"/>
                </a:solidFill>
              </a:rPr>
              <a:t>IP Packet 1</a:t>
            </a:r>
            <a:endParaRPr lang="zh-CN" altLang="zh-CN" sz="2000" dirty="0">
              <a:solidFill>
                <a:srgbClr val="0000FF"/>
              </a:solidFill>
            </a:endParaRPr>
          </a:p>
          <a:p>
            <a:endParaRPr lang="en-US" altLang="zh-CN" sz="2000" dirty="0">
              <a:solidFill>
                <a:srgbClr val="0000FF"/>
              </a:solidFill>
            </a:endParaRPr>
          </a:p>
          <a:p>
            <a:r>
              <a:rPr lang="en-US" altLang="zh-CN" sz="2000" dirty="0">
                <a:solidFill>
                  <a:srgbClr val="0000FF"/>
                </a:solidFill>
              </a:rPr>
              <a:t>IP Packet 2</a:t>
            </a:r>
          </a:p>
          <a:p>
            <a:endParaRPr lang="zh-CN" altLang="zh-CN" dirty="0">
              <a:solidFill>
                <a:srgbClr val="0000FF"/>
              </a:solidFill>
            </a:endParaRPr>
          </a:p>
          <a:p>
            <a:endParaRPr lang="zh-CN" altLang="zh-CN" sz="2000" dirty="0">
              <a:solidFill>
                <a:srgbClr val="0000FF"/>
              </a:solidFill>
            </a:endParaRPr>
          </a:p>
          <a:p>
            <a:endParaRPr lang="zh-CN" altLang="zh-CN" sz="2000" dirty="0">
              <a:solidFill>
                <a:srgbClr val="0000FF"/>
              </a:solidFill>
            </a:endParaRPr>
          </a:p>
          <a:p>
            <a:endParaRPr lang="zh-CN" altLang="zh-CN" sz="2000" dirty="0">
              <a:solidFill>
                <a:srgbClr val="0000FF"/>
              </a:solidFill>
            </a:endParaRPr>
          </a:p>
          <a:p>
            <a:endParaRPr lang="zh-CN" altLang="en-US" sz="1600" dirty="0">
              <a:solidFill>
                <a:srgbClr val="0000FF"/>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635066573"/>
              </p:ext>
            </p:extLst>
          </p:nvPr>
        </p:nvGraphicFramePr>
        <p:xfrm>
          <a:off x="1835696" y="1340768"/>
          <a:ext cx="5472608" cy="243840"/>
        </p:xfrm>
        <a:graphic>
          <a:graphicData uri="http://schemas.openxmlformats.org/drawingml/2006/table">
            <a:tbl>
              <a:tblPr firstRow="1" firstCol="1" bandRow="1">
                <a:tableStyleId>{5C22544A-7EE6-4342-B048-85BDC9FD1C3A}</a:tableStyleId>
              </a:tblPr>
              <a:tblGrid>
                <a:gridCol w="1868944">
                  <a:extLst>
                    <a:ext uri="{9D8B030D-6E8A-4147-A177-3AD203B41FA5}">
                      <a16:colId xmlns:a16="http://schemas.microsoft.com/office/drawing/2014/main" val="3528593499"/>
                    </a:ext>
                  </a:extLst>
                </a:gridCol>
                <a:gridCol w="2018418">
                  <a:extLst>
                    <a:ext uri="{9D8B030D-6E8A-4147-A177-3AD203B41FA5}">
                      <a16:colId xmlns:a16="http://schemas.microsoft.com/office/drawing/2014/main" val="2327129229"/>
                    </a:ext>
                  </a:extLst>
                </a:gridCol>
                <a:gridCol w="1585246">
                  <a:extLst>
                    <a:ext uri="{9D8B030D-6E8A-4147-A177-3AD203B41FA5}">
                      <a16:colId xmlns:a16="http://schemas.microsoft.com/office/drawing/2014/main" val="1990507329"/>
                    </a:ext>
                  </a:extLst>
                </a:gridCol>
              </a:tblGrid>
              <a:tr h="0">
                <a:tc>
                  <a:txBody>
                    <a:bodyPr/>
                    <a:lstStyle/>
                    <a:p>
                      <a:r>
                        <a:rPr lang="en-US" sz="1600" b="1" kern="100" dirty="0">
                          <a:solidFill>
                            <a:srgbClr val="0000FF"/>
                          </a:solidFill>
                          <a:effectLst/>
                        </a:rPr>
                        <a:t>IP Header (20 B)</a:t>
                      </a:r>
                      <a:endParaRPr lang="zh-CN" sz="1600" b="1"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b="1" kern="100" dirty="0">
                          <a:solidFill>
                            <a:srgbClr val="0000FF"/>
                          </a:solidFill>
                          <a:effectLst/>
                        </a:rPr>
                        <a:t>TCP Header (20 B)</a:t>
                      </a:r>
                      <a:endParaRPr lang="zh-CN" sz="1600" b="1"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b="1" kern="100" dirty="0">
                          <a:solidFill>
                            <a:srgbClr val="0000FF"/>
                          </a:solidFill>
                          <a:effectLst/>
                        </a:rPr>
                        <a:t>Data (900 B)</a:t>
                      </a:r>
                      <a:endParaRPr lang="zh-CN" sz="1600" b="1"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54471049"/>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332156648"/>
              </p:ext>
            </p:extLst>
          </p:nvPr>
        </p:nvGraphicFramePr>
        <p:xfrm>
          <a:off x="827584" y="2060848"/>
          <a:ext cx="7560840" cy="243840"/>
        </p:xfrm>
        <a:graphic>
          <a:graphicData uri="http://schemas.openxmlformats.org/drawingml/2006/table">
            <a:tbl>
              <a:tblPr firstRow="1" firstCol="1" bandRow="1">
                <a:tableStyleId>{5C22544A-7EE6-4342-B048-85BDC9FD1C3A}</a:tableStyleId>
              </a:tblPr>
              <a:tblGrid>
                <a:gridCol w="2236625">
                  <a:extLst>
                    <a:ext uri="{9D8B030D-6E8A-4147-A177-3AD203B41FA5}">
                      <a16:colId xmlns:a16="http://schemas.microsoft.com/office/drawing/2014/main" val="4056131821"/>
                    </a:ext>
                  </a:extLst>
                </a:gridCol>
                <a:gridCol w="1821520">
                  <a:extLst>
                    <a:ext uri="{9D8B030D-6E8A-4147-A177-3AD203B41FA5}">
                      <a16:colId xmlns:a16="http://schemas.microsoft.com/office/drawing/2014/main" val="1820835057"/>
                    </a:ext>
                  </a:extLst>
                </a:gridCol>
                <a:gridCol w="1961865">
                  <a:extLst>
                    <a:ext uri="{9D8B030D-6E8A-4147-A177-3AD203B41FA5}">
                      <a16:colId xmlns:a16="http://schemas.microsoft.com/office/drawing/2014/main" val="4267315738"/>
                    </a:ext>
                  </a:extLst>
                </a:gridCol>
                <a:gridCol w="1540830">
                  <a:extLst>
                    <a:ext uri="{9D8B030D-6E8A-4147-A177-3AD203B41FA5}">
                      <a16:colId xmlns:a16="http://schemas.microsoft.com/office/drawing/2014/main" val="1581812575"/>
                    </a:ext>
                  </a:extLst>
                </a:gridCol>
              </a:tblGrid>
              <a:tr h="0">
                <a:tc>
                  <a:txBody>
                    <a:bodyPr/>
                    <a:lstStyle/>
                    <a:p>
                      <a:r>
                        <a:rPr lang="en-US" sz="1600" kern="100">
                          <a:solidFill>
                            <a:srgbClr val="0000FF"/>
                          </a:solidFill>
                          <a:effectLst/>
                        </a:rPr>
                        <a:t>Frame Header (14 B)</a:t>
                      </a:r>
                      <a:endParaRPr lang="zh-CN" sz="1600"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a:solidFill>
                            <a:srgbClr val="0000FF"/>
                          </a:solidFill>
                          <a:effectLst/>
                        </a:rPr>
                        <a:t>IP Header (20 B)</a:t>
                      </a:r>
                      <a:endParaRPr lang="zh-CN" sz="1600"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a:solidFill>
                            <a:srgbClr val="0000FF"/>
                          </a:solidFill>
                          <a:effectLst/>
                        </a:rPr>
                        <a:t>TCP Header (20 B)</a:t>
                      </a:r>
                      <a:endParaRPr lang="zh-CN" sz="1600"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dirty="0">
                          <a:solidFill>
                            <a:srgbClr val="0000FF"/>
                          </a:solidFill>
                          <a:effectLst/>
                        </a:rPr>
                        <a:t>Data (900 B)</a:t>
                      </a:r>
                      <a:endParaRPr lang="zh-CN" sz="16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5518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44556954"/>
              </p:ext>
            </p:extLst>
          </p:nvPr>
        </p:nvGraphicFramePr>
        <p:xfrm>
          <a:off x="791580" y="3199067"/>
          <a:ext cx="7560840" cy="243840"/>
        </p:xfrm>
        <a:graphic>
          <a:graphicData uri="http://schemas.openxmlformats.org/drawingml/2006/table">
            <a:tbl>
              <a:tblPr firstRow="1" firstCol="1" bandRow="1">
                <a:tableStyleId>{5C22544A-7EE6-4342-B048-85BDC9FD1C3A}</a:tableStyleId>
              </a:tblPr>
              <a:tblGrid>
                <a:gridCol w="2097268">
                  <a:extLst>
                    <a:ext uri="{9D8B030D-6E8A-4147-A177-3AD203B41FA5}">
                      <a16:colId xmlns:a16="http://schemas.microsoft.com/office/drawing/2014/main" val="793289652"/>
                    </a:ext>
                  </a:extLst>
                </a:gridCol>
                <a:gridCol w="1820532">
                  <a:extLst>
                    <a:ext uri="{9D8B030D-6E8A-4147-A177-3AD203B41FA5}">
                      <a16:colId xmlns:a16="http://schemas.microsoft.com/office/drawing/2014/main" val="137925673"/>
                    </a:ext>
                  </a:extLst>
                </a:gridCol>
                <a:gridCol w="2102209">
                  <a:extLst>
                    <a:ext uri="{9D8B030D-6E8A-4147-A177-3AD203B41FA5}">
                      <a16:colId xmlns:a16="http://schemas.microsoft.com/office/drawing/2014/main" val="4046110088"/>
                    </a:ext>
                  </a:extLst>
                </a:gridCol>
                <a:gridCol w="1540831">
                  <a:extLst>
                    <a:ext uri="{9D8B030D-6E8A-4147-A177-3AD203B41FA5}">
                      <a16:colId xmlns:a16="http://schemas.microsoft.com/office/drawing/2014/main" val="735929266"/>
                    </a:ext>
                  </a:extLst>
                </a:gridCol>
              </a:tblGrid>
              <a:tr h="0">
                <a:tc>
                  <a:txBody>
                    <a:bodyPr/>
                    <a:lstStyle/>
                    <a:p>
                      <a:r>
                        <a:rPr lang="en-US" sz="1600" kern="100" dirty="0">
                          <a:solidFill>
                            <a:srgbClr val="0000FF"/>
                          </a:solidFill>
                          <a:effectLst/>
                        </a:rPr>
                        <a:t>Frame Header (8 B)</a:t>
                      </a:r>
                      <a:endParaRPr lang="zh-CN" sz="16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a:solidFill>
                            <a:srgbClr val="0000FF"/>
                          </a:solidFill>
                          <a:effectLst/>
                        </a:rPr>
                        <a:t>IP Header (20 B)</a:t>
                      </a:r>
                      <a:endParaRPr lang="zh-CN" sz="1600"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a:solidFill>
                            <a:srgbClr val="0000FF"/>
                          </a:solidFill>
                          <a:effectLst/>
                        </a:rPr>
                        <a:t>TCP Header (20 B)</a:t>
                      </a:r>
                      <a:endParaRPr lang="zh-CN" sz="1600"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dirty="0">
                          <a:solidFill>
                            <a:srgbClr val="0000FF"/>
                          </a:solidFill>
                          <a:effectLst/>
                        </a:rPr>
                        <a:t>Data (460 B)</a:t>
                      </a:r>
                      <a:endParaRPr lang="zh-CN" sz="16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91483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262671341"/>
              </p:ext>
            </p:extLst>
          </p:nvPr>
        </p:nvGraphicFramePr>
        <p:xfrm>
          <a:off x="791580" y="3979617"/>
          <a:ext cx="5214272" cy="243840"/>
        </p:xfrm>
        <a:graphic>
          <a:graphicData uri="http://schemas.openxmlformats.org/drawingml/2006/table">
            <a:tbl>
              <a:tblPr firstRow="1" firstCol="1" bandRow="1">
                <a:tableStyleId>{5C22544A-7EE6-4342-B048-85BDC9FD1C3A}</a:tableStyleId>
              </a:tblPr>
              <a:tblGrid>
                <a:gridCol w="2003383">
                  <a:extLst>
                    <a:ext uri="{9D8B030D-6E8A-4147-A177-3AD203B41FA5}">
                      <a16:colId xmlns:a16="http://schemas.microsoft.com/office/drawing/2014/main" val="3799388767"/>
                    </a:ext>
                  </a:extLst>
                </a:gridCol>
                <a:gridCol w="1739035">
                  <a:extLst>
                    <a:ext uri="{9D8B030D-6E8A-4147-A177-3AD203B41FA5}">
                      <a16:colId xmlns:a16="http://schemas.microsoft.com/office/drawing/2014/main" val="1344537592"/>
                    </a:ext>
                  </a:extLst>
                </a:gridCol>
                <a:gridCol w="1471854">
                  <a:extLst>
                    <a:ext uri="{9D8B030D-6E8A-4147-A177-3AD203B41FA5}">
                      <a16:colId xmlns:a16="http://schemas.microsoft.com/office/drawing/2014/main" val="4257147863"/>
                    </a:ext>
                  </a:extLst>
                </a:gridCol>
              </a:tblGrid>
              <a:tr h="0">
                <a:tc>
                  <a:txBody>
                    <a:bodyPr/>
                    <a:lstStyle/>
                    <a:p>
                      <a:r>
                        <a:rPr lang="en-US" sz="1600" kern="100">
                          <a:solidFill>
                            <a:srgbClr val="0000FF"/>
                          </a:solidFill>
                          <a:effectLst/>
                        </a:rPr>
                        <a:t>Frame Header (8 B)</a:t>
                      </a:r>
                      <a:endParaRPr lang="zh-CN" sz="1600"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dirty="0">
                          <a:solidFill>
                            <a:srgbClr val="0000FF"/>
                          </a:solidFill>
                          <a:effectLst/>
                        </a:rPr>
                        <a:t>IP Header (20 B)</a:t>
                      </a:r>
                      <a:endParaRPr lang="zh-CN" sz="16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dirty="0">
                          <a:solidFill>
                            <a:srgbClr val="0000FF"/>
                          </a:solidFill>
                          <a:effectLst/>
                        </a:rPr>
                        <a:t>Data (440 B)</a:t>
                      </a:r>
                      <a:endParaRPr lang="zh-CN" sz="16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05653569"/>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383457033"/>
              </p:ext>
            </p:extLst>
          </p:nvPr>
        </p:nvGraphicFramePr>
        <p:xfrm>
          <a:off x="786408" y="5060432"/>
          <a:ext cx="7643192" cy="243840"/>
        </p:xfrm>
        <a:graphic>
          <a:graphicData uri="http://schemas.openxmlformats.org/drawingml/2006/table">
            <a:tbl>
              <a:tblPr firstRow="1" firstCol="1" bandRow="1">
                <a:tableStyleId>{5C22544A-7EE6-4342-B048-85BDC9FD1C3A}</a:tableStyleId>
              </a:tblPr>
              <a:tblGrid>
                <a:gridCol w="2260986">
                  <a:extLst>
                    <a:ext uri="{9D8B030D-6E8A-4147-A177-3AD203B41FA5}">
                      <a16:colId xmlns:a16="http://schemas.microsoft.com/office/drawing/2014/main" val="2242441025"/>
                    </a:ext>
                  </a:extLst>
                </a:gridCol>
                <a:gridCol w="1841360">
                  <a:extLst>
                    <a:ext uri="{9D8B030D-6E8A-4147-A177-3AD203B41FA5}">
                      <a16:colId xmlns:a16="http://schemas.microsoft.com/office/drawing/2014/main" val="3945642289"/>
                    </a:ext>
                  </a:extLst>
                </a:gridCol>
                <a:gridCol w="1983233">
                  <a:extLst>
                    <a:ext uri="{9D8B030D-6E8A-4147-A177-3AD203B41FA5}">
                      <a16:colId xmlns:a16="http://schemas.microsoft.com/office/drawing/2014/main" val="1556058345"/>
                    </a:ext>
                  </a:extLst>
                </a:gridCol>
                <a:gridCol w="1557613">
                  <a:extLst>
                    <a:ext uri="{9D8B030D-6E8A-4147-A177-3AD203B41FA5}">
                      <a16:colId xmlns:a16="http://schemas.microsoft.com/office/drawing/2014/main" val="829668462"/>
                    </a:ext>
                  </a:extLst>
                </a:gridCol>
              </a:tblGrid>
              <a:tr h="0">
                <a:tc>
                  <a:txBody>
                    <a:bodyPr/>
                    <a:lstStyle/>
                    <a:p>
                      <a:r>
                        <a:rPr lang="en-US" sz="1600" kern="100" dirty="0">
                          <a:solidFill>
                            <a:srgbClr val="0000FF"/>
                          </a:solidFill>
                          <a:effectLst/>
                        </a:rPr>
                        <a:t>Frame Header (12 B)</a:t>
                      </a:r>
                      <a:endParaRPr lang="zh-CN" sz="16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a:solidFill>
                            <a:srgbClr val="0000FF"/>
                          </a:solidFill>
                          <a:effectLst/>
                        </a:rPr>
                        <a:t>IP Header (20 B)</a:t>
                      </a:r>
                      <a:endParaRPr lang="zh-CN" sz="1600"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a:solidFill>
                            <a:srgbClr val="0000FF"/>
                          </a:solidFill>
                          <a:effectLst/>
                        </a:rPr>
                        <a:t>TCP Header (20 B)</a:t>
                      </a:r>
                      <a:endParaRPr lang="zh-CN" sz="1600"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dirty="0">
                          <a:solidFill>
                            <a:srgbClr val="0000FF"/>
                          </a:solidFill>
                          <a:effectLst/>
                        </a:rPr>
                        <a:t>Data (460 B)</a:t>
                      </a:r>
                      <a:endParaRPr lang="zh-CN" sz="16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58068251"/>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604743594"/>
              </p:ext>
            </p:extLst>
          </p:nvPr>
        </p:nvGraphicFramePr>
        <p:xfrm>
          <a:off x="769288" y="5719062"/>
          <a:ext cx="5688631" cy="243840"/>
        </p:xfrm>
        <a:graphic>
          <a:graphicData uri="http://schemas.openxmlformats.org/drawingml/2006/table">
            <a:tbl>
              <a:tblPr firstRow="1" firstCol="1" bandRow="1">
                <a:tableStyleId>{5C22544A-7EE6-4342-B048-85BDC9FD1C3A}</a:tableStyleId>
              </a:tblPr>
              <a:tblGrid>
                <a:gridCol w="2272440">
                  <a:extLst>
                    <a:ext uri="{9D8B030D-6E8A-4147-A177-3AD203B41FA5}">
                      <a16:colId xmlns:a16="http://schemas.microsoft.com/office/drawing/2014/main" val="2044559142"/>
                    </a:ext>
                  </a:extLst>
                </a:gridCol>
                <a:gridCol w="1850688">
                  <a:extLst>
                    <a:ext uri="{9D8B030D-6E8A-4147-A177-3AD203B41FA5}">
                      <a16:colId xmlns:a16="http://schemas.microsoft.com/office/drawing/2014/main" val="3433329019"/>
                    </a:ext>
                  </a:extLst>
                </a:gridCol>
                <a:gridCol w="1565503">
                  <a:extLst>
                    <a:ext uri="{9D8B030D-6E8A-4147-A177-3AD203B41FA5}">
                      <a16:colId xmlns:a16="http://schemas.microsoft.com/office/drawing/2014/main" val="2946486735"/>
                    </a:ext>
                  </a:extLst>
                </a:gridCol>
              </a:tblGrid>
              <a:tr h="0">
                <a:tc>
                  <a:txBody>
                    <a:bodyPr/>
                    <a:lstStyle/>
                    <a:p>
                      <a:r>
                        <a:rPr lang="en-US" sz="1600" kern="100" dirty="0">
                          <a:solidFill>
                            <a:srgbClr val="0000FF"/>
                          </a:solidFill>
                          <a:effectLst/>
                        </a:rPr>
                        <a:t>Frame Header (12 B)</a:t>
                      </a:r>
                      <a:endParaRPr lang="zh-CN" sz="16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a:solidFill>
                            <a:srgbClr val="0000FF"/>
                          </a:solidFill>
                          <a:effectLst/>
                        </a:rPr>
                        <a:t>IP Header (20 B)</a:t>
                      </a:r>
                      <a:endParaRPr lang="zh-CN" sz="1600"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dirty="0">
                          <a:solidFill>
                            <a:srgbClr val="0000FF"/>
                          </a:solidFill>
                          <a:effectLst/>
                        </a:rPr>
                        <a:t>Data (440 B)</a:t>
                      </a:r>
                      <a:endParaRPr lang="zh-CN" sz="16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28661055"/>
                  </a:ext>
                </a:extLst>
              </a:tr>
            </a:tbl>
          </a:graphicData>
        </a:graphic>
      </p:graphicFrame>
    </p:spTree>
    <p:extLst>
      <p:ext uri="{BB962C8B-B14F-4D97-AF65-F5344CB8AC3E}">
        <p14:creationId xmlns:p14="http://schemas.microsoft.com/office/powerpoint/2010/main" val="2045380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pic>
        <p:nvPicPr>
          <p:cNvPr id="3" name="图片 2"/>
          <p:cNvPicPr>
            <a:picLocks noChangeAspect="1"/>
          </p:cNvPicPr>
          <p:nvPr/>
        </p:nvPicPr>
        <p:blipFill>
          <a:blip r:embed="rId2"/>
          <a:stretch>
            <a:fillRect/>
          </a:stretch>
        </p:blipFill>
        <p:spPr>
          <a:xfrm>
            <a:off x="971600" y="1844824"/>
            <a:ext cx="7011489" cy="2604537"/>
          </a:xfrm>
          <a:prstGeom prst="rect">
            <a:avLst/>
          </a:prstGeom>
        </p:spPr>
      </p:pic>
    </p:spTree>
    <p:extLst>
      <p:ext uri="{BB962C8B-B14F-4D97-AF65-F5344CB8AC3E}">
        <p14:creationId xmlns:p14="http://schemas.microsoft.com/office/powerpoint/2010/main" val="286921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2"/>
          <p:cNvSpPr>
            <a:spLocks noGrp="1"/>
          </p:cNvSpPr>
          <p:nvPr>
            <p:ph idx="1"/>
          </p:nvPr>
        </p:nvSpPr>
        <p:spPr>
          <a:xfrm>
            <a:off x="457200" y="549275"/>
            <a:ext cx="8229600" cy="5543550"/>
          </a:xfrm>
        </p:spPr>
        <p:txBody>
          <a:bodyPr/>
          <a:lstStyle/>
          <a:p>
            <a:r>
              <a:rPr lang="en-US" altLang="zh-CN" dirty="0"/>
              <a:t>5-5. A router is blasting out IP packets whose total length (data plus header) is 1024 bytes. Assuming that packets live for 10 sec, what is the maximum line speed the router can operate at without danger of cycling through the IP datagram ID number space? </a:t>
            </a:r>
            <a:endParaRPr lang="zh-CN" altLang="zh-CN" dirty="0"/>
          </a:p>
          <a:p>
            <a:r>
              <a:rPr lang="en-US" altLang="zh-CN" sz="2400" dirty="0">
                <a:solidFill>
                  <a:srgbClr val="0000FF"/>
                </a:solidFill>
              </a:rPr>
              <a:t>If the bit rate of the line is b, the number of packets/sec that the router can emit is b/8192, so the number of seconds it takes to emit a packet is 8192/b = 2</a:t>
            </a:r>
            <a:r>
              <a:rPr lang="en-US" altLang="zh-CN" sz="2400" baseline="30000" dirty="0">
                <a:solidFill>
                  <a:srgbClr val="0000FF"/>
                </a:solidFill>
              </a:rPr>
              <a:t>13</a:t>
            </a:r>
            <a:r>
              <a:rPr lang="en-US" altLang="zh-CN" sz="2400" dirty="0">
                <a:solidFill>
                  <a:srgbClr val="0000FF"/>
                </a:solidFill>
              </a:rPr>
              <a:t>/b. </a:t>
            </a:r>
          </a:p>
          <a:p>
            <a:r>
              <a:rPr lang="en-US" altLang="zh-CN" sz="2400" dirty="0">
                <a:solidFill>
                  <a:srgbClr val="0000FF"/>
                </a:solidFill>
              </a:rPr>
              <a:t>To put out 65,536 packets(Identification</a:t>
            </a:r>
            <a:r>
              <a:rPr lang="zh-CN" altLang="en-US" sz="2400" dirty="0">
                <a:solidFill>
                  <a:srgbClr val="0000FF"/>
                </a:solidFill>
              </a:rPr>
              <a:t>字段共</a:t>
            </a:r>
            <a:r>
              <a:rPr lang="en-US" altLang="zh-CN" sz="2400" dirty="0">
                <a:solidFill>
                  <a:srgbClr val="0000FF"/>
                </a:solidFill>
              </a:rPr>
              <a:t> 16bit) takes 2</a:t>
            </a:r>
            <a:r>
              <a:rPr lang="en-US" altLang="zh-CN" sz="2400" baseline="30000" dirty="0">
                <a:solidFill>
                  <a:srgbClr val="0000FF"/>
                </a:solidFill>
              </a:rPr>
              <a:t>29</a:t>
            </a:r>
            <a:r>
              <a:rPr lang="en-US" altLang="zh-CN" sz="2400" dirty="0">
                <a:solidFill>
                  <a:srgbClr val="0000FF"/>
                </a:solidFill>
              </a:rPr>
              <a:t>/b sec. Equating this to the maximum packet lifetime, we get 2</a:t>
            </a:r>
            <a:r>
              <a:rPr lang="en-US" altLang="zh-CN" sz="2400" baseline="30000" dirty="0">
                <a:solidFill>
                  <a:srgbClr val="0000FF"/>
                </a:solidFill>
              </a:rPr>
              <a:t>29</a:t>
            </a:r>
            <a:r>
              <a:rPr lang="en-US" altLang="zh-CN" sz="2400" dirty="0">
                <a:solidFill>
                  <a:srgbClr val="0000FF"/>
                </a:solidFill>
              </a:rPr>
              <a:t>/b = 10. Then, b is about 54 Mbps.</a:t>
            </a:r>
          </a:p>
          <a:p>
            <a:endParaRPr lang="en-US" altLang="zh-CN" dirty="0">
              <a:solidFill>
                <a:srgbClr val="0000FF"/>
              </a:solidFill>
            </a:endParaRPr>
          </a:p>
          <a:p>
            <a:endParaRPr lang="zh-CN" altLang="zh-CN" dirty="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457200" y="549275"/>
            <a:ext cx="8229600" cy="5543550"/>
          </a:xfrm>
        </p:spPr>
        <p:txBody>
          <a:bodyPr/>
          <a:lstStyle/>
          <a:p>
            <a:r>
              <a:rPr lang="en-US" altLang="zh-CN" dirty="0"/>
              <a:t>5-6. An IP datagram using the Strict source routing option has to be fragmented. Do you think the option is copied into each fragment, or is it sufficient to just put it in the first fragment? Explain your answer.</a:t>
            </a:r>
          </a:p>
          <a:p>
            <a:endParaRPr lang="en-US" altLang="zh-CN" dirty="0"/>
          </a:p>
          <a:p>
            <a:r>
              <a:rPr lang="en-US" altLang="zh-CN" dirty="0">
                <a:solidFill>
                  <a:srgbClr val="0000FF"/>
                </a:solidFill>
              </a:rPr>
              <a:t>The info is needed to route every fragment, so it must appear in all of them.</a:t>
            </a:r>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TotalTime>
  <Words>1560</Words>
  <Application>Microsoft Office PowerPoint</Application>
  <PresentationFormat>全屏显示(4:3)</PresentationFormat>
  <Paragraphs>147</Paragraphs>
  <Slides>15</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宋体</vt:lpstr>
      <vt:lpstr>Arial</vt:lpstr>
      <vt:lpstr>Calibri</vt:lpstr>
      <vt:lpstr>Times New Roman</vt:lpstr>
      <vt:lpstr>默认设计模板</vt:lpstr>
      <vt:lpstr>Homework-Ch5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End</vt:lpstr>
    </vt:vector>
  </TitlesOfParts>
  <Company>DELL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Homework-Ch1</dc:title>
  <dc:creator>ZHANG Yue</dc:creator>
  <cp:lastModifiedBy>Yue Zhang</cp:lastModifiedBy>
  <cp:revision>71</cp:revision>
  <dcterms:created xsi:type="dcterms:W3CDTF">2012-10-16T05:25:48Z</dcterms:created>
  <dcterms:modified xsi:type="dcterms:W3CDTF">2025-01-07T07:17:01Z</dcterms:modified>
</cp:coreProperties>
</file>