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88"/>
  </p:notesMasterIdLst>
  <p:handoutMasterIdLst>
    <p:handoutMasterId r:id="rId89"/>
  </p:handoutMasterIdLst>
  <p:sldIdLst>
    <p:sldId id="370" r:id="rId2"/>
    <p:sldId id="256" r:id="rId3"/>
    <p:sldId id="344" r:id="rId4"/>
    <p:sldId id="319" r:id="rId5"/>
    <p:sldId id="343" r:id="rId6"/>
    <p:sldId id="465" r:id="rId7"/>
    <p:sldId id="476" r:id="rId8"/>
    <p:sldId id="363" r:id="rId9"/>
    <p:sldId id="309" r:id="rId10"/>
    <p:sldId id="310" r:id="rId11"/>
    <p:sldId id="388" r:id="rId12"/>
    <p:sldId id="311" r:id="rId13"/>
    <p:sldId id="312" r:id="rId14"/>
    <p:sldId id="313" r:id="rId15"/>
    <p:sldId id="461" r:id="rId16"/>
    <p:sldId id="462" r:id="rId17"/>
    <p:sldId id="463" r:id="rId18"/>
    <p:sldId id="455" r:id="rId19"/>
    <p:sldId id="456" r:id="rId20"/>
    <p:sldId id="342" r:id="rId21"/>
    <p:sldId id="457" r:id="rId22"/>
    <p:sldId id="317" r:id="rId23"/>
    <p:sldId id="318" r:id="rId24"/>
    <p:sldId id="364" r:id="rId25"/>
    <p:sldId id="439" r:id="rId26"/>
    <p:sldId id="425" r:id="rId27"/>
    <p:sldId id="320" r:id="rId28"/>
    <p:sldId id="321" r:id="rId29"/>
    <p:sldId id="323" r:id="rId30"/>
    <p:sldId id="346" r:id="rId31"/>
    <p:sldId id="464" r:id="rId32"/>
    <p:sldId id="322" r:id="rId33"/>
    <p:sldId id="365" r:id="rId34"/>
    <p:sldId id="324" r:id="rId35"/>
    <p:sldId id="459" r:id="rId36"/>
    <p:sldId id="325" r:id="rId37"/>
    <p:sldId id="327" r:id="rId38"/>
    <p:sldId id="328" r:id="rId39"/>
    <p:sldId id="477" r:id="rId40"/>
    <p:sldId id="426" r:id="rId41"/>
    <p:sldId id="427" r:id="rId42"/>
    <p:sldId id="466" r:id="rId43"/>
    <p:sldId id="428" r:id="rId44"/>
    <p:sldId id="429" r:id="rId45"/>
    <p:sldId id="430" r:id="rId46"/>
    <p:sldId id="431" r:id="rId47"/>
    <p:sldId id="432" r:id="rId48"/>
    <p:sldId id="433" r:id="rId49"/>
    <p:sldId id="434" r:id="rId50"/>
    <p:sldId id="435" r:id="rId51"/>
    <p:sldId id="436" r:id="rId52"/>
    <p:sldId id="437" r:id="rId53"/>
    <p:sldId id="471" r:id="rId54"/>
    <p:sldId id="470" r:id="rId55"/>
    <p:sldId id="347" r:id="rId56"/>
    <p:sldId id="366" r:id="rId57"/>
    <p:sldId id="467" r:id="rId58"/>
    <p:sldId id="350" r:id="rId59"/>
    <p:sldId id="349" r:id="rId60"/>
    <p:sldId id="468" r:id="rId61"/>
    <p:sldId id="351" r:id="rId62"/>
    <p:sldId id="352" r:id="rId63"/>
    <p:sldId id="353" r:id="rId64"/>
    <p:sldId id="354" r:id="rId65"/>
    <p:sldId id="355" r:id="rId66"/>
    <p:sldId id="356" r:id="rId67"/>
    <p:sldId id="367" r:id="rId68"/>
    <p:sldId id="357" r:id="rId69"/>
    <p:sldId id="358" r:id="rId70"/>
    <p:sldId id="359" r:id="rId71"/>
    <p:sldId id="368" r:id="rId72"/>
    <p:sldId id="442" r:id="rId73"/>
    <p:sldId id="445" r:id="rId74"/>
    <p:sldId id="446" r:id="rId75"/>
    <p:sldId id="447" r:id="rId76"/>
    <p:sldId id="458" r:id="rId77"/>
    <p:sldId id="444" r:id="rId78"/>
    <p:sldId id="460" r:id="rId79"/>
    <p:sldId id="469" r:id="rId80"/>
    <p:sldId id="478" r:id="rId81"/>
    <p:sldId id="449" r:id="rId82"/>
    <p:sldId id="450" r:id="rId83"/>
    <p:sldId id="451" r:id="rId84"/>
    <p:sldId id="452" r:id="rId85"/>
    <p:sldId id="453" r:id="rId86"/>
    <p:sldId id="454" r:id="rId8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4" autoAdjust="0"/>
  </p:normalViewPr>
  <p:slideViewPr>
    <p:cSldViewPr snapToGrid="0">
      <p:cViewPr varScale="1">
        <p:scale>
          <a:sx n="96" d="100"/>
          <a:sy n="96" d="100"/>
        </p:scale>
        <p:origin x="1312" y="52"/>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11</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12</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13</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16</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17</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20</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22</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23</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24</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25</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26</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27</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28</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29</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30</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31</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32</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33</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34</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36</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37</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38</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39</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1962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40</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41</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43</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44</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45</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46</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47</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48</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49</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50</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51</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52</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53</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33417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54</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55</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56</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57</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58</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59</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61</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62</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63</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64</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65</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66</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67</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30274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68</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69</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70</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71</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72</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73</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74</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75</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76</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77</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8</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80</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1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81</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82</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83</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84</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85</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86</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9</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10</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4.bin"/><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6.bin"/><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627" y="1065978"/>
            <a:ext cx="6917843" cy="5133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Transformation of Relational Expressions</a:t>
            </a:r>
          </a:p>
          <a:p>
            <a:r>
              <a:rPr lang="en-US" altLang="en-US" dirty="0"/>
              <a:t>Catalog Information for Cost Estimation</a:t>
            </a:r>
          </a:p>
          <a:p>
            <a:r>
              <a:rPr lang="en-US" altLang="en-US" dirty="0"/>
              <a:t>Statistical Information for Cost Estimation</a:t>
            </a:r>
          </a:p>
          <a:p>
            <a:r>
              <a:rPr lang="en-US" altLang="en-US" dirty="0"/>
              <a:t>Cost-based optimization</a:t>
            </a:r>
          </a:p>
          <a:p>
            <a:r>
              <a:rPr lang="en-US" altLang="en-US" dirty="0"/>
              <a:t>Dynamic Programming for Choosing Evaluation Plans</a:t>
            </a:r>
          </a:p>
          <a:p>
            <a:r>
              <a:rPr lang="en-US" altLang="en-US" dirty="0"/>
              <a:t>Materialized views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301164"/>
            <a:ext cx="8227213" cy="3610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1102497"/>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More on cost estimation later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 </a:t>
            </a:r>
            <a:r>
              <a:rPr lang="en-US" altLang="en-US" b="1" dirty="0">
                <a:sym typeface="Symbol" panose="05050102010706020507" pitchFamily="18" charset="2"/>
              </a:rPr>
              <a:t>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 compute plan and cost of using A (see next page) ..</a:t>
            </a:r>
            <a:br>
              <a:rPr lang="en-US" altLang="en-US" i="1"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cost </a:t>
            </a:r>
            <a:r>
              <a:rPr lang="en-US" altLang="en-US" dirty="0">
                <a:sym typeface="Symbol" panose="05050102010706020507" pitchFamily="18" charset="2"/>
              </a:rPr>
              <a:t>&lt;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 </a:t>
            </a:r>
            <a:r>
              <a:rPr lang="en-US" altLang="en-US" dirty="0">
                <a:sym typeface="Symbol" panose="05050102010706020507" pitchFamily="18" charset="2"/>
              </a:rPr>
              <a:t>= cost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 </a:t>
            </a:r>
            <a:r>
              <a:rPr lang="en-US" altLang="en-US" dirty="0">
                <a:sym typeface="Symbol" panose="05050102010706020507" pitchFamily="18" charset="2"/>
              </a:rPr>
              <a:t>= </a:t>
            </a:r>
            <a:r>
              <a:rPr lang="en-US" altLang="ja-JP" i="1" dirty="0">
                <a:sym typeface="Symbol" panose="05050102010706020507" pitchFamily="18" charset="2"/>
              </a:rPr>
              <a:t>plan</a:t>
            </a:r>
            <a:r>
              <a:rPr lang="en-US" altLang="ja-JP" dirty="0">
                <a:sym typeface="Symbol" panose="05050102010706020507" pitchFamily="18" charset="2"/>
              </a:rPr>
              <a:t>;</a:t>
            </a:r>
            <a:br>
              <a:rPr lang="en-US" altLang="ja-JP" dirty="0">
                <a:sym typeface="Symbol" panose="05050102010706020507" pitchFamily="18"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6602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ext uri="{D42A27DB-BD31-4B8C-83A1-F6EECF244321}">
                <p14:modId xmlns:p14="http://schemas.microsoft.com/office/powerpoint/2010/main" val="682656673"/>
              </p:ext>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name="Equation" r:id="rId3" imgW="889000" imgH="660400" progId="Equation.3">
                  <p:embed/>
                </p:oleObj>
              </mc:Choice>
              <mc:Fallback>
                <p:oleObj name="Equation" r:id="rId3" imgW="889000" imgH="660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1327861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ext uri="{D42A27DB-BD31-4B8C-83A1-F6EECF244321}">
                <p14:modId xmlns:p14="http://schemas.microsoft.com/office/powerpoint/2010/main" val="3577245174"/>
              </p:ext>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name="Equation" r:id="rId3" imgW="1612900" imgH="444500" progId="Equation.3">
                  <p:embed/>
                </p:oleObj>
              </mc:Choice>
              <mc:Fallback>
                <p:oleObj name="Equation" r:id="rId3" imgW="16129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ext uri="{D42A27DB-BD31-4B8C-83A1-F6EECF244321}">
                <p14:modId xmlns:p14="http://schemas.microsoft.com/office/powerpoint/2010/main" val="950020246"/>
              </p:ext>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name="Equation" r:id="rId3" imgW="1155700" imgH="431800" progId="Equation.3">
                  <p:embed/>
                </p:oleObj>
              </mc:Choice>
              <mc:Fallback>
                <p:oleObj name="Equation" r:id="rId3" imgW="11557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name="Equation" r:id="rId5" imgW="2374900" imgH="482600" progId="Equation.3">
                  <p:embed/>
                </p:oleObj>
              </mc:Choice>
              <mc:Fallback>
                <p:oleObj name="Equation" r:id="rId5" imgW="2374900" imgH="482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ext uri="{D42A27DB-BD31-4B8C-83A1-F6EECF244321}">
                <p14:modId xmlns:p14="http://schemas.microsoft.com/office/powerpoint/2010/main" val="2466892794"/>
              </p:ext>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name="Equation" r:id="rId3" imgW="723900" imgH="609600" progId="Equation.3">
                  <p:embed/>
                </p:oleObj>
              </mc:Choice>
              <mc:Fallback>
                <p:oleObj name="Equation" r:id="rId3" imgW="723900" imgH="60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ext uri="{D42A27DB-BD31-4B8C-83A1-F6EECF244321}">
                <p14:modId xmlns:p14="http://schemas.microsoft.com/office/powerpoint/2010/main" val="2753574267"/>
              </p:ext>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name="Equation" r:id="rId5" imgW="711200" imgH="609600" progId="Equation.3">
                  <p:embed/>
                </p:oleObj>
              </mc:Choice>
              <mc:Fallback>
                <p:oleObj name="Equation" r:id="rId5" imgW="711200" imgH="609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depositor </a:t>
            </a:r>
            <a:r>
              <a:rPr lang="en-IN" dirty="0"/>
              <a:t>⨝</a:t>
            </a:r>
            <a:r>
              <a:rPr lang="en-US" altLang="en-US" dirty="0">
                <a:sym typeface="Symbol" panose="05050102010706020507" pitchFamily="18" charset="2"/>
              </a:rPr>
              <a:t> </a:t>
            </a:r>
            <a:r>
              <a:rPr lang="en-US" altLang="en-US" i="1" dirty="0"/>
              <a:t>customer</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3004895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020368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976" y="3015003"/>
            <a:ext cx="4169940" cy="523220"/>
          </a:xfrm>
          <a:prstGeom prst="rect">
            <a:avLst/>
          </a:prstGeom>
          <a:noFill/>
        </p:spPr>
        <p:txBody>
          <a:bodyPr wrap="square" rtlCol="0">
            <a:spAutoFit/>
          </a:bodyPr>
          <a:lstStyle/>
          <a:p>
            <a:r>
              <a:rPr kumimoji="1" lang="en-US" sz="2800" b="1" dirty="0">
                <a:solidFill>
                  <a:srgbClr val="002060"/>
                </a:solidFill>
                <a:effectLst>
                  <a:outerShdw blurRad="38100" dist="38100" dir="2700000" algn="tl">
                    <a:srgbClr val="C0C0C0"/>
                  </a:outerShdw>
                </a:effectLst>
                <a:latin typeface="+mj-lt"/>
                <a:ea typeface="MS PGothic" charset="0"/>
              </a:rPr>
              <a:t>End of Chapter</a:t>
            </a:r>
          </a:p>
        </p:txBody>
      </p:sp>
    </p:spTree>
    <p:extLst>
      <p:ext uri="{BB962C8B-B14F-4D97-AF65-F5344CB8AC3E}">
        <p14:creationId xmlns:p14="http://schemas.microsoft.com/office/powerpoint/2010/main" val="40312729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131283</TotalTime>
  <Words>8772</Words>
  <Application>Microsoft Office PowerPoint</Application>
  <PresentationFormat>全屏显示(4:3)</PresentationFormat>
  <Paragraphs>679</Paragraphs>
  <Slides>86</Slides>
  <Notes>76</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9" baseType="lpstr">
      <vt:lpstr>Greek Symbols</vt:lpstr>
      <vt:lpstr>Helvetica</vt:lpstr>
      <vt:lpstr>Monotype Sorts</vt:lpstr>
      <vt:lpstr>MS PGothic</vt:lpstr>
      <vt:lpstr>MS PGothic</vt:lpstr>
      <vt:lpstr>Arial</vt:lpstr>
      <vt:lpstr>Cambria Math</vt:lpstr>
      <vt:lpstr>Symbol</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PowerPoint 演示文稿</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PowerPoint 演示文稿</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PowerPoint 演示文稿</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演示文稿</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jier QIU</cp:lastModifiedBy>
  <cp:revision>712</cp:revision>
  <cp:lastPrinted>2001-02-16T16:44:23Z</cp:lastPrinted>
  <dcterms:created xsi:type="dcterms:W3CDTF">2000-02-23T18:58:38Z</dcterms:created>
  <dcterms:modified xsi:type="dcterms:W3CDTF">2025-06-03T09:22:51Z</dcterms:modified>
</cp:coreProperties>
</file>