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34"/>
  </p:notesMasterIdLst>
  <p:sldIdLst>
    <p:sldId id="256" r:id="rId2"/>
    <p:sldId id="458" r:id="rId3"/>
    <p:sldId id="459" r:id="rId4"/>
    <p:sldId id="278" r:id="rId5"/>
    <p:sldId id="472" r:id="rId6"/>
    <p:sldId id="279" r:id="rId7"/>
    <p:sldId id="473" r:id="rId8"/>
    <p:sldId id="474" r:id="rId9"/>
    <p:sldId id="475" r:id="rId10"/>
    <p:sldId id="483" r:id="rId11"/>
    <p:sldId id="478" r:id="rId12"/>
    <p:sldId id="280" r:id="rId13"/>
    <p:sldId id="281" r:id="rId14"/>
    <p:sldId id="484" r:id="rId15"/>
    <p:sldId id="494" r:id="rId16"/>
    <p:sldId id="282" r:id="rId17"/>
    <p:sldId id="495" r:id="rId18"/>
    <p:sldId id="496" r:id="rId19"/>
    <p:sldId id="283" r:id="rId20"/>
    <p:sldId id="284" r:id="rId21"/>
    <p:sldId id="497" r:id="rId22"/>
    <p:sldId id="498" r:id="rId23"/>
    <p:sldId id="479" r:id="rId24"/>
    <p:sldId id="480" r:id="rId25"/>
    <p:sldId id="499" r:id="rId26"/>
    <p:sldId id="501" r:id="rId27"/>
    <p:sldId id="500" r:id="rId28"/>
    <p:sldId id="502" r:id="rId29"/>
    <p:sldId id="503" r:id="rId30"/>
    <p:sldId id="504" r:id="rId31"/>
    <p:sldId id="505" r:id="rId32"/>
    <p:sldId id="506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0755" autoAdjust="0"/>
  </p:normalViewPr>
  <p:slideViewPr>
    <p:cSldViewPr snapToGrid="0">
      <p:cViewPr varScale="1">
        <p:scale>
          <a:sx n="100" d="100"/>
          <a:sy n="100" d="100"/>
        </p:scale>
        <p:origin x="6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C7C27-0E44-4290-A7B1-6D6F9A15BBB6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81F6-8C05-464A-A316-5949FBD12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480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BF3913C-03C0-4DD1-8A1E-2EA9FC276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67967"/>
            <a:ext cx="3175000" cy="2921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6640F0-29EB-4D05-984D-60BE6FED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CE81C-946D-4E24-981F-5DE21BD5D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B225-EE9E-434E-AD70-00CDCB01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6090-BB0B-489E-9C75-37705585BEA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649B8-B927-47AF-82EB-5F59ED16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3DF2-AF77-44AD-B985-9A5CFC79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6D1D9-B232-4A42-AB69-863156B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3A2D74-7775-4D3C-9091-9BAA39C8D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2DD2D-FDAC-4A32-B731-E3842FF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EF60-F842-4AA4-B193-6334BEC7D75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9388B-1355-49B2-B918-3CEE2247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7334B-18F2-480F-8F95-682C88AE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84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B35CB8-CD11-431D-8FCF-85C153D2E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EF1E3-5F13-4B29-B438-6C1D20D6B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A534A-6E71-4D12-AD85-7E28669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0DF5-B4D9-4D8C-94DC-4AA40DE90A2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FD16A3-5950-48B1-80C7-09517A34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AEE19-5033-4C14-A64A-F63DEA78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9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A7EC1-AE80-4979-A7D6-C87185D6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1284FD-8087-4D82-8FD3-8F055885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47675" indent="-447675">
              <a:buClr>
                <a:srgbClr val="FF0000"/>
              </a:buClr>
              <a:buFont typeface="Wingdings" panose="05000000000000000000" pitchFamily="2" charset="2"/>
              <a:buChar char="p"/>
              <a:defRPr/>
            </a:lvl1pPr>
            <a:lvl2pPr marL="808038" indent="-350838">
              <a:buClr>
                <a:srgbClr val="0066FF"/>
              </a:buClr>
              <a:buFont typeface="Wingdings" panose="05000000000000000000" pitchFamily="2" charset="2"/>
              <a:buChar char="l"/>
              <a:defRPr/>
            </a:lvl2pPr>
            <a:lvl3pPr marL="1254125" indent="-339725">
              <a:buClr>
                <a:srgbClr val="00B050"/>
              </a:buClr>
              <a:buSzPct val="60000"/>
              <a:buFont typeface="Wingdings" panose="05000000000000000000" pitchFamily="2" charset="2"/>
              <a:buChar char="u"/>
              <a:defRPr/>
            </a:lvl3pPr>
            <a:lvl4pPr marL="1616075" indent="-244475">
              <a:buClr>
                <a:srgbClr val="7030A0"/>
              </a:buClr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126D6-36F6-41DF-A825-F1E8FBB9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AEEE-E69C-4636-8606-A84509B557D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6CEFF-0837-4190-9625-9533CCD6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5D5BF-5D06-45F3-8ED0-281B61D3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http://old.ecnu.edu.cn/site/identity/images/a4.gif">
            <a:extLst>
              <a:ext uri="{FF2B5EF4-FFF2-40B4-BE49-F238E27FC236}">
                <a16:creationId xmlns:a16="http://schemas.microsoft.com/office/drawing/2014/main" id="{5595DAAA-AB55-4A84-ADB5-02FA029E12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99" y="371597"/>
            <a:ext cx="1325561" cy="1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F1F915F-2E6C-4469-BE1B-3DEED6DFAA85}"/>
              </a:ext>
            </a:extLst>
          </p:cNvPr>
          <p:cNvCxnSpPr>
            <a:cxnSpLocks/>
          </p:cNvCxnSpPr>
          <p:nvPr userDrawn="1"/>
        </p:nvCxnSpPr>
        <p:spPr>
          <a:xfrm>
            <a:off x="850640" y="1573762"/>
            <a:ext cx="9680497" cy="0"/>
          </a:xfrm>
          <a:prstGeom prst="line">
            <a:avLst/>
          </a:prstGeom>
          <a:ln w="25400">
            <a:solidFill>
              <a:srgbClr val="B20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2D48080-F667-4226-B356-BBC3C92937C4}"/>
              </a:ext>
            </a:extLst>
          </p:cNvPr>
          <p:cNvCxnSpPr>
            <a:cxnSpLocks/>
          </p:cNvCxnSpPr>
          <p:nvPr userDrawn="1"/>
        </p:nvCxnSpPr>
        <p:spPr>
          <a:xfrm>
            <a:off x="5257006" y="1639083"/>
            <a:ext cx="6049352" cy="0"/>
          </a:xfrm>
          <a:prstGeom prst="line">
            <a:avLst/>
          </a:prstGeom>
          <a:ln w="50800">
            <a:solidFill>
              <a:srgbClr val="B20537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1E1CF1-8B7F-4EA2-92C8-2B4817076AEF}"/>
              </a:ext>
            </a:extLst>
          </p:cNvPr>
          <p:cNvCxnSpPr>
            <a:cxnSpLocks/>
          </p:cNvCxnSpPr>
          <p:nvPr userDrawn="1"/>
        </p:nvCxnSpPr>
        <p:spPr>
          <a:xfrm flipV="1">
            <a:off x="10996904" y="1583091"/>
            <a:ext cx="309454" cy="1"/>
          </a:xfrm>
          <a:prstGeom prst="line">
            <a:avLst/>
          </a:prstGeom>
          <a:ln w="25400">
            <a:solidFill>
              <a:srgbClr val="B205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9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54DB1-E92B-4113-82FE-530FDCC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509C0-436C-468D-B618-A02B7C5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C0C03-EC12-4489-B7B6-4F2A8231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5274-7357-44C0-ADAB-B672CF660E5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DFF40-9B68-4F2F-8CD0-7AAE71E0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EA13B-154D-4455-B12D-03EFA349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16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F1D83-F900-45B8-B37E-052B07F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78C22-1F69-43ED-95E7-FF654B3C2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8B764C-5F12-4AC1-B7A8-98C672330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E8530-CA80-4659-8EEC-3FAABA20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9575-7C5C-463E-BE61-B262539BC01B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6450F-45CB-43FD-8482-8DB88379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CDCE72-5275-43EA-ABE5-F76BFF06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A51B-BC75-4FCA-9436-EF78B56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9B5BBD-D06F-4A36-B7A2-70178911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97B718-9D21-42BC-8681-01DA5D7DC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878318-E4A8-4C85-B659-5222495A7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AD809B-D7DF-4155-97EB-8E179A20D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92687-48A0-4338-800A-C5DFDD78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0862-5B43-42A7-8922-B42F033D31D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E863C7-5439-4EF1-A21D-5E53501C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E9EC9-403E-4D16-B568-9A9A4CB3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7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F30F9-6409-4212-89F8-11CDA16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7F5E84-DD0E-408A-BF4D-15867859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8A8A-2EDA-4A85-86C3-37530FB6C370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CA323-9181-44B4-85A3-3C2F7D11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3F7471-B90E-467F-910F-52202B78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A7D63A-5BFD-499F-B3EA-463127E6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78EB-4AA7-4FC1-883C-BE75E41E752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AE59A3-DD05-4D90-96DC-686CB517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54B72-0D71-4D0F-BB90-83EAA438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5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C962-3DDF-4D21-8468-6B248102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3BD7E-88DC-4D87-BF3D-D55FF018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E8564-7092-4141-AD63-AAC23E8B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893888-8F45-487B-923D-D4472215D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F67F2-4626-4C23-AE5C-A3FF8435BE5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644FAC-6EEA-44B4-A4F1-653CB1CA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FA2B3-11DB-4BEE-84C8-2311B0A2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A414-D77C-4B82-8529-656C3136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F31F53-4CC4-46DC-8E70-3572E64FB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67C09-3FA3-4589-B78F-DCBEAED52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89F04E-67F4-4F68-B37D-A00A57E9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D4EC-5B3F-4B5D-BACF-9E441A4BC8BB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9ECEA-4528-4530-A522-778BBB9C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C5F91-AAED-4F20-AF2C-9D1FF649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3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88034C-A9C2-4DAC-9DB6-29CEC9FA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32A96-A572-45D8-B504-F225478C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44EE8-4BFD-44E6-ACC4-C609EAA85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153B9C-B4AC-4151-9D16-65B44480504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0B2F3-D1DF-4CD8-BACC-8EA9D9565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03E20-0C80-4229-8EE6-4E7402904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7E75A79-C12E-4282-8451-1BC984B858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47675" indent="-447675" algn="l" defTabSz="914400" rtl="0" eaLnBrk="1" latinLnBrk="0" hangingPunct="1">
        <a:lnSpc>
          <a:spcPct val="90000"/>
        </a:lnSpc>
        <a:spcBef>
          <a:spcPts val="1000"/>
        </a:spcBef>
        <a:buClr>
          <a:srgbClr val="FF0000"/>
        </a:buClr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8038" indent="-350838" algn="l" defTabSz="914400" rtl="0" eaLnBrk="1" latinLnBrk="0" hangingPunct="1">
        <a:lnSpc>
          <a:spcPct val="90000"/>
        </a:lnSpc>
        <a:spcBef>
          <a:spcPts val="500"/>
        </a:spcBef>
        <a:buClr>
          <a:srgbClr val="0066FF"/>
        </a:buClr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4125" indent="-339725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SzPct val="7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01800" indent="-3302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SzPct val="8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54238" indent="-3254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91A7B-F351-49FF-9E1D-E0348C33A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289" y="622005"/>
            <a:ext cx="10152736" cy="1770322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Lock-based </a:t>
            </a:r>
            <a:br>
              <a:rPr lang="en-US" altLang="zh-CN" sz="5400" dirty="0"/>
            </a:br>
            <a:r>
              <a:rPr lang="en-US" altLang="zh-CN" sz="5400" dirty="0"/>
              <a:t>Concurrency Control </a:t>
            </a:r>
            <a:endParaRPr lang="zh-CN" altLang="en-US" sz="5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B5AC91-97D4-4848-9A24-2C940C7DC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7644"/>
            <a:ext cx="9144000" cy="1055818"/>
          </a:xfrm>
        </p:spPr>
        <p:txBody>
          <a:bodyPr>
            <a:normAutofit/>
          </a:bodyPr>
          <a:lstStyle/>
          <a:p>
            <a:r>
              <a:rPr lang="en-US" altLang="zh-CN"/>
              <a:t>SEI.ECNU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34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C4093-6204-456F-B3C8-1C54182B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 – Deadlocks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D6634B3-A845-4395-95D1-31559B405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00" y="1825625"/>
            <a:ext cx="10091400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A9151-44B7-48F6-A7A4-281D98B8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27DB-3C31-4A15-B9D5-48E6821BA13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E870F-E375-433D-938C-66080C68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5E0FF8-46FB-4039-A4E0-B8EF53A2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A00393BC-2DB8-46F0-B3D1-B117FBC4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62" y="1825625"/>
            <a:ext cx="10089875" cy="4351338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11F228-EED4-4A99-9514-337E1CC08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87" y="1825625"/>
            <a:ext cx="10077226" cy="4351338"/>
          </a:xfrm>
          <a:prstGeom prst="rect">
            <a:avLst/>
          </a:prstGeom>
        </p:spPr>
      </p:pic>
      <p:pic>
        <p:nvPicPr>
          <p:cNvPr id="10" name="内容占位符 10">
            <a:extLst>
              <a:ext uri="{FF2B5EF4-FFF2-40B4-BE49-F238E27FC236}">
                <a16:creationId xmlns:a16="http://schemas.microsoft.com/office/drawing/2014/main" id="{5D8D2098-1F60-4C1C-90F9-6287D9E0C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379" y="1825625"/>
            <a:ext cx="10073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9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BA5F-6326-485B-98DE-40F479AE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Extensions to 2PL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EEEF3-3C30-4FF7-A5A8-4F5040ED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2PL does not ensure freedom from cascading roll-back and deadlocks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Extensions to basic 2PL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Strict 2PL</a:t>
            </a:r>
            <a:r>
              <a:rPr lang="en-US" altLang="zh-CN" dirty="0"/>
              <a:t>: a transaction must hold all its exclusive locks till it commits/aborts.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Ensures recoverability and avoids cascading roll-backs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Rigorous (Strong Strict) 2PL</a:t>
            </a:r>
            <a:r>
              <a:rPr lang="en-US" altLang="zh-CN" dirty="0"/>
              <a:t>: a transaction must hold all locks till commit/abort. 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Transactions can be serialized in the order in which they commit.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Most databases implement </a:t>
            </a:r>
            <a:r>
              <a:rPr lang="en-US" altLang="zh-CN" b="1" dirty="0">
                <a:solidFill>
                  <a:srgbClr val="00B050"/>
                </a:solidFill>
              </a:rPr>
              <a:t>rigorous 2PL</a:t>
            </a:r>
            <a:r>
              <a:rPr lang="en-US" altLang="zh-CN" dirty="0"/>
              <a:t>, but refer to it as 2PL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E8611-A9A8-4DEB-A673-2BB76F6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79AE0-0B5C-4984-A06E-BDC0D03A24E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94C44-E7DD-4844-97C9-9DA10AEC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AA1D9-4951-4549-A589-B686B6D3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Conversions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Two-phase locking protocol with lock conversions: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acquire a lock-S on item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acquire a lock-X on item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release a lock-S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release a lock-X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This protocol ensures serializability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A9C3-1393-4E4C-BB15-B888A45BD9B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49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Automatic Acquisition of Locks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84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A transaction </a:t>
            </a:r>
            <a:r>
              <a:rPr lang="en-US" altLang="en-US" sz="2400" i="1" dirty="0" err="1"/>
              <a:t>T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issues the standard read/write instruction, without explicit locking calls.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The operation </a:t>
            </a:r>
            <a:r>
              <a:rPr lang="en-US" altLang="en-US" sz="2400" b="1" dirty="0"/>
              <a:t>read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is processed as: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B5930-2271-4EDD-A6CC-DC7D10495EDC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7C2A7-D8EE-4C71-885D-5C369753B3C0}"/>
              </a:ext>
            </a:extLst>
          </p:cNvPr>
          <p:cNvSpPr/>
          <p:nvPr/>
        </p:nvSpPr>
        <p:spPr>
          <a:xfrm>
            <a:off x="1394638" y="3280145"/>
            <a:ext cx="8647814" cy="27084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a lock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then  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else begin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if necessary wait until no other transaction has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lock-X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grant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lock-S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read(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3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Automatic Acquisition of Locks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4033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All locks are released after commit or abort</a:t>
            </a:r>
          </a:p>
          <a:p>
            <a:r>
              <a:rPr lang="en-US" altLang="en-US" sz="2400" dirty="0"/>
              <a:t>The operation </a:t>
            </a:r>
            <a:r>
              <a:rPr lang="en-US" altLang="en-US" sz="2400" b="1" dirty="0"/>
              <a:t>write</a:t>
            </a:r>
            <a:r>
              <a:rPr lang="en-US" altLang="en-US" sz="2400" i="1" dirty="0"/>
              <a:t>(D)</a:t>
            </a:r>
            <a:r>
              <a:rPr lang="en-US" altLang="en-US" sz="2400" dirty="0"/>
              <a:t> is processed as: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E290-2C5A-4080-A120-18C6340A09D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97C2A7-D8EE-4C71-885D-5C369753B3C0}"/>
              </a:ext>
            </a:extLst>
          </p:cNvPr>
          <p:cNvSpPr/>
          <p:nvPr/>
        </p:nvSpPr>
        <p:spPr>
          <a:xfrm>
            <a:off x="1334386" y="2684721"/>
            <a:ext cx="8647814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a 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lock-X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then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write(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else begin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if necessary wait until no other trans. has any lock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lock-S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	then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upgrade lock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to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lock-X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grant </a:t>
            </a:r>
            <a:r>
              <a:rPr lang="en-US" alt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lock-X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  write(</a:t>
            </a: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600"/>
              </a:spcBef>
              <a:buFont typeface="Monotype Sorts" charset="2"/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0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D060F-7AA7-4F57-87BF-F7ADC5A9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6203A-D8D0-42E0-9697-D3DA1DB3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189" y="1764575"/>
            <a:ext cx="7196599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lock manager maintains an in-memory data-structure called a lock table to record granted locks and pending requests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err="1"/>
              <a:t>Txns</a:t>
            </a:r>
            <a:r>
              <a:rPr lang="en-US" altLang="zh-CN" sz="2000" dirty="0"/>
              <a:t> can send lock and unlock requests to</a:t>
            </a:r>
            <a:r>
              <a:rPr lang="zh-CN" altLang="en-US" sz="2000" dirty="0"/>
              <a:t> </a:t>
            </a:r>
            <a:r>
              <a:rPr lang="en-US" altLang="zh-CN" sz="2000" dirty="0"/>
              <a:t>LM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The LM replies to a lock request by sending a lock grant messages (or a message asking the transaction to roll back, in case of  a deadlock)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LM </a:t>
            </a:r>
            <a:r>
              <a:rPr lang="en-US" altLang="en-US" sz="2400" dirty="0"/>
              <a:t>may keep a list of locks held by each transaction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299D3-29F5-4C33-96CA-80FE11B6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17BFF-7EE6-4610-B755-E7A39A3BA4C4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5395-30AE-4406-828D-8E05F3ADD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03055D-7F09-4242-BE21-88661834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Graphic 2">
            <a:extLst>
              <a:ext uri="{FF2B5EF4-FFF2-40B4-BE49-F238E27FC236}">
                <a16:creationId xmlns:a16="http://schemas.microsoft.com/office/drawing/2014/main" id="{AB0FD63D-BDC2-4112-851D-20F45936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13831"/>
            <a:ext cx="3256978" cy="46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3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Graph-Based Protocols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604051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An alternative to two-phase locking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Impose a partial ordering on the dataset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tree-protocol is a simple kind of graph protocol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Ensures conflict serializability as well as freedom from deadlock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Unlocking may occur earlier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Does not guarantee recoverability or cascade freedom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/>
              <a:t>Need to introduce commit dependencies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Have to lock data items that they do not access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10817-B962-453A-8E88-720C463D211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3D745C4-B301-4A40-9886-E9E30C36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646" y="2382173"/>
            <a:ext cx="3136457" cy="285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530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4CE0F-9AEC-4122-B019-4EA2BB9E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Dealing with Deadlocks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3419C-1869-4DB8-A97D-FD6CD9F7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B626D-553A-45B9-B61A-D74EECF184F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5EFD8-0106-4F8C-ADD8-C05B9896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BFC3F-20DB-43DF-9F50-82F4E67F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8B0F349E-00A2-4C95-BD88-F842B2DC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/>
              <a:t>Approach #1: Deadlock Detection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The DBMS creates a </a:t>
            </a:r>
            <a:r>
              <a:rPr lang="en-US" altLang="zh-CN" b="1" dirty="0">
                <a:solidFill>
                  <a:srgbClr val="00B050"/>
                </a:solidFill>
              </a:rPr>
              <a:t>waits-for graph </a:t>
            </a:r>
            <a:r>
              <a:rPr lang="en-US" altLang="zh-CN" dirty="0"/>
              <a:t>to keep track of what locks each </a:t>
            </a:r>
            <a:r>
              <a:rPr lang="en-US" altLang="zh-CN" dirty="0" err="1"/>
              <a:t>txn</a:t>
            </a:r>
            <a:r>
              <a:rPr lang="en-US" altLang="zh-CN" dirty="0"/>
              <a:t> is waiting to acquire: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Nodes are transactions</a:t>
            </a:r>
          </a:p>
          <a:p>
            <a:pPr lvl="2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Edge from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to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if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i</a:t>
            </a:r>
            <a:r>
              <a:rPr lang="en-US" altLang="zh-CN" dirty="0"/>
              <a:t> is waiting for 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j</a:t>
            </a:r>
            <a:r>
              <a:rPr lang="en-US" altLang="zh-CN" dirty="0"/>
              <a:t> to release a lock.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The system periodically checks for </a:t>
            </a:r>
            <a:r>
              <a:rPr lang="en-US" altLang="zh-CN" b="1" dirty="0">
                <a:solidFill>
                  <a:srgbClr val="FF0000"/>
                </a:solidFill>
              </a:rPr>
              <a:t>cycles</a:t>
            </a:r>
            <a:r>
              <a:rPr lang="en-US" altLang="zh-CN" dirty="0"/>
              <a:t> in waits-for graph and then decides how to break it.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/>
              <a:t>Approach #2: Deadlock Prevention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When a </a:t>
            </a:r>
            <a:r>
              <a:rPr lang="en-US" altLang="zh-CN" dirty="0" err="1"/>
              <a:t>txn</a:t>
            </a:r>
            <a:r>
              <a:rPr lang="en-US" altLang="zh-CN" dirty="0"/>
              <a:t> tries to acquire a lock that is held by another </a:t>
            </a:r>
            <a:r>
              <a:rPr lang="en-US" altLang="zh-CN" dirty="0" err="1"/>
              <a:t>txn</a:t>
            </a:r>
            <a:r>
              <a:rPr lang="en-US" altLang="zh-CN" dirty="0"/>
              <a:t>, the DBMS </a:t>
            </a:r>
            <a:r>
              <a:rPr lang="en-US" altLang="zh-CN" b="1" dirty="0">
                <a:solidFill>
                  <a:srgbClr val="FF0000"/>
                </a:solidFill>
              </a:rPr>
              <a:t>kills</a:t>
            </a:r>
            <a:r>
              <a:rPr lang="en-US" altLang="zh-CN" dirty="0"/>
              <a:t> one of them to prevent a deadlock.</a:t>
            </a:r>
          </a:p>
        </p:txBody>
      </p:sp>
    </p:spTree>
    <p:extLst>
      <p:ext uri="{BB962C8B-B14F-4D97-AF65-F5344CB8AC3E}">
        <p14:creationId xmlns:p14="http://schemas.microsoft.com/office/powerpoint/2010/main" val="2312529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 Detection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13EC-952C-4715-B910-332BCFE88C49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B0727CF-99EF-4F96-A6C6-979BB341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50" y="2638532"/>
            <a:ext cx="3106703" cy="2289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42A4118F-FDDD-42B7-9EFB-DF20AF69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96" y="2771310"/>
            <a:ext cx="2990407" cy="218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282C4FFD-4810-4679-9E0D-16C353A50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848" y="5303232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379AC37-9C0F-445D-9C43-24E7BB28A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5438" y="5303232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</p:spTree>
    <p:extLst>
      <p:ext uri="{BB962C8B-B14F-4D97-AF65-F5344CB8AC3E}">
        <p14:creationId xmlns:p14="http://schemas.microsoft.com/office/powerpoint/2010/main" val="364611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 Prevention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Older transaction may wait for younger one to release data item.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Younger transactions never wait for older ones; they are rolled back instead.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A transaction may die several times before acquiring a lock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Older transaction forces younger transaction rollback of instead of waiting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Younger transactions may wait for older ones.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en-US" dirty="0"/>
              <a:t>In both schemes, a rolled back transactions is restarted with its original timestamp.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95F01-5FEF-4E85-B483-DD5F1344C10C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57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D7B14-5802-4EC4-ABA2-2F1287A9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Concurrency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EB3E2-DD82-455E-9790-88400C36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A database must provide a mechanism that will allow </a:t>
            </a:r>
            <a:r>
              <a:rPr lang="en-US" altLang="zh-CN" dirty="0" err="1"/>
              <a:t>txns</a:t>
            </a:r>
            <a:r>
              <a:rPr lang="en-US" altLang="zh-CN" dirty="0"/>
              <a:t> to access a database in </a:t>
            </a:r>
            <a:r>
              <a:rPr lang="en-US" altLang="zh-CN" b="1" dirty="0">
                <a:solidFill>
                  <a:srgbClr val="00B050"/>
                </a:solidFill>
              </a:rPr>
              <a:t>a multi-programmed fashion </a:t>
            </a:r>
            <a:r>
              <a:rPr lang="en-US" altLang="zh-CN" dirty="0"/>
              <a:t>while preserving the illusion that each of them is executing alone on a dedicated system.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u="sng" dirty="0"/>
              <a:t>serializable</a:t>
            </a:r>
            <a:r>
              <a:rPr lang="en-US" altLang="zh-CN" dirty="0"/>
              <a:t>, </a:t>
            </a:r>
            <a:r>
              <a:rPr lang="en-US" altLang="zh-CN" u="sng" dirty="0"/>
              <a:t>recoverable</a:t>
            </a:r>
            <a:r>
              <a:rPr lang="en-US" altLang="zh-CN" dirty="0"/>
              <a:t> and preferably </a:t>
            </a:r>
            <a:r>
              <a:rPr lang="en-US" altLang="zh-CN" u="sng" dirty="0" err="1"/>
              <a:t>cascadeless</a:t>
            </a:r>
            <a:endParaRPr lang="en-US" altLang="zh-CN" u="sng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A policy in which only one transaction can execute at a time generates </a:t>
            </a:r>
            <a:r>
              <a:rPr lang="en-US" altLang="zh-CN" b="1" dirty="0">
                <a:solidFill>
                  <a:srgbClr val="00B050"/>
                </a:solidFill>
              </a:rPr>
              <a:t>serial schedules</a:t>
            </a:r>
            <a:r>
              <a:rPr lang="en-US" altLang="zh-CN" dirty="0"/>
              <a:t>, but provides a </a:t>
            </a:r>
            <a:r>
              <a:rPr lang="en-US" altLang="zh-CN" b="1" dirty="0">
                <a:solidFill>
                  <a:srgbClr val="FF0000"/>
                </a:solidFill>
              </a:rPr>
              <a:t>poor</a:t>
            </a:r>
            <a:r>
              <a:rPr lang="en-US" altLang="zh-CN" dirty="0"/>
              <a:t> degree of concurrency. </a:t>
            </a:r>
            <a:r>
              <a:rPr lang="en-US" altLang="zh-CN" b="1" dirty="0">
                <a:solidFill>
                  <a:srgbClr val="FF0000"/>
                </a:solidFill>
              </a:rPr>
              <a:t>Why?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Goal – to develop concurrency control </a:t>
            </a:r>
            <a:r>
              <a:rPr lang="en-US" altLang="zh-CN" b="1" dirty="0">
                <a:solidFill>
                  <a:srgbClr val="FF0000"/>
                </a:solidFill>
              </a:rPr>
              <a:t>protocols</a:t>
            </a:r>
            <a:r>
              <a:rPr lang="en-US" altLang="zh-CN" dirty="0"/>
              <a:t> that will assure serializability.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3BC87-21F4-4D47-A9D5-D453934E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CA47-3EEE-418B-9D6C-930193C3987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23070-F755-4D90-918D-DB085B71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F7524-79F5-447B-9216-7336F0F1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62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Timeout-Based Schemes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A transaction waits for a lock only for a specified amount of time.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After that, the wait times out and the transaction is rolled back.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Ensures that deadlocks get resolved by timeout if they occur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Simple to implement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But may roll back transaction unnecessarily in absence of deadlock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Difficult to determine good value of the timeout interval.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altLang="zh-CN" dirty="0"/>
              <a:t>Starvation is also possible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FA73-82A1-40E5-8B3F-02D88BCFFA85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7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 Recovery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400" dirty="0"/>
              <a:t>Some transaction will have to rolled back (victim) to break deadlock cycle.  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/>
              <a:t>Select that transaction as victim that will incur minimum cost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400" dirty="0"/>
              <a:t>Rollback -- determine how far to roll back transaction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Total rollback</a:t>
            </a:r>
            <a:r>
              <a:rPr lang="en-US" altLang="zh-CN" sz="2000" dirty="0"/>
              <a:t>: Abort the transaction and then restart it.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Partial rollback</a:t>
            </a:r>
            <a:r>
              <a:rPr lang="en-US" altLang="zh-CN" sz="2000" dirty="0"/>
              <a:t>: Roll back victim transaction only as far as necessary to release locks that another transaction in cycle is waiting for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zh-CN" sz="2400" dirty="0"/>
              <a:t>Starvation can happen (why?)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altLang="zh-CN" sz="2000" dirty="0"/>
              <a:t>One solution: oldest transaction in the deadlock set is never chosen as victim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D10-6F09-4BCC-B1DB-E52486331728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571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Granularity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003312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>
                <a:solidFill>
                  <a:srgbClr val="002060"/>
                </a:solidFill>
              </a:rPr>
              <a:t>Granularity of locking </a:t>
            </a:r>
            <a:r>
              <a:rPr lang="en-US" altLang="en-US" sz="2400" dirty="0"/>
              <a:t>(level in tree where locking is done):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b="1" dirty="0">
                <a:solidFill>
                  <a:srgbClr val="002060"/>
                </a:solidFill>
              </a:rPr>
              <a:t>Fine granularity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(lower in tree): high concurrency, high locking overhead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b="1" dirty="0">
                <a:solidFill>
                  <a:srgbClr val="002060"/>
                </a:solidFill>
              </a:rPr>
              <a:t>Coarse granularity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(higher in tree): low locking overhead, low concurrency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7A6CF-38E8-4D79-A323-773008FB801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BD35C698-D00C-4494-9589-82ACDABF1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92" y="3429000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2D3F88F-CB9F-4958-B11B-09A0E9DD7A9D}"/>
              </a:ext>
            </a:extLst>
          </p:cNvPr>
          <p:cNvSpPr/>
          <p:nvPr/>
        </p:nvSpPr>
        <p:spPr>
          <a:xfrm>
            <a:off x="1947530" y="4760882"/>
            <a:ext cx="2002465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en-US" i="1" dirty="0"/>
              <a:t>database</a:t>
            </a:r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en-US" i="1" dirty="0"/>
              <a:t>area </a:t>
            </a:r>
            <a:endParaRPr lang="en-US" altLang="en-US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en-US" i="1" dirty="0"/>
              <a:t>file</a:t>
            </a:r>
            <a:endParaRPr lang="en-US" altLang="en-US" dirty="0"/>
          </a:p>
          <a:p>
            <a:pPr marL="742950" lvl="1" indent="-285750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en-US" i="1" dirty="0"/>
              <a:t>record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22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97209-DCB7-4708-91E6-F6B476AF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Granularity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23A46-3088-4AA5-87E7-68947024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504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Allow data items to be of various sizes and define a </a:t>
            </a:r>
            <a:r>
              <a:rPr lang="en-US" altLang="zh-CN" sz="2400" b="1" dirty="0">
                <a:solidFill>
                  <a:srgbClr val="00B050"/>
                </a:solidFill>
              </a:rPr>
              <a:t>hierarchy</a:t>
            </a:r>
            <a:r>
              <a:rPr lang="en-US" altLang="zh-CN" sz="2400" dirty="0"/>
              <a:t> of data granularities, where the small granularities are nested within larger ones</a:t>
            </a:r>
          </a:p>
          <a:p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AA640-1887-42F8-AC7C-7A16FE45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41C-B05F-4B3D-9D36-A68C5A3E2D1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C9FB-1DBD-4D72-845B-F7E31374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FD46C-C9E1-461B-A2C6-E049A4E3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01FDEF-E3C3-4922-A50D-3D968BF0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58" y="3105883"/>
            <a:ext cx="4821142" cy="26994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A6AD38-3BA0-4A52-A17B-8B204F221EB9}"/>
              </a:ext>
            </a:extLst>
          </p:cNvPr>
          <p:cNvSpPr/>
          <p:nvPr/>
        </p:nvSpPr>
        <p:spPr>
          <a:xfrm>
            <a:off x="838200" y="2871877"/>
            <a:ext cx="561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Intention-Shared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Indicates explicit locking at a lower level with shared locks.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8022122-8A0B-4227-8BAB-ED005B16A02C}"/>
              </a:ext>
            </a:extLst>
          </p:cNvPr>
          <p:cNvSpPr/>
          <p:nvPr/>
        </p:nvSpPr>
        <p:spPr>
          <a:xfrm>
            <a:off x="838200" y="3712293"/>
            <a:ext cx="5610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Intention-Exclusive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Indicates locking at lower level with exclusive or shared locks.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965C74-0CEC-466C-836C-767E6486AD0F}"/>
              </a:ext>
            </a:extLst>
          </p:cNvPr>
          <p:cNvSpPr/>
          <p:nvPr/>
        </p:nvSpPr>
        <p:spPr>
          <a:xfrm>
            <a:off x="838200" y="4605049"/>
            <a:ext cx="56104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Shared+Intention-Exclusive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subtree rooted by that node is locked explicitly in shared mode and explicit locking is being done at a lower level with exclusive-mode locks.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97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303AD-3509-452B-91C0-1349DA76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DB6E81-2D04-451C-A155-D972074FB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896" y="1825625"/>
            <a:ext cx="10136207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31106-7783-4E77-B887-53829CB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A17E-9EE6-45EC-B766-2B1744AC9633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EB101-6605-4435-B3CF-70600ACE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1AD5D-7F23-49E2-AD36-0DA977D7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17A9A1C8-1BFB-40F8-9A6B-3815A0B3F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413" y="1825625"/>
            <a:ext cx="10115174" cy="4351338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2BD74331-50B6-4336-9610-9132ADE5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60" y="1825625"/>
            <a:ext cx="10148880" cy="4351338"/>
          </a:xfrm>
          <a:prstGeom prst="rect">
            <a:avLst/>
          </a:prstGeom>
        </p:spPr>
      </p:pic>
      <p:pic>
        <p:nvPicPr>
          <p:cNvPr id="10" name="内容占位符 10">
            <a:extLst>
              <a:ext uri="{FF2B5EF4-FFF2-40B4-BE49-F238E27FC236}">
                <a16:creationId xmlns:a16="http://schemas.microsoft.com/office/drawing/2014/main" id="{23FD20BC-4C1D-4325-A583-6D62C48C2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468" y="1825625"/>
            <a:ext cx="10115063" cy="4351338"/>
          </a:xfrm>
          <a:prstGeom prst="rect">
            <a:avLst/>
          </a:prstGeom>
        </p:spPr>
      </p:pic>
      <p:pic>
        <p:nvPicPr>
          <p:cNvPr id="11" name="内容占位符 12">
            <a:extLst>
              <a:ext uri="{FF2B5EF4-FFF2-40B4-BE49-F238E27FC236}">
                <a16:creationId xmlns:a16="http://schemas.microsoft.com/office/drawing/2014/main" id="{4EAC7D1C-BD38-4EEA-8CEB-CAB05C033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125" y="1825625"/>
            <a:ext cx="10127749" cy="4351338"/>
          </a:xfrm>
          <a:prstGeom prst="rect">
            <a:avLst/>
          </a:prstGeom>
        </p:spPr>
      </p:pic>
      <p:pic>
        <p:nvPicPr>
          <p:cNvPr id="12" name="内容占位符 14">
            <a:extLst>
              <a:ext uri="{FF2B5EF4-FFF2-40B4-BE49-F238E27FC236}">
                <a16:creationId xmlns:a16="http://schemas.microsoft.com/office/drawing/2014/main" id="{3DDEC71D-DA85-4F8D-963A-AFF1B10C5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21" y="1825625"/>
            <a:ext cx="1013615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Insert/Delete Operations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Locking rules for insert/delete operations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An </a:t>
            </a:r>
            <a:r>
              <a:rPr lang="en-US" altLang="en-US" b="1" dirty="0">
                <a:solidFill>
                  <a:srgbClr val="FF0000"/>
                </a:solidFill>
              </a:rPr>
              <a:t>X-mode</a:t>
            </a:r>
            <a:r>
              <a:rPr lang="en-US" altLang="en-US" dirty="0"/>
              <a:t> lock must be obtained on an item before it is deleted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altLang="en-US" sz="4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 transaction that inserts a new tuple into the database automatically given an </a:t>
            </a:r>
            <a:r>
              <a:rPr lang="en-US" altLang="en-US" b="1" dirty="0">
                <a:solidFill>
                  <a:srgbClr val="FF0000"/>
                </a:solidFill>
              </a:rPr>
              <a:t>X-mode</a:t>
            </a:r>
            <a:r>
              <a:rPr lang="en-US" altLang="en-US" dirty="0"/>
              <a:t> lock on the tuple</a:t>
            </a:r>
          </a:p>
          <a:p>
            <a:pPr marL="40005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Ensures that </a:t>
            </a:r>
          </a:p>
          <a:p>
            <a:pPr marL="800100"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reads/writes conflict with deletes</a:t>
            </a:r>
          </a:p>
          <a:p>
            <a:pPr marL="800100"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Inserted tuple is not accessible by other transactions until the transaction that inserts the tuple commits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894D-8E9F-4B56-824A-BBE52F79B3E4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91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Predicate Reads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37828-EF7F-4663-B195-D6A25306CF27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5B136AC-D4F3-4C33-9C9E-C0CFC445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37" y="1984893"/>
            <a:ext cx="6854238" cy="422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07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Phantoms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There is a conflict at the data</a:t>
            </a:r>
            <a:r>
              <a:rPr lang="en-US" altLang="zh-CN" sz="2400" dirty="0"/>
              <a:t>base</a:t>
            </a:r>
            <a:r>
              <a:rPr lang="en-US" altLang="en-US" sz="2400" dirty="0"/>
              <a:t> level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P</a:t>
            </a:r>
            <a:r>
              <a:rPr lang="en-US" altLang="en-US" sz="2000" dirty="0"/>
              <a:t>redicate read or scanning the relation is reading information that indicates what tuples the relation contains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The transaction inserting/deleting/updating a tuple updates the same information.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The conflict should be detected, e.g. by locking the information.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One solution: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Associate a data item with the relation, to represent the information about what tuples the relation contains.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Transactions scanning the relation acquire a shared lock in the data item,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Transactions inserting or deleting a tuple acquire an exclusive lock on the data item. (Note: locks on the data item do not conflict with locks on individual tuples.)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Above protocol provides very </a:t>
            </a:r>
            <a:r>
              <a:rPr lang="en-US" altLang="en-US" sz="2400" b="1" dirty="0">
                <a:solidFill>
                  <a:srgbClr val="FF0000"/>
                </a:solidFill>
              </a:rPr>
              <a:t>low</a:t>
            </a:r>
            <a:r>
              <a:rPr lang="en-US" altLang="en-US" sz="2400" dirty="0"/>
              <a:t> concurrency for insertions/deletions.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7DAA2-B674-4624-B810-1DC339EBCA6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2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B3DCA-3880-4CF5-8862-112B0D27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Predicate Locking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6B665-B27E-4F05-99C4-17974596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08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Conflict serializability on reads and writes of individual items guarantees serializability </a:t>
            </a:r>
            <a:r>
              <a:rPr lang="en-US" altLang="zh-CN" sz="2400" b="1" dirty="0">
                <a:solidFill>
                  <a:srgbClr val="FF0000"/>
                </a:solidFill>
              </a:rPr>
              <a:t>only</a:t>
            </a:r>
            <a:r>
              <a:rPr lang="en-US" altLang="zh-CN" sz="2400" dirty="0"/>
              <a:t> if the set of objects is fixed.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F2DE5-B79A-4E68-94F9-9D83606D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1668-D30F-44C3-BBE2-9DD79569C99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0AA38-DEDA-460B-BFF4-86662983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B26DE-4FE6-4E8A-856F-24FFF340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911AA-17AB-4F2D-A0BA-4FDFF726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93" y="2821709"/>
            <a:ext cx="4939007" cy="344494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95B5332-26C2-4223-9E6B-B3C7B4C17D1B}"/>
              </a:ext>
            </a:extLst>
          </p:cNvPr>
          <p:cNvSpPr txBox="1">
            <a:spLocks/>
          </p:cNvSpPr>
          <p:nvPr/>
        </p:nvSpPr>
        <p:spPr>
          <a:xfrm>
            <a:off x="838200" y="2722304"/>
            <a:ext cx="5576593" cy="363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7675" indent="-4476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0000"/>
              </a:buClr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8038" indent="-3508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66FF"/>
              </a:buClr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54125" indent="-3397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SzPct val="60000"/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16075" indent="-2444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SzPct val="80000"/>
              <a:buFont typeface="Wingdings" panose="05000000000000000000" pitchFamily="2" charset="2"/>
              <a:buChar char="n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54238" indent="-3254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Lock records that satisfy a logical predicate: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dirty="0"/>
              <a:t>Example: status='lit'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/>
              <a:t>In general, predicate locking has a lot of locking overhead.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B050"/>
                </a:solidFill>
              </a:rPr>
              <a:t>Index locking </a:t>
            </a:r>
            <a:r>
              <a:rPr lang="en-US" altLang="zh-CN" sz="2400" dirty="0"/>
              <a:t>is a special case of predicate locking that is potentially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3239367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7C417-C927-4FC6-AACA-0B1D1179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Index Locking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D06BB-B554-4219-B8BB-0FD8F758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Every relation must have at least one index.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transaction can access tuples only after finding them through one or more indices on the relation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transaction </a:t>
            </a:r>
            <a:r>
              <a:rPr lang="en-US" altLang="zh-CN" b="1" dirty="0" err="1">
                <a:solidFill>
                  <a:srgbClr val="00B050"/>
                </a:solidFill>
              </a:rPr>
              <a:t>T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that performs a lookup must lock all the index </a:t>
            </a:r>
            <a:r>
              <a:rPr lang="en-US" altLang="zh-CN" b="1" dirty="0">
                <a:solidFill>
                  <a:srgbClr val="FF0000"/>
                </a:solidFill>
              </a:rPr>
              <a:t>leaf nodes </a:t>
            </a:r>
            <a:r>
              <a:rPr lang="en-US" altLang="zh-CN" dirty="0"/>
              <a:t>that it accesses, in S-mode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Even if the leaf node does not contain any tuple satisfying the index lookup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A transaction </a:t>
            </a:r>
            <a:r>
              <a:rPr lang="en-US" altLang="zh-CN" b="1" dirty="0" err="1">
                <a:solidFill>
                  <a:srgbClr val="00B050"/>
                </a:solidFill>
              </a:rPr>
              <a:t>T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dirty="0"/>
              <a:t> that inserts, updates or deletes a tuple </a:t>
            </a:r>
            <a:r>
              <a:rPr lang="en-US" altLang="zh-CN" b="1" dirty="0" err="1">
                <a:solidFill>
                  <a:srgbClr val="00B050"/>
                </a:solidFill>
              </a:rPr>
              <a:t>t</a:t>
            </a:r>
            <a:r>
              <a:rPr lang="en-US" altLang="zh-CN" b="1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dirty="0"/>
              <a:t> in a relation </a:t>
            </a:r>
            <a:r>
              <a:rPr lang="en-US" altLang="zh-CN" b="1" dirty="0">
                <a:solidFill>
                  <a:srgbClr val="00B050"/>
                </a:solidFill>
              </a:rPr>
              <a:t>r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Must update all indices to </a:t>
            </a:r>
            <a:r>
              <a:rPr lang="en-US" altLang="zh-CN" b="1" dirty="0">
                <a:solidFill>
                  <a:srgbClr val="00B050"/>
                </a:solidFill>
              </a:rPr>
              <a:t>r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Must obtain exclusive locks on all index leaf nodes affected by the insert/update/delete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The rules of the two-phase locking protocol must be observed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30B17-AFF6-43B4-9695-580B699C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954-C0C6-4719-A6C9-2384D376F8A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3AD71-1B56-4FB0-9E8E-10BABB4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F2EC67-AB32-41A1-B939-E06BF4B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8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D168-7395-49EA-A00E-0C0E5B2F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Concurrency Control Schemes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7C886-5125-4692-8DEA-4898FC87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Two-Phase Locking (</a:t>
            </a:r>
            <a:r>
              <a:rPr lang="en-US" altLang="zh-CN" b="1" dirty="0">
                <a:solidFill>
                  <a:srgbClr val="00B050"/>
                </a:solidFill>
              </a:rPr>
              <a:t>2PL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Assume </a:t>
            </a:r>
            <a:r>
              <a:rPr lang="en-US" altLang="zh-CN" dirty="0" err="1"/>
              <a:t>txns</a:t>
            </a:r>
            <a:r>
              <a:rPr lang="en-US" altLang="zh-CN" dirty="0"/>
              <a:t> will </a:t>
            </a:r>
            <a:r>
              <a:rPr lang="en-US" altLang="zh-CN" b="1" dirty="0">
                <a:solidFill>
                  <a:srgbClr val="FF0000"/>
                </a:solidFill>
              </a:rPr>
              <a:t>conflict</a:t>
            </a:r>
            <a:r>
              <a:rPr lang="en-US" altLang="zh-CN" dirty="0"/>
              <a:t> so they must acquire locks on database objects </a:t>
            </a:r>
            <a:r>
              <a:rPr lang="en-US" altLang="zh-CN" b="1" dirty="0">
                <a:solidFill>
                  <a:srgbClr val="FF0000"/>
                </a:solidFill>
              </a:rPr>
              <a:t>before</a:t>
            </a:r>
            <a:r>
              <a:rPr lang="en-US" altLang="zh-CN" dirty="0"/>
              <a:t> they are allowed to access them.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Timestamp Ordering (</a:t>
            </a:r>
            <a:r>
              <a:rPr lang="en-US" altLang="zh-CN" b="1" dirty="0">
                <a:solidFill>
                  <a:srgbClr val="00B050"/>
                </a:solidFill>
              </a:rPr>
              <a:t>T/O</a:t>
            </a:r>
            <a:r>
              <a:rPr lang="en-US" altLang="zh-CN" dirty="0"/>
              <a:t>)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zh-CN" dirty="0"/>
              <a:t>Assume that conflicts are </a:t>
            </a:r>
            <a:r>
              <a:rPr lang="en-US" altLang="zh-CN" b="1" dirty="0">
                <a:solidFill>
                  <a:srgbClr val="FF0000"/>
                </a:solidFill>
              </a:rPr>
              <a:t>rare</a:t>
            </a:r>
            <a:r>
              <a:rPr lang="en-US" altLang="zh-CN" dirty="0"/>
              <a:t> so </a:t>
            </a:r>
            <a:r>
              <a:rPr lang="en-US" altLang="zh-CN" dirty="0" err="1"/>
              <a:t>txns</a:t>
            </a:r>
            <a:r>
              <a:rPr lang="en-US" altLang="zh-CN" dirty="0"/>
              <a:t> do not need to first acquire locks on database objects and instead </a:t>
            </a:r>
            <a:r>
              <a:rPr lang="en-US" altLang="zh-CN" b="1" dirty="0">
                <a:solidFill>
                  <a:srgbClr val="FF0000"/>
                </a:solidFill>
              </a:rPr>
              <a:t>check</a:t>
            </a:r>
            <a:r>
              <a:rPr lang="en-US" altLang="zh-CN" dirty="0"/>
              <a:t> for conflicts at commit time.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0790E-754F-4D15-9415-AEB00266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E758-6C0D-4261-9238-5840966E699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B08BD-437F-4F67-A044-5734D1CB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42EA8-8A88-4824-BCD3-007E047F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094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C675-7A62-4B76-A999-87129C1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Next-Key Locking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24FBD-BE0F-4217-9B72-95F84C1B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Index-locking protocol can result in </a:t>
            </a:r>
            <a:r>
              <a:rPr lang="en-US" altLang="zh-CN" sz="2400" b="1" dirty="0">
                <a:solidFill>
                  <a:srgbClr val="FF0000"/>
                </a:solidFill>
              </a:rPr>
              <a:t>poor</a:t>
            </a:r>
            <a:r>
              <a:rPr lang="en-US" altLang="zh-CN" sz="2400" dirty="0"/>
              <a:t> concurrency if there are many inserts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Next-key locking protocol: provides higher concurrency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Lock all values that satisfy index lookup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Also lock next key value in index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even for inserts/deletes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Consider B+-tree leaf nodes as below, with query predicate 7 ≤ X ≤ 16.  </a:t>
            </a:r>
            <a:br>
              <a:rPr lang="en-US" altLang="zh-CN" sz="1800" dirty="0"/>
            </a:br>
            <a:r>
              <a:rPr lang="en-US" altLang="zh-CN" sz="1800" dirty="0"/>
              <a:t>Check what happens with next-key locking when inserting: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15 and (ii) 7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6B232-D1D2-4B0C-99DE-034B2D6F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FA4C3-34FA-44AB-8362-8CD0AA24EE18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D0E-56CB-468D-9558-9982C34C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C1EDA-FD73-41CA-8FA6-5382626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2ECBBDA-2D9A-4119-AEC5-56620842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86" y="5436294"/>
            <a:ext cx="4467225" cy="35242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D6A0BA01-83ED-402D-9E69-09AD5D465553}"/>
              </a:ext>
            </a:extLst>
          </p:cNvPr>
          <p:cNvSpPr/>
          <p:nvPr/>
        </p:nvSpPr>
        <p:spPr>
          <a:xfrm>
            <a:off x="4290237" y="5436294"/>
            <a:ext cx="2248786" cy="3524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44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C675-7A62-4B76-A999-87129C1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Concurrency in Index Structures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24FBD-BE0F-4217-9B72-95F84C1B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Indices</a:t>
            </a:r>
            <a:r>
              <a:rPr lang="zh-CN" altLang="en-US" sz="2400" dirty="0"/>
              <a:t>‘</a:t>
            </a:r>
            <a:r>
              <a:rPr lang="en-US" altLang="en-US" sz="2400" dirty="0"/>
              <a:t> job is to help in accessing data.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Index-structures are typically accessed very often.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2-phase locking of index nodes can lead to low concurrency.  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I</a:t>
            </a:r>
            <a:r>
              <a:rPr lang="en-US" altLang="en-US" sz="2400" dirty="0"/>
              <a:t>ndex concurrency protocols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L</a:t>
            </a:r>
            <a:r>
              <a:rPr lang="en-US" altLang="en-US" sz="2000" dirty="0"/>
              <a:t>ocks on internal nodes are released early, and not in a two-phase fashion.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It is acceptable to have non-serializable concurrent access to an index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T</a:t>
            </a:r>
            <a:r>
              <a:rPr lang="en-US" altLang="en-US" sz="1800" dirty="0"/>
              <a:t>he accuracy of the index is maintained.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1800" dirty="0"/>
              <a:t>In particular, the exact values read in an internal node of a 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 are irrelevant so long as we land up in the correct leaf node.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6B232-D1D2-4B0C-99DE-034B2D6F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2C70-D386-4209-9E21-CCD83C2716FD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D0E-56CB-468D-9558-9982C34C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C1EDA-FD73-41CA-8FA6-5382626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54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9C675-7A62-4B76-A999-87129C1C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Crabbing Protocol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24FBD-BE0F-4217-9B72-95F84C1B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10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I</a:t>
            </a:r>
            <a:r>
              <a:rPr lang="en-US" altLang="en-US" dirty="0"/>
              <a:t>nstead of two-phase locking on the nodes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First lock the root node in </a:t>
            </a:r>
            <a:r>
              <a:rPr lang="en-US" altLang="en-US" sz="2000" b="1" dirty="0">
                <a:solidFill>
                  <a:srgbClr val="FF0000"/>
                </a:solidFill>
              </a:rPr>
              <a:t>shared</a:t>
            </a:r>
            <a:r>
              <a:rPr lang="en-US" altLang="en-US" sz="2000" dirty="0"/>
              <a:t> mode.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After locking all required children of a node in shared mode, release the lock on the node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During insertion/deletion, upgrade leaf node locks to exclusive mode.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When splitting or coalescing requires changes to a parent, lock the parent in exclusive mode.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Could</a:t>
            </a:r>
            <a:r>
              <a:rPr lang="en-US" altLang="en-US" sz="2400" dirty="0"/>
              <a:t> cause excessive deadlocks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000" dirty="0"/>
              <a:t>Can abort and restart search, without affecting transaction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46B232-D1D2-4B0C-99DE-034B2D6F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579-38EB-4524-97B9-10116B6BE12B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D0E-56CB-468D-9558-9982C34C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C1EDA-FD73-41CA-8FA6-53826265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82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Lock-Based Protocols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D338E-6007-4685-B707-13D151D5B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56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/>
              <a:t>A lock is a mechanism to control concurrent access to a data item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/>
              <a:t>Data items can be locked in two modes :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Monotype Sorts" charset="2"/>
              <a:buNone/>
            </a:pPr>
            <a:r>
              <a:rPr lang="en-US" altLang="en-US" sz="2400" i="1" dirty="0"/>
              <a:t>    </a:t>
            </a:r>
            <a:r>
              <a:rPr lang="en-US" altLang="en-US" sz="2400" dirty="0"/>
              <a:t>1</a:t>
            </a:r>
            <a:r>
              <a:rPr lang="en-US" altLang="en-US" sz="2400" i="1" dirty="0"/>
              <a:t>.  </a:t>
            </a:r>
            <a:r>
              <a:rPr lang="en-US" altLang="en-US" sz="2400" b="1" dirty="0">
                <a:solidFill>
                  <a:srgbClr val="002060"/>
                </a:solidFill>
              </a:rPr>
              <a:t>exclusive</a:t>
            </a:r>
            <a:r>
              <a:rPr lang="en-US" altLang="en-US" sz="2400" i="1" dirty="0"/>
              <a:t> (X) mode</a:t>
            </a:r>
            <a:r>
              <a:rPr lang="en-US" altLang="en-US" sz="2400" dirty="0"/>
              <a:t>. Data item can be both read as well  as   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Monotype Sorts" charset="2"/>
              <a:buNone/>
            </a:pPr>
            <a:r>
              <a:rPr lang="en-US" altLang="en-US" sz="2400" dirty="0"/>
              <a:t>         written. X-lock is requested using </a:t>
            </a:r>
            <a:r>
              <a:rPr lang="en-US" altLang="en-US" sz="2400" b="1" dirty="0"/>
              <a:t> lock-X</a:t>
            </a:r>
            <a:r>
              <a:rPr lang="en-US" altLang="en-US" sz="2400" dirty="0"/>
              <a:t> instruction.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Monotype Sorts" charset="2"/>
              <a:buNone/>
            </a:pPr>
            <a:r>
              <a:rPr lang="en-US" altLang="en-US" sz="2400" i="1" dirty="0"/>
              <a:t>    </a:t>
            </a:r>
            <a:r>
              <a:rPr lang="en-US" altLang="en-US" sz="2400" dirty="0"/>
              <a:t>2</a:t>
            </a:r>
            <a:r>
              <a:rPr lang="en-US" altLang="en-US" sz="2400" i="1" dirty="0"/>
              <a:t>.  </a:t>
            </a:r>
            <a:r>
              <a:rPr lang="en-US" altLang="en-US" sz="2400" b="1" dirty="0">
                <a:solidFill>
                  <a:srgbClr val="002060"/>
                </a:solidFill>
              </a:rPr>
              <a:t>shared</a:t>
            </a:r>
            <a:r>
              <a:rPr lang="en-US" altLang="en-US" sz="2400" i="1" dirty="0"/>
              <a:t> (S) mode</a:t>
            </a:r>
            <a:r>
              <a:rPr lang="en-US" altLang="en-US" sz="2400" dirty="0"/>
              <a:t>. Data item can only be read. S-lock is          </a:t>
            </a:r>
          </a:p>
          <a:p>
            <a:pPr>
              <a:lnSpc>
                <a:spcPct val="100000"/>
              </a:lnSpc>
              <a:spcBef>
                <a:spcPts val="1800"/>
              </a:spcBef>
              <a:buFont typeface="Monotype Sorts" charset="2"/>
              <a:buNone/>
            </a:pPr>
            <a:r>
              <a:rPr lang="en-US" altLang="en-US" sz="2400" dirty="0"/>
              <a:t>         requested using </a:t>
            </a:r>
            <a:r>
              <a:rPr lang="en-US" altLang="en-US" sz="2400" b="1" dirty="0"/>
              <a:t> lock-S</a:t>
            </a:r>
            <a:r>
              <a:rPr lang="en-US" altLang="en-US" sz="2400" dirty="0"/>
              <a:t> instruction.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sz="2400" dirty="0"/>
              <a:t>Lock requests are made to </a:t>
            </a:r>
            <a:r>
              <a:rPr lang="en-US" altLang="en-US" sz="2400" b="1" dirty="0">
                <a:solidFill>
                  <a:srgbClr val="FF0000"/>
                </a:solidFill>
              </a:rPr>
              <a:t>concurrency-control manager</a:t>
            </a:r>
            <a:r>
              <a:rPr lang="en-US" altLang="en-US" sz="2400" dirty="0"/>
              <a:t>. 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sz="2000" dirty="0"/>
              <a:t>Transaction can proceed only after request is granted.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15FA-48A6-45AC-80DA-B5CBC4302662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Picture 23">
            <a:extLst>
              <a:ext uri="{FF2B5EF4-FFF2-40B4-BE49-F238E27FC236}">
                <a16:creationId xmlns:a16="http://schemas.microsoft.com/office/drawing/2014/main" id="{5D928C9F-D0A9-4165-92D0-9E2B9713E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724" y="3429000"/>
            <a:ext cx="2396454" cy="1356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FC3D21C-030C-4575-A90A-B9019E112466}"/>
              </a:ext>
            </a:extLst>
          </p:cNvPr>
          <p:cNvSpPr/>
          <p:nvPr/>
        </p:nvSpPr>
        <p:spPr>
          <a:xfrm>
            <a:off x="9190017" y="4783713"/>
            <a:ext cx="2747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Lock-Compatibility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892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219CE-95FE-4D8A-A11C-14AE40E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Executing with Locks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5235B07-898E-4581-9FD5-88D434849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034" y="1825625"/>
            <a:ext cx="10209932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79C190-CCA6-45FD-AEC6-024EEBDA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B714-8CE4-48A8-B6B3-DEA6FEF9C4BA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D39F5-E1B9-434E-BEAA-6BF9AF81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17600-5CA6-4066-B32D-16A94E72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F110CE0A-774B-4326-8270-25DA9DA6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8" y="1825625"/>
            <a:ext cx="10220584" cy="4351338"/>
          </a:xfrm>
          <a:prstGeom prst="rect">
            <a:avLst/>
          </a:prstGeom>
        </p:spPr>
      </p:pic>
      <p:pic>
        <p:nvPicPr>
          <p:cNvPr id="9" name="内容占位符 2">
            <a:extLst>
              <a:ext uri="{FF2B5EF4-FFF2-40B4-BE49-F238E27FC236}">
                <a16:creationId xmlns:a16="http://schemas.microsoft.com/office/drawing/2014/main" id="{62136546-06E9-4A90-B2AD-4BF73A2B8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56" y="1825625"/>
            <a:ext cx="10176088" cy="4351338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97FCF4F7-A48B-450F-8B7B-00F58C845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45" y="1825625"/>
            <a:ext cx="101637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0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A6BA-E7A8-4199-A9F7-13D20F49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2B485-330C-4F7C-AD75-86FB6EFA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C4E2-D1BE-449C-A1BB-B9A8E7B0B7B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9398CB-94F3-4CE3-9880-9F79A418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061EF-E67D-4B6D-B836-FE67DC6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Graphic 4">
            <a:extLst>
              <a:ext uri="{FF2B5EF4-FFF2-40B4-BE49-F238E27FC236}">
                <a16:creationId xmlns:a16="http://schemas.microsoft.com/office/drawing/2014/main" id="{82A51EA3-6988-460A-86CE-5C374559F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0614" y="2346032"/>
            <a:ext cx="3372446" cy="3354973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CEAB27A6-6C2D-4392-BA58-872C60E9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28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Neither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 nor </a:t>
            </a:r>
            <a:r>
              <a:rPr lang="en-US" altLang="en-US" sz="2400" i="1" dirty="0"/>
              <a:t>T</a:t>
            </a:r>
            <a:r>
              <a:rPr lang="en-US" altLang="en-US" sz="2400" i="1" baseline="-25000" dirty="0"/>
              <a:t>4</a:t>
            </a:r>
            <a:r>
              <a:rPr lang="en-US" altLang="en-US" sz="2400" dirty="0"/>
              <a:t> can make progress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E</a:t>
            </a:r>
            <a:r>
              <a:rPr lang="en-US" altLang="en-US" sz="2000" dirty="0"/>
              <a:t>xecuting  </a:t>
            </a:r>
            <a:r>
              <a:rPr lang="en-US" altLang="en-US" sz="2000" b="1" dirty="0"/>
              <a:t>lock-S</a:t>
            </a:r>
            <a:r>
              <a:rPr lang="en-US" altLang="en-US" sz="2000" i="1" dirty="0"/>
              <a:t>(B)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i="1" dirty="0"/>
              <a:t>E</a:t>
            </a:r>
            <a:r>
              <a:rPr lang="en-US" altLang="en-US" sz="2000" dirty="0"/>
              <a:t>xecuting  </a:t>
            </a:r>
            <a:r>
              <a:rPr lang="en-US" altLang="en-US" sz="2000" b="1" dirty="0"/>
              <a:t>lock-X</a:t>
            </a:r>
            <a:r>
              <a:rPr lang="en-US" altLang="en-US" sz="2000" i="1" dirty="0"/>
              <a:t>(A)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sz="2400" dirty="0"/>
              <a:t>Such a situation is called a </a:t>
            </a:r>
            <a:r>
              <a:rPr lang="en-US" altLang="en-US" sz="2400" b="1" dirty="0">
                <a:solidFill>
                  <a:srgbClr val="002060"/>
                </a:solidFill>
              </a:rPr>
              <a:t>deadlock</a:t>
            </a:r>
            <a:endParaRPr lang="en-US" altLang="en-US" sz="2400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On</a:t>
            </a:r>
            <a:r>
              <a:rPr lang="en-US" altLang="en-US" sz="2000" dirty="0"/>
              <a:t>e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must be rolled back and its locks released.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b="1" dirty="0"/>
              <a:t>Starvation</a:t>
            </a:r>
            <a:r>
              <a:rPr lang="en-US" altLang="zh-CN" sz="2400" dirty="0"/>
              <a:t> is also possible if concurrency control manager is badly designed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721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3D640-E766-4414-9FD2-47DA5FAA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Two-Phase Locking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332A2-DEA7-4B98-88A6-45BCC27B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1485-D077-4299-BCBD-03DCEE55C596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A462C-2D22-4264-988F-B0D0FC4A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3DF04-0ABE-457E-B464-4EB77ADC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CD06CA98-3609-409F-B686-CCACB840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A protocol which ensures conflict-serializable schedules.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Phase 1: Growing Phase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Transaction may obtain locks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Transaction may not release locks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Phase 2: Shrinking Phase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Transaction may release locks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Transaction may not obtain locks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2PL is sufficient to guarantee </a:t>
            </a:r>
            <a:r>
              <a:rPr lang="en-US" altLang="zh-CN" b="1" dirty="0">
                <a:solidFill>
                  <a:srgbClr val="00B050"/>
                </a:solidFill>
              </a:rPr>
              <a:t>conflict serializability</a:t>
            </a:r>
            <a:r>
              <a:rPr lang="en-US" altLang="zh-CN" dirty="0"/>
              <a:t>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dirty="0"/>
              <a:t>It can be proved that the transactions can be serialized in the order of their lock points  (i.e., the point where a transaction acquired its final lock).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497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A20A5-5385-474D-A7F4-1C343277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Executing with 2PL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44D24C9-96D5-42C4-89F4-C571B348A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05" y="1825625"/>
            <a:ext cx="10119390" cy="4351338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EBA4B-EC43-4E15-9681-B2239210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35D5-AAF4-4812-88F9-8AB5E93FEA21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66EE-6E00-4675-9D96-BEE93CE5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510DD-B54A-40C3-8DD5-3A35D0D5A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内容占位符 6">
            <a:extLst>
              <a:ext uri="{FF2B5EF4-FFF2-40B4-BE49-F238E27FC236}">
                <a16:creationId xmlns:a16="http://schemas.microsoft.com/office/drawing/2014/main" id="{A800D44F-129B-4AAD-9D9F-1AD8DE36F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69" y="1825625"/>
            <a:ext cx="10099662" cy="4351338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A2B351F-76E5-408C-AEF5-8FC4C7AFE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87" y="1825625"/>
            <a:ext cx="10056425" cy="4351338"/>
          </a:xfrm>
          <a:prstGeom prst="rect">
            <a:avLst/>
          </a:prstGeom>
        </p:spPr>
      </p:pic>
      <p:pic>
        <p:nvPicPr>
          <p:cNvPr id="10" name="内容占位符 10">
            <a:extLst>
              <a:ext uri="{FF2B5EF4-FFF2-40B4-BE49-F238E27FC236}">
                <a16:creationId xmlns:a16="http://schemas.microsoft.com/office/drawing/2014/main" id="{7F7EB0C5-9079-4605-B2D9-3A814C00F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820" y="1825625"/>
            <a:ext cx="10070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3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3BA8A-73CB-49FD-806A-7CEB1C13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2PL – Cascading Aborts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460FE-9E3A-4BE2-B7B4-D3A0B7E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34E5-D1AB-43B6-8E54-CB6CEAED65AE}" type="datetime1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77173-659E-4BB7-94DF-AEE4835B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Lock-based Concurrency Control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D1138-BBA3-4D81-A6C6-5234CCEED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5A79-C12E-4282-8451-1BC984B858F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7843047C-0682-4F8F-8942-AA6B5BB8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8009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This is a </a:t>
            </a:r>
            <a:r>
              <a:rPr lang="en-US" altLang="zh-CN" b="1" dirty="0">
                <a:solidFill>
                  <a:srgbClr val="00B050"/>
                </a:solidFill>
              </a:rPr>
              <a:t>permissible</a:t>
            </a:r>
            <a:r>
              <a:rPr lang="en-US" altLang="zh-CN" dirty="0"/>
              <a:t> schedule in 2PL, but the DBMS has to also </a:t>
            </a:r>
            <a:r>
              <a:rPr lang="en-US" altLang="zh-CN" b="1" dirty="0">
                <a:solidFill>
                  <a:srgbClr val="FF0000"/>
                </a:solidFill>
              </a:rPr>
              <a:t>abort</a:t>
            </a:r>
            <a:r>
              <a:rPr lang="en-US" altLang="zh-CN" dirty="0"/>
              <a:t> T</a:t>
            </a:r>
            <a:r>
              <a:rPr lang="en-US" altLang="zh-CN" baseline="-25000" dirty="0"/>
              <a:t>2</a:t>
            </a:r>
            <a:r>
              <a:rPr lang="en-US" altLang="zh-CN" dirty="0"/>
              <a:t> when T</a:t>
            </a:r>
            <a:r>
              <a:rPr lang="en-US" altLang="zh-CN" baseline="-25000" dirty="0"/>
              <a:t>1</a:t>
            </a:r>
            <a:r>
              <a:rPr lang="en-US" altLang="zh-CN" dirty="0"/>
              <a:t> aborts.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/>
              <a:t>Any information about T</a:t>
            </a:r>
            <a:r>
              <a:rPr lang="en-US" altLang="zh-CN" baseline="-25000" dirty="0"/>
              <a:t>1</a:t>
            </a:r>
            <a:r>
              <a:rPr lang="en-US" altLang="zh-CN" dirty="0"/>
              <a:t> cannot be "leaked" to the outside world.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92F8D1C-F440-44F3-9CD1-7505F082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884" y="1825625"/>
            <a:ext cx="368491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8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10730</TotalTime>
  <Words>2143</Words>
  <Application>Microsoft Office PowerPoint</Application>
  <PresentationFormat>宽屏</PresentationFormat>
  <Paragraphs>302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Monotype Sorts</vt:lpstr>
      <vt:lpstr>等线</vt:lpstr>
      <vt:lpstr>Arial</vt:lpstr>
      <vt:lpstr>Wingdings</vt:lpstr>
      <vt:lpstr>Office 主题​​</vt:lpstr>
      <vt:lpstr>Lock-based  Concurrency Control </vt:lpstr>
      <vt:lpstr>Concurrency Control</vt:lpstr>
      <vt:lpstr>Concurrency Control Schemes</vt:lpstr>
      <vt:lpstr>Lock-Based Protocols</vt:lpstr>
      <vt:lpstr>Executing with Locks</vt:lpstr>
      <vt:lpstr>Deadlock</vt:lpstr>
      <vt:lpstr>Two-Phase Locking</vt:lpstr>
      <vt:lpstr>Executing with 2PL</vt:lpstr>
      <vt:lpstr>2PL – Cascading Aborts</vt:lpstr>
      <vt:lpstr>2PL – Deadlocks</vt:lpstr>
      <vt:lpstr>Extensions to 2PL</vt:lpstr>
      <vt:lpstr>Lock Conversions</vt:lpstr>
      <vt:lpstr>Automatic Acquisition of Locks</vt:lpstr>
      <vt:lpstr>Automatic Acquisition of Locks</vt:lpstr>
      <vt:lpstr>Lock Table</vt:lpstr>
      <vt:lpstr>Graph-Based Protocols</vt:lpstr>
      <vt:lpstr>Dealing with Deadlocks</vt:lpstr>
      <vt:lpstr>Deadlock Detection</vt:lpstr>
      <vt:lpstr>Deadlock Prevention </vt:lpstr>
      <vt:lpstr>Timeout-Based Schemes</vt:lpstr>
      <vt:lpstr>Deadlock Recovery</vt:lpstr>
      <vt:lpstr>Multiple Granularity</vt:lpstr>
      <vt:lpstr>Lock Granularity</vt:lpstr>
      <vt:lpstr>Example</vt:lpstr>
      <vt:lpstr>Insert/Delete Operations</vt:lpstr>
      <vt:lpstr>Predicate Reads</vt:lpstr>
      <vt:lpstr>Handling Phantoms</vt:lpstr>
      <vt:lpstr>Predicate Locking </vt:lpstr>
      <vt:lpstr>Index Locking</vt:lpstr>
      <vt:lpstr>Next-Key Locking</vt:lpstr>
      <vt:lpstr>Concurrency in Index Structures</vt:lpstr>
      <vt:lpstr>Crabbing Protocol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Xueqing Gong</dc:creator>
  <cp:lastModifiedBy>jier QIU</cp:lastModifiedBy>
  <cp:revision>395</cp:revision>
  <dcterms:created xsi:type="dcterms:W3CDTF">2019-10-29T09:57:08Z</dcterms:created>
  <dcterms:modified xsi:type="dcterms:W3CDTF">2025-06-03T09:23:52Z</dcterms:modified>
</cp:coreProperties>
</file>