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35"/>
  </p:notesMasterIdLst>
  <p:sldIdLst>
    <p:sldId id="256" r:id="rId2"/>
    <p:sldId id="278" r:id="rId3"/>
    <p:sldId id="279" r:id="rId4"/>
    <p:sldId id="285" r:id="rId5"/>
    <p:sldId id="280" r:id="rId6"/>
    <p:sldId id="286" r:id="rId7"/>
    <p:sldId id="281" r:id="rId8"/>
    <p:sldId id="282" r:id="rId9"/>
    <p:sldId id="283" r:id="rId10"/>
    <p:sldId id="284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  <p:sldId id="301" r:id="rId25"/>
    <p:sldId id="466" r:id="rId26"/>
    <p:sldId id="469" r:id="rId27"/>
    <p:sldId id="470" r:id="rId28"/>
    <p:sldId id="471" r:id="rId29"/>
    <p:sldId id="467" r:id="rId30"/>
    <p:sldId id="468" r:id="rId31"/>
    <p:sldId id="302" r:id="rId32"/>
    <p:sldId id="303" r:id="rId33"/>
    <p:sldId id="47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0755" autoAdjust="0"/>
  </p:normalViewPr>
  <p:slideViewPr>
    <p:cSldViewPr snapToGrid="0">
      <p:cViewPr varScale="1">
        <p:scale>
          <a:sx n="100" d="100"/>
          <a:sy n="100" d="100"/>
        </p:scale>
        <p:origin x="6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7C27-0E44-4290-A7B1-6D6F9A15BBB6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81F6-8C05-464A-A316-5949FBD12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8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BF3913C-03C0-4DD1-8A1E-2EA9FC276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67967"/>
            <a:ext cx="3175000" cy="2921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6640F0-29EB-4D05-984D-60BE6FED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CE81C-946D-4E24-981F-5DE21BD5D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7B225-EE9E-434E-AD70-00CDCB01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8C277-7022-4681-9D9E-04FB7AEA9A5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649B8-B927-47AF-82EB-5F59ED16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73DF2-AF77-44AD-B985-9A5CFC79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D1D9-B232-4A42-AB69-863156B1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A2D74-7775-4D3C-9091-9BAA39C8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2DD2D-FDAC-4A32-B731-E3842FF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4E7CF-0D81-46BD-9C7E-AE66B95F5DBB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9388B-1355-49B2-B918-3CEE2247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334B-18F2-480F-8F95-682C88AE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35CB8-CD11-431D-8FCF-85C153D2E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EF1E3-5F13-4B29-B438-6C1D20D6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A534A-6E71-4D12-AD85-7E28669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77B6D-248D-40C0-A0FF-C7F480D46B0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D16A3-5950-48B1-80C7-09517A34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AEE19-5033-4C14-A64A-F63DEA78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9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A7EC1-AE80-4979-A7D6-C87185D6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284FD-8087-4D82-8FD3-8F055885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47675" indent="-447675">
              <a:buClr>
                <a:srgbClr val="FF0000"/>
              </a:buClr>
              <a:buFont typeface="Wingdings" panose="05000000000000000000" pitchFamily="2" charset="2"/>
              <a:buChar char="p"/>
              <a:defRPr/>
            </a:lvl1pPr>
            <a:lvl2pPr marL="808038" indent="-350838">
              <a:buClr>
                <a:srgbClr val="0066FF"/>
              </a:buClr>
              <a:buFont typeface="Wingdings" panose="05000000000000000000" pitchFamily="2" charset="2"/>
              <a:buChar char="l"/>
              <a:defRPr/>
            </a:lvl2pPr>
            <a:lvl3pPr marL="1254125" indent="-339725">
              <a:buClr>
                <a:srgbClr val="00B050"/>
              </a:buClr>
              <a:buSzPct val="60000"/>
              <a:buFont typeface="Wingdings" panose="05000000000000000000" pitchFamily="2" charset="2"/>
              <a:buChar char="u"/>
              <a:defRPr/>
            </a:lvl3pPr>
            <a:lvl4pPr marL="1616075" indent="-244475">
              <a:buClr>
                <a:srgbClr val="7030A0"/>
              </a:buClr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126D6-36F6-41DF-A825-F1E8FBB9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9ADF-96E9-4CC8-9860-091ACE05F36F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6CEFF-0837-4190-9625-9533CCD6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5D5BF-5D06-45F3-8ED0-281B61D3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old.ecnu.edu.cn/site/identity/images/a4.gif">
            <a:extLst>
              <a:ext uri="{FF2B5EF4-FFF2-40B4-BE49-F238E27FC236}">
                <a16:creationId xmlns:a16="http://schemas.microsoft.com/office/drawing/2014/main" id="{5595DAAA-AB55-4A84-ADB5-02FA029E12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99" y="371597"/>
            <a:ext cx="1325561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1F915F-2E6C-4469-BE1B-3DEED6DFAA85}"/>
              </a:ext>
            </a:extLst>
          </p:cNvPr>
          <p:cNvCxnSpPr>
            <a:cxnSpLocks/>
          </p:cNvCxnSpPr>
          <p:nvPr userDrawn="1"/>
        </p:nvCxnSpPr>
        <p:spPr>
          <a:xfrm>
            <a:off x="850640" y="1573762"/>
            <a:ext cx="9680497" cy="0"/>
          </a:xfrm>
          <a:prstGeom prst="line">
            <a:avLst/>
          </a:prstGeom>
          <a:ln w="25400">
            <a:solidFill>
              <a:srgbClr val="B20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D48080-F667-4226-B356-BBC3C92937C4}"/>
              </a:ext>
            </a:extLst>
          </p:cNvPr>
          <p:cNvCxnSpPr>
            <a:cxnSpLocks/>
          </p:cNvCxnSpPr>
          <p:nvPr userDrawn="1"/>
        </p:nvCxnSpPr>
        <p:spPr>
          <a:xfrm>
            <a:off x="5257006" y="1639083"/>
            <a:ext cx="6049352" cy="0"/>
          </a:xfrm>
          <a:prstGeom prst="line">
            <a:avLst/>
          </a:prstGeom>
          <a:ln w="50800">
            <a:solidFill>
              <a:srgbClr val="B20537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1E1CF1-8B7F-4EA2-92C8-2B4817076A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6904" y="1583091"/>
            <a:ext cx="309454" cy="1"/>
          </a:xfrm>
          <a:prstGeom prst="line">
            <a:avLst/>
          </a:prstGeom>
          <a:ln w="25400">
            <a:solidFill>
              <a:srgbClr val="B20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9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54DB1-E92B-4113-82FE-530FDCC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509C0-436C-468D-B618-A02B7C51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C0C03-EC12-4489-B7B6-4F2A8231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0AA6-ADE1-4BD4-BF30-9E5E6BFAED8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DFF40-9B68-4F2F-8CD0-7AAE71E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EA13B-154D-4455-B12D-03EFA34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F1D83-F900-45B8-B37E-052B07F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78C22-1F69-43ED-95E7-FF654B3C2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B764C-5F12-4AC1-B7A8-98C67233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E8530-CA80-4659-8EEC-3FAABA20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D5BE-22F4-461B-8545-EFDEB6A74A3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6450F-45CB-43FD-8482-8DB88379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CE72-5275-43EA-ABE5-F76BFF06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A51B-BC75-4FCA-9436-EF78B564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B5BBD-D06F-4A36-B7A2-70178911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7B718-9D21-42BC-8681-01DA5D7D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878318-E4A8-4C85-B659-5222495A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D809B-D7DF-4155-97EB-8E179A20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92687-48A0-4338-800A-C5DFDD78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6546-26F0-4081-AEEB-1FFB04CB316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863C7-5439-4EF1-A21D-5E53501C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E9EC9-403E-4D16-B568-9A9A4CB3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7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F30F9-6409-4212-89F8-11CDA16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F5E84-DD0E-408A-BF4D-15867859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CD08-F000-4D09-A5D6-9DACC03F988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CA323-9181-44B4-85A3-3C2F7D11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3F7471-B90E-467F-910F-52202B78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2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7D63A-5BFD-499F-B3EA-463127E6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CA31-096C-4F72-9614-2E7252EBC254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E59A3-DD05-4D90-96DC-686CB517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54B72-0D71-4D0F-BB90-83EAA438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5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C962-3DDF-4D21-8468-6B248102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3BD7E-88DC-4D87-BF3D-D55FF0186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E8564-7092-4141-AD63-AAC23E8B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93888-8F45-487B-923D-D4472215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DCFE-7B28-4532-A21F-CB70E96FD50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44FAC-6EEA-44B4-A4F1-653CB1CA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FA2B3-11DB-4BEE-84C8-2311B0A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FA414-D77C-4B82-8529-656C3136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F31F53-4CC4-46DC-8E70-3572E64FB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67C09-3FA3-4589-B78F-DCBEAED52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9F04E-67F4-4F68-B37D-A00A57E9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6063-C9CE-4425-8C3F-6DA6DE13CAE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9ECEA-4528-4530-A522-778BBB9C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C5F91-AAED-4F20-AF2C-9D1FF64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3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88034C-A9C2-4DAC-9DB6-29CEC9FA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32A96-A572-45D8-B504-F225478C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44EE8-4BFD-44E6-ACC4-C609EAA8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C743087-C02F-476F-9955-DBCCA0B0198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0B2F3-D1DF-4CD8-BACC-8EA9D9565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03E20-0C80-4229-8EE6-4E7402904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E75A79-C12E-4282-8451-1BC984B858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6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47675" indent="-447675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rgbClr val="0066FF"/>
        </a:buClr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SzPct val="7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01800" indent="-3302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SzPct val="8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54238" indent="-3254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91A7B-F351-49FF-9E1D-E0348C33A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289" y="1047719"/>
            <a:ext cx="10152736" cy="1344608"/>
          </a:xfrm>
        </p:spPr>
        <p:txBody>
          <a:bodyPr>
            <a:noAutofit/>
          </a:bodyPr>
          <a:lstStyle/>
          <a:p>
            <a:r>
              <a:rPr lang="en-US" altLang="zh-CN" b="1" dirty="0"/>
              <a:t>Transactions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B5AC91-97D4-4848-9A24-2C940C7DC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7644"/>
            <a:ext cx="9144000" cy="1055818"/>
          </a:xfrm>
        </p:spPr>
        <p:txBody>
          <a:bodyPr>
            <a:normAutofit/>
          </a:bodyPr>
          <a:lstStyle/>
          <a:p>
            <a:r>
              <a:rPr lang="en-US" altLang="zh-CN"/>
              <a:t>SEI.ECNU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434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498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Schedule – </a:t>
            </a:r>
            <a:r>
              <a:rPr lang="en-US" altLang="zh-CN" b="1" dirty="0"/>
              <a:t>a sequences of instructions </a:t>
            </a:r>
            <a:r>
              <a:rPr lang="en-US" altLang="zh-CN" dirty="0"/>
              <a:t>that specify the chronological order in which instructions of concurrent transactions are executed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A schedule for a set of transactions must consist of </a:t>
            </a:r>
            <a:r>
              <a:rPr lang="en-US" altLang="zh-CN" b="1" dirty="0">
                <a:solidFill>
                  <a:srgbClr val="FF0000"/>
                </a:solidFill>
              </a:rPr>
              <a:t>all instructions </a:t>
            </a:r>
            <a:r>
              <a:rPr lang="en-US" altLang="zh-CN" dirty="0"/>
              <a:t>of those transactions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Must preserve the </a:t>
            </a:r>
            <a:r>
              <a:rPr lang="en-US" altLang="zh-CN" b="1" dirty="0">
                <a:solidFill>
                  <a:srgbClr val="FF0000"/>
                </a:solidFill>
              </a:rPr>
              <a:t>order</a:t>
            </a:r>
            <a:r>
              <a:rPr lang="en-US" altLang="zh-CN" dirty="0"/>
              <a:t> in which the instructions appear in each individual transaction.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A transaction that successfully completes its execution will have a </a:t>
            </a:r>
            <a:r>
              <a:rPr lang="en-US" altLang="zh-CN" b="1" dirty="0"/>
              <a:t>commit</a:t>
            </a:r>
            <a:r>
              <a:rPr lang="en-US" altLang="zh-CN" dirty="0"/>
              <a:t> instructions as the last statement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By default transaction assumed to execute commit instruction as its last step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A transaction that fails to successfully complete its execution will have an </a:t>
            </a:r>
            <a:r>
              <a:rPr lang="en-US" altLang="zh-CN" b="1" dirty="0"/>
              <a:t>abort</a:t>
            </a:r>
            <a:r>
              <a:rPr lang="en-US" altLang="zh-CN" dirty="0"/>
              <a:t> instruction as the last statement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006C-E036-46A3-AFD9-7EAA687D4AE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 Schedule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E3491-84E4-4DBC-9DF6-3325F168514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45ABB5A9-02DD-476D-8A86-1619EC9B1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495" y="2272751"/>
            <a:ext cx="3303369" cy="4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0E05B79-3F7D-4CD7-B10C-0B5BCB71093E}"/>
              </a:ext>
            </a:extLst>
          </p:cNvPr>
          <p:cNvSpPr/>
          <p:nvPr/>
        </p:nvSpPr>
        <p:spPr>
          <a:xfrm>
            <a:off x="977347" y="1722406"/>
            <a:ext cx="10528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transfer $50 from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B;  </a:t>
            </a:r>
            <a:r>
              <a:rPr lang="en-US" alt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transfer 10% of the balance from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E518C3CF-DA9B-4097-AA32-5B7C3440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769" y="2318364"/>
            <a:ext cx="3303369" cy="411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94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Concurrent </a:t>
            </a:r>
            <a:r>
              <a:rPr lang="en-US" altLang="zh-CN" dirty="0"/>
              <a:t>Schedule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A81B-4E1E-4B0D-A77E-320179260AC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7585EFE2-1DF7-4ECB-A8F8-69B1773C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745" y="1858618"/>
            <a:ext cx="2761309" cy="34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745552F-440A-4D20-A9C8-DA62E10832A9}"/>
              </a:ext>
            </a:extLst>
          </p:cNvPr>
          <p:cNvSpPr/>
          <p:nvPr/>
        </p:nvSpPr>
        <p:spPr>
          <a:xfrm>
            <a:off x="1700115" y="563186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b="1" i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lang="en-US" altLang="en-US" sz="2000" i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to Schedule &lt;T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alt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9C46FE8B-487D-41A0-A7A5-DFDFBF3F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004" y="1858618"/>
            <a:ext cx="2762012" cy="34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0299467-A2AD-4F91-A8FD-312DDB05A942}"/>
              </a:ext>
            </a:extLst>
          </p:cNvPr>
          <p:cNvSpPr/>
          <p:nvPr/>
        </p:nvSpPr>
        <p:spPr>
          <a:xfrm>
            <a:off x="6531518" y="5439508"/>
            <a:ext cx="482228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equivalent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to any serial schedule</a:t>
            </a:r>
          </a:p>
          <a:p>
            <a:pPr>
              <a:spcBef>
                <a:spcPts val="600"/>
              </a:spcBef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preserve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value of (A + B ).</a:t>
            </a:r>
          </a:p>
        </p:txBody>
      </p:sp>
    </p:spTree>
    <p:extLst>
      <p:ext uri="{BB962C8B-B14F-4D97-AF65-F5344CB8AC3E}">
        <p14:creationId xmlns:p14="http://schemas.microsoft.com/office/powerpoint/2010/main" val="39742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Basic Assumption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Each transaction preserves database consistency.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Thus, serial execution of a set of transactions preserves database consistency.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A (possibly concurrent) schedule is </a:t>
            </a:r>
            <a:r>
              <a:rPr lang="en-US" altLang="zh-CN" b="1" dirty="0">
                <a:solidFill>
                  <a:srgbClr val="FF0000"/>
                </a:solidFill>
              </a:rPr>
              <a:t>serializable</a:t>
            </a:r>
            <a:r>
              <a:rPr lang="en-US" altLang="zh-CN" dirty="0"/>
              <a:t> if it is equivalent to a serial schedule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Conflict serializability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View serializability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2D4C-2027-4823-B74B-8D4C75E0EAC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F41994-F4A4-435B-92D0-7EA06307D80C}"/>
              </a:ext>
            </a:extLst>
          </p:cNvPr>
          <p:cNvSpPr/>
          <p:nvPr/>
        </p:nvSpPr>
        <p:spPr>
          <a:xfrm>
            <a:off x="5310808" y="5010764"/>
            <a:ext cx="6042992" cy="1092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Ignore operations other than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Transactions may perform arbitrary computations on data in local buffers</a:t>
            </a:r>
          </a:p>
        </p:txBody>
      </p:sp>
    </p:spTree>
    <p:extLst>
      <p:ext uri="{BB962C8B-B14F-4D97-AF65-F5344CB8AC3E}">
        <p14:creationId xmlns:p14="http://schemas.microsoft.com/office/powerpoint/2010/main" val="123978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Conflicting Instructions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conflict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altLang="en-US" dirty="0"/>
              <a:t>Belong to </a:t>
            </a:r>
            <a:r>
              <a:rPr lang="en-US" altLang="en-US" b="1" dirty="0"/>
              <a:t>different</a:t>
            </a:r>
            <a:r>
              <a:rPr lang="en-US" altLang="en-US" dirty="0"/>
              <a:t> transactions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altLang="en-US" dirty="0"/>
              <a:t>Access the </a:t>
            </a:r>
            <a:r>
              <a:rPr lang="en-US" altLang="en-US" b="1" dirty="0"/>
              <a:t>same</a:t>
            </a:r>
            <a:r>
              <a:rPr lang="en-US" altLang="en-US" dirty="0"/>
              <a:t> data item </a:t>
            </a:r>
            <a:r>
              <a:rPr lang="en-US" altLang="en-US" i="1" dirty="0"/>
              <a:t>Q</a:t>
            </a:r>
            <a:r>
              <a:rPr lang="en-US" altLang="en-US" dirty="0"/>
              <a:t> 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altLang="en-US" dirty="0"/>
              <a:t>At least one of them is </a:t>
            </a:r>
            <a:r>
              <a:rPr lang="en-US" altLang="en-US" b="1" dirty="0"/>
              <a:t>write(</a:t>
            </a:r>
            <a:r>
              <a:rPr lang="en-US" altLang="en-US" b="1" i="1" dirty="0"/>
              <a:t>Q)</a:t>
            </a:r>
            <a:endParaRPr lang="en-US" altLang="en-US" b="1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do not conflict</a:t>
            </a:r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altLang="en-US" dirty="0"/>
              <a:t>Their results would remain the same even if they had been </a:t>
            </a:r>
            <a:r>
              <a:rPr lang="en-US" altLang="en-US" b="1" dirty="0">
                <a:solidFill>
                  <a:srgbClr val="FF0000"/>
                </a:solidFill>
              </a:rPr>
              <a:t>interchanged</a:t>
            </a:r>
            <a:r>
              <a:rPr lang="en-US" altLang="en-US" dirty="0"/>
              <a:t> in the schedule.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65D7-03B9-4FB8-A2F3-9B630D31EB7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315FDD-CE2B-435D-9977-83B5BC76FEB4}"/>
              </a:ext>
            </a:extLst>
          </p:cNvPr>
          <p:cNvSpPr/>
          <p:nvPr/>
        </p:nvSpPr>
        <p:spPr>
          <a:xfrm>
            <a:off x="6327912" y="2502328"/>
            <a:ext cx="5141844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	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	conflict.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	conflict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	conflict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8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 Serializability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932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Swap non-conflicting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Conflict equivalent to a serial schedule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7FCF-A91B-42E1-A9DC-263CA1B7F71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2AB76EFE-69B1-465C-BE6B-9D262485F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1" y="2786246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1AF85F-CA81-4244-839C-AB9C2DE3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938" y="3927922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9757E30-048F-4AE2-AAFA-E1780AD3B730}"/>
              </a:ext>
            </a:extLst>
          </p:cNvPr>
          <p:cNvSpPr/>
          <p:nvPr/>
        </p:nvSpPr>
        <p:spPr>
          <a:xfrm>
            <a:off x="8264659" y="5520127"/>
            <a:ext cx="2308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76ED82-7465-4B56-9955-4C587CAC80FC}"/>
              </a:ext>
            </a:extLst>
          </p:cNvPr>
          <p:cNvSpPr/>
          <p:nvPr/>
        </p:nvSpPr>
        <p:spPr>
          <a:xfrm>
            <a:off x="2682938" y="5433072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Non-Conflict Serializable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892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Serializability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View Equivalent</a:t>
            </a:r>
            <a:r>
              <a:rPr lang="en-US" altLang="zh-CN" dirty="0"/>
              <a:t>: for each data item Q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reads the initial value of Q in both schedules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reads the result of the same Write(Q) in both schedules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The same transaction performs the final write(Q) in both schedules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View Serializable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View equivalent to a serial schedule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Every conflict serializable schedule is also view serializable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7320F-A4C4-4CC2-A471-E883D5FB596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Picture 4" descr="New PDF from Images Output-1.pdf">
            <a:extLst>
              <a:ext uri="{FF2B5EF4-FFF2-40B4-BE49-F238E27FC236}">
                <a16:creationId xmlns:a16="http://schemas.microsoft.com/office/drawing/2014/main" id="{02C8218E-DC87-419F-B738-8D4BAFE5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22" y="4992876"/>
            <a:ext cx="3028122" cy="136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98A132E-6163-4DED-9F36-FD44FEE86127}"/>
              </a:ext>
            </a:extLst>
          </p:cNvPr>
          <p:cNvSpPr/>
          <p:nvPr/>
        </p:nvSpPr>
        <p:spPr>
          <a:xfrm>
            <a:off x="7522658" y="5489947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0099"/>
                </a:solidFill>
              </a:rPr>
              <a:t>blind writes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E948FB1-3448-40FF-AB14-823CC6D9BA1A}"/>
              </a:ext>
            </a:extLst>
          </p:cNvPr>
          <p:cNvCxnSpPr>
            <a:stCxn id="8" idx="1"/>
          </p:cNvCxnSpPr>
          <p:nvPr/>
        </p:nvCxnSpPr>
        <p:spPr>
          <a:xfrm flipH="1">
            <a:off x="5393635" y="5674613"/>
            <a:ext cx="2129023" cy="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0710AC-FCA6-4B68-9F07-58938F489844}"/>
              </a:ext>
            </a:extLst>
          </p:cNvPr>
          <p:cNvCxnSpPr>
            <a:stCxn id="8" idx="1"/>
          </p:cNvCxnSpPr>
          <p:nvPr/>
        </p:nvCxnSpPr>
        <p:spPr>
          <a:xfrm flipH="1">
            <a:off x="6433930" y="5674613"/>
            <a:ext cx="1088728" cy="46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6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Notions of Serializability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2F1-65FF-41DC-A39A-3675A0428297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0F4D79E7-8C16-4F88-B3F3-DBC595E83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676" y="2072136"/>
            <a:ext cx="3796545" cy="390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A83F3AE-3AD5-44A6-A7ED-4DAD8FE5574B}"/>
              </a:ext>
            </a:extLst>
          </p:cNvPr>
          <p:cNvSpPr/>
          <p:nvPr/>
        </p:nvSpPr>
        <p:spPr>
          <a:xfrm>
            <a:off x="6720155" y="2290177"/>
            <a:ext cx="2866490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Non-Conflict Equivalent</a:t>
            </a:r>
          </a:p>
          <a:p>
            <a:pPr>
              <a:spcBef>
                <a:spcPts val="600"/>
              </a:spcBef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Non-View Equivalent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B30001-F194-4649-A91D-1443F2DA5F38}"/>
              </a:ext>
            </a:extLst>
          </p:cNvPr>
          <p:cNvSpPr/>
          <p:nvPr/>
        </p:nvSpPr>
        <p:spPr>
          <a:xfrm>
            <a:off x="6720155" y="3131304"/>
            <a:ext cx="16850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Serializability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2655D6-DA48-4685-9630-E19584FD342A}"/>
              </a:ext>
            </a:extLst>
          </p:cNvPr>
          <p:cNvSpPr/>
          <p:nvPr/>
        </p:nvSpPr>
        <p:spPr>
          <a:xfrm>
            <a:off x="5844208" y="5054540"/>
            <a:ext cx="5691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Determining such equivalence requires analysis of operations other than read and write.</a:t>
            </a:r>
          </a:p>
        </p:txBody>
      </p:sp>
    </p:spTree>
    <p:extLst>
      <p:ext uri="{BB962C8B-B14F-4D97-AF65-F5344CB8AC3E}">
        <p14:creationId xmlns:p14="http://schemas.microsoft.com/office/powerpoint/2010/main" val="229032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Serializability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73FAE-5A7B-4ED7-AC1C-51CF1C4FF3A4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44F58BA-ECA0-44D8-AAC7-F934D0587C29}"/>
              </a:ext>
            </a:extLst>
          </p:cNvPr>
          <p:cNvGrpSpPr/>
          <p:nvPr/>
        </p:nvGrpSpPr>
        <p:grpSpPr>
          <a:xfrm>
            <a:off x="1447800" y="2047461"/>
            <a:ext cx="9296400" cy="4055165"/>
            <a:chOff x="1447800" y="2047461"/>
            <a:chExt cx="9296400" cy="40551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99585C3-76F7-4F42-A711-658D1C3A0494}"/>
                </a:ext>
              </a:extLst>
            </p:cNvPr>
            <p:cNvSpPr/>
            <p:nvPr/>
          </p:nvSpPr>
          <p:spPr>
            <a:xfrm>
              <a:off x="1447800" y="2047461"/>
              <a:ext cx="9296400" cy="4055165"/>
            </a:xfrm>
            <a:prstGeom prst="roundRect">
              <a:avLst>
                <a:gd name="adj" fmla="val 457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9D28B1E-1EA4-4D9D-9DB3-23D2345DF3B7}"/>
                </a:ext>
              </a:extLst>
            </p:cNvPr>
            <p:cNvSpPr txBox="1"/>
            <p:nvPr/>
          </p:nvSpPr>
          <p:spPr>
            <a:xfrm>
              <a:off x="1447800" y="2122799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All Schedules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7EA89F5-D20D-4878-BEB7-0A033BCA8217}"/>
              </a:ext>
            </a:extLst>
          </p:cNvPr>
          <p:cNvSpPr/>
          <p:nvPr/>
        </p:nvSpPr>
        <p:spPr>
          <a:xfrm>
            <a:off x="1447800" y="2047460"/>
            <a:ext cx="1697901" cy="4055165"/>
          </a:xfrm>
          <a:prstGeom prst="roundRect">
            <a:avLst>
              <a:gd name="adj" fmla="val 457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Schedules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AEFBAA6-A8E3-4B90-8A79-69426ED1D40C}"/>
              </a:ext>
            </a:extLst>
          </p:cNvPr>
          <p:cNvGrpSpPr/>
          <p:nvPr/>
        </p:nvGrpSpPr>
        <p:grpSpPr>
          <a:xfrm>
            <a:off x="3145701" y="2047461"/>
            <a:ext cx="7598499" cy="4055165"/>
            <a:chOff x="3145701" y="2047461"/>
            <a:chExt cx="7598499" cy="405516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9B0F49C-31A5-4BEC-958E-07433072E311}"/>
                </a:ext>
              </a:extLst>
            </p:cNvPr>
            <p:cNvSpPr/>
            <p:nvPr/>
          </p:nvSpPr>
          <p:spPr>
            <a:xfrm>
              <a:off x="3145701" y="2047461"/>
              <a:ext cx="7598499" cy="4055165"/>
            </a:xfrm>
            <a:prstGeom prst="roundRect">
              <a:avLst>
                <a:gd name="adj" fmla="val 130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C2C36F-9DFB-4C99-97DE-D84818DB1E71}"/>
                </a:ext>
              </a:extLst>
            </p:cNvPr>
            <p:cNvSpPr/>
            <p:nvPr/>
          </p:nvSpPr>
          <p:spPr>
            <a:xfrm>
              <a:off x="7856849" y="2122799"/>
              <a:ext cx="2743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Concurrent Schedules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D249F68-A09D-4C7C-97CB-3B791CA8A1C9}"/>
              </a:ext>
            </a:extLst>
          </p:cNvPr>
          <p:cNvGrpSpPr/>
          <p:nvPr/>
        </p:nvGrpSpPr>
        <p:grpSpPr>
          <a:xfrm>
            <a:off x="4996069" y="2706720"/>
            <a:ext cx="5426765" cy="3273976"/>
            <a:chOff x="4982817" y="2662998"/>
            <a:chExt cx="5426765" cy="3273976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A79ACBA-1B90-41A8-BEEC-CA817FBE2437}"/>
                </a:ext>
              </a:extLst>
            </p:cNvPr>
            <p:cNvSpPr/>
            <p:nvPr/>
          </p:nvSpPr>
          <p:spPr>
            <a:xfrm>
              <a:off x="4982817" y="2662998"/>
              <a:ext cx="5426765" cy="3273976"/>
            </a:xfrm>
            <a:prstGeom prst="roundRect">
              <a:avLst>
                <a:gd name="adj" fmla="val 4575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E24D1F-8822-444B-B88A-44E62DA83478}"/>
                </a:ext>
              </a:extLst>
            </p:cNvPr>
            <p:cNvSpPr/>
            <p:nvPr/>
          </p:nvSpPr>
          <p:spPr>
            <a:xfrm>
              <a:off x="5064832" y="2756997"/>
              <a:ext cx="27432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Serializable Schedules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A4FFD82-9E17-4DB0-AE0B-46CE70C98FBF}"/>
              </a:ext>
            </a:extLst>
          </p:cNvPr>
          <p:cNvGrpSpPr/>
          <p:nvPr/>
        </p:nvGrpSpPr>
        <p:grpSpPr>
          <a:xfrm>
            <a:off x="5413513" y="3384639"/>
            <a:ext cx="4916557" cy="2505951"/>
            <a:chOff x="5413513" y="3384639"/>
            <a:chExt cx="4916557" cy="2505951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9B522D1-AF9B-4894-8D5E-A1CA9EE52B49}"/>
                </a:ext>
              </a:extLst>
            </p:cNvPr>
            <p:cNvSpPr/>
            <p:nvPr/>
          </p:nvSpPr>
          <p:spPr>
            <a:xfrm>
              <a:off x="5413513" y="3384639"/>
              <a:ext cx="4916557" cy="250595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4025642-0AE0-447F-8ACD-11E867FFFF50}"/>
                </a:ext>
              </a:extLst>
            </p:cNvPr>
            <p:cNvSpPr/>
            <p:nvPr/>
          </p:nvSpPr>
          <p:spPr>
            <a:xfrm>
              <a:off x="6849703" y="3528121"/>
              <a:ext cx="19431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</a:pPr>
              <a:r>
                <a:rPr lang="en-US" altLang="zh-CN" b="1" dirty="0">
                  <a:solidFill>
                    <a:srgbClr val="FF0000"/>
                  </a:solidFill>
                </a:rPr>
                <a:t>View Serializable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8B5DDD4-E9BD-4BD8-B5FE-D6356401D088}"/>
              </a:ext>
            </a:extLst>
          </p:cNvPr>
          <p:cNvGrpSpPr/>
          <p:nvPr/>
        </p:nvGrpSpPr>
        <p:grpSpPr>
          <a:xfrm>
            <a:off x="6178826" y="4151177"/>
            <a:ext cx="3385930" cy="1665906"/>
            <a:chOff x="6178826" y="4151177"/>
            <a:chExt cx="3385930" cy="166590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D6DDB4C-3166-4CF5-B9FB-BBBD2092AF89}"/>
                </a:ext>
              </a:extLst>
            </p:cNvPr>
            <p:cNvSpPr/>
            <p:nvPr/>
          </p:nvSpPr>
          <p:spPr>
            <a:xfrm>
              <a:off x="6178826" y="4151177"/>
              <a:ext cx="3385930" cy="166590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2324998-C650-424E-9C67-5B50A1E88570}"/>
                </a:ext>
              </a:extLst>
            </p:cNvPr>
            <p:cNvSpPr/>
            <p:nvPr/>
          </p:nvSpPr>
          <p:spPr>
            <a:xfrm>
              <a:off x="6717468" y="4799464"/>
              <a:ext cx="23086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  <a:tabLst>
                  <a:tab pos="2222500" algn="l"/>
                  <a:tab pos="2568575" algn="l"/>
                  <a:tab pos="3319463" algn="l"/>
                  <a:tab pos="3594100" algn="l"/>
                </a:tabLst>
              </a:pPr>
              <a:r>
                <a:rPr lang="en-US" altLang="en-US" b="1" dirty="0">
                  <a:solidFill>
                    <a:srgbClr val="000099"/>
                  </a:solidFill>
                </a:rPr>
                <a:t>Conflict Serializable</a:t>
              </a:r>
              <a:r>
                <a:rPr lang="en-US" alt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81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for Serializability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495"/>
            <a:ext cx="10644809" cy="17383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 schedule is conflict serializable </a:t>
            </a:r>
            <a:r>
              <a:rPr lang="en-US" altLang="zh-CN" sz="2400" dirty="0" err="1"/>
              <a:t>iff</a:t>
            </a:r>
            <a:r>
              <a:rPr lang="en-US" altLang="zh-CN" sz="2400" dirty="0"/>
              <a:t> its precedence graph is </a:t>
            </a:r>
            <a:r>
              <a:rPr lang="en-US" altLang="zh-CN" sz="2400" b="1" dirty="0">
                <a:solidFill>
                  <a:srgbClr val="FF0000"/>
                </a:solidFill>
              </a:rPr>
              <a:t>acyclic</a:t>
            </a:r>
            <a:r>
              <a:rPr lang="en-US" altLang="zh-CN" sz="24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Test for view serializable falls in the class of </a:t>
            </a:r>
            <a:r>
              <a:rPr lang="en-US" altLang="zh-CN" sz="2400" b="1" dirty="0">
                <a:solidFill>
                  <a:srgbClr val="FF0000"/>
                </a:solidFill>
              </a:rPr>
              <a:t>NP-complete</a:t>
            </a:r>
            <a:r>
              <a:rPr lang="en-US" altLang="zh-CN" sz="2400" dirty="0"/>
              <a:t> problems. </a:t>
            </a:r>
          </a:p>
          <a:p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BB57-7EC0-47C8-BB94-53D6D8530BB0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832C8BA4-E95A-405D-A186-DD01A3EFE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26"/>
          <a:stretch/>
        </p:blipFill>
        <p:spPr bwMode="auto">
          <a:xfrm>
            <a:off x="1780566" y="3331893"/>
            <a:ext cx="3601667" cy="271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DD52E-B444-41AB-BCB7-7EB2C9362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0"/>
          <a:stretch/>
        </p:blipFill>
        <p:spPr bwMode="auto">
          <a:xfrm>
            <a:off x="6516869" y="2924742"/>
            <a:ext cx="3104209" cy="3279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38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A </a:t>
            </a:r>
            <a:r>
              <a:rPr lang="en-US" altLang="zh-CN" b="1" dirty="0">
                <a:solidFill>
                  <a:srgbClr val="00B0F0"/>
                </a:solidFill>
              </a:rPr>
              <a:t>transaction</a:t>
            </a:r>
            <a:r>
              <a:rPr lang="en-US" altLang="zh-CN" dirty="0"/>
              <a:t> is a unit of program execution that accesses and  possibly updates various data items.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E.g., transaction to transfer $50 from account A to account B:</a:t>
            </a: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/>
              <a:t>read(A)</a:t>
            </a: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/>
              <a:t>A := A – 50</a:t>
            </a: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/>
              <a:t>write(A)</a:t>
            </a: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/>
              <a:t>read(B)</a:t>
            </a: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/>
              <a:t>B := B + 50</a:t>
            </a: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altLang="zh-CN" dirty="0"/>
              <a:t>write(B)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Two main issues to deal with: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Failures</a:t>
            </a:r>
            <a:r>
              <a:rPr lang="en-US" altLang="zh-CN" dirty="0"/>
              <a:t> of various kinds, such as hardware failures and system crashes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Concurrent</a:t>
            </a:r>
            <a:r>
              <a:rPr lang="en-US" altLang="zh-CN" dirty="0"/>
              <a:t> execution of multiple transactions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3C8B-BBC8-4AB5-8BE0-3DF6CF81535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2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Recoverable Schedules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1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/>
              <a:t>If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/>
              <a:t>, then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should appear before the commit operation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en-US" dirty="0"/>
              <a:t>Database must ensure that schedules are recoverable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68BD-84A0-455C-B4F9-04CC0BEEF368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DF969FA0-D657-4088-ADCB-24D95825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126" y="3571460"/>
            <a:ext cx="4497748" cy="233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363BCF7-675E-4412-A522-5F1EC2C82DBB}"/>
              </a:ext>
            </a:extLst>
          </p:cNvPr>
          <p:cNvSpPr/>
          <p:nvPr/>
        </p:nvSpPr>
        <p:spPr>
          <a:xfrm>
            <a:off x="5054689" y="594718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Non-Recoverable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80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Cascadeless</a:t>
            </a:r>
            <a:r>
              <a:rPr lang="en-US" altLang="zh-CN" dirty="0"/>
              <a:t> Schedules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2287" cy="15958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Cascading rollback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Every </a:t>
            </a:r>
            <a:r>
              <a:rPr lang="en-US" altLang="zh-CN" sz="2400" dirty="0" err="1"/>
              <a:t>Cascadeless</a:t>
            </a:r>
            <a:r>
              <a:rPr lang="en-US" altLang="zh-CN" sz="2400" dirty="0"/>
              <a:t> schedule is also recoverable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It is desirable to restrict the schedules to those that are </a:t>
            </a:r>
            <a:r>
              <a:rPr lang="en-US" altLang="zh-CN" sz="2400" dirty="0" err="1"/>
              <a:t>cascadeless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8D51-8A96-42D4-A7B8-E87A3E87F879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900E4BA8-847F-4EE0-A5C9-9D5D5F59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2421" y="3444490"/>
            <a:ext cx="3827157" cy="2153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5481104-E18C-48FF-B4C1-6B7B4B9EC539}"/>
              </a:ext>
            </a:extLst>
          </p:cNvPr>
          <p:cNvSpPr/>
          <p:nvPr/>
        </p:nvSpPr>
        <p:spPr>
          <a:xfrm>
            <a:off x="3349030" y="5798289"/>
            <a:ext cx="5493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fails, </a:t>
            </a: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must also be rolled back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8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Need a mechanism to ensure all possible schedules are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either conflict or view </a:t>
            </a:r>
            <a:r>
              <a:rPr lang="en-US" altLang="zh-CN" b="1" dirty="0">
                <a:solidFill>
                  <a:srgbClr val="FF0000"/>
                </a:solidFill>
              </a:rPr>
              <a:t>serializable</a:t>
            </a:r>
            <a:r>
              <a:rPr lang="en-US" altLang="zh-CN" dirty="0"/>
              <a:t>, and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are </a:t>
            </a:r>
            <a:r>
              <a:rPr lang="en-US" altLang="zh-CN" b="1" dirty="0">
                <a:solidFill>
                  <a:srgbClr val="FF0000"/>
                </a:solidFill>
              </a:rPr>
              <a:t>recoverable</a:t>
            </a:r>
            <a:r>
              <a:rPr lang="en-US" altLang="zh-CN" dirty="0"/>
              <a:t> and preferably </a:t>
            </a:r>
            <a:r>
              <a:rPr lang="en-US" altLang="zh-CN" b="1" dirty="0" err="1">
                <a:solidFill>
                  <a:srgbClr val="FF0000"/>
                </a:solidFill>
              </a:rPr>
              <a:t>cascadeless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Only one transaction can execute </a:t>
            </a:r>
            <a:r>
              <a:rPr lang="en-US" altLang="zh-CN" dirty="0">
                <a:sym typeface="Wingdings" panose="05000000000000000000" pitchFamily="2" charset="2"/>
              </a:rPr>
              <a:t> Poor performance?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Testing a schedule for serializability after it has executed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Too late!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Help us understand why a concurrency control protocol is correct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Goal – to develop </a:t>
            </a:r>
            <a:r>
              <a:rPr lang="en-US" altLang="zh-CN" b="1" dirty="0">
                <a:solidFill>
                  <a:srgbClr val="00B050"/>
                </a:solidFill>
              </a:rPr>
              <a:t>concurrency control protocols </a:t>
            </a:r>
            <a:r>
              <a:rPr lang="en-US" altLang="zh-CN" dirty="0"/>
              <a:t>that will assure serializability.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DE176-FA58-4EE1-8798-516EA39E964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0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Levels of Consistency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Some applications are willing to live with weak levels of consistency, allowing schedules that are </a:t>
            </a:r>
            <a:r>
              <a:rPr lang="en-US" altLang="zh-CN" b="1" dirty="0">
                <a:solidFill>
                  <a:srgbClr val="FF0000"/>
                </a:solidFill>
              </a:rPr>
              <a:t>not serializable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E.g., a read-only transaction that wants to get an approximate total balance of all accounts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E.g., database statistics computed for query optimization can be approximate (why?)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Such transactions need not be serializable with respect to other transactions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Tradeoff</a:t>
            </a:r>
            <a:r>
              <a:rPr lang="en-US" altLang="zh-CN" dirty="0"/>
              <a:t> accuracy for performance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FABF3-DB65-45CC-9EFC-CCDF734F24AC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038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Levels of Consistency in SQL-92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B050"/>
                </a:solidFill>
              </a:rPr>
              <a:t>Serializable</a:t>
            </a:r>
            <a:r>
              <a:rPr lang="en-US" altLang="zh-CN" sz="2400" dirty="0"/>
              <a:t> — default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B050"/>
                </a:solidFill>
              </a:rPr>
              <a:t>Repeatable read </a:t>
            </a:r>
            <a:r>
              <a:rPr lang="en-US" altLang="zh-CN" sz="2400" dirty="0"/>
              <a:t>— only committed records to be read.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Repeated reads of same record must return same value.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However, a transaction may not be serializable – it may find some records inserted by a transaction but not find others.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B050"/>
                </a:solidFill>
              </a:rPr>
              <a:t>Read committed</a:t>
            </a:r>
            <a:r>
              <a:rPr lang="en-US" altLang="zh-CN" sz="2400" dirty="0"/>
              <a:t> — only committed records can be read.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Successive reads of record may return different (but committed) values.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B050"/>
                </a:solidFill>
              </a:rPr>
              <a:t>Read uncommitted </a:t>
            </a:r>
            <a:r>
              <a:rPr lang="en-US" altLang="zh-CN" sz="2400" dirty="0"/>
              <a:t>— even uncommitted records may be read.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Snapshot Isolation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0EE6-E228-4C39-8763-6796B9B04BC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32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CA644-8D85-4079-A1F6-B80ABDD1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Dirty Read Anomaly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FE13A-C352-4189-9D63-35589507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transaction is allowed to read data from a row that has been modified by another running transaction and </a:t>
            </a:r>
            <a:r>
              <a:rPr lang="en-US" altLang="zh-CN" sz="2400" b="1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yet committed.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92FE0-8F39-42DA-9048-01E9B15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6280-2460-4090-9E7C-38F9E3B3780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29D1B-F5BF-4D36-97F2-588CE59E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A1EA0-C5CF-4F4C-B9BA-62F62447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25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8EF8F98-F086-4A11-82FA-3CE297A7157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20908"/>
          <a:ext cx="10515600" cy="35560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4095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18062584"/>
                    </a:ext>
                  </a:extLst>
                </a:gridCol>
              </a:tblGrid>
              <a:tr h="36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83716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Query 1 */</a:t>
                      </a:r>
                    </a:p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age FROM users WHERE id = 1;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will read 20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5771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Query 2 */</a:t>
                      </a:r>
                    </a:p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users SET age = 21 WHERE id = 1;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No commit here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94177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Query 1 */</a:t>
                      </a:r>
                    </a:p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age FROM users WHERE id = 1;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will read 21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53517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ROLLBACK;</a:t>
                      </a:r>
                    </a:p>
                    <a:p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/* lock-based DIRTY READ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6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904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993A2-ECA5-48DB-904E-81C3F38E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Non-repeatable Read Anomaly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4940F-FE0E-43A4-AB33-A91067A2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3592"/>
          </a:xfrm>
        </p:spPr>
        <p:txBody>
          <a:bodyPr/>
          <a:lstStyle/>
          <a:p>
            <a:r>
              <a:rPr lang="en-US" altLang="zh-CN" dirty="0"/>
              <a:t>During the course of a transaction, a row is retrieved twice and the values within the row </a:t>
            </a:r>
            <a:r>
              <a:rPr lang="en-US" altLang="zh-CN" b="1" dirty="0">
                <a:solidFill>
                  <a:srgbClr val="FF0000"/>
                </a:solidFill>
              </a:rPr>
              <a:t>differ</a:t>
            </a:r>
            <a:r>
              <a:rPr lang="en-US" altLang="zh-CN" dirty="0"/>
              <a:t> between reads.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10DA-FB6A-4727-8703-47515097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1402-6A78-46B6-AF34-9BFFF0FF97A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46AE4-B13B-42B7-9FCD-EA08AA7C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E40BF-66DD-4346-AE0D-32EF4C5F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640A-D4A1-4449-A2E4-FB30BF678A3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49217"/>
          <a:ext cx="10515600" cy="308166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4095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18062584"/>
                    </a:ext>
                  </a:extLst>
                </a:gridCol>
              </a:tblGrid>
              <a:tr h="36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83716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Query 1 */</a:t>
                      </a:r>
                    </a:p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age FROM users WHERE id = 1;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will read 20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5771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Query 2 */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UPDATE users SET age = 21 WHERE id = 1;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COMMIT;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in MVCC, or lock-based READ COMMITTED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94177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Query 1 */</a:t>
                      </a:r>
                    </a:p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age FROM users WHERE id = 1;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will read 21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5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873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CFF0C-0765-4A61-962B-B29A5295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Phantom Read Anomaly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23945-D7CF-41C1-B106-81A53BC4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altLang="zh-CN" dirty="0"/>
              <a:t>During the course of a transaction, </a:t>
            </a:r>
            <a:r>
              <a:rPr lang="en-US" altLang="zh-CN" b="1" dirty="0">
                <a:solidFill>
                  <a:srgbClr val="FF0000"/>
                </a:solidFill>
              </a:rPr>
              <a:t>new</a:t>
            </a:r>
            <a:r>
              <a:rPr lang="en-US" altLang="zh-CN" dirty="0"/>
              <a:t> rows are added or removed by another transaction to the records being read.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6C106-4681-4591-A406-5B8E132F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922D-D195-48DF-867A-B9EA63E6B7E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1B946-1C34-4444-BDED-223A9526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8BC22-47C8-408E-8CFD-4909E777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F6C266A-A528-4A6A-9E35-572A906AD7A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49217"/>
          <a:ext cx="10515600" cy="283782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72270">
                  <a:extLst>
                    <a:ext uri="{9D8B030D-6E8A-4147-A177-3AD203B41FA5}">
                      <a16:colId xmlns:a16="http://schemas.microsoft.com/office/drawing/2014/main" val="4244095547"/>
                    </a:ext>
                  </a:extLst>
                </a:gridCol>
                <a:gridCol w="5443330">
                  <a:extLst>
                    <a:ext uri="{9D8B030D-6E8A-4147-A177-3AD203B41FA5}">
                      <a16:colId xmlns:a16="http://schemas.microsoft.com/office/drawing/2014/main" val="1118062584"/>
                    </a:ext>
                  </a:extLst>
                </a:gridCol>
              </a:tblGrid>
              <a:tr h="36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83716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Query 1 */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* FROM users 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WHERE age BETWEEN 10 AND 30;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5771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Query 2 */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INSERT INTO users(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id,name,age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VALUES ( 3, 'Bob', 27 );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94177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Query 1 */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* FROM users </a:t>
                      </a:r>
                    </a:p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WHERE age BETWEEN 10 AND 30;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53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739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8EBF8-6F86-4EAA-A837-AA478DC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Skew Anomaly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9D8F5-1E95-4A5E-864E-F91C1147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364"/>
            <a:ext cx="10515600" cy="11892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Two transactions concurrently read an </a:t>
            </a:r>
            <a:r>
              <a:rPr lang="en-US" altLang="zh-CN" sz="2400" b="1" dirty="0">
                <a:solidFill>
                  <a:srgbClr val="FF0000"/>
                </a:solidFill>
              </a:rPr>
              <a:t>overlapping</a:t>
            </a:r>
            <a:r>
              <a:rPr lang="en-US" altLang="zh-CN" sz="2400" dirty="0"/>
              <a:t> data set, concurrently make </a:t>
            </a:r>
            <a:r>
              <a:rPr lang="en-US" altLang="zh-CN" sz="2400" b="1" dirty="0">
                <a:solidFill>
                  <a:srgbClr val="FF0000"/>
                </a:solidFill>
              </a:rPr>
              <a:t>disjoint</a:t>
            </a:r>
            <a:r>
              <a:rPr lang="en-US" altLang="zh-CN" sz="2400" dirty="0"/>
              <a:t> updates, and finally concurrently commit, neither having seen the update performed by the other.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56A97-97E3-47B0-987C-06319BA2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D3DAF-1D20-45A0-94CD-B5B3ADFD1C0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20E0C-DAFF-4EB7-B1F2-FFB743C6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EB0BE-AED6-403F-8B8F-A179DEB5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28</a:t>
            </a:fld>
            <a:endParaRPr lang="zh-CN" alt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8F0FA0B-3CAD-4EC8-BBF9-8CCD7EE6379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87705"/>
          <a:ext cx="10515600" cy="335598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40955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18062584"/>
                    </a:ext>
                  </a:extLst>
                </a:gridCol>
              </a:tblGrid>
              <a:tr h="3689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 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83716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Keep  the sum of A and B balances &gt; 0 */</a:t>
                      </a:r>
                    </a:p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* FROM balances;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A’s balance is 100, and B’s balance is 100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85771"/>
                  </a:ext>
                </a:extLst>
              </a:tr>
              <a:tr h="718231">
                <a:tc>
                  <a:txBody>
                    <a:bodyPr/>
                    <a:lstStyle/>
                    <a:p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/* Keep  the sum of A and B balances &gt; 0*/</a:t>
                      </a:r>
                    </a:p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SELECT * FROM balances;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/* A’s balance is 100, and B’s balance is 100 */</a:t>
                      </a:r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94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balance SET balance = -50 WHERE id = 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53517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endParaRPr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balance SET balance = -50 WHERE id = B;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66698"/>
                  </a:ext>
                </a:extLst>
              </a:tr>
              <a:tr h="251202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COMMIT;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794227"/>
                  </a:ext>
                </a:extLst>
              </a:tr>
              <a:tr h="333365">
                <a:tc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COMMIT;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9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54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770C8-B49A-4088-A115-D7C90913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Isolation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C64EA-448F-4D95-877E-9D6838CE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2A50-502A-4D3F-9D61-6EE73EBEEC6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062B8-42D6-4EAB-A0F7-2135791B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629EA-F406-4D4A-841D-081C5485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6E1F7F6-44F3-4040-8BE1-A4722505883F}"/>
              </a:ext>
            </a:extLst>
          </p:cNvPr>
          <p:cNvSpPr/>
          <p:nvPr/>
        </p:nvSpPr>
        <p:spPr>
          <a:xfrm>
            <a:off x="4502888" y="2141918"/>
            <a:ext cx="2663456" cy="47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Serializable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9F5546-D0C0-4E30-962A-9AC54EE166FE}"/>
              </a:ext>
            </a:extLst>
          </p:cNvPr>
          <p:cNvSpPr/>
          <p:nvPr/>
        </p:nvSpPr>
        <p:spPr>
          <a:xfrm>
            <a:off x="2406502" y="3269662"/>
            <a:ext cx="2663456" cy="47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Repeatable Read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6BC14D-7E6F-4E45-A61E-573797BAFFBC}"/>
              </a:ext>
            </a:extLst>
          </p:cNvPr>
          <p:cNvSpPr/>
          <p:nvPr/>
        </p:nvSpPr>
        <p:spPr>
          <a:xfrm>
            <a:off x="6758762" y="3269662"/>
            <a:ext cx="2663456" cy="47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Snapshot Isolation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9DFAAF8-A673-4744-A98E-FA527C23073F}"/>
              </a:ext>
            </a:extLst>
          </p:cNvPr>
          <p:cNvSpPr/>
          <p:nvPr/>
        </p:nvSpPr>
        <p:spPr>
          <a:xfrm>
            <a:off x="4502889" y="4617416"/>
            <a:ext cx="2663456" cy="47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Read Committed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5F18D02-0656-4C89-B0D1-D6D48EAC79AF}"/>
              </a:ext>
            </a:extLst>
          </p:cNvPr>
          <p:cNvSpPr/>
          <p:nvPr/>
        </p:nvSpPr>
        <p:spPr>
          <a:xfrm>
            <a:off x="4502889" y="5512062"/>
            <a:ext cx="2663456" cy="4784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Read Uncommitted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D3C57712-00F6-4C87-ADE3-AF313022D40D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16200000" flipV="1">
            <a:off x="4351780" y="3134578"/>
            <a:ext cx="869289" cy="2096387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20F052B-DBC9-42BD-A3BE-4066BFBE50E9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6527909" y="3054836"/>
            <a:ext cx="869289" cy="22558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1F31DB21-DDA6-433C-B5A5-A96FA44C8CC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4461784" y="1896830"/>
            <a:ext cx="649279" cy="209638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A2846F7-AC79-4409-B818-B440D0DFD30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6637914" y="1817086"/>
            <a:ext cx="649279" cy="225587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B642ED9-29B6-4447-B280-A599B8F6B378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5834617" y="5095881"/>
            <a:ext cx="0" cy="41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8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Atomicity requirement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If the transaction fails after step 3 and before step 6, money will be “lost” leading to an </a:t>
            </a:r>
            <a:r>
              <a:rPr lang="en-US" altLang="zh-CN" b="1" dirty="0">
                <a:solidFill>
                  <a:srgbClr val="FF0000"/>
                </a:solidFill>
              </a:rPr>
              <a:t>inconsistent</a:t>
            </a:r>
            <a:r>
              <a:rPr lang="en-US" altLang="zh-CN" dirty="0"/>
              <a:t> database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Failure could be due to software or hardware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The system should ensure that updates of a </a:t>
            </a:r>
            <a:r>
              <a:rPr lang="en-US" altLang="zh-CN" b="1" dirty="0">
                <a:solidFill>
                  <a:srgbClr val="FF0000"/>
                </a:solidFill>
              </a:rPr>
              <a:t>partially</a:t>
            </a:r>
            <a:r>
              <a:rPr lang="en-US" altLang="zh-CN" dirty="0"/>
              <a:t> executed transaction are not reflected in the database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Durability requirement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Once the user has been notified that the transaction has completed , the updates to the database by the transaction must </a:t>
            </a:r>
            <a:r>
              <a:rPr lang="en-US" altLang="zh-CN" b="1" dirty="0">
                <a:solidFill>
                  <a:srgbClr val="FF0000"/>
                </a:solidFill>
              </a:rPr>
              <a:t>persist</a:t>
            </a:r>
            <a:r>
              <a:rPr lang="en-US" altLang="zh-CN" dirty="0"/>
              <a:t> even if there are software or hardware failures.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C177-1639-4A01-AF04-02B03F00D52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217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1B55F-13B6-4397-8618-141B82E5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Isolation Levels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D971F-25CB-4F34-B8D4-BE4C235B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00A8-A808-4029-BF3D-D37BDED2B4B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CD42-FE14-45B0-A1AC-B8D58427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2D7AE-9524-4F91-817D-CE55C188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30</a:t>
            </a:fld>
            <a:endParaRPr lang="zh-CN" altLang="en-US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9DF193E-0BF0-43E4-9C07-0A33594A8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9" cy="4363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036">
                  <a:extLst>
                    <a:ext uri="{9D8B030D-6E8A-4147-A177-3AD203B41FA5}">
                      <a16:colId xmlns:a16="http://schemas.microsoft.com/office/drawing/2014/main" val="3260747211"/>
                    </a:ext>
                  </a:extLst>
                </a:gridCol>
                <a:gridCol w="1804051">
                  <a:extLst>
                    <a:ext uri="{9D8B030D-6E8A-4147-A177-3AD203B41FA5}">
                      <a16:colId xmlns:a16="http://schemas.microsoft.com/office/drawing/2014/main" val="454362795"/>
                    </a:ext>
                  </a:extLst>
                </a:gridCol>
                <a:gridCol w="2765600">
                  <a:extLst>
                    <a:ext uri="{9D8B030D-6E8A-4147-A177-3AD203B41FA5}">
                      <a16:colId xmlns:a16="http://schemas.microsoft.com/office/drawing/2014/main" val="2836210050"/>
                    </a:ext>
                  </a:extLst>
                </a:gridCol>
                <a:gridCol w="1895456">
                  <a:extLst>
                    <a:ext uri="{9D8B030D-6E8A-4147-A177-3AD203B41FA5}">
                      <a16:colId xmlns:a16="http://schemas.microsoft.com/office/drawing/2014/main" val="4205857547"/>
                    </a:ext>
                  </a:extLst>
                </a:gridCol>
                <a:gridCol w="1895456">
                  <a:extLst>
                    <a:ext uri="{9D8B030D-6E8A-4147-A177-3AD203B41FA5}">
                      <a16:colId xmlns:a16="http://schemas.microsoft.com/office/drawing/2014/main" val="900804939"/>
                    </a:ext>
                  </a:extLst>
                </a:gridCol>
              </a:tblGrid>
              <a:tr h="72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Isolation Level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Dirty Read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Non-repeatable Read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Phantom Read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Skew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77090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Uncommitted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375485"/>
                  </a:ext>
                </a:extLst>
              </a:tr>
              <a:tr h="726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Committed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01766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Repeatable Read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Lock: NO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noProof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MVCC: YES</a:t>
                      </a:r>
                      <a:endParaRPr lang="zh-CN" altLang="en-US" sz="2000" kern="1200" noProof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362687"/>
                  </a:ext>
                </a:extLst>
              </a:tr>
              <a:tr h="727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Snapshot Isolation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</a:t>
                      </a:r>
                      <a:endParaRPr kumimoji="0" lang="zh-CN" altLang="en-US" sz="3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655502"/>
                  </a:ext>
                </a:extLst>
              </a:tr>
              <a:tr h="726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Serializable</a:t>
                      </a:r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73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13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Definition in 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In SQL, a transaction begins </a:t>
            </a:r>
            <a:r>
              <a:rPr lang="en-US" altLang="en-US" sz="2400" b="1" dirty="0">
                <a:solidFill>
                  <a:srgbClr val="00B050"/>
                </a:solidFill>
              </a:rPr>
              <a:t>implicitly</a:t>
            </a:r>
            <a:r>
              <a:rPr lang="en-US" altLang="en-US" sz="24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A transaction in SQL ends by: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b="1" dirty="0"/>
              <a:t>Commit work</a:t>
            </a:r>
            <a:r>
              <a:rPr lang="en-US" altLang="en-US" sz="2000" dirty="0"/>
              <a:t> / </a:t>
            </a:r>
            <a:r>
              <a:rPr lang="en-US" altLang="en-US" sz="2000" b="1" dirty="0"/>
              <a:t>Rollback work</a:t>
            </a:r>
            <a:endParaRPr lang="en-US" altLang="en-US" sz="2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SQL statement commits implicitly by default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Implicit commit can be turned off by a database directive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1800" dirty="0"/>
              <a:t>JDBC -- </a:t>
            </a:r>
            <a:r>
              <a:rPr lang="en-US" altLang="en-US" sz="1800" dirty="0" err="1"/>
              <a:t>connection.setAutoCommit</a:t>
            </a:r>
            <a:r>
              <a:rPr lang="en-US" altLang="en-US" sz="1800" dirty="0"/>
              <a:t>(false);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Isolation level can be set at (database / session / transaction) level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b="1" dirty="0"/>
              <a:t>set transaction isolation level serializable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 err="1"/>
              <a:t>connection.setTransactionIsolation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Connection.TRANSACTION_SERIALIZABLE</a:t>
            </a:r>
            <a:r>
              <a:rPr lang="en-US" altLang="en-US" sz="2000" dirty="0"/>
              <a:t>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5DCD-8007-4E31-8CEE-A68B996363D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4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IN" altLang="zh-CN" b="1" dirty="0">
                <a:solidFill>
                  <a:srgbClr val="00B050"/>
                </a:solidFill>
              </a:rPr>
              <a:t>Locking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IN" altLang="zh-CN" dirty="0"/>
              <a:t>Lock on whole database vs lock on items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IN" altLang="zh-CN" dirty="0"/>
              <a:t>How long to hold lock?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IN" altLang="zh-CN" dirty="0"/>
              <a:t>Shared vs exclusive locks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IN" altLang="zh-CN" b="1" dirty="0">
                <a:solidFill>
                  <a:srgbClr val="00B050"/>
                </a:solidFill>
              </a:rPr>
              <a:t>Timestamps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IN" altLang="zh-CN" dirty="0"/>
              <a:t>Transaction timestamp assigned e.g. when a transaction begins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IN" altLang="zh-CN" dirty="0"/>
              <a:t>Timestamps are used to detect out of order accesses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IN" altLang="zh-CN" b="1" dirty="0">
                <a:solidFill>
                  <a:srgbClr val="00B050"/>
                </a:solidFill>
              </a:rPr>
              <a:t>Multiple versions of each data item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IN" altLang="zh-CN" dirty="0"/>
              <a:t>Allow transactions to read from a “snapshot” of the database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EB3FD-5D25-4CC6-A1A4-39A199BF76C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4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Statements in </a:t>
            </a:r>
            <a:r>
              <a:rPr lang="en-US" altLang="zh-CN" dirty="0" err="1"/>
              <a:t>OpenGauss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9E7F-8DD5-448E-9207-655B1AF77AB7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1A5464-5AD4-4420-8BA0-F7A67382356E}"/>
              </a:ext>
            </a:extLst>
          </p:cNvPr>
          <p:cNvSpPr/>
          <p:nvPr/>
        </p:nvSpPr>
        <p:spPr>
          <a:xfrm>
            <a:off x="838201" y="1748135"/>
            <a:ext cx="1051559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/>
              <a:t>START</a:t>
            </a:r>
            <a:r>
              <a:rPr lang="en-US" altLang="zh-CN" sz="1600" dirty="0"/>
              <a:t> TRANSACTION [ { ISOLATION LEVEL </a:t>
            </a:r>
            <a:r>
              <a:rPr lang="en-US" altLang="zh-CN" sz="1600" dirty="0">
                <a:solidFill>
                  <a:srgbClr val="FF0000"/>
                </a:solidFill>
              </a:rPr>
              <a:t>{ READ COMMITTED | SERIALIZABLE | REPEATABLE READ } </a:t>
            </a:r>
            <a:br>
              <a:rPr lang="en-US" altLang="zh-CN" sz="1600" dirty="0">
                <a:solidFill>
                  <a:srgbClr val="FF0000"/>
                </a:solidFill>
              </a:rPr>
            </a:br>
            <a:r>
              <a:rPr lang="en-US" altLang="zh-CN" sz="1600" dirty="0">
                <a:solidFill>
                  <a:srgbClr val="FF0000"/>
                </a:solidFill>
              </a:rPr>
              <a:t>                                    </a:t>
            </a:r>
            <a:r>
              <a:rPr lang="en-US" altLang="zh-CN" sz="1600" dirty="0"/>
              <a:t>| {READ WRITE | READ ONLY } } [, ...] ];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CB4D94-F25E-470B-A9B6-40151E0E84F8}"/>
              </a:ext>
            </a:extLst>
          </p:cNvPr>
          <p:cNvSpPr/>
          <p:nvPr/>
        </p:nvSpPr>
        <p:spPr>
          <a:xfrm>
            <a:off x="838201" y="2617951"/>
            <a:ext cx="1051559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/>
              <a:t>BEGIN</a:t>
            </a:r>
            <a:r>
              <a:rPr lang="en-US" altLang="zh-CN" sz="1600" dirty="0"/>
              <a:t> [ WORK | TRANSACTION ] [ { ISOLATION LEVEL </a:t>
            </a:r>
            <a:r>
              <a:rPr lang="en-US" altLang="zh-CN" sz="1600" dirty="0">
                <a:solidFill>
                  <a:srgbClr val="FF0000"/>
                </a:solidFill>
              </a:rPr>
              <a:t>{ READ COMMITTED | SERIALIZABLE | REPEATABLE READ } </a:t>
            </a:r>
          </a:p>
          <a:p>
            <a:r>
              <a:rPr lang="en-US" altLang="zh-CN" sz="1600" dirty="0"/>
              <a:t>                                                     | { READ WRITE | READ ONLY } } [, ...] ];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976CC-67E6-42E9-B89E-401B8CEAD36C}"/>
              </a:ext>
            </a:extLst>
          </p:cNvPr>
          <p:cNvSpPr/>
          <p:nvPr/>
        </p:nvSpPr>
        <p:spPr>
          <a:xfrm>
            <a:off x="838201" y="3487767"/>
            <a:ext cx="1051559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{ </a:t>
            </a:r>
            <a:r>
              <a:rPr lang="en-US" altLang="zh-CN" sz="1600" b="1" dirty="0"/>
              <a:t>COMMIT</a:t>
            </a:r>
            <a:r>
              <a:rPr lang="en-US" altLang="zh-CN" sz="1600" dirty="0"/>
              <a:t> | END } [ WORK | TRANSACTION ] ;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993A7E-9BFE-4F73-B045-34FEE5AFFC71}"/>
              </a:ext>
            </a:extLst>
          </p:cNvPr>
          <p:cNvSpPr/>
          <p:nvPr/>
        </p:nvSpPr>
        <p:spPr>
          <a:xfrm>
            <a:off x="838200" y="4111362"/>
            <a:ext cx="10515599" cy="3385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b="1" dirty="0"/>
              <a:t>ROLLBACK</a:t>
            </a:r>
            <a:r>
              <a:rPr lang="en-US" altLang="zh-CN" sz="1600" dirty="0"/>
              <a:t> [ WORK | TRANSACTION ];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4CE747-238A-4499-9D39-4715E0E9E44C}"/>
              </a:ext>
            </a:extLst>
          </p:cNvPr>
          <p:cNvSpPr/>
          <p:nvPr/>
        </p:nvSpPr>
        <p:spPr>
          <a:xfrm>
            <a:off x="838201" y="4734956"/>
            <a:ext cx="1051559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/>
              <a:t>{ SET [ </a:t>
            </a:r>
            <a:r>
              <a:rPr lang="en-US" altLang="zh-CN" sz="1600" b="1" dirty="0"/>
              <a:t>LOCAL</a:t>
            </a:r>
            <a:r>
              <a:rPr lang="en-US" altLang="zh-CN" sz="1600" dirty="0"/>
              <a:t> ] TRANSACTION | SET </a:t>
            </a:r>
            <a:r>
              <a:rPr lang="en-US" altLang="zh-CN" sz="1600" b="1" dirty="0"/>
              <a:t>SESSION</a:t>
            </a:r>
            <a:r>
              <a:rPr lang="en-US" altLang="zh-CN" sz="1600" dirty="0"/>
              <a:t> CHARACTERISTICS AS TRANSACTION } </a:t>
            </a:r>
          </a:p>
          <a:p>
            <a:r>
              <a:rPr lang="en-US" altLang="zh-CN" sz="1600" dirty="0"/>
              <a:t>	{ ISOLATION LEVEL { READ COMMITTED | SERIALIZABLE | REPEATABLE READ } | </a:t>
            </a:r>
          </a:p>
          <a:p>
            <a:r>
              <a:rPr lang="en-US" altLang="zh-CN" sz="1600" dirty="0"/>
              <a:t>	{ READ WRITE | READ ONLY } } [, ...]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325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Atomicity requirement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If the transaction fails after step 3 and before step 6, money will be “lost” leading to an </a:t>
            </a:r>
            <a:r>
              <a:rPr lang="en-US" altLang="zh-CN" b="1" dirty="0">
                <a:solidFill>
                  <a:srgbClr val="FF0000"/>
                </a:solidFill>
              </a:rPr>
              <a:t>inconsistent</a:t>
            </a:r>
            <a:r>
              <a:rPr lang="en-US" altLang="zh-CN" dirty="0"/>
              <a:t> database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Failure could be due to software or hardware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The system should ensure that updates of a </a:t>
            </a:r>
            <a:r>
              <a:rPr lang="en-US" altLang="zh-CN" b="1" dirty="0">
                <a:solidFill>
                  <a:srgbClr val="FF0000"/>
                </a:solidFill>
              </a:rPr>
              <a:t>partially</a:t>
            </a:r>
            <a:r>
              <a:rPr lang="en-US" altLang="zh-CN" dirty="0"/>
              <a:t> executed transaction are not reflected in the database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Durability requirement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Once the user has been notified that the transaction has completed , the updates to the database by the transaction must </a:t>
            </a:r>
            <a:r>
              <a:rPr lang="en-US" altLang="zh-CN" b="1" dirty="0">
                <a:solidFill>
                  <a:srgbClr val="FF0000"/>
                </a:solidFill>
              </a:rPr>
              <a:t>persist</a:t>
            </a:r>
            <a:r>
              <a:rPr lang="en-US" altLang="zh-CN" dirty="0"/>
              <a:t> even if there are software or hardware failures.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DC20-307E-48D3-8893-1DAB53D0FDF8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23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Consistency requirement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The sum of A and B is </a:t>
            </a:r>
            <a:r>
              <a:rPr lang="en-US" altLang="zh-CN" b="1" dirty="0"/>
              <a:t>unchanged</a:t>
            </a:r>
            <a:r>
              <a:rPr lang="en-US" altLang="zh-CN" dirty="0"/>
              <a:t> by the execution of the transaction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Explicitly specified integrity </a:t>
            </a:r>
            <a:r>
              <a:rPr lang="en-US" altLang="zh-CN" b="1" dirty="0">
                <a:solidFill>
                  <a:srgbClr val="FF0000"/>
                </a:solidFill>
              </a:rPr>
              <a:t>constraints</a:t>
            </a:r>
            <a:r>
              <a:rPr lang="en-US" altLang="zh-CN" dirty="0"/>
              <a:t> such as primary keys and foreign keys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Implicit integrity constraints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A transaction must see a </a:t>
            </a:r>
            <a:r>
              <a:rPr lang="en-US" altLang="zh-CN" b="1" dirty="0">
                <a:solidFill>
                  <a:srgbClr val="FF0000"/>
                </a:solidFill>
              </a:rPr>
              <a:t>consistent</a:t>
            </a:r>
            <a:r>
              <a:rPr lang="en-US" altLang="zh-CN" dirty="0"/>
              <a:t> database.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During transaction execution the database may be </a:t>
            </a:r>
            <a:r>
              <a:rPr lang="en-US" altLang="zh-CN" b="1" dirty="0">
                <a:solidFill>
                  <a:srgbClr val="FF0000"/>
                </a:solidFill>
              </a:rPr>
              <a:t>temporarily</a:t>
            </a:r>
            <a:r>
              <a:rPr lang="en-US" altLang="zh-CN" dirty="0"/>
              <a:t> inconsistent.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When the transaction completes successfully the database must be consistent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Erroneous transaction logic can lead to inconsistency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4F8-F3D2-421E-8EC2-FCEA3F7BDC47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9988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Isolation requirement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If T2 is allowed to access the partially updated database, it will see an inconsistent database.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Isolation can be ensured trivially by running transactions serially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51B4-039B-4506-92D4-24D1A303FD0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6EEBB1-1955-437A-A085-F0D01E422B5F}"/>
              </a:ext>
            </a:extLst>
          </p:cNvPr>
          <p:cNvSpPr/>
          <p:nvPr/>
        </p:nvSpPr>
        <p:spPr>
          <a:xfrm>
            <a:off x="2613836" y="3801805"/>
            <a:ext cx="6615223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 	</a:t>
            </a:r>
            <a:r>
              <a:rPr lang="en-US" altLang="en-US" b="1" dirty="0"/>
              <a:t>T1                                        T2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spcBef>
                <a:spcPts val="600"/>
              </a:spcBef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22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ACID 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/>
              <a:t>Atomicity</a:t>
            </a:r>
            <a:r>
              <a:rPr lang="en-US" altLang="zh-CN" sz="2400" dirty="0"/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dirty="0"/>
              <a:t>Either </a:t>
            </a:r>
            <a:r>
              <a:rPr lang="en-US" altLang="zh-CN" sz="1800" b="1" dirty="0">
                <a:solidFill>
                  <a:srgbClr val="FF0000"/>
                </a:solidFill>
              </a:rPr>
              <a:t>all</a:t>
            </a:r>
            <a:r>
              <a:rPr lang="en-US" altLang="zh-CN" sz="1800" dirty="0"/>
              <a:t> operations of the transaction are properly reflected in the database or </a:t>
            </a:r>
            <a:r>
              <a:rPr lang="en-US" altLang="zh-CN" sz="1800" b="1" dirty="0">
                <a:solidFill>
                  <a:srgbClr val="FF0000"/>
                </a:solidFill>
              </a:rPr>
              <a:t>none</a:t>
            </a:r>
            <a:r>
              <a:rPr lang="en-US" altLang="zh-CN" sz="1800" dirty="0"/>
              <a:t> are.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/>
              <a:t>Consistency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dirty="0"/>
              <a:t>Execution of a transaction in isolation preserves the </a:t>
            </a:r>
            <a:r>
              <a:rPr lang="en-US" altLang="zh-CN" sz="1800" b="1" dirty="0">
                <a:solidFill>
                  <a:srgbClr val="FF0000"/>
                </a:solidFill>
              </a:rPr>
              <a:t>consistency</a:t>
            </a:r>
            <a:r>
              <a:rPr lang="en-US" altLang="zh-CN" sz="1800" dirty="0"/>
              <a:t> of the database.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/>
              <a:t>Isolation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dirty="0"/>
              <a:t>Each transaction must be </a:t>
            </a:r>
            <a:r>
              <a:rPr lang="en-US" altLang="zh-CN" sz="1800" b="1" dirty="0">
                <a:solidFill>
                  <a:srgbClr val="FF0000"/>
                </a:solidFill>
              </a:rPr>
              <a:t>unaware</a:t>
            </a:r>
            <a:r>
              <a:rPr lang="en-US" altLang="zh-CN" sz="1800" dirty="0"/>
              <a:t> of other concurrently executing transactions. 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dirty="0"/>
              <a:t>Intermediate transaction results must be </a:t>
            </a:r>
            <a:r>
              <a:rPr lang="en-US" altLang="zh-CN" sz="1800" b="1" dirty="0">
                <a:solidFill>
                  <a:srgbClr val="FF0000"/>
                </a:solidFill>
              </a:rPr>
              <a:t>hidden</a:t>
            </a:r>
            <a:r>
              <a:rPr lang="en-US" altLang="zh-CN" sz="1800" dirty="0"/>
              <a:t> from other concurrently executed transactions. 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dirty="0"/>
              <a:t>Durability</a:t>
            </a:r>
            <a:r>
              <a:rPr lang="en-US" altLang="zh-CN" sz="2400" dirty="0"/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sz="1800" dirty="0"/>
              <a:t>After a transaction completes successfully, the changes it has made to the database </a:t>
            </a:r>
            <a:r>
              <a:rPr lang="en-US" altLang="zh-CN" sz="1800" b="1" dirty="0">
                <a:solidFill>
                  <a:srgbClr val="FF0000"/>
                </a:solidFill>
              </a:rPr>
              <a:t>persist</a:t>
            </a:r>
            <a:r>
              <a:rPr lang="en-US" altLang="zh-CN" sz="1800" dirty="0"/>
              <a:t>, even if there are system failures.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9D18-B98C-4EE4-B0CD-19F73393A38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3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Transaction State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C7FA-39E2-4A2B-B8A9-4D99A1FCC17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1614D2FF-5C49-442F-9646-3CE4B267C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24717"/>
            <a:ext cx="4252187" cy="29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5C2D1CC-45FD-4D15-8C1F-370B620F2252}"/>
              </a:ext>
            </a:extLst>
          </p:cNvPr>
          <p:cNvSpPr/>
          <p:nvPr/>
        </p:nvSpPr>
        <p:spPr>
          <a:xfrm>
            <a:off x="1007165" y="2591258"/>
            <a:ext cx="19380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transaction is executing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AD7050F-D6D0-466C-B0B4-762945302EEF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1976192" y="3299144"/>
            <a:ext cx="1605208" cy="98677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CF2C08E-AAB4-4264-BD88-A61D14EE773C}"/>
              </a:ext>
            </a:extLst>
          </p:cNvPr>
          <p:cNvSpPr/>
          <p:nvPr/>
        </p:nvSpPr>
        <p:spPr>
          <a:xfrm>
            <a:off x="3163719" y="1820434"/>
            <a:ext cx="4669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final statement has been executed.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3E861C-2CBC-45C0-BAE3-71583B4BB3B4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5498653" y="2220544"/>
            <a:ext cx="208841" cy="60417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7C62F3B5-EE19-446C-B7D4-6C54E5AFFC39}"/>
              </a:ext>
            </a:extLst>
          </p:cNvPr>
          <p:cNvSpPr/>
          <p:nvPr/>
        </p:nvSpPr>
        <p:spPr>
          <a:xfrm>
            <a:off x="743573" y="5343854"/>
            <a:ext cx="30399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normal execution can no longer proceed.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8169501-93EC-4516-BA58-C3CE33E8CBA3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783496" y="5422003"/>
            <a:ext cx="1364974" cy="27579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92916D-0714-41FE-B92F-BA2D4898029A}"/>
              </a:ext>
            </a:extLst>
          </p:cNvPr>
          <p:cNvSpPr/>
          <p:nvPr/>
        </p:nvSpPr>
        <p:spPr>
          <a:xfrm>
            <a:off x="8965411" y="5205957"/>
            <a:ext cx="2483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The transaction has been rolled back.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EDB313-8FAF-4623-B6CC-91FCD840A1A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833587" y="5343854"/>
            <a:ext cx="1131824" cy="2160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A1181A27-541F-4611-A04E-D24C3CBCF00C}"/>
              </a:ext>
            </a:extLst>
          </p:cNvPr>
          <p:cNvSpPr/>
          <p:nvPr/>
        </p:nvSpPr>
        <p:spPr>
          <a:xfrm>
            <a:off x="8801117" y="2945201"/>
            <a:ext cx="3019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transaction completes successfully.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70FF70-D977-4370-993D-682C7590B5C3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909787" y="3299144"/>
            <a:ext cx="89133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0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Executions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Advantages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Increased processor and disk utilization</a:t>
            </a:r>
            <a:r>
              <a:rPr lang="en-US" altLang="zh-CN" dirty="0"/>
              <a:t>, leading to better transaction throughput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rgbClr val="00B050"/>
                </a:solidFill>
              </a:rPr>
              <a:t>Reduced average response time </a:t>
            </a:r>
            <a:r>
              <a:rPr lang="en-US" altLang="zh-CN" dirty="0"/>
              <a:t>for transactions.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Concurrency control schemes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Control the interaction among the concurrent transactions.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50A9D-D36E-42C3-8534-0A9CA364F880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Transactions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7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10807</TotalTime>
  <Words>2115</Words>
  <Application>Microsoft Office PowerPoint</Application>
  <PresentationFormat>宽屏</PresentationFormat>
  <Paragraphs>378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Monotype Sorts</vt:lpstr>
      <vt:lpstr>等线</vt:lpstr>
      <vt:lpstr>Arial</vt:lpstr>
      <vt:lpstr>Wingdings</vt:lpstr>
      <vt:lpstr>Office 主题​​</vt:lpstr>
      <vt:lpstr>Transactions</vt:lpstr>
      <vt:lpstr>Transaction Concept</vt:lpstr>
      <vt:lpstr>Requirements</vt:lpstr>
      <vt:lpstr>Requirements</vt:lpstr>
      <vt:lpstr>Requirements</vt:lpstr>
      <vt:lpstr>Requirements</vt:lpstr>
      <vt:lpstr>ACID Properties</vt:lpstr>
      <vt:lpstr>Transaction State</vt:lpstr>
      <vt:lpstr>Concurrent Executions</vt:lpstr>
      <vt:lpstr>Schedules</vt:lpstr>
      <vt:lpstr>Serial Schedule</vt:lpstr>
      <vt:lpstr>Concurrent Schedule</vt:lpstr>
      <vt:lpstr>Serializability</vt:lpstr>
      <vt:lpstr>Conflicting Instructions</vt:lpstr>
      <vt:lpstr>Conflict Serializability</vt:lpstr>
      <vt:lpstr>View Serializability</vt:lpstr>
      <vt:lpstr>Other Notions of Serializability</vt:lpstr>
      <vt:lpstr>Serializability</vt:lpstr>
      <vt:lpstr>Test for Serializability</vt:lpstr>
      <vt:lpstr>Recoverable Schedules</vt:lpstr>
      <vt:lpstr>Cascadeless Schedules</vt:lpstr>
      <vt:lpstr>Concurrency Control</vt:lpstr>
      <vt:lpstr>Weak Levels of Consistency</vt:lpstr>
      <vt:lpstr>Levels of Consistency in SQL-92</vt:lpstr>
      <vt:lpstr>Dirty Read Anomaly</vt:lpstr>
      <vt:lpstr>Non-repeatable Read Anomaly</vt:lpstr>
      <vt:lpstr>Phantom Read Anomaly</vt:lpstr>
      <vt:lpstr>Write Skew Anomaly</vt:lpstr>
      <vt:lpstr>Isolation Level</vt:lpstr>
      <vt:lpstr>Isolation Levels</vt:lpstr>
      <vt:lpstr>Transaction Definition in SQL</vt:lpstr>
      <vt:lpstr>Implementation</vt:lpstr>
      <vt:lpstr>Statements in OpenGauss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Xueqing Gong</dc:creator>
  <cp:lastModifiedBy>jier QIU</cp:lastModifiedBy>
  <cp:revision>420</cp:revision>
  <dcterms:created xsi:type="dcterms:W3CDTF">2019-10-29T09:57:08Z</dcterms:created>
  <dcterms:modified xsi:type="dcterms:W3CDTF">2025-06-03T09:24:03Z</dcterms:modified>
</cp:coreProperties>
</file>