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2"/>
  </p:notesMasterIdLst>
  <p:sldIdLst>
    <p:sldId id="256" r:id="rId2"/>
    <p:sldId id="260" r:id="rId3"/>
    <p:sldId id="261" r:id="rId4"/>
    <p:sldId id="262" r:id="rId5"/>
    <p:sldId id="263" r:id="rId6"/>
    <p:sldId id="265" r:id="rId7"/>
    <p:sldId id="267" r:id="rId8"/>
    <p:sldId id="268" r:id="rId9"/>
    <p:sldId id="266" r:id="rId10"/>
    <p:sldId id="264" r:id="rId11"/>
  </p:sldIdLst>
  <p:sldSz cx="9144000" cy="5143500" type="screen16x9"/>
  <p:notesSz cx="6858000" cy="9144000"/>
  <p:embeddedFontLst>
    <p:embeddedFont>
      <p:font typeface="Bebas Neue" panose="020B0606020202050201" pitchFamily="34" charset="0"/>
      <p:regular r:id="rId13"/>
    </p:embeddedFont>
    <p:embeddedFont>
      <p:font typeface="Livvic" panose="02000000000000000000" pitchFamily="2" charset="0"/>
      <p:regular r:id="rId14"/>
      <p:bold r:id="rId15"/>
      <p:italic r:id="rId16"/>
      <p:boldItalic r:id="rId17"/>
    </p:embeddedFont>
    <p:embeddedFont>
      <p:font typeface="Poppins" panose="020B0502040504020204" pitchFamily="34" charset="0"/>
      <p:regular r:id="rId18"/>
      <p:bold r:id="rId19"/>
      <p:italic r:id="rId20"/>
      <p:boldItalic r:id="rId21"/>
    </p:embeddedFont>
    <p:embeddedFont>
      <p:font typeface="Poppins Medium" panose="020B0502040504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A2E03B-421E-42F5-9EC3-16433E3E975C}">
  <a:tblStyle styleId="{88A2E03B-421E-42F5-9EC3-16433E3E97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5" autoAdjust="0"/>
    <p:restoredTop sz="94660"/>
  </p:normalViewPr>
  <p:slideViewPr>
    <p:cSldViewPr snapToGrid="0">
      <p:cViewPr varScale="1">
        <p:scale>
          <a:sx n="77" d="100"/>
          <a:sy n="77" d="100"/>
        </p:scale>
        <p:origin x="10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font" Target="fonts/font6.fntdata"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font" Target="fonts/font9.fntdata" /><Relationship Id="rId7" Type="http://schemas.openxmlformats.org/officeDocument/2006/relationships/slide" Target="slides/slide6.xml" /><Relationship Id="rId12" Type="http://schemas.openxmlformats.org/officeDocument/2006/relationships/notesMaster" Target="notesMasters/notesMaster1.xml" /><Relationship Id="rId17" Type="http://schemas.openxmlformats.org/officeDocument/2006/relationships/font" Target="fonts/font5.fntdata" /><Relationship Id="rId25" Type="http://schemas.openxmlformats.org/officeDocument/2006/relationships/font" Target="fonts/font13.fntdata" /><Relationship Id="rId2" Type="http://schemas.openxmlformats.org/officeDocument/2006/relationships/slide" Target="slides/slide1.xml" /><Relationship Id="rId16" Type="http://schemas.openxmlformats.org/officeDocument/2006/relationships/font" Target="fonts/font4.fntdata" /><Relationship Id="rId20" Type="http://schemas.openxmlformats.org/officeDocument/2006/relationships/font" Target="fonts/font8.fntdata"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2.fntdata" /><Relationship Id="rId5" Type="http://schemas.openxmlformats.org/officeDocument/2006/relationships/slide" Target="slides/slide4.xml" /><Relationship Id="rId15" Type="http://schemas.openxmlformats.org/officeDocument/2006/relationships/font" Target="fonts/font3.fntdata" /><Relationship Id="rId23" Type="http://schemas.openxmlformats.org/officeDocument/2006/relationships/font" Target="fonts/font11.fntdata"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font" Target="fonts/font7.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 Id="rId22" Type="http://schemas.openxmlformats.org/officeDocument/2006/relationships/font" Target="fonts/font10.fntdata" /><Relationship Id="rId27" Type="http://schemas.openxmlformats.org/officeDocument/2006/relationships/viewProps" Target="viewProps.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Market Share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Share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CC8-4025-8D48-8AA5EF9BE7D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CC8-4025-8D48-8AA5EF9BE7D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CC8-4025-8D48-8AA5EF9BE7D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CC8-4025-8D48-8AA5EF9BE7DA}"/>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Shawpno</c:v>
                </c:pt>
                <c:pt idx="1">
                  <c:v>Agora</c:v>
                </c:pt>
                <c:pt idx="2">
                  <c:v>Daily Shopping</c:v>
                </c:pt>
                <c:pt idx="3">
                  <c:v>Others</c:v>
                </c:pt>
              </c:strCache>
            </c:strRef>
          </c:cat>
          <c:val>
            <c:numRef>
              <c:f>Sheet1!$B$2:$B$5</c:f>
              <c:numCache>
                <c:formatCode>0%</c:formatCode>
                <c:ptCount val="4"/>
                <c:pt idx="0">
                  <c:v>0.45</c:v>
                </c:pt>
                <c:pt idx="1">
                  <c:v>0.2</c:v>
                </c:pt>
                <c:pt idx="2">
                  <c:v>7.0000000000000007E-2</c:v>
                </c:pt>
                <c:pt idx="3">
                  <c:v>0.25</c:v>
                </c:pt>
              </c:numCache>
            </c:numRef>
          </c:val>
          <c:extLst>
            <c:ext xmlns:c16="http://schemas.microsoft.com/office/drawing/2014/chart" uri="{C3380CC4-5D6E-409C-BE32-E72D297353CC}">
              <c16:uniqueId val="{00000000-9318-4FD4-B497-D41AB71303AB}"/>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89034D-533A-4024-A9B0-A237501C5650}" type="doc">
      <dgm:prSet loTypeId="urn:microsoft.com/office/officeart/2005/8/layout/pyramid2" loCatId="list" qsTypeId="urn:microsoft.com/office/officeart/2005/8/quickstyle/simple1" qsCatId="simple" csTypeId="urn:microsoft.com/office/officeart/2005/8/colors/accent1_2" csCatId="accent1"/>
      <dgm:spPr/>
      <dgm:t>
        <a:bodyPr/>
        <a:lstStyle/>
        <a:p>
          <a:endParaRPr lang="en-US"/>
        </a:p>
      </dgm:t>
    </dgm:pt>
    <dgm:pt modelId="{BD8E9989-AB80-45B2-A247-1000F14CF382}">
      <dgm:prSet/>
      <dgm:spPr/>
      <dgm:t>
        <a:bodyPr/>
        <a:lstStyle/>
        <a:p>
          <a:r>
            <a:rPr lang="en-US" b="0" i="0" dirty="0"/>
            <a:t>Marketing Campaigns</a:t>
          </a:r>
          <a:endParaRPr lang="en-US" dirty="0"/>
        </a:p>
      </dgm:t>
    </dgm:pt>
    <dgm:pt modelId="{B18EC8CE-3F55-47F0-BA11-110461152359}" type="parTrans" cxnId="{C9E3EBE9-8B9B-4A7C-8C0B-D6E0A25F87D0}">
      <dgm:prSet/>
      <dgm:spPr/>
      <dgm:t>
        <a:bodyPr/>
        <a:lstStyle/>
        <a:p>
          <a:endParaRPr lang="en-US"/>
        </a:p>
      </dgm:t>
    </dgm:pt>
    <dgm:pt modelId="{F3158751-4BA3-4E98-9792-0998FCB6F760}" type="sibTrans" cxnId="{C9E3EBE9-8B9B-4A7C-8C0B-D6E0A25F87D0}">
      <dgm:prSet/>
      <dgm:spPr/>
      <dgm:t>
        <a:bodyPr/>
        <a:lstStyle/>
        <a:p>
          <a:endParaRPr lang="en-US"/>
        </a:p>
      </dgm:t>
    </dgm:pt>
    <dgm:pt modelId="{B13386AB-429D-4559-BCE5-66AABDC91BE4}">
      <dgm:prSet/>
      <dgm:spPr/>
      <dgm:t>
        <a:bodyPr/>
        <a:lstStyle/>
        <a:p>
          <a:r>
            <a:rPr lang="en-US" b="0" i="0"/>
            <a:t>Pricing Strategies</a:t>
          </a:r>
          <a:endParaRPr lang="en-US"/>
        </a:p>
      </dgm:t>
    </dgm:pt>
    <dgm:pt modelId="{6B6573CF-0401-4E61-9D28-AC25D18B7688}" type="parTrans" cxnId="{87DA263B-F305-4DBA-B0BF-C015586FB2DE}">
      <dgm:prSet/>
      <dgm:spPr/>
      <dgm:t>
        <a:bodyPr/>
        <a:lstStyle/>
        <a:p>
          <a:endParaRPr lang="en-US"/>
        </a:p>
      </dgm:t>
    </dgm:pt>
    <dgm:pt modelId="{C6131DB5-0D92-4FDB-9223-2A8CCE783045}" type="sibTrans" cxnId="{87DA263B-F305-4DBA-B0BF-C015586FB2DE}">
      <dgm:prSet/>
      <dgm:spPr/>
      <dgm:t>
        <a:bodyPr/>
        <a:lstStyle/>
        <a:p>
          <a:endParaRPr lang="en-US"/>
        </a:p>
      </dgm:t>
    </dgm:pt>
    <dgm:pt modelId="{45741DD0-92C9-4D24-A91D-57C02D1FC265}">
      <dgm:prSet/>
      <dgm:spPr/>
      <dgm:t>
        <a:bodyPr/>
        <a:lstStyle/>
        <a:p>
          <a:r>
            <a:rPr lang="en-US" b="0" i="0"/>
            <a:t>Customer Experience</a:t>
          </a:r>
          <a:endParaRPr lang="en-US"/>
        </a:p>
      </dgm:t>
    </dgm:pt>
    <dgm:pt modelId="{691A6061-3E82-4BE8-894F-62F8310A6876}" type="parTrans" cxnId="{AE6A1674-67E0-45CA-B17C-F2E0DE16CE3D}">
      <dgm:prSet/>
      <dgm:spPr/>
      <dgm:t>
        <a:bodyPr/>
        <a:lstStyle/>
        <a:p>
          <a:endParaRPr lang="en-US"/>
        </a:p>
      </dgm:t>
    </dgm:pt>
    <dgm:pt modelId="{A59A20E0-A823-4637-B610-977C0E229AE5}" type="sibTrans" cxnId="{AE6A1674-67E0-45CA-B17C-F2E0DE16CE3D}">
      <dgm:prSet/>
      <dgm:spPr/>
      <dgm:t>
        <a:bodyPr/>
        <a:lstStyle/>
        <a:p>
          <a:endParaRPr lang="en-US"/>
        </a:p>
      </dgm:t>
    </dgm:pt>
    <dgm:pt modelId="{F80D9038-2071-4285-87EF-BC91A15043CE}">
      <dgm:prSet/>
      <dgm:spPr/>
      <dgm:t>
        <a:bodyPr/>
        <a:lstStyle/>
        <a:p>
          <a:r>
            <a:rPr lang="en-US" b="0" i="0"/>
            <a:t>Operational Efficiency</a:t>
          </a:r>
          <a:endParaRPr lang="en-US"/>
        </a:p>
      </dgm:t>
    </dgm:pt>
    <dgm:pt modelId="{7D9750D5-58D4-498A-8035-72E189B4F064}" type="parTrans" cxnId="{9CF9CCF7-17C9-4FBC-9425-EA356AE4D027}">
      <dgm:prSet/>
      <dgm:spPr/>
      <dgm:t>
        <a:bodyPr/>
        <a:lstStyle/>
        <a:p>
          <a:endParaRPr lang="en-US"/>
        </a:p>
      </dgm:t>
    </dgm:pt>
    <dgm:pt modelId="{FB7A0D52-5BEB-4361-A78E-83523CA837A6}" type="sibTrans" cxnId="{9CF9CCF7-17C9-4FBC-9425-EA356AE4D027}">
      <dgm:prSet/>
      <dgm:spPr/>
      <dgm:t>
        <a:bodyPr/>
        <a:lstStyle/>
        <a:p>
          <a:endParaRPr lang="en-US"/>
        </a:p>
      </dgm:t>
    </dgm:pt>
    <dgm:pt modelId="{298EE43E-F29C-4606-9082-5473A9EAE86C}">
      <dgm:prSet/>
      <dgm:spPr/>
      <dgm:t>
        <a:bodyPr/>
        <a:lstStyle/>
        <a:p>
          <a:r>
            <a:rPr lang="en-US" b="0" i="0"/>
            <a:t>Diversification</a:t>
          </a:r>
          <a:endParaRPr lang="en-US"/>
        </a:p>
      </dgm:t>
    </dgm:pt>
    <dgm:pt modelId="{9B29E05B-B63E-4463-BB94-92CB32F44BA6}" type="parTrans" cxnId="{61BDB562-E18B-48CD-B9D4-F0C7CCC28DCC}">
      <dgm:prSet/>
      <dgm:spPr/>
      <dgm:t>
        <a:bodyPr/>
        <a:lstStyle/>
        <a:p>
          <a:endParaRPr lang="en-US"/>
        </a:p>
      </dgm:t>
    </dgm:pt>
    <dgm:pt modelId="{63417541-81C5-49D1-891A-CA71922F9632}" type="sibTrans" cxnId="{61BDB562-E18B-48CD-B9D4-F0C7CCC28DCC}">
      <dgm:prSet/>
      <dgm:spPr/>
      <dgm:t>
        <a:bodyPr/>
        <a:lstStyle/>
        <a:p>
          <a:endParaRPr lang="en-US"/>
        </a:p>
      </dgm:t>
    </dgm:pt>
    <dgm:pt modelId="{8A82E967-195A-404D-B0D9-DB07FC7AE6B9}">
      <dgm:prSet/>
      <dgm:spPr/>
      <dgm:t>
        <a:bodyPr/>
        <a:lstStyle/>
        <a:p>
          <a:r>
            <a:rPr lang="en-US" b="0" i="0"/>
            <a:t>E-commerce Expansion</a:t>
          </a:r>
          <a:endParaRPr lang="en-US"/>
        </a:p>
      </dgm:t>
    </dgm:pt>
    <dgm:pt modelId="{88295B05-BF44-4798-9C4B-9DF5680FF4CA}" type="parTrans" cxnId="{307532DD-7B64-4F59-9744-8E55D9E30D29}">
      <dgm:prSet/>
      <dgm:spPr/>
      <dgm:t>
        <a:bodyPr/>
        <a:lstStyle/>
        <a:p>
          <a:endParaRPr lang="en-US"/>
        </a:p>
      </dgm:t>
    </dgm:pt>
    <dgm:pt modelId="{70DBB600-9546-413F-A473-D6382085EDEB}" type="sibTrans" cxnId="{307532DD-7B64-4F59-9744-8E55D9E30D29}">
      <dgm:prSet/>
      <dgm:spPr/>
      <dgm:t>
        <a:bodyPr/>
        <a:lstStyle/>
        <a:p>
          <a:endParaRPr lang="en-US"/>
        </a:p>
      </dgm:t>
    </dgm:pt>
    <dgm:pt modelId="{17FE62F2-A59C-427D-B812-E3A2C5FB9B99}" type="pres">
      <dgm:prSet presAssocID="{EA89034D-533A-4024-A9B0-A237501C5650}" presName="compositeShape" presStyleCnt="0">
        <dgm:presLayoutVars>
          <dgm:dir/>
          <dgm:resizeHandles/>
        </dgm:presLayoutVars>
      </dgm:prSet>
      <dgm:spPr/>
    </dgm:pt>
    <dgm:pt modelId="{4773AC5A-94BB-4C96-AC47-F397C315C7C3}" type="pres">
      <dgm:prSet presAssocID="{EA89034D-533A-4024-A9B0-A237501C5650}" presName="pyramid" presStyleLbl="node1" presStyleIdx="0" presStyleCnt="1"/>
      <dgm:spPr/>
    </dgm:pt>
    <dgm:pt modelId="{487DD2D5-F7CB-4885-9746-124941FBFBC7}" type="pres">
      <dgm:prSet presAssocID="{EA89034D-533A-4024-A9B0-A237501C5650}" presName="theList" presStyleCnt="0"/>
      <dgm:spPr/>
    </dgm:pt>
    <dgm:pt modelId="{6D8FE50F-1650-40B3-812A-55A15CEE06E9}" type="pres">
      <dgm:prSet presAssocID="{BD8E9989-AB80-45B2-A247-1000F14CF382}" presName="aNode" presStyleLbl="fgAcc1" presStyleIdx="0" presStyleCnt="6">
        <dgm:presLayoutVars>
          <dgm:bulletEnabled val="1"/>
        </dgm:presLayoutVars>
      </dgm:prSet>
      <dgm:spPr/>
    </dgm:pt>
    <dgm:pt modelId="{3BE9C268-866F-47DD-B2A6-294E8B440150}" type="pres">
      <dgm:prSet presAssocID="{BD8E9989-AB80-45B2-A247-1000F14CF382}" presName="aSpace" presStyleCnt="0"/>
      <dgm:spPr/>
    </dgm:pt>
    <dgm:pt modelId="{7D1901DD-2B2F-4950-BFA5-8F4308606E8B}" type="pres">
      <dgm:prSet presAssocID="{B13386AB-429D-4559-BCE5-66AABDC91BE4}" presName="aNode" presStyleLbl="fgAcc1" presStyleIdx="1" presStyleCnt="6">
        <dgm:presLayoutVars>
          <dgm:bulletEnabled val="1"/>
        </dgm:presLayoutVars>
      </dgm:prSet>
      <dgm:spPr/>
    </dgm:pt>
    <dgm:pt modelId="{4095BEF1-5155-4E5E-8F48-A9E0EE0559E5}" type="pres">
      <dgm:prSet presAssocID="{B13386AB-429D-4559-BCE5-66AABDC91BE4}" presName="aSpace" presStyleCnt="0"/>
      <dgm:spPr/>
    </dgm:pt>
    <dgm:pt modelId="{64107CC9-614E-4641-89DD-5F2893E78899}" type="pres">
      <dgm:prSet presAssocID="{45741DD0-92C9-4D24-A91D-57C02D1FC265}" presName="aNode" presStyleLbl="fgAcc1" presStyleIdx="2" presStyleCnt="6">
        <dgm:presLayoutVars>
          <dgm:bulletEnabled val="1"/>
        </dgm:presLayoutVars>
      </dgm:prSet>
      <dgm:spPr/>
    </dgm:pt>
    <dgm:pt modelId="{4969C6D1-9E53-4A3E-B756-E50FAF3C661F}" type="pres">
      <dgm:prSet presAssocID="{45741DD0-92C9-4D24-A91D-57C02D1FC265}" presName="aSpace" presStyleCnt="0"/>
      <dgm:spPr/>
    </dgm:pt>
    <dgm:pt modelId="{6C47D2F3-384D-4DDA-A4B0-84B09AB75D14}" type="pres">
      <dgm:prSet presAssocID="{F80D9038-2071-4285-87EF-BC91A15043CE}" presName="aNode" presStyleLbl="fgAcc1" presStyleIdx="3" presStyleCnt="6">
        <dgm:presLayoutVars>
          <dgm:bulletEnabled val="1"/>
        </dgm:presLayoutVars>
      </dgm:prSet>
      <dgm:spPr/>
    </dgm:pt>
    <dgm:pt modelId="{2648B002-C926-4493-9CCF-DF853D5A157E}" type="pres">
      <dgm:prSet presAssocID="{F80D9038-2071-4285-87EF-BC91A15043CE}" presName="aSpace" presStyleCnt="0"/>
      <dgm:spPr/>
    </dgm:pt>
    <dgm:pt modelId="{16639993-B14F-4CAF-9B49-8FE00EC037B3}" type="pres">
      <dgm:prSet presAssocID="{298EE43E-F29C-4606-9082-5473A9EAE86C}" presName="aNode" presStyleLbl="fgAcc1" presStyleIdx="4" presStyleCnt="6">
        <dgm:presLayoutVars>
          <dgm:bulletEnabled val="1"/>
        </dgm:presLayoutVars>
      </dgm:prSet>
      <dgm:spPr/>
    </dgm:pt>
    <dgm:pt modelId="{B780D322-A537-4494-9F96-1BBF25C2E6D1}" type="pres">
      <dgm:prSet presAssocID="{298EE43E-F29C-4606-9082-5473A9EAE86C}" presName="aSpace" presStyleCnt="0"/>
      <dgm:spPr/>
    </dgm:pt>
    <dgm:pt modelId="{1DAAB76E-6BD1-4464-9AA6-E8496BA9DE8D}" type="pres">
      <dgm:prSet presAssocID="{8A82E967-195A-404D-B0D9-DB07FC7AE6B9}" presName="aNode" presStyleLbl="fgAcc1" presStyleIdx="5" presStyleCnt="6">
        <dgm:presLayoutVars>
          <dgm:bulletEnabled val="1"/>
        </dgm:presLayoutVars>
      </dgm:prSet>
      <dgm:spPr/>
    </dgm:pt>
    <dgm:pt modelId="{DAA8C9D1-EEF7-4172-BBDE-AF604BD4BF30}" type="pres">
      <dgm:prSet presAssocID="{8A82E967-195A-404D-B0D9-DB07FC7AE6B9}" presName="aSpace" presStyleCnt="0"/>
      <dgm:spPr/>
    </dgm:pt>
  </dgm:ptLst>
  <dgm:cxnLst>
    <dgm:cxn modelId="{8EC81011-9705-4F67-8D9E-847BD84FAD3D}" type="presOf" srcId="{45741DD0-92C9-4D24-A91D-57C02D1FC265}" destId="{64107CC9-614E-4641-89DD-5F2893E78899}" srcOrd="0" destOrd="0" presId="urn:microsoft.com/office/officeart/2005/8/layout/pyramid2"/>
    <dgm:cxn modelId="{86904D11-0CB2-415C-8492-FB9194394B46}" type="presOf" srcId="{B13386AB-429D-4559-BCE5-66AABDC91BE4}" destId="{7D1901DD-2B2F-4950-BFA5-8F4308606E8B}" srcOrd="0" destOrd="0" presId="urn:microsoft.com/office/officeart/2005/8/layout/pyramid2"/>
    <dgm:cxn modelId="{CB83FE31-9A5B-464A-AB99-30002B98BF90}" type="presOf" srcId="{F80D9038-2071-4285-87EF-BC91A15043CE}" destId="{6C47D2F3-384D-4DDA-A4B0-84B09AB75D14}" srcOrd="0" destOrd="0" presId="urn:microsoft.com/office/officeart/2005/8/layout/pyramid2"/>
    <dgm:cxn modelId="{87DA263B-F305-4DBA-B0BF-C015586FB2DE}" srcId="{EA89034D-533A-4024-A9B0-A237501C5650}" destId="{B13386AB-429D-4559-BCE5-66AABDC91BE4}" srcOrd="1" destOrd="0" parTransId="{6B6573CF-0401-4E61-9D28-AC25D18B7688}" sibTransId="{C6131DB5-0D92-4FDB-9223-2A8CCE783045}"/>
    <dgm:cxn modelId="{1299155C-1864-49F7-9DEC-077DCB9E8769}" type="presOf" srcId="{EA89034D-533A-4024-A9B0-A237501C5650}" destId="{17FE62F2-A59C-427D-B812-E3A2C5FB9B99}" srcOrd="0" destOrd="0" presId="urn:microsoft.com/office/officeart/2005/8/layout/pyramid2"/>
    <dgm:cxn modelId="{61BDB562-E18B-48CD-B9D4-F0C7CCC28DCC}" srcId="{EA89034D-533A-4024-A9B0-A237501C5650}" destId="{298EE43E-F29C-4606-9082-5473A9EAE86C}" srcOrd="4" destOrd="0" parTransId="{9B29E05B-B63E-4463-BB94-92CB32F44BA6}" sibTransId="{63417541-81C5-49D1-891A-CA71922F9632}"/>
    <dgm:cxn modelId="{B57E4563-C00E-4081-93A7-84B30BCCBFFC}" type="presOf" srcId="{298EE43E-F29C-4606-9082-5473A9EAE86C}" destId="{16639993-B14F-4CAF-9B49-8FE00EC037B3}" srcOrd="0" destOrd="0" presId="urn:microsoft.com/office/officeart/2005/8/layout/pyramid2"/>
    <dgm:cxn modelId="{AE6A1674-67E0-45CA-B17C-F2E0DE16CE3D}" srcId="{EA89034D-533A-4024-A9B0-A237501C5650}" destId="{45741DD0-92C9-4D24-A91D-57C02D1FC265}" srcOrd="2" destOrd="0" parTransId="{691A6061-3E82-4BE8-894F-62F8310A6876}" sibTransId="{A59A20E0-A823-4637-B610-977C0E229AE5}"/>
    <dgm:cxn modelId="{117265A1-A9B2-47FE-BEE9-9210CBABEBA8}" type="presOf" srcId="{8A82E967-195A-404D-B0D9-DB07FC7AE6B9}" destId="{1DAAB76E-6BD1-4464-9AA6-E8496BA9DE8D}" srcOrd="0" destOrd="0" presId="urn:microsoft.com/office/officeart/2005/8/layout/pyramid2"/>
    <dgm:cxn modelId="{D438F9D4-583D-4A92-AEED-6FB3BCE55318}" type="presOf" srcId="{BD8E9989-AB80-45B2-A247-1000F14CF382}" destId="{6D8FE50F-1650-40B3-812A-55A15CEE06E9}" srcOrd="0" destOrd="0" presId="urn:microsoft.com/office/officeart/2005/8/layout/pyramid2"/>
    <dgm:cxn modelId="{307532DD-7B64-4F59-9744-8E55D9E30D29}" srcId="{EA89034D-533A-4024-A9B0-A237501C5650}" destId="{8A82E967-195A-404D-B0D9-DB07FC7AE6B9}" srcOrd="5" destOrd="0" parTransId="{88295B05-BF44-4798-9C4B-9DF5680FF4CA}" sibTransId="{70DBB600-9546-413F-A473-D6382085EDEB}"/>
    <dgm:cxn modelId="{C9E3EBE9-8B9B-4A7C-8C0B-D6E0A25F87D0}" srcId="{EA89034D-533A-4024-A9B0-A237501C5650}" destId="{BD8E9989-AB80-45B2-A247-1000F14CF382}" srcOrd="0" destOrd="0" parTransId="{B18EC8CE-3F55-47F0-BA11-110461152359}" sibTransId="{F3158751-4BA3-4E98-9792-0998FCB6F760}"/>
    <dgm:cxn modelId="{9CF9CCF7-17C9-4FBC-9425-EA356AE4D027}" srcId="{EA89034D-533A-4024-A9B0-A237501C5650}" destId="{F80D9038-2071-4285-87EF-BC91A15043CE}" srcOrd="3" destOrd="0" parTransId="{7D9750D5-58D4-498A-8035-72E189B4F064}" sibTransId="{FB7A0D52-5BEB-4361-A78E-83523CA837A6}"/>
    <dgm:cxn modelId="{8E2DECAC-18CB-4BE6-8518-CC0243956C83}" type="presParOf" srcId="{17FE62F2-A59C-427D-B812-E3A2C5FB9B99}" destId="{4773AC5A-94BB-4C96-AC47-F397C315C7C3}" srcOrd="0" destOrd="0" presId="urn:microsoft.com/office/officeart/2005/8/layout/pyramid2"/>
    <dgm:cxn modelId="{47C15056-417D-475B-93DF-FA6554CEB471}" type="presParOf" srcId="{17FE62F2-A59C-427D-B812-E3A2C5FB9B99}" destId="{487DD2D5-F7CB-4885-9746-124941FBFBC7}" srcOrd="1" destOrd="0" presId="urn:microsoft.com/office/officeart/2005/8/layout/pyramid2"/>
    <dgm:cxn modelId="{13260531-BEE4-4015-B639-B90F54ED7E70}" type="presParOf" srcId="{487DD2D5-F7CB-4885-9746-124941FBFBC7}" destId="{6D8FE50F-1650-40B3-812A-55A15CEE06E9}" srcOrd="0" destOrd="0" presId="urn:microsoft.com/office/officeart/2005/8/layout/pyramid2"/>
    <dgm:cxn modelId="{B2A36B0D-D90B-4BCC-A924-5A71CEC7F374}" type="presParOf" srcId="{487DD2D5-F7CB-4885-9746-124941FBFBC7}" destId="{3BE9C268-866F-47DD-B2A6-294E8B440150}" srcOrd="1" destOrd="0" presId="urn:microsoft.com/office/officeart/2005/8/layout/pyramid2"/>
    <dgm:cxn modelId="{87A6BAFE-FF69-4F57-8B17-9FC4D98855FF}" type="presParOf" srcId="{487DD2D5-F7CB-4885-9746-124941FBFBC7}" destId="{7D1901DD-2B2F-4950-BFA5-8F4308606E8B}" srcOrd="2" destOrd="0" presId="urn:microsoft.com/office/officeart/2005/8/layout/pyramid2"/>
    <dgm:cxn modelId="{0782BD81-15D2-40D4-98BA-F8030C0265BD}" type="presParOf" srcId="{487DD2D5-F7CB-4885-9746-124941FBFBC7}" destId="{4095BEF1-5155-4E5E-8F48-A9E0EE0559E5}" srcOrd="3" destOrd="0" presId="urn:microsoft.com/office/officeart/2005/8/layout/pyramid2"/>
    <dgm:cxn modelId="{9387BFA8-37FF-48C9-9980-887F1D221465}" type="presParOf" srcId="{487DD2D5-F7CB-4885-9746-124941FBFBC7}" destId="{64107CC9-614E-4641-89DD-5F2893E78899}" srcOrd="4" destOrd="0" presId="urn:microsoft.com/office/officeart/2005/8/layout/pyramid2"/>
    <dgm:cxn modelId="{E0E3C297-28D0-4556-8DF3-4B14514E0056}" type="presParOf" srcId="{487DD2D5-F7CB-4885-9746-124941FBFBC7}" destId="{4969C6D1-9E53-4A3E-B756-E50FAF3C661F}" srcOrd="5" destOrd="0" presId="urn:microsoft.com/office/officeart/2005/8/layout/pyramid2"/>
    <dgm:cxn modelId="{AA60649C-54F3-4EE0-B6CC-1ABE394522C8}" type="presParOf" srcId="{487DD2D5-F7CB-4885-9746-124941FBFBC7}" destId="{6C47D2F3-384D-4DDA-A4B0-84B09AB75D14}" srcOrd="6" destOrd="0" presId="urn:microsoft.com/office/officeart/2005/8/layout/pyramid2"/>
    <dgm:cxn modelId="{1022C77B-6B37-4F35-BC15-893BA654FB9A}" type="presParOf" srcId="{487DD2D5-F7CB-4885-9746-124941FBFBC7}" destId="{2648B002-C926-4493-9CCF-DF853D5A157E}" srcOrd="7" destOrd="0" presId="urn:microsoft.com/office/officeart/2005/8/layout/pyramid2"/>
    <dgm:cxn modelId="{8EC9388E-AF9A-4DBA-BBC8-30A48B1159F8}" type="presParOf" srcId="{487DD2D5-F7CB-4885-9746-124941FBFBC7}" destId="{16639993-B14F-4CAF-9B49-8FE00EC037B3}" srcOrd="8" destOrd="0" presId="urn:microsoft.com/office/officeart/2005/8/layout/pyramid2"/>
    <dgm:cxn modelId="{69CE7D59-0474-4A0A-B168-494F56E0AD96}" type="presParOf" srcId="{487DD2D5-F7CB-4885-9746-124941FBFBC7}" destId="{B780D322-A537-4494-9F96-1BBF25C2E6D1}" srcOrd="9" destOrd="0" presId="urn:microsoft.com/office/officeart/2005/8/layout/pyramid2"/>
    <dgm:cxn modelId="{45CCE08D-2F66-46F3-83FD-79197539F707}" type="presParOf" srcId="{487DD2D5-F7CB-4885-9746-124941FBFBC7}" destId="{1DAAB76E-6BD1-4464-9AA6-E8496BA9DE8D}" srcOrd="10" destOrd="0" presId="urn:microsoft.com/office/officeart/2005/8/layout/pyramid2"/>
    <dgm:cxn modelId="{7E188F46-7369-4873-9525-0AF3C10F1963}" type="presParOf" srcId="{487DD2D5-F7CB-4885-9746-124941FBFBC7}" destId="{DAA8C9D1-EEF7-4172-BBDE-AF604BD4BF30}" srcOrd="11"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3AC5A-94BB-4C96-AC47-F397C315C7C3}">
      <dsp:nvSpPr>
        <dsp:cNvPr id="0" name=""/>
        <dsp:cNvSpPr/>
      </dsp:nvSpPr>
      <dsp:spPr>
        <a:xfrm>
          <a:off x="1164507" y="0"/>
          <a:ext cx="2944336" cy="2944336"/>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8FE50F-1650-40B3-812A-55A15CEE06E9}">
      <dsp:nvSpPr>
        <dsp:cNvPr id="0" name=""/>
        <dsp:cNvSpPr/>
      </dsp:nvSpPr>
      <dsp:spPr>
        <a:xfrm>
          <a:off x="2636675" y="296015"/>
          <a:ext cx="1913818" cy="348489"/>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Marketing Campaigns</a:t>
          </a:r>
          <a:endParaRPr lang="en-US" sz="1300" kern="1200" dirty="0"/>
        </a:p>
      </dsp:txBody>
      <dsp:txXfrm>
        <a:off x="2653687" y="313027"/>
        <a:ext cx="1879794" cy="314465"/>
      </dsp:txXfrm>
    </dsp:sp>
    <dsp:sp modelId="{7D1901DD-2B2F-4950-BFA5-8F4308606E8B}">
      <dsp:nvSpPr>
        <dsp:cNvPr id="0" name=""/>
        <dsp:cNvSpPr/>
      </dsp:nvSpPr>
      <dsp:spPr>
        <a:xfrm>
          <a:off x="2636675" y="688066"/>
          <a:ext cx="1913818" cy="348489"/>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a:t>Pricing Strategies</a:t>
          </a:r>
          <a:endParaRPr lang="en-US" sz="1300" kern="1200"/>
        </a:p>
      </dsp:txBody>
      <dsp:txXfrm>
        <a:off x="2653687" y="705078"/>
        <a:ext cx="1879794" cy="314465"/>
      </dsp:txXfrm>
    </dsp:sp>
    <dsp:sp modelId="{64107CC9-614E-4641-89DD-5F2893E78899}">
      <dsp:nvSpPr>
        <dsp:cNvPr id="0" name=""/>
        <dsp:cNvSpPr/>
      </dsp:nvSpPr>
      <dsp:spPr>
        <a:xfrm>
          <a:off x="2636675" y="1080117"/>
          <a:ext cx="1913818" cy="348489"/>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a:t>Customer Experience</a:t>
          </a:r>
          <a:endParaRPr lang="en-US" sz="1300" kern="1200"/>
        </a:p>
      </dsp:txBody>
      <dsp:txXfrm>
        <a:off x="2653687" y="1097129"/>
        <a:ext cx="1879794" cy="314465"/>
      </dsp:txXfrm>
    </dsp:sp>
    <dsp:sp modelId="{6C47D2F3-384D-4DDA-A4B0-84B09AB75D14}">
      <dsp:nvSpPr>
        <dsp:cNvPr id="0" name=""/>
        <dsp:cNvSpPr/>
      </dsp:nvSpPr>
      <dsp:spPr>
        <a:xfrm>
          <a:off x="2636675" y="1472167"/>
          <a:ext cx="1913818" cy="348489"/>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a:t>Operational Efficiency</a:t>
          </a:r>
          <a:endParaRPr lang="en-US" sz="1300" kern="1200"/>
        </a:p>
      </dsp:txBody>
      <dsp:txXfrm>
        <a:off x="2653687" y="1489179"/>
        <a:ext cx="1879794" cy="314465"/>
      </dsp:txXfrm>
    </dsp:sp>
    <dsp:sp modelId="{16639993-B14F-4CAF-9B49-8FE00EC037B3}">
      <dsp:nvSpPr>
        <dsp:cNvPr id="0" name=""/>
        <dsp:cNvSpPr/>
      </dsp:nvSpPr>
      <dsp:spPr>
        <a:xfrm>
          <a:off x="2636675" y="1864218"/>
          <a:ext cx="1913818" cy="348489"/>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a:t>Diversification</a:t>
          </a:r>
          <a:endParaRPr lang="en-US" sz="1300" kern="1200"/>
        </a:p>
      </dsp:txBody>
      <dsp:txXfrm>
        <a:off x="2653687" y="1881230"/>
        <a:ext cx="1879794" cy="314465"/>
      </dsp:txXfrm>
    </dsp:sp>
    <dsp:sp modelId="{1DAAB76E-6BD1-4464-9AA6-E8496BA9DE8D}">
      <dsp:nvSpPr>
        <dsp:cNvPr id="0" name=""/>
        <dsp:cNvSpPr/>
      </dsp:nvSpPr>
      <dsp:spPr>
        <a:xfrm>
          <a:off x="2636675" y="2256269"/>
          <a:ext cx="1913818" cy="348489"/>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a:t>E-commerce Expansion</a:t>
          </a:r>
          <a:endParaRPr lang="en-US" sz="1300" kern="1200"/>
        </a:p>
      </dsp:txBody>
      <dsp:txXfrm>
        <a:off x="2653687" y="2273281"/>
        <a:ext cx="1879794" cy="314465"/>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205bac666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205bac666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0f9e629ec3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0f9e629ec3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574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0f9e629ec3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0f9e629ec3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0f9e629ec3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0f9e629ec3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0741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0f9e629ec3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0f9e629ec3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35636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0f9e629ec3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0f9e629ec3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5251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0f9e629ec3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0f9e629ec3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0981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0f9e629ec3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0f9e629ec3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5936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0f9e629ec3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0f9e629ec3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7749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0f9e629ec3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0f9e629ec3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3779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1641550" y="3475338"/>
            <a:ext cx="5860800" cy="409500"/>
          </a:xfrm>
          <a:prstGeom prst="rect">
            <a:avLst/>
          </a:prstGeom>
          <a:solidFill>
            <a:schemeClr val="accent2"/>
          </a:solid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 name="Google Shape;10;p2"/>
          <p:cNvSpPr/>
          <p:nvPr/>
        </p:nvSpPr>
        <p:spPr>
          <a:xfrm rot="10800000" flipH="1">
            <a:off x="-527875" y="-1091222"/>
            <a:ext cx="4596342" cy="2152795"/>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05050" y="142150"/>
            <a:ext cx="289975" cy="919425"/>
            <a:chOff x="205050" y="142150"/>
            <a:chExt cx="289975" cy="919425"/>
          </a:xfrm>
        </p:grpSpPr>
        <p:sp>
          <p:nvSpPr>
            <p:cNvPr id="12" name="Google Shape;12;p2"/>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2"/>
          <p:cNvSpPr/>
          <p:nvPr/>
        </p:nvSpPr>
        <p:spPr>
          <a:xfrm>
            <a:off x="6842050" y="321875"/>
            <a:ext cx="2301900" cy="3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txBox="1">
            <a:spLocks noGrp="1"/>
          </p:cNvSpPr>
          <p:nvPr>
            <p:ph type="ctrTitle"/>
          </p:nvPr>
        </p:nvSpPr>
        <p:spPr>
          <a:xfrm>
            <a:off x="715100" y="801463"/>
            <a:ext cx="7713900" cy="25980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4"/>
        <p:cNvGrpSpPr/>
        <p:nvPr/>
      </p:nvGrpSpPr>
      <p:grpSpPr>
        <a:xfrm>
          <a:off x="0" y="0"/>
          <a:ext cx="0" cy="0"/>
          <a:chOff x="0" y="0"/>
          <a:chExt cx="0" cy="0"/>
        </a:xfrm>
      </p:grpSpPr>
      <p:sp>
        <p:nvSpPr>
          <p:cNvPr id="125" name="Google Shape;125;p9"/>
          <p:cNvSpPr txBox="1">
            <a:spLocks noGrp="1"/>
          </p:cNvSpPr>
          <p:nvPr>
            <p:ph type="title"/>
          </p:nvPr>
        </p:nvSpPr>
        <p:spPr>
          <a:xfrm>
            <a:off x="2101550" y="1709400"/>
            <a:ext cx="4941000" cy="64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6" name="Google Shape;126;p9"/>
          <p:cNvSpPr txBox="1">
            <a:spLocks noGrp="1"/>
          </p:cNvSpPr>
          <p:nvPr>
            <p:ph type="subTitle" idx="1"/>
          </p:nvPr>
        </p:nvSpPr>
        <p:spPr>
          <a:xfrm>
            <a:off x="2101550" y="2336375"/>
            <a:ext cx="4941000" cy="109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9"/>
          <p:cNvSpPr/>
          <p:nvPr/>
        </p:nvSpPr>
        <p:spPr>
          <a:xfrm rot="10800000">
            <a:off x="3475427" y="-2254626"/>
            <a:ext cx="5668570" cy="4035576"/>
          </a:xfrm>
          <a:custGeom>
            <a:avLst/>
            <a:gdLst/>
            <a:ahLst/>
            <a:cxnLst/>
            <a:rect l="l" t="t" r="r" b="b"/>
            <a:pathLst>
              <a:path w="38729" h="27572" extrusionOk="0">
                <a:moveTo>
                  <a:pt x="1" y="0"/>
                </a:moveTo>
                <a:lnTo>
                  <a:pt x="1" y="27572"/>
                </a:lnTo>
                <a:lnTo>
                  <a:pt x="38728" y="27572"/>
                </a:lnTo>
                <a:lnTo>
                  <a:pt x="38728" y="11917"/>
                </a:lnTo>
                <a:cubicBezTo>
                  <a:pt x="35988" y="10519"/>
                  <a:pt x="32763" y="9813"/>
                  <a:pt x="29690" y="9606"/>
                </a:cubicBezTo>
                <a:cubicBezTo>
                  <a:pt x="28304" y="9510"/>
                  <a:pt x="26910" y="9487"/>
                  <a:pt x="25514" y="9487"/>
                </a:cubicBezTo>
                <a:cubicBezTo>
                  <a:pt x="24169" y="9487"/>
                  <a:pt x="22822" y="9509"/>
                  <a:pt x="21479" y="9509"/>
                </a:cubicBezTo>
                <a:cubicBezTo>
                  <a:pt x="18356" y="9509"/>
                  <a:pt x="15253" y="9391"/>
                  <a:pt x="12236" y="8609"/>
                </a:cubicBezTo>
                <a:cubicBezTo>
                  <a:pt x="7309" y="7336"/>
                  <a:pt x="2963" y="415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9"/>
          <p:cNvGrpSpPr/>
          <p:nvPr/>
        </p:nvGrpSpPr>
        <p:grpSpPr>
          <a:xfrm>
            <a:off x="7829325" y="170475"/>
            <a:ext cx="510050" cy="919425"/>
            <a:chOff x="257500" y="825775"/>
            <a:chExt cx="510050" cy="919425"/>
          </a:xfrm>
        </p:grpSpPr>
        <p:sp>
          <p:nvSpPr>
            <p:cNvPr id="129" name="Google Shape;129;p9"/>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9"/>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9"/>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9"/>
          <p:cNvSpPr/>
          <p:nvPr/>
        </p:nvSpPr>
        <p:spPr>
          <a:xfrm>
            <a:off x="5" y="3467378"/>
            <a:ext cx="2999735" cy="2282247"/>
          </a:xfrm>
          <a:custGeom>
            <a:avLst/>
            <a:gdLst/>
            <a:ahLst/>
            <a:cxnLst/>
            <a:rect l="l" t="t" r="r" b="b"/>
            <a:pathLst>
              <a:path w="38715" h="29455" extrusionOk="0">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9"/>
          <p:cNvGrpSpPr/>
          <p:nvPr/>
        </p:nvGrpSpPr>
        <p:grpSpPr>
          <a:xfrm flipH="1">
            <a:off x="419829" y="3467375"/>
            <a:ext cx="289975" cy="919425"/>
            <a:chOff x="205050" y="142150"/>
            <a:chExt cx="289975" cy="919425"/>
          </a:xfrm>
        </p:grpSpPr>
        <p:sp>
          <p:nvSpPr>
            <p:cNvPr id="149" name="Google Shape;149;p9"/>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7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72"/>
        <p:cNvGrpSpPr/>
        <p:nvPr/>
      </p:nvGrpSpPr>
      <p:grpSpPr>
        <a:xfrm>
          <a:off x="0" y="0"/>
          <a:ext cx="0" cy="0"/>
          <a:chOff x="0" y="0"/>
          <a:chExt cx="0" cy="0"/>
        </a:xfrm>
      </p:grpSpPr>
      <p:sp>
        <p:nvSpPr>
          <p:cNvPr id="173" name="Google Shape;173;p13"/>
          <p:cNvSpPr txBox="1">
            <a:spLocks noGrp="1"/>
          </p:cNvSpPr>
          <p:nvPr>
            <p:ph type="title" hasCustomPrompt="1"/>
          </p:nvPr>
        </p:nvSpPr>
        <p:spPr>
          <a:xfrm>
            <a:off x="827288" y="1490100"/>
            <a:ext cx="597300" cy="59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4" name="Google Shape;174;p13"/>
          <p:cNvSpPr txBox="1">
            <a:spLocks noGrp="1"/>
          </p:cNvSpPr>
          <p:nvPr>
            <p:ph type="subTitle" idx="1"/>
          </p:nvPr>
        </p:nvSpPr>
        <p:spPr>
          <a:xfrm>
            <a:off x="1496400" y="1638134"/>
            <a:ext cx="2417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5" name="Google Shape;175;p13"/>
          <p:cNvSpPr txBox="1">
            <a:spLocks noGrp="1"/>
          </p:cNvSpPr>
          <p:nvPr>
            <p:ph type="title" idx="2"/>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6" name="Google Shape;176;p13"/>
          <p:cNvSpPr txBox="1">
            <a:spLocks noGrp="1"/>
          </p:cNvSpPr>
          <p:nvPr>
            <p:ph type="subTitle" idx="3"/>
          </p:nvPr>
        </p:nvSpPr>
        <p:spPr>
          <a:xfrm>
            <a:off x="1496400" y="1423750"/>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77" name="Google Shape;177;p13"/>
          <p:cNvSpPr txBox="1">
            <a:spLocks noGrp="1"/>
          </p:cNvSpPr>
          <p:nvPr>
            <p:ph type="title" idx="4" hasCustomPrompt="1"/>
          </p:nvPr>
        </p:nvSpPr>
        <p:spPr>
          <a:xfrm>
            <a:off x="827288" y="2586925"/>
            <a:ext cx="597300" cy="59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8" name="Google Shape;178;p13"/>
          <p:cNvSpPr txBox="1">
            <a:spLocks noGrp="1"/>
          </p:cNvSpPr>
          <p:nvPr>
            <p:ph type="subTitle" idx="5"/>
          </p:nvPr>
        </p:nvSpPr>
        <p:spPr>
          <a:xfrm>
            <a:off x="1496400" y="2738942"/>
            <a:ext cx="2417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9" name="Google Shape;179;p13"/>
          <p:cNvSpPr txBox="1">
            <a:spLocks noGrp="1"/>
          </p:cNvSpPr>
          <p:nvPr>
            <p:ph type="subTitle" idx="6"/>
          </p:nvPr>
        </p:nvSpPr>
        <p:spPr>
          <a:xfrm>
            <a:off x="1496400" y="2524558"/>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0" name="Google Shape;180;p13"/>
          <p:cNvSpPr txBox="1">
            <a:spLocks noGrp="1"/>
          </p:cNvSpPr>
          <p:nvPr>
            <p:ph type="title" idx="7" hasCustomPrompt="1"/>
          </p:nvPr>
        </p:nvSpPr>
        <p:spPr>
          <a:xfrm>
            <a:off x="827288" y="3686975"/>
            <a:ext cx="597300" cy="59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1" name="Google Shape;181;p13"/>
          <p:cNvSpPr txBox="1">
            <a:spLocks noGrp="1"/>
          </p:cNvSpPr>
          <p:nvPr>
            <p:ph type="subTitle" idx="8"/>
          </p:nvPr>
        </p:nvSpPr>
        <p:spPr>
          <a:xfrm>
            <a:off x="1496400" y="3839750"/>
            <a:ext cx="2417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2" name="Google Shape;182;p13"/>
          <p:cNvSpPr txBox="1">
            <a:spLocks noGrp="1"/>
          </p:cNvSpPr>
          <p:nvPr>
            <p:ph type="subTitle" idx="9"/>
          </p:nvPr>
        </p:nvSpPr>
        <p:spPr>
          <a:xfrm>
            <a:off x="1496400" y="3625366"/>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3" name="Google Shape;183;p13"/>
          <p:cNvSpPr txBox="1">
            <a:spLocks noGrp="1"/>
          </p:cNvSpPr>
          <p:nvPr>
            <p:ph type="title" idx="13" hasCustomPrompt="1"/>
          </p:nvPr>
        </p:nvSpPr>
        <p:spPr>
          <a:xfrm>
            <a:off x="4813238" y="1490100"/>
            <a:ext cx="597300" cy="59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3"/>
          <p:cNvSpPr txBox="1">
            <a:spLocks noGrp="1"/>
          </p:cNvSpPr>
          <p:nvPr>
            <p:ph type="subTitle" idx="14"/>
          </p:nvPr>
        </p:nvSpPr>
        <p:spPr>
          <a:xfrm>
            <a:off x="5482350" y="1638134"/>
            <a:ext cx="2417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5" name="Google Shape;185;p13"/>
          <p:cNvSpPr txBox="1">
            <a:spLocks noGrp="1"/>
          </p:cNvSpPr>
          <p:nvPr>
            <p:ph type="subTitle" idx="15"/>
          </p:nvPr>
        </p:nvSpPr>
        <p:spPr>
          <a:xfrm>
            <a:off x="5482350" y="1423750"/>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6" name="Google Shape;186;p13"/>
          <p:cNvSpPr txBox="1">
            <a:spLocks noGrp="1"/>
          </p:cNvSpPr>
          <p:nvPr>
            <p:ph type="title" idx="16" hasCustomPrompt="1"/>
          </p:nvPr>
        </p:nvSpPr>
        <p:spPr>
          <a:xfrm>
            <a:off x="4813238" y="2586925"/>
            <a:ext cx="597300" cy="59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7" name="Google Shape;187;p13"/>
          <p:cNvSpPr txBox="1">
            <a:spLocks noGrp="1"/>
          </p:cNvSpPr>
          <p:nvPr>
            <p:ph type="subTitle" idx="17"/>
          </p:nvPr>
        </p:nvSpPr>
        <p:spPr>
          <a:xfrm>
            <a:off x="5482350" y="2738942"/>
            <a:ext cx="2417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8" name="Google Shape;188;p13"/>
          <p:cNvSpPr txBox="1">
            <a:spLocks noGrp="1"/>
          </p:cNvSpPr>
          <p:nvPr>
            <p:ph type="subTitle" idx="18"/>
          </p:nvPr>
        </p:nvSpPr>
        <p:spPr>
          <a:xfrm>
            <a:off x="5482350" y="2524558"/>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9" name="Google Shape;189;p13"/>
          <p:cNvSpPr txBox="1">
            <a:spLocks noGrp="1"/>
          </p:cNvSpPr>
          <p:nvPr>
            <p:ph type="title" idx="19" hasCustomPrompt="1"/>
          </p:nvPr>
        </p:nvSpPr>
        <p:spPr>
          <a:xfrm>
            <a:off x="4813238" y="3686975"/>
            <a:ext cx="597300" cy="59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 name="Google Shape;190;p13"/>
          <p:cNvSpPr txBox="1">
            <a:spLocks noGrp="1"/>
          </p:cNvSpPr>
          <p:nvPr>
            <p:ph type="subTitle" idx="20"/>
          </p:nvPr>
        </p:nvSpPr>
        <p:spPr>
          <a:xfrm>
            <a:off x="5482350" y="3839750"/>
            <a:ext cx="2417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1" name="Google Shape;191;p13"/>
          <p:cNvSpPr txBox="1">
            <a:spLocks noGrp="1"/>
          </p:cNvSpPr>
          <p:nvPr>
            <p:ph type="subTitle" idx="21"/>
          </p:nvPr>
        </p:nvSpPr>
        <p:spPr>
          <a:xfrm>
            <a:off x="5482350" y="3625366"/>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2" name="Google Shape;192;p13"/>
          <p:cNvSpPr/>
          <p:nvPr/>
        </p:nvSpPr>
        <p:spPr>
          <a:xfrm rot="-1443">
            <a:off x="0" y="447"/>
            <a:ext cx="2143500" cy="274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417227" y="3785150"/>
            <a:ext cx="4459935" cy="3175123"/>
          </a:xfrm>
          <a:custGeom>
            <a:avLst/>
            <a:gdLst/>
            <a:ahLst/>
            <a:cxnLst/>
            <a:rect l="l" t="t" r="r" b="b"/>
            <a:pathLst>
              <a:path w="38729" h="27572" extrusionOk="0">
                <a:moveTo>
                  <a:pt x="1" y="0"/>
                </a:moveTo>
                <a:lnTo>
                  <a:pt x="1" y="27572"/>
                </a:lnTo>
                <a:lnTo>
                  <a:pt x="38728" y="27572"/>
                </a:lnTo>
                <a:lnTo>
                  <a:pt x="38728" y="11917"/>
                </a:lnTo>
                <a:cubicBezTo>
                  <a:pt x="35988" y="10519"/>
                  <a:pt x="32763" y="9813"/>
                  <a:pt x="29690" y="9606"/>
                </a:cubicBezTo>
                <a:cubicBezTo>
                  <a:pt x="28304" y="9510"/>
                  <a:pt x="26910" y="9487"/>
                  <a:pt x="25514" y="9487"/>
                </a:cubicBezTo>
                <a:cubicBezTo>
                  <a:pt x="24169" y="9487"/>
                  <a:pt x="22822" y="9509"/>
                  <a:pt x="21479" y="9509"/>
                </a:cubicBezTo>
                <a:cubicBezTo>
                  <a:pt x="18356" y="9509"/>
                  <a:pt x="15253" y="9391"/>
                  <a:pt x="12236" y="8609"/>
                </a:cubicBezTo>
                <a:cubicBezTo>
                  <a:pt x="7309" y="7336"/>
                  <a:pt x="2963" y="415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13"/>
          <p:cNvGrpSpPr/>
          <p:nvPr/>
        </p:nvGrpSpPr>
        <p:grpSpPr>
          <a:xfrm rot="-5400000">
            <a:off x="501725" y="4678425"/>
            <a:ext cx="69900" cy="579625"/>
            <a:chOff x="8904375" y="2444650"/>
            <a:chExt cx="69900" cy="579625"/>
          </a:xfrm>
        </p:grpSpPr>
        <p:sp>
          <p:nvSpPr>
            <p:cNvPr id="195" name="Google Shape;195;p13"/>
            <p:cNvSpPr/>
            <p:nvPr/>
          </p:nvSpPr>
          <p:spPr>
            <a:xfrm>
              <a:off x="8904375" y="24446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8904375" y="26145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p:nvPr/>
          </p:nvSpPr>
          <p:spPr>
            <a:xfrm>
              <a:off x="8904375" y="27844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3"/>
            <p:cNvSpPr/>
            <p:nvPr/>
          </p:nvSpPr>
          <p:spPr>
            <a:xfrm>
              <a:off x="8904375" y="29543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14"/>
        <p:cNvGrpSpPr/>
        <p:nvPr/>
      </p:nvGrpSpPr>
      <p:grpSpPr>
        <a:xfrm>
          <a:off x="0" y="0"/>
          <a:ext cx="0" cy="0"/>
          <a:chOff x="0" y="0"/>
          <a:chExt cx="0" cy="0"/>
        </a:xfrm>
      </p:grpSpPr>
      <p:sp>
        <p:nvSpPr>
          <p:cNvPr id="415" name="Google Shape;415;p25"/>
          <p:cNvSpPr/>
          <p:nvPr/>
        </p:nvSpPr>
        <p:spPr>
          <a:xfrm>
            <a:off x="-776550" y="4087225"/>
            <a:ext cx="3480285" cy="2152795"/>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5"/>
          <p:cNvSpPr/>
          <p:nvPr/>
        </p:nvSpPr>
        <p:spPr>
          <a:xfrm>
            <a:off x="7625825" y="3004225"/>
            <a:ext cx="1518300" cy="345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5"/>
          <p:cNvSpPr/>
          <p:nvPr/>
        </p:nvSpPr>
        <p:spPr>
          <a:xfrm>
            <a:off x="0" y="2289825"/>
            <a:ext cx="12102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25"/>
          <p:cNvGrpSpPr/>
          <p:nvPr/>
        </p:nvGrpSpPr>
        <p:grpSpPr>
          <a:xfrm rot="10800000">
            <a:off x="671963" y="3892950"/>
            <a:ext cx="510050" cy="919425"/>
            <a:chOff x="257500" y="825775"/>
            <a:chExt cx="510050" cy="919425"/>
          </a:xfrm>
        </p:grpSpPr>
        <p:sp>
          <p:nvSpPr>
            <p:cNvPr id="419" name="Google Shape;419;p25"/>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5"/>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5"/>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5"/>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5"/>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5"/>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5"/>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5"/>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5"/>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5"/>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5"/>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5"/>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25"/>
          <p:cNvSpPr/>
          <p:nvPr/>
        </p:nvSpPr>
        <p:spPr>
          <a:xfrm rot="-5400000">
            <a:off x="641200" y="110946"/>
            <a:ext cx="1189500" cy="95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rot="10800000" flipH="1">
            <a:off x="5400589" y="-1322603"/>
            <a:ext cx="3913985" cy="3082968"/>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25"/>
          <p:cNvGrpSpPr/>
          <p:nvPr/>
        </p:nvGrpSpPr>
        <p:grpSpPr>
          <a:xfrm rot="10800000">
            <a:off x="8642800" y="602475"/>
            <a:ext cx="69900" cy="579625"/>
            <a:chOff x="8904375" y="2444650"/>
            <a:chExt cx="69900" cy="579625"/>
          </a:xfrm>
        </p:grpSpPr>
        <p:sp>
          <p:nvSpPr>
            <p:cNvPr id="440" name="Google Shape;440;p25"/>
            <p:cNvSpPr/>
            <p:nvPr/>
          </p:nvSpPr>
          <p:spPr>
            <a:xfrm>
              <a:off x="8904375" y="24446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8904375" y="26145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8904375" y="27844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5"/>
            <p:cNvSpPr/>
            <p:nvPr/>
          </p:nvSpPr>
          <p:spPr>
            <a:xfrm>
              <a:off x="8904375" y="29543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44"/>
        <p:cNvGrpSpPr/>
        <p:nvPr/>
      </p:nvGrpSpPr>
      <p:grpSpPr>
        <a:xfrm>
          <a:off x="0" y="0"/>
          <a:ext cx="0" cy="0"/>
          <a:chOff x="0" y="0"/>
          <a:chExt cx="0" cy="0"/>
        </a:xfrm>
      </p:grpSpPr>
      <p:sp>
        <p:nvSpPr>
          <p:cNvPr id="445" name="Google Shape;445;p26"/>
          <p:cNvSpPr/>
          <p:nvPr/>
        </p:nvSpPr>
        <p:spPr>
          <a:xfrm rot="10800000">
            <a:off x="-1099258" y="-1473882"/>
            <a:ext cx="4300158" cy="3387308"/>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6"/>
          <p:cNvSpPr/>
          <p:nvPr/>
        </p:nvSpPr>
        <p:spPr>
          <a:xfrm flipH="1">
            <a:off x="4680012" y="3983502"/>
            <a:ext cx="5724690" cy="2681281"/>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6"/>
          <p:cNvSpPr/>
          <p:nvPr/>
        </p:nvSpPr>
        <p:spPr>
          <a:xfrm flipH="1">
            <a:off x="-100" y="4447450"/>
            <a:ext cx="1762500" cy="345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6"/>
          <p:cNvSpPr/>
          <p:nvPr/>
        </p:nvSpPr>
        <p:spPr>
          <a:xfrm rot="-5400000" flipH="1">
            <a:off x="7848600" y="538800"/>
            <a:ext cx="1834200" cy="756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6"/>
          <p:cNvGrpSpPr/>
          <p:nvPr/>
        </p:nvGrpSpPr>
        <p:grpSpPr>
          <a:xfrm rot="10800000" flipH="1">
            <a:off x="533563" y="947526"/>
            <a:ext cx="510050" cy="919425"/>
            <a:chOff x="257500" y="825775"/>
            <a:chExt cx="510050" cy="919425"/>
          </a:xfrm>
        </p:grpSpPr>
        <p:sp>
          <p:nvSpPr>
            <p:cNvPr id="450" name="Google Shape;450;p26"/>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6"/>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6"/>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6"/>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6"/>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6"/>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6"/>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6"/>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6"/>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6"/>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6"/>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6"/>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6"/>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6"/>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6"/>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6"/>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6"/>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6"/>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26"/>
          <p:cNvGrpSpPr/>
          <p:nvPr/>
        </p:nvGrpSpPr>
        <p:grpSpPr>
          <a:xfrm rot="-5400000" flipH="1">
            <a:off x="6790525" y="4254451"/>
            <a:ext cx="289975" cy="919425"/>
            <a:chOff x="205050" y="142150"/>
            <a:chExt cx="289975" cy="919425"/>
          </a:xfrm>
        </p:grpSpPr>
        <p:sp>
          <p:nvSpPr>
            <p:cNvPr id="469" name="Google Shape;469;p26"/>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6"/>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6"/>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6"/>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6"/>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6"/>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6"/>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6"/>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6"/>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6"/>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6"/>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6"/>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1pPr>
            <a:lvl2pPr marL="914400" lvl="1"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2pPr>
            <a:lvl3pPr marL="1371600" lvl="2"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3pPr>
            <a:lvl4pPr marL="1828800" lvl="3"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4pPr>
            <a:lvl5pPr marL="2286000" lvl="4"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5pPr>
            <a:lvl6pPr marL="2743200" lvl="5"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6pPr>
            <a:lvl7pPr marL="3200400" lvl="6"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7pPr>
            <a:lvl8pPr marL="3657600" lvl="7"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8pPr>
            <a:lvl9pPr marL="4114800" lvl="8"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59" r:id="rId4"/>
    <p:sldLayoutId id="2147483671" r:id="rId5"/>
    <p:sldLayoutId id="2147483672"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8.xml" /><Relationship Id="rId1" Type="http://schemas.openxmlformats.org/officeDocument/2006/relationships/slideLayout" Target="../slideLayouts/slideLayout2.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490"/>
        <p:cNvGrpSpPr/>
        <p:nvPr/>
      </p:nvGrpSpPr>
      <p:grpSpPr>
        <a:xfrm>
          <a:off x="0" y="0"/>
          <a:ext cx="0" cy="0"/>
          <a:chOff x="0" y="0"/>
          <a:chExt cx="0" cy="0"/>
        </a:xfrm>
      </p:grpSpPr>
      <p:sp>
        <p:nvSpPr>
          <p:cNvPr id="491" name="Google Shape;491;p30"/>
          <p:cNvSpPr/>
          <p:nvPr/>
        </p:nvSpPr>
        <p:spPr>
          <a:xfrm>
            <a:off x="4338825" y="2953250"/>
            <a:ext cx="4931099" cy="3884224"/>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rot="-5400000">
            <a:off x="-852775" y="3260075"/>
            <a:ext cx="3024900" cy="75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txBox="1">
            <a:spLocks noGrp="1"/>
          </p:cNvSpPr>
          <p:nvPr>
            <p:ph type="ctrTitle"/>
          </p:nvPr>
        </p:nvSpPr>
        <p:spPr>
          <a:xfrm>
            <a:off x="715100" y="801463"/>
            <a:ext cx="7713900" cy="146308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err="1">
                <a:solidFill>
                  <a:schemeClr val="dk1"/>
                </a:solidFill>
              </a:rPr>
              <a:t>shawpno</a:t>
            </a:r>
            <a:r>
              <a:rPr lang="en-US" sz="4000" dirty="0">
                <a:solidFill>
                  <a:schemeClr val="dk1"/>
                </a:solidFill>
              </a:rPr>
              <a:t> Grocery Shop</a:t>
            </a:r>
          </a:p>
        </p:txBody>
      </p:sp>
      <p:sp>
        <p:nvSpPr>
          <p:cNvPr id="494" name="Google Shape;494;p30"/>
          <p:cNvSpPr txBox="1">
            <a:spLocks noGrp="1"/>
          </p:cNvSpPr>
          <p:nvPr>
            <p:ph type="subTitle" idx="1"/>
          </p:nvPr>
        </p:nvSpPr>
        <p:spPr>
          <a:xfrm>
            <a:off x="1709332" y="2637281"/>
            <a:ext cx="58608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pSp>
        <p:nvGrpSpPr>
          <p:cNvPr id="495" name="Google Shape;495;p30"/>
          <p:cNvGrpSpPr/>
          <p:nvPr/>
        </p:nvGrpSpPr>
        <p:grpSpPr>
          <a:xfrm rot="5400000">
            <a:off x="7707025" y="4148775"/>
            <a:ext cx="510050" cy="919425"/>
            <a:chOff x="257500" y="825775"/>
            <a:chExt cx="510050" cy="919425"/>
          </a:xfrm>
        </p:grpSpPr>
        <p:sp>
          <p:nvSpPr>
            <p:cNvPr id="496" name="Google Shape;496;p30"/>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0"/>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0"/>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0"/>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0"/>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34"/>
          <p:cNvSpPr txBox="1">
            <a:spLocks noGrp="1"/>
          </p:cNvSpPr>
          <p:nvPr>
            <p:ph type="title"/>
          </p:nvPr>
        </p:nvSpPr>
        <p:spPr>
          <a:xfrm>
            <a:off x="1926933" y="349489"/>
            <a:ext cx="4941000" cy="64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000" dirty="0"/>
              <a:t>References</a:t>
            </a:r>
            <a:endParaRPr sz="3000" dirty="0"/>
          </a:p>
        </p:txBody>
      </p:sp>
      <p:sp>
        <p:nvSpPr>
          <p:cNvPr id="595" name="Google Shape;595;p34"/>
          <p:cNvSpPr txBox="1">
            <a:spLocks noGrp="1"/>
          </p:cNvSpPr>
          <p:nvPr>
            <p:ph type="subTitle" idx="1"/>
          </p:nvPr>
        </p:nvSpPr>
        <p:spPr>
          <a:xfrm>
            <a:off x="889463" y="1350352"/>
            <a:ext cx="7365076" cy="3338025"/>
          </a:xfrm>
          <a:prstGeom prst="rect">
            <a:avLst/>
          </a:prstGeom>
        </p:spPr>
        <p:txBody>
          <a:bodyPr spcFirstLastPara="1" wrap="square" lIns="91425" tIns="91425" rIns="91425" bIns="91425" anchor="t" anchorCtr="0">
            <a:normAutofit fontScale="77500" lnSpcReduction="20000"/>
          </a:bodyPr>
          <a:lstStyle/>
          <a:p>
            <a:pPr marL="285750" lvl="0" indent="-285750" algn="just" rtl="0">
              <a:lnSpc>
                <a:spcPct val="160000"/>
              </a:lnSpc>
              <a:spcBef>
                <a:spcPts val="0"/>
              </a:spcBef>
              <a:spcAft>
                <a:spcPts val="0"/>
              </a:spcAft>
              <a:buFont typeface="Arial" panose="020B0604020202020204" pitchFamily="34" charset="0"/>
              <a:buChar char="•"/>
            </a:pPr>
            <a:r>
              <a:rPr lang="en-US" dirty="0"/>
              <a:t>ACI (2023). Retail Chain (</a:t>
            </a:r>
            <a:r>
              <a:rPr lang="en-US" dirty="0" err="1"/>
              <a:t>Shwapno</a:t>
            </a:r>
            <a:r>
              <a:rPr lang="en-US" dirty="0"/>
              <a:t>). [online] www.https://www.aci-bd.com/our-businesses/retail-chain-shwapno.html. Available at: https://www.aci-bd.com/our-businesses/retail-chain-shwapno.html.Desk, C. (2022). </a:t>
            </a:r>
            <a:r>
              <a:rPr lang="en-US" dirty="0" err="1"/>
              <a:t>Shwapno</a:t>
            </a:r>
            <a:r>
              <a:rPr lang="en-US" dirty="0"/>
              <a:t> gets GLOBALGAP Certificate. [online] The Daily Star. Available at: https://www.thedailystar.net/business/organisation-news/press-releases/news/shwapno-gets-globalgap-certificate-2993091 [Accessed 8 Nov. 2023].Habib, A. (2023). </a:t>
            </a:r>
            <a:r>
              <a:rPr lang="en-US" dirty="0" err="1"/>
              <a:t>Shwapno</a:t>
            </a:r>
            <a:r>
              <a:rPr lang="en-US" dirty="0"/>
              <a:t> posts 31% sales growth. [online] The Daily Star. Available at: https://www.thedailystar.net/business/news/shwapno-posts-31-sales-growth-3236151.markedium.com (2023). How </a:t>
            </a:r>
            <a:r>
              <a:rPr lang="en-US" dirty="0" err="1"/>
              <a:t>Shwapno</a:t>
            </a:r>
            <a:r>
              <a:rPr lang="en-US" dirty="0"/>
              <a:t> Is Surviving Despite Incurring Massive Losses? | </a:t>
            </a:r>
            <a:r>
              <a:rPr lang="en-US" dirty="0" err="1"/>
              <a:t>Markedium</a:t>
            </a:r>
            <a:r>
              <a:rPr lang="en-US" dirty="0"/>
              <a:t>. [online] markedium.com. Available at: https://markedium.com/how-shwapno-is-surviving-despite-incurring-massive-losses/ [Accessed 8 Nov. 2023].</a:t>
            </a:r>
          </a:p>
          <a:p>
            <a:pPr marL="285750" lvl="0" indent="-285750" algn="just" rtl="0">
              <a:lnSpc>
                <a:spcPct val="160000"/>
              </a:lnSpc>
              <a:spcBef>
                <a:spcPts val="0"/>
              </a:spcBef>
              <a:spcAft>
                <a:spcPts val="0"/>
              </a:spcAft>
              <a:buFont typeface="Arial" panose="020B0604020202020204" pitchFamily="34" charset="0"/>
              <a:buChar char="•"/>
            </a:pPr>
            <a:r>
              <a:rPr lang="en-US" dirty="0"/>
              <a:t>ACI (2022). FIN 1 July 2021 - 30 June 2022. [online] Available at: https://www.aci-bd.com/financials/fin-2021-2022/ [Accessed 8 Nov. 2023].</a:t>
            </a:r>
          </a:p>
        </p:txBody>
      </p:sp>
      <p:sp>
        <p:nvSpPr>
          <p:cNvPr id="596" name="Google Shape;596;p34"/>
          <p:cNvSpPr/>
          <p:nvPr/>
        </p:nvSpPr>
        <p:spPr>
          <a:xfrm rot="1105" flipH="1">
            <a:off x="7277637" y="4751699"/>
            <a:ext cx="1866300" cy="391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34"/>
          <p:cNvSpPr/>
          <p:nvPr/>
        </p:nvSpPr>
        <p:spPr>
          <a:xfrm rot="-5400000">
            <a:off x="-514200" y="514200"/>
            <a:ext cx="1783200" cy="75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0458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34"/>
          <p:cNvSpPr txBox="1">
            <a:spLocks noGrp="1"/>
          </p:cNvSpPr>
          <p:nvPr>
            <p:ph type="title"/>
          </p:nvPr>
        </p:nvSpPr>
        <p:spPr>
          <a:xfrm>
            <a:off x="1926933" y="349489"/>
            <a:ext cx="4941000" cy="64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000" dirty="0"/>
              <a:t>Introduction</a:t>
            </a:r>
            <a:endParaRPr sz="3000" dirty="0"/>
          </a:p>
        </p:txBody>
      </p:sp>
      <p:sp>
        <p:nvSpPr>
          <p:cNvPr id="595" name="Google Shape;595;p34"/>
          <p:cNvSpPr txBox="1">
            <a:spLocks noGrp="1"/>
          </p:cNvSpPr>
          <p:nvPr>
            <p:ph type="subTitle" idx="1"/>
          </p:nvPr>
        </p:nvSpPr>
        <p:spPr>
          <a:xfrm>
            <a:off x="754801" y="902736"/>
            <a:ext cx="4845899" cy="3986763"/>
          </a:xfrm>
          <a:prstGeom prst="rect">
            <a:avLst/>
          </a:prstGeom>
        </p:spPr>
        <p:txBody>
          <a:bodyPr spcFirstLastPara="1" wrap="square" lIns="91425" tIns="91425" rIns="91425" bIns="91425" anchor="t" anchorCtr="0">
            <a:normAutofit fontScale="92500"/>
          </a:bodyPr>
          <a:lstStyle/>
          <a:p>
            <a:pPr marL="285750" lvl="0" indent="-285750" algn="just" rtl="0">
              <a:lnSpc>
                <a:spcPct val="160000"/>
              </a:lnSpc>
              <a:spcBef>
                <a:spcPts val="0"/>
              </a:spcBef>
              <a:spcAft>
                <a:spcPts val="0"/>
              </a:spcAft>
              <a:buFont typeface="Arial" panose="020B0604020202020204" pitchFamily="34" charset="0"/>
              <a:buChar char="•"/>
            </a:pPr>
            <a:r>
              <a:rPr lang="en-US" sz="1100" dirty="0"/>
              <a:t>In Bangladesh, </a:t>
            </a:r>
            <a:r>
              <a:rPr lang="en-US" sz="1100" dirty="0" err="1"/>
              <a:t>shawpno</a:t>
            </a:r>
            <a:r>
              <a:rPr lang="en-US" sz="1100" dirty="0"/>
              <a:t> grocery shop has </a:t>
            </a:r>
            <a:r>
              <a:rPr lang="en-US" sz="1100" dirty="0" err="1"/>
              <a:t>revolutionised</a:t>
            </a:r>
            <a:r>
              <a:rPr lang="en-US" sz="1100" dirty="0"/>
              <a:t> daily shopping. </a:t>
            </a:r>
            <a:r>
              <a:rPr lang="en-US" sz="1100" dirty="0" err="1"/>
              <a:t>shawpno</a:t>
            </a:r>
            <a:r>
              <a:rPr lang="en-US" sz="1100" dirty="0"/>
              <a:t>, the nation's largest retailer, is known for quality, convenience, and trust. This slide captures </a:t>
            </a:r>
            <a:r>
              <a:rPr lang="en-US" sz="1100" dirty="0" err="1"/>
              <a:t>shawpno's</a:t>
            </a:r>
            <a:r>
              <a:rPr lang="en-US" sz="1100" dirty="0"/>
              <a:t> essence and its impact on millions.</a:t>
            </a:r>
          </a:p>
          <a:p>
            <a:pPr marL="285750" lvl="0" indent="-285750" algn="just" rtl="0">
              <a:lnSpc>
                <a:spcPct val="160000"/>
              </a:lnSpc>
              <a:spcBef>
                <a:spcPts val="0"/>
              </a:spcBef>
              <a:spcAft>
                <a:spcPts val="0"/>
              </a:spcAft>
              <a:buFont typeface="Arial" panose="020B0604020202020204" pitchFamily="34" charset="0"/>
              <a:buChar char="•"/>
            </a:pPr>
            <a:r>
              <a:rPr lang="en-US" sz="1100" dirty="0" err="1"/>
              <a:t>shawpno</a:t>
            </a:r>
            <a:r>
              <a:rPr lang="en-US" sz="1100" dirty="0"/>
              <a:t>, operated by ACI Logistics Limited, opened as "Fresh and Near" in 2008 to connect farmers and consumers. </a:t>
            </a:r>
            <a:r>
              <a:rPr lang="en-US" sz="1100" dirty="0" err="1"/>
              <a:t>shawpno</a:t>
            </a:r>
            <a:r>
              <a:rPr lang="en-US" sz="1100" dirty="0"/>
              <a:t> has grown into a comprehensive retail hub, selling fresh produce, household essentials, apparel, electronics, and more.</a:t>
            </a:r>
          </a:p>
          <a:p>
            <a:pPr marL="285750" lvl="0" indent="-285750" algn="just" rtl="0">
              <a:lnSpc>
                <a:spcPct val="160000"/>
              </a:lnSpc>
              <a:spcBef>
                <a:spcPts val="0"/>
              </a:spcBef>
              <a:spcAft>
                <a:spcPts val="0"/>
              </a:spcAft>
              <a:buFont typeface="Arial" panose="020B0604020202020204" pitchFamily="34" charset="0"/>
              <a:buChar char="•"/>
            </a:pPr>
            <a:r>
              <a:rPr lang="en-US" sz="1100" dirty="0" err="1"/>
              <a:t>shawpno</a:t>
            </a:r>
            <a:r>
              <a:rPr lang="en-US" sz="1100" dirty="0"/>
              <a:t> is Bangladesh's largest retail chain, proving its dedication to quality, value, and service. </a:t>
            </a:r>
            <a:r>
              <a:rPr lang="en-US" sz="1100" dirty="0" err="1"/>
              <a:t>shawpno</a:t>
            </a:r>
            <a:r>
              <a:rPr lang="en-US" sz="1100" dirty="0"/>
              <a:t> influences the retail landscape of Bangladesh by touching over 35,000 households daily with 56 strategically placed outlets in Dhaka, Chittagong, Sylhet, and Comilla.</a:t>
            </a:r>
          </a:p>
          <a:p>
            <a:pPr marL="285750" lvl="0" indent="-285750" algn="just" rtl="0">
              <a:lnSpc>
                <a:spcPct val="160000"/>
              </a:lnSpc>
              <a:spcBef>
                <a:spcPts val="0"/>
              </a:spcBef>
              <a:spcAft>
                <a:spcPts val="0"/>
              </a:spcAft>
              <a:buFont typeface="Arial" panose="020B0604020202020204" pitchFamily="34" charset="0"/>
              <a:buChar char="•"/>
            </a:pPr>
            <a:r>
              <a:rPr lang="en-US" sz="1100" dirty="0" err="1"/>
              <a:t>shawpno's</a:t>
            </a:r>
            <a:r>
              <a:rPr lang="en-US" sz="1100" dirty="0"/>
              <a:t> impact goes beyond retail. </a:t>
            </a:r>
            <a:r>
              <a:rPr lang="en-US" sz="1100" dirty="0" err="1"/>
              <a:t>shawpno</a:t>
            </a:r>
            <a:r>
              <a:rPr lang="en-US" sz="1100" dirty="0"/>
              <a:t> changed daily life by adopting modern retail </a:t>
            </a:r>
            <a:r>
              <a:rPr lang="en-US" sz="1100" dirty="0" err="1"/>
              <a:t>practises</a:t>
            </a:r>
            <a:r>
              <a:rPr lang="en-US" sz="1100" dirty="0"/>
              <a:t>. It offers safe, convenient, and fun shopping instead of traditional channels. </a:t>
            </a:r>
            <a:r>
              <a:rPr lang="en-US" sz="1100" dirty="0" err="1"/>
              <a:t>shawpno's</a:t>
            </a:r>
            <a:r>
              <a:rPr lang="en-US" sz="1100" dirty="0"/>
              <a:t> nutrition and food safety campaigns demonstrate its commitment to customer health.</a:t>
            </a:r>
          </a:p>
          <a:p>
            <a:pPr marL="285750" lvl="0" indent="-285750" algn="just" rtl="0">
              <a:spcBef>
                <a:spcPts val="0"/>
              </a:spcBef>
              <a:spcAft>
                <a:spcPts val="0"/>
              </a:spcAft>
              <a:buFont typeface="Arial" panose="020B0604020202020204" pitchFamily="34" charset="0"/>
              <a:buChar char="•"/>
            </a:pPr>
            <a:endParaRPr lang="en-US" dirty="0"/>
          </a:p>
        </p:txBody>
      </p:sp>
      <p:sp>
        <p:nvSpPr>
          <p:cNvPr id="596" name="Google Shape;596;p34"/>
          <p:cNvSpPr/>
          <p:nvPr/>
        </p:nvSpPr>
        <p:spPr>
          <a:xfrm rot="1105" flipH="1">
            <a:off x="7277637" y="4751699"/>
            <a:ext cx="1866300" cy="391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34"/>
          <p:cNvSpPr/>
          <p:nvPr/>
        </p:nvSpPr>
        <p:spPr>
          <a:xfrm rot="-5400000">
            <a:off x="-514200" y="514200"/>
            <a:ext cx="1783200" cy="75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C71B1754-1FC7-9924-B005-8080D3B9694C}"/>
              </a:ext>
            </a:extLst>
          </p:cNvPr>
          <p:cNvPicPr>
            <a:picLocks noChangeAspect="1"/>
          </p:cNvPicPr>
          <p:nvPr/>
        </p:nvPicPr>
        <p:blipFill>
          <a:blip r:embed="rId3"/>
          <a:stretch>
            <a:fillRect/>
          </a:stretch>
        </p:blipFill>
        <p:spPr>
          <a:xfrm>
            <a:off x="5600700" y="766471"/>
            <a:ext cx="3680042" cy="38895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34"/>
          <p:cNvSpPr txBox="1">
            <a:spLocks noGrp="1"/>
          </p:cNvSpPr>
          <p:nvPr>
            <p:ph type="title"/>
          </p:nvPr>
        </p:nvSpPr>
        <p:spPr>
          <a:xfrm>
            <a:off x="1926933" y="349489"/>
            <a:ext cx="4941000" cy="64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000" dirty="0"/>
              <a:t>Financial Performance</a:t>
            </a:r>
            <a:endParaRPr sz="3000" dirty="0"/>
          </a:p>
        </p:txBody>
      </p:sp>
      <p:sp>
        <p:nvSpPr>
          <p:cNvPr id="595" name="Google Shape;595;p34"/>
          <p:cNvSpPr txBox="1">
            <a:spLocks noGrp="1"/>
          </p:cNvSpPr>
          <p:nvPr>
            <p:ph type="subTitle" idx="1"/>
          </p:nvPr>
        </p:nvSpPr>
        <p:spPr>
          <a:xfrm>
            <a:off x="889463" y="1350352"/>
            <a:ext cx="7365076" cy="1783201"/>
          </a:xfrm>
          <a:prstGeom prst="rect">
            <a:avLst/>
          </a:prstGeom>
        </p:spPr>
        <p:txBody>
          <a:bodyPr spcFirstLastPara="1" wrap="square" lIns="91425" tIns="91425" rIns="91425" bIns="91425" anchor="t" anchorCtr="0">
            <a:normAutofit fontScale="62500" lnSpcReduction="20000"/>
          </a:bodyPr>
          <a:lstStyle/>
          <a:p>
            <a:pPr marL="285750" lvl="0" indent="-285750" algn="just" rtl="0">
              <a:lnSpc>
                <a:spcPct val="170000"/>
              </a:lnSpc>
              <a:spcBef>
                <a:spcPts val="0"/>
              </a:spcBef>
              <a:spcAft>
                <a:spcPts val="0"/>
              </a:spcAft>
              <a:buFont typeface="Arial" panose="020B0604020202020204" pitchFamily="34" charset="0"/>
              <a:buChar char="•"/>
            </a:pPr>
            <a:r>
              <a:rPr lang="en-US" dirty="0" err="1"/>
              <a:t>shawpno</a:t>
            </a:r>
            <a:r>
              <a:rPr lang="en-US" dirty="0"/>
              <a:t> grocery store's July–December 2022–23 sales grew 31% year-over-year. </a:t>
            </a:r>
            <a:r>
              <a:rPr lang="en-US" dirty="0" err="1"/>
              <a:t>shawpno's</a:t>
            </a:r>
            <a:r>
              <a:rPr lang="en-US" dirty="0"/>
              <a:t> impressive growth shows its ability to adapt to customer needs.</a:t>
            </a:r>
          </a:p>
          <a:p>
            <a:pPr marL="285750" lvl="0" indent="-285750" algn="just" rtl="0">
              <a:lnSpc>
                <a:spcPct val="170000"/>
              </a:lnSpc>
              <a:spcBef>
                <a:spcPts val="0"/>
              </a:spcBef>
              <a:spcAft>
                <a:spcPts val="0"/>
              </a:spcAft>
              <a:buFont typeface="Arial" panose="020B0604020202020204" pitchFamily="34" charset="0"/>
              <a:buChar char="•"/>
            </a:pPr>
            <a:r>
              <a:rPr lang="en-US" dirty="0" err="1"/>
              <a:t>shawpno's</a:t>
            </a:r>
            <a:r>
              <a:rPr lang="en-US" dirty="0"/>
              <a:t> revenue rose to Tk 840 crore from Tk 641 crore the year before. This increase shows </a:t>
            </a:r>
            <a:r>
              <a:rPr lang="en-US" dirty="0" err="1"/>
              <a:t>shawpno's</a:t>
            </a:r>
            <a:r>
              <a:rPr lang="en-US" dirty="0"/>
              <a:t> success in growing its customer base, offering a variety of products, and </a:t>
            </a:r>
            <a:r>
              <a:rPr lang="en-US" dirty="0" err="1"/>
              <a:t>optimising</a:t>
            </a:r>
            <a:r>
              <a:rPr lang="en-US" dirty="0"/>
              <a:t> sales.</a:t>
            </a:r>
          </a:p>
          <a:p>
            <a:pPr marL="285750" lvl="0" indent="-285750" algn="just" rtl="0">
              <a:lnSpc>
                <a:spcPct val="170000"/>
              </a:lnSpc>
              <a:spcBef>
                <a:spcPts val="0"/>
              </a:spcBef>
              <a:spcAft>
                <a:spcPts val="0"/>
              </a:spcAft>
              <a:buFont typeface="Arial" panose="020B0604020202020204" pitchFamily="34" charset="0"/>
              <a:buChar char="•"/>
            </a:pPr>
            <a:r>
              <a:rPr lang="en-US" dirty="0"/>
              <a:t>While revenue has grown, </a:t>
            </a:r>
            <a:r>
              <a:rPr lang="en-US" dirty="0" err="1"/>
              <a:t>shawpno's</a:t>
            </a:r>
            <a:r>
              <a:rPr lang="en-US" dirty="0"/>
              <a:t> profit before tax was negative at Tk 66.90 crore. This compares to Tk 58 crore last year. The negative profit figure shows the challenges and investments made to grow sales so rapidly.</a:t>
            </a:r>
          </a:p>
          <a:p>
            <a:pPr marL="285750" lvl="0" indent="-285750" algn="just" rtl="0">
              <a:lnSpc>
                <a:spcPct val="170000"/>
              </a:lnSpc>
              <a:spcBef>
                <a:spcPts val="0"/>
              </a:spcBef>
              <a:spcAft>
                <a:spcPts val="0"/>
              </a:spcAft>
              <a:buFont typeface="Arial" panose="020B0604020202020204" pitchFamily="34" charset="0"/>
              <a:buChar char="•"/>
            </a:pPr>
            <a:endParaRPr lang="en-US" dirty="0"/>
          </a:p>
        </p:txBody>
      </p:sp>
      <p:sp>
        <p:nvSpPr>
          <p:cNvPr id="596" name="Google Shape;596;p34"/>
          <p:cNvSpPr/>
          <p:nvPr/>
        </p:nvSpPr>
        <p:spPr>
          <a:xfrm rot="1105" flipH="1">
            <a:off x="7277637" y="4751699"/>
            <a:ext cx="1866300" cy="391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34"/>
          <p:cNvSpPr/>
          <p:nvPr/>
        </p:nvSpPr>
        <p:spPr>
          <a:xfrm rot="-5400000">
            <a:off x="-514200" y="514200"/>
            <a:ext cx="1783200" cy="75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761824D5-9A46-2A9B-4541-875C711B569C}"/>
              </a:ext>
            </a:extLst>
          </p:cNvPr>
          <p:cNvPicPr>
            <a:picLocks noChangeAspect="1"/>
          </p:cNvPicPr>
          <p:nvPr/>
        </p:nvPicPr>
        <p:blipFill>
          <a:blip r:embed="rId3"/>
          <a:stretch>
            <a:fillRect/>
          </a:stretch>
        </p:blipFill>
        <p:spPr>
          <a:xfrm>
            <a:off x="1926933" y="2849077"/>
            <a:ext cx="5561522" cy="2294421"/>
          </a:xfrm>
          <a:prstGeom prst="rect">
            <a:avLst/>
          </a:prstGeom>
        </p:spPr>
      </p:pic>
    </p:spTree>
    <p:extLst>
      <p:ext uri="{BB962C8B-B14F-4D97-AF65-F5344CB8AC3E}">
        <p14:creationId xmlns:p14="http://schemas.microsoft.com/office/powerpoint/2010/main" val="1402515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34"/>
          <p:cNvSpPr txBox="1">
            <a:spLocks noGrp="1"/>
          </p:cNvSpPr>
          <p:nvPr>
            <p:ph type="title"/>
          </p:nvPr>
        </p:nvSpPr>
        <p:spPr>
          <a:xfrm>
            <a:off x="1926933" y="349489"/>
            <a:ext cx="4941000" cy="64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000" dirty="0"/>
              <a:t>Product Analysis</a:t>
            </a:r>
            <a:endParaRPr sz="3000" dirty="0"/>
          </a:p>
        </p:txBody>
      </p:sp>
      <p:sp>
        <p:nvSpPr>
          <p:cNvPr id="595" name="Google Shape;595;p34"/>
          <p:cNvSpPr txBox="1">
            <a:spLocks noGrp="1"/>
          </p:cNvSpPr>
          <p:nvPr>
            <p:ph type="subTitle" idx="1"/>
          </p:nvPr>
        </p:nvSpPr>
        <p:spPr>
          <a:xfrm>
            <a:off x="889464" y="1350352"/>
            <a:ext cx="7888775" cy="1556477"/>
          </a:xfrm>
          <a:prstGeom prst="rect">
            <a:avLst/>
          </a:prstGeom>
        </p:spPr>
        <p:txBody>
          <a:bodyPr spcFirstLastPara="1" wrap="square" lIns="91425" tIns="91425" rIns="91425" bIns="91425" anchor="t" anchorCtr="0">
            <a:normAutofit fontScale="62500" lnSpcReduction="20000"/>
          </a:bodyPr>
          <a:lstStyle/>
          <a:p>
            <a:pPr marL="285750" lvl="0" indent="-285750" algn="just" rtl="0">
              <a:lnSpc>
                <a:spcPct val="160000"/>
              </a:lnSpc>
              <a:spcBef>
                <a:spcPts val="0"/>
              </a:spcBef>
              <a:spcAft>
                <a:spcPts val="0"/>
              </a:spcAft>
              <a:buFont typeface="Arial" panose="020B0604020202020204" pitchFamily="34" charset="0"/>
              <a:buChar char="•"/>
            </a:pPr>
            <a:r>
              <a:rPr lang="en-US" dirty="0"/>
              <a:t>Its wide product selection makes </a:t>
            </a:r>
            <a:r>
              <a:rPr lang="en-US" dirty="0" err="1"/>
              <a:t>shawpno</a:t>
            </a:r>
            <a:r>
              <a:rPr lang="en-US" dirty="0"/>
              <a:t> stand out. Customers can buy fresh fruits, vegetables, fish, and meat, as well as household goods. </a:t>
            </a:r>
            <a:r>
              <a:rPr lang="en-US" dirty="0" err="1"/>
              <a:t>shawpno</a:t>
            </a:r>
            <a:r>
              <a:rPr lang="en-US" dirty="0"/>
              <a:t> is a one-stop shop for apparel, home décor, and electronics in addition to daily needs. Grocery sells the most at </a:t>
            </a:r>
            <a:r>
              <a:rPr lang="en-US" dirty="0" err="1"/>
              <a:t>Shawpno</a:t>
            </a:r>
            <a:r>
              <a:rPr lang="en-US" dirty="0"/>
              <a:t> Outlets. Such as: Rice, Cooking oil, meat, fish, etc.</a:t>
            </a:r>
          </a:p>
          <a:p>
            <a:pPr marL="285750" lvl="0" indent="-285750" algn="just" rtl="0">
              <a:lnSpc>
                <a:spcPct val="160000"/>
              </a:lnSpc>
              <a:spcBef>
                <a:spcPts val="0"/>
              </a:spcBef>
              <a:spcAft>
                <a:spcPts val="0"/>
              </a:spcAft>
              <a:buFont typeface="Arial" panose="020B0604020202020204" pitchFamily="34" charset="0"/>
              <a:buChar char="•"/>
            </a:pPr>
            <a:r>
              <a:rPr lang="en-US" dirty="0" err="1"/>
              <a:t>shawpno</a:t>
            </a:r>
            <a:r>
              <a:rPr lang="en-US" dirty="0"/>
              <a:t> is proud of its quality and affordable in-house grocery private label brands. </a:t>
            </a:r>
            <a:r>
              <a:rPr lang="en-US" dirty="0" err="1"/>
              <a:t>shawpno's</a:t>
            </a:r>
            <a:r>
              <a:rPr lang="en-US" dirty="0"/>
              <a:t> in-house fashion label, </a:t>
            </a:r>
            <a:r>
              <a:rPr lang="en-US" dirty="0" err="1"/>
              <a:t>Shwapno</a:t>
            </a:r>
            <a:r>
              <a:rPr lang="en-US" dirty="0"/>
              <a:t> Life, shows its commitment to a holistic shopping experience. These in-house brands increase product variety and reflect the company's branding and quality.</a:t>
            </a:r>
          </a:p>
          <a:p>
            <a:pPr marL="285750" lvl="0" indent="-285750" algn="just" rtl="0">
              <a:lnSpc>
                <a:spcPct val="160000"/>
              </a:lnSpc>
              <a:spcBef>
                <a:spcPts val="0"/>
              </a:spcBef>
              <a:spcAft>
                <a:spcPts val="0"/>
              </a:spcAft>
              <a:buFont typeface="Arial" panose="020B0604020202020204" pitchFamily="34" charset="0"/>
              <a:buChar char="•"/>
            </a:pPr>
            <a:endParaRPr lang="en-US" dirty="0"/>
          </a:p>
        </p:txBody>
      </p:sp>
      <p:sp>
        <p:nvSpPr>
          <p:cNvPr id="596" name="Google Shape;596;p34"/>
          <p:cNvSpPr/>
          <p:nvPr/>
        </p:nvSpPr>
        <p:spPr>
          <a:xfrm rot="1105" flipH="1">
            <a:off x="7277637" y="4751699"/>
            <a:ext cx="1866300" cy="391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34"/>
          <p:cNvSpPr/>
          <p:nvPr/>
        </p:nvSpPr>
        <p:spPr>
          <a:xfrm rot="-5400000">
            <a:off x="-514200" y="514200"/>
            <a:ext cx="1783200" cy="75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AFA80331-C281-AC89-D649-4A8713431377}"/>
              </a:ext>
            </a:extLst>
          </p:cNvPr>
          <p:cNvPicPr>
            <a:picLocks noChangeAspect="1"/>
          </p:cNvPicPr>
          <p:nvPr/>
        </p:nvPicPr>
        <p:blipFill>
          <a:blip r:embed="rId3">
            <a:clrChange>
              <a:clrFrom>
                <a:srgbClr val="DFDFDF"/>
              </a:clrFrom>
              <a:clrTo>
                <a:srgbClr val="DFDFDF">
                  <a:alpha val="0"/>
                </a:srgbClr>
              </a:clrTo>
            </a:clrChange>
          </a:blip>
          <a:stretch>
            <a:fillRect/>
          </a:stretch>
        </p:blipFill>
        <p:spPr>
          <a:xfrm>
            <a:off x="4590621" y="2723949"/>
            <a:ext cx="4553380" cy="2421356"/>
          </a:xfrm>
          <a:prstGeom prst="rect">
            <a:avLst/>
          </a:prstGeom>
        </p:spPr>
      </p:pic>
      <p:pic>
        <p:nvPicPr>
          <p:cNvPr id="4" name="Picture 3">
            <a:extLst>
              <a:ext uri="{FF2B5EF4-FFF2-40B4-BE49-F238E27FC236}">
                <a16:creationId xmlns:a16="http://schemas.microsoft.com/office/drawing/2014/main" id="{EA0B4104-C92C-9D42-7FC0-FCADA93CC4AD}"/>
              </a:ext>
            </a:extLst>
          </p:cNvPr>
          <p:cNvPicPr>
            <a:picLocks noChangeAspect="1"/>
          </p:cNvPicPr>
          <p:nvPr/>
        </p:nvPicPr>
        <p:blipFill>
          <a:blip r:embed="rId4"/>
          <a:stretch>
            <a:fillRect/>
          </a:stretch>
        </p:blipFill>
        <p:spPr>
          <a:xfrm>
            <a:off x="8996" y="2770270"/>
            <a:ext cx="4581624" cy="2421356"/>
          </a:xfrm>
          <a:prstGeom prst="rect">
            <a:avLst/>
          </a:prstGeom>
        </p:spPr>
      </p:pic>
    </p:spTree>
    <p:extLst>
      <p:ext uri="{BB962C8B-B14F-4D97-AF65-F5344CB8AC3E}">
        <p14:creationId xmlns:p14="http://schemas.microsoft.com/office/powerpoint/2010/main" val="1047577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34"/>
          <p:cNvSpPr txBox="1">
            <a:spLocks noGrp="1"/>
          </p:cNvSpPr>
          <p:nvPr>
            <p:ph type="title"/>
          </p:nvPr>
        </p:nvSpPr>
        <p:spPr>
          <a:xfrm>
            <a:off x="1926933" y="349489"/>
            <a:ext cx="4941000" cy="64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000" dirty="0"/>
              <a:t>Outlet Analysis</a:t>
            </a:r>
            <a:endParaRPr sz="3000" dirty="0"/>
          </a:p>
        </p:txBody>
      </p:sp>
      <p:sp>
        <p:nvSpPr>
          <p:cNvPr id="595" name="Google Shape;595;p34"/>
          <p:cNvSpPr txBox="1">
            <a:spLocks noGrp="1"/>
          </p:cNvSpPr>
          <p:nvPr>
            <p:ph type="subTitle" idx="1"/>
          </p:nvPr>
        </p:nvSpPr>
        <p:spPr>
          <a:xfrm>
            <a:off x="889462" y="850900"/>
            <a:ext cx="7581437" cy="2984501"/>
          </a:xfrm>
          <a:prstGeom prst="rect">
            <a:avLst/>
          </a:prstGeom>
        </p:spPr>
        <p:txBody>
          <a:bodyPr spcFirstLastPara="1" wrap="square" lIns="91425" tIns="91425" rIns="91425" bIns="91425" anchor="t" anchorCtr="0">
            <a:normAutofit fontScale="62500" lnSpcReduction="20000"/>
          </a:bodyPr>
          <a:lstStyle/>
          <a:p>
            <a:pPr marL="285750" lvl="0" indent="-285750" algn="just" rtl="0">
              <a:lnSpc>
                <a:spcPct val="170000"/>
              </a:lnSpc>
              <a:spcBef>
                <a:spcPts val="0"/>
              </a:spcBef>
              <a:spcAft>
                <a:spcPts val="0"/>
              </a:spcAft>
              <a:buFont typeface="Arial" panose="020B0604020202020204" pitchFamily="34" charset="0"/>
              <a:buChar char="•"/>
            </a:pPr>
            <a:r>
              <a:rPr lang="en-US" dirty="0" err="1"/>
              <a:t>shawpno</a:t>
            </a:r>
            <a:r>
              <a:rPr lang="en-US" dirty="0"/>
              <a:t> grocery store's success comes from its diverse and strategic outlet formats. This section explores these outlets' unique qualities and their crucial role in </a:t>
            </a:r>
            <a:r>
              <a:rPr lang="en-US" dirty="0" err="1"/>
              <a:t>shawpno's</a:t>
            </a:r>
            <a:r>
              <a:rPr lang="en-US" dirty="0"/>
              <a:t> market leadership.</a:t>
            </a:r>
          </a:p>
          <a:p>
            <a:pPr marL="285750" lvl="0" indent="-285750" algn="just" rtl="0">
              <a:lnSpc>
                <a:spcPct val="170000"/>
              </a:lnSpc>
              <a:spcBef>
                <a:spcPts val="0"/>
              </a:spcBef>
              <a:spcAft>
                <a:spcPts val="0"/>
              </a:spcAft>
              <a:buFont typeface="Arial" panose="020B0604020202020204" pitchFamily="34" charset="0"/>
              <a:buChar char="•"/>
            </a:pPr>
            <a:r>
              <a:rPr lang="en-US" dirty="0"/>
              <a:t>One size doesn't fit all in retail, says </a:t>
            </a:r>
            <a:r>
              <a:rPr lang="en-US" dirty="0" err="1"/>
              <a:t>shawpno</a:t>
            </a:r>
            <a:r>
              <a:rPr lang="en-US" dirty="0"/>
              <a:t>. To satisfy its diverse customers, it offers a variety of outlet formats. Small convenience stores to megamalls range in size from 1,500 to 27,000 square feet. </a:t>
            </a:r>
            <a:r>
              <a:rPr lang="en-US" dirty="0" err="1"/>
              <a:t>shawpno</a:t>
            </a:r>
            <a:r>
              <a:rPr lang="en-US" dirty="0"/>
              <a:t> ensures a great shopping experience regardless of location or customer preferences by tailoring its outlets to different market segments.</a:t>
            </a:r>
          </a:p>
          <a:p>
            <a:pPr marL="285750" lvl="0" indent="-285750" algn="just" rtl="0">
              <a:lnSpc>
                <a:spcPct val="170000"/>
              </a:lnSpc>
              <a:spcBef>
                <a:spcPts val="0"/>
              </a:spcBef>
              <a:spcAft>
                <a:spcPts val="0"/>
              </a:spcAft>
              <a:buFont typeface="Arial" panose="020B0604020202020204" pitchFamily="34" charset="0"/>
              <a:buChar char="•"/>
            </a:pPr>
            <a:r>
              <a:rPr lang="en-US" dirty="0" err="1"/>
              <a:t>shawpno's</a:t>
            </a:r>
            <a:r>
              <a:rPr lang="en-US" dirty="0"/>
              <a:t> dedication to quality, value, convenience, and service drives its market leadership. These pillars have created customer loyalty and helped </a:t>
            </a:r>
            <a:r>
              <a:rPr lang="en-US" dirty="0" err="1"/>
              <a:t>shawpno</a:t>
            </a:r>
            <a:r>
              <a:rPr lang="en-US" dirty="0"/>
              <a:t> reach 45% market share. </a:t>
            </a:r>
            <a:r>
              <a:rPr lang="en-US" dirty="0" err="1"/>
              <a:t>shawpno</a:t>
            </a:r>
            <a:r>
              <a:rPr lang="en-US" dirty="0"/>
              <a:t> is preferred by customers due to its high quality, reasonable prices, convenient shopping locations, and excellent service.</a:t>
            </a:r>
          </a:p>
          <a:p>
            <a:pPr marL="285750" lvl="0" indent="-285750" algn="just" rtl="0">
              <a:lnSpc>
                <a:spcPct val="170000"/>
              </a:lnSpc>
              <a:spcBef>
                <a:spcPts val="0"/>
              </a:spcBef>
              <a:spcAft>
                <a:spcPts val="0"/>
              </a:spcAft>
              <a:buFont typeface="Arial" panose="020B0604020202020204" pitchFamily="34" charset="0"/>
              <a:buChar char="•"/>
            </a:pPr>
            <a:r>
              <a:rPr lang="en-US" dirty="0" err="1"/>
              <a:t>shawpno</a:t>
            </a:r>
            <a:r>
              <a:rPr lang="en-US" dirty="0"/>
              <a:t> strives for excellence beyond its products. The company has invested in world-class retail architecture and shopping. </a:t>
            </a:r>
            <a:r>
              <a:rPr lang="en-US" dirty="0" err="1"/>
              <a:t>shawpno</a:t>
            </a:r>
            <a:r>
              <a:rPr lang="en-US" dirty="0"/>
              <a:t> </a:t>
            </a:r>
            <a:r>
              <a:rPr lang="en-US" dirty="0" err="1"/>
              <a:t>prioritises</a:t>
            </a:r>
            <a:r>
              <a:rPr lang="en-US" dirty="0"/>
              <a:t> safety, aesthetics, and enjoyment in the shopping experience as well as functional requirements. This focus on the shopping experience makes </a:t>
            </a:r>
            <a:r>
              <a:rPr lang="en-US" dirty="0" err="1"/>
              <a:t>shawpno</a:t>
            </a:r>
            <a:r>
              <a:rPr lang="en-US" dirty="0"/>
              <a:t> a retail leader.</a:t>
            </a:r>
          </a:p>
          <a:p>
            <a:pPr marL="285750" lvl="0" indent="-285750" algn="just" rtl="0">
              <a:lnSpc>
                <a:spcPct val="170000"/>
              </a:lnSpc>
              <a:spcBef>
                <a:spcPts val="0"/>
              </a:spcBef>
              <a:spcAft>
                <a:spcPts val="0"/>
              </a:spcAft>
              <a:buFont typeface="Arial" panose="020B0604020202020204" pitchFamily="34" charset="0"/>
              <a:buChar char="•"/>
            </a:pPr>
            <a:endParaRPr lang="en-US" dirty="0"/>
          </a:p>
        </p:txBody>
      </p:sp>
      <p:sp>
        <p:nvSpPr>
          <p:cNvPr id="596" name="Google Shape;596;p34"/>
          <p:cNvSpPr/>
          <p:nvPr/>
        </p:nvSpPr>
        <p:spPr>
          <a:xfrm rot="1105" flipH="1">
            <a:off x="7277637" y="4751699"/>
            <a:ext cx="1866300" cy="391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34"/>
          <p:cNvSpPr/>
          <p:nvPr/>
        </p:nvSpPr>
        <p:spPr>
          <a:xfrm rot="-5400000">
            <a:off x="-514200" y="514200"/>
            <a:ext cx="1783200" cy="75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D87969BA-0578-3F86-1A66-97826A4F89EB}"/>
              </a:ext>
            </a:extLst>
          </p:cNvPr>
          <p:cNvPicPr>
            <a:picLocks noChangeAspect="1"/>
          </p:cNvPicPr>
          <p:nvPr/>
        </p:nvPicPr>
        <p:blipFill>
          <a:blip r:embed="rId3"/>
          <a:stretch>
            <a:fillRect/>
          </a:stretch>
        </p:blipFill>
        <p:spPr>
          <a:xfrm>
            <a:off x="1926933" y="3517898"/>
            <a:ext cx="5744402" cy="1625601"/>
          </a:xfrm>
          <a:prstGeom prst="rect">
            <a:avLst/>
          </a:prstGeom>
        </p:spPr>
      </p:pic>
    </p:spTree>
    <p:extLst>
      <p:ext uri="{BB962C8B-B14F-4D97-AF65-F5344CB8AC3E}">
        <p14:creationId xmlns:p14="http://schemas.microsoft.com/office/powerpoint/2010/main" val="4231432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34"/>
          <p:cNvSpPr txBox="1">
            <a:spLocks noGrp="1"/>
          </p:cNvSpPr>
          <p:nvPr>
            <p:ph type="title"/>
          </p:nvPr>
        </p:nvSpPr>
        <p:spPr>
          <a:xfrm>
            <a:off x="1926933" y="349489"/>
            <a:ext cx="4941000" cy="64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000" dirty="0"/>
              <a:t>Operations</a:t>
            </a:r>
            <a:endParaRPr sz="3000" dirty="0"/>
          </a:p>
        </p:txBody>
      </p:sp>
      <p:sp>
        <p:nvSpPr>
          <p:cNvPr id="595" name="Google Shape;595;p34"/>
          <p:cNvSpPr txBox="1">
            <a:spLocks noGrp="1"/>
          </p:cNvSpPr>
          <p:nvPr>
            <p:ph type="subTitle" idx="1"/>
          </p:nvPr>
        </p:nvSpPr>
        <p:spPr>
          <a:xfrm>
            <a:off x="889461" y="997189"/>
            <a:ext cx="7927280" cy="2737413"/>
          </a:xfrm>
          <a:prstGeom prst="rect">
            <a:avLst/>
          </a:prstGeom>
        </p:spPr>
        <p:txBody>
          <a:bodyPr spcFirstLastPara="1" wrap="square" lIns="91425" tIns="91425" rIns="91425" bIns="91425" anchor="t" anchorCtr="0">
            <a:noAutofit/>
          </a:bodyPr>
          <a:lstStyle/>
          <a:p>
            <a:pPr marL="285750" lvl="0" indent="-285750" algn="just" rtl="0">
              <a:lnSpc>
                <a:spcPct val="170000"/>
              </a:lnSpc>
              <a:spcBef>
                <a:spcPts val="0"/>
              </a:spcBef>
              <a:spcAft>
                <a:spcPts val="0"/>
              </a:spcAft>
              <a:buFont typeface="Arial" panose="020B0604020202020204" pitchFamily="34" charset="0"/>
              <a:buChar char="•"/>
            </a:pPr>
            <a:r>
              <a:rPr lang="en-US" sz="1000" dirty="0"/>
              <a:t>Modern retail has improved consumers' lives. </a:t>
            </a:r>
            <a:r>
              <a:rPr lang="en-US" sz="1000" dirty="0" err="1"/>
              <a:t>shawpno</a:t>
            </a:r>
            <a:r>
              <a:rPr lang="en-US" sz="1000" dirty="0"/>
              <a:t> outlets offer safe, convenient, and reliable shopping alternative to traditional markets. This change has improved convenience, quality, and safety.</a:t>
            </a:r>
          </a:p>
          <a:p>
            <a:pPr marL="285750" lvl="0" indent="-285750" algn="just" rtl="0">
              <a:lnSpc>
                <a:spcPct val="170000"/>
              </a:lnSpc>
              <a:spcBef>
                <a:spcPts val="0"/>
              </a:spcBef>
              <a:spcAft>
                <a:spcPts val="0"/>
              </a:spcAft>
              <a:buFont typeface="Arial" panose="020B0604020202020204" pitchFamily="34" charset="0"/>
              <a:buChar char="•"/>
            </a:pPr>
            <a:r>
              <a:rPr lang="en-US" sz="1000" dirty="0" err="1"/>
              <a:t>shawpno</a:t>
            </a:r>
            <a:r>
              <a:rPr lang="en-US" sz="1000" dirty="0"/>
              <a:t> sells and promotes health. The company runs nutrition and food safety campaigns. </a:t>
            </a:r>
            <a:r>
              <a:rPr lang="en-US" sz="1000" dirty="0" err="1"/>
              <a:t>shawpno</a:t>
            </a:r>
            <a:r>
              <a:rPr lang="en-US" sz="1000" dirty="0"/>
              <a:t> improves customer and community health by promoting healthy eating and safe food </a:t>
            </a:r>
            <a:r>
              <a:rPr lang="en-US" sz="1000" dirty="0" err="1"/>
              <a:t>practises</a:t>
            </a:r>
            <a:r>
              <a:rPr lang="en-US" sz="1000" dirty="0"/>
              <a:t>.</a:t>
            </a:r>
          </a:p>
          <a:p>
            <a:pPr marL="285750" lvl="0" indent="-285750" algn="just" rtl="0">
              <a:lnSpc>
                <a:spcPct val="170000"/>
              </a:lnSpc>
              <a:spcBef>
                <a:spcPts val="0"/>
              </a:spcBef>
              <a:spcAft>
                <a:spcPts val="0"/>
              </a:spcAft>
              <a:buFont typeface="Arial" panose="020B0604020202020204" pitchFamily="34" charset="0"/>
              <a:buChar char="•"/>
            </a:pPr>
            <a:r>
              <a:rPr lang="en-US" sz="1000" dirty="0" err="1"/>
              <a:t>shawpno's</a:t>
            </a:r>
            <a:r>
              <a:rPr lang="en-US" sz="1000" dirty="0"/>
              <a:t> parent company, ACI Logistics, has a nationwide sourcing network with growers to ensure product freshness and quality. Today, </a:t>
            </a:r>
            <a:r>
              <a:rPr lang="en-US" sz="1000" dirty="0" err="1"/>
              <a:t>shawpno</a:t>
            </a:r>
            <a:r>
              <a:rPr lang="en-US" sz="1000" dirty="0"/>
              <a:t> gets 65% of its fresh produce from the source. Direct procurement ensures product freshness and a fair and sustainable relationship with growers.</a:t>
            </a:r>
          </a:p>
          <a:p>
            <a:pPr marL="285750" lvl="0" indent="-285750" algn="just" rtl="0">
              <a:lnSpc>
                <a:spcPct val="170000"/>
              </a:lnSpc>
              <a:spcBef>
                <a:spcPts val="0"/>
              </a:spcBef>
              <a:spcAft>
                <a:spcPts val="0"/>
              </a:spcAft>
              <a:buFont typeface="Arial" panose="020B0604020202020204" pitchFamily="34" charset="0"/>
              <a:buChar char="•"/>
            </a:pPr>
            <a:r>
              <a:rPr lang="en-US" sz="1000" dirty="0"/>
              <a:t>Membership in Global G.A.P., the leading private sector </a:t>
            </a:r>
            <a:r>
              <a:rPr lang="en-US" sz="1000" dirty="0" err="1"/>
              <a:t>organisation</a:t>
            </a:r>
            <a:r>
              <a:rPr lang="en-US" sz="1000" dirty="0"/>
              <a:t> dedicated to safe and sustainable agriculture worldwide, reinforces </a:t>
            </a:r>
            <a:r>
              <a:rPr lang="en-US" sz="1000" dirty="0" err="1"/>
              <a:t>shawpno's</a:t>
            </a:r>
            <a:r>
              <a:rPr lang="en-US" sz="1000" dirty="0"/>
              <a:t> commitment to product quality and grower well-being. This partnership improves </a:t>
            </a:r>
            <a:r>
              <a:rPr lang="en-US" sz="1000" dirty="0" err="1"/>
              <a:t>shawpno's</a:t>
            </a:r>
            <a:r>
              <a:rPr lang="en-US" sz="1000" dirty="0"/>
              <a:t> products and helps Bangladeshi growers.</a:t>
            </a:r>
          </a:p>
        </p:txBody>
      </p:sp>
      <p:sp>
        <p:nvSpPr>
          <p:cNvPr id="596" name="Google Shape;596;p34"/>
          <p:cNvSpPr/>
          <p:nvPr/>
        </p:nvSpPr>
        <p:spPr>
          <a:xfrm rot="1105" flipH="1">
            <a:off x="7277637" y="4751699"/>
            <a:ext cx="1866300" cy="391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34"/>
          <p:cNvSpPr/>
          <p:nvPr/>
        </p:nvSpPr>
        <p:spPr>
          <a:xfrm rot="-5400000">
            <a:off x="-514200" y="514200"/>
            <a:ext cx="1783200" cy="75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711955BE-D143-2091-7F7D-6E44285B7810}"/>
              </a:ext>
            </a:extLst>
          </p:cNvPr>
          <p:cNvPicPr>
            <a:picLocks noChangeAspect="1"/>
          </p:cNvPicPr>
          <p:nvPr/>
        </p:nvPicPr>
        <p:blipFill>
          <a:blip r:embed="rId3"/>
          <a:stretch>
            <a:fillRect/>
          </a:stretch>
        </p:blipFill>
        <p:spPr>
          <a:xfrm>
            <a:off x="3007242" y="3645231"/>
            <a:ext cx="4087184" cy="1498267"/>
          </a:xfrm>
          <a:prstGeom prst="rect">
            <a:avLst/>
          </a:prstGeom>
        </p:spPr>
      </p:pic>
    </p:spTree>
    <p:extLst>
      <p:ext uri="{BB962C8B-B14F-4D97-AF65-F5344CB8AC3E}">
        <p14:creationId xmlns:p14="http://schemas.microsoft.com/office/powerpoint/2010/main" val="350641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34"/>
          <p:cNvSpPr txBox="1">
            <a:spLocks noGrp="1"/>
          </p:cNvSpPr>
          <p:nvPr>
            <p:ph type="title"/>
          </p:nvPr>
        </p:nvSpPr>
        <p:spPr>
          <a:xfrm>
            <a:off x="1926933" y="349489"/>
            <a:ext cx="4941000" cy="64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000" dirty="0"/>
              <a:t>Market Presence</a:t>
            </a:r>
            <a:endParaRPr sz="3000" dirty="0"/>
          </a:p>
        </p:txBody>
      </p:sp>
      <p:sp>
        <p:nvSpPr>
          <p:cNvPr id="595" name="Google Shape;595;p34"/>
          <p:cNvSpPr txBox="1">
            <a:spLocks noGrp="1"/>
          </p:cNvSpPr>
          <p:nvPr>
            <p:ph type="subTitle" idx="1"/>
          </p:nvPr>
        </p:nvSpPr>
        <p:spPr>
          <a:xfrm>
            <a:off x="889461" y="902738"/>
            <a:ext cx="7850277" cy="2494980"/>
          </a:xfrm>
          <a:prstGeom prst="rect">
            <a:avLst/>
          </a:prstGeom>
        </p:spPr>
        <p:txBody>
          <a:bodyPr spcFirstLastPara="1" wrap="square" lIns="91425" tIns="91425" rIns="91425" bIns="91425" anchor="t" anchorCtr="0">
            <a:normAutofit fontScale="62500" lnSpcReduction="20000"/>
          </a:bodyPr>
          <a:lstStyle/>
          <a:p>
            <a:pPr marL="285750" lvl="0" indent="-285750" algn="just" rtl="0">
              <a:lnSpc>
                <a:spcPct val="170000"/>
              </a:lnSpc>
              <a:spcBef>
                <a:spcPts val="0"/>
              </a:spcBef>
              <a:spcAft>
                <a:spcPts val="0"/>
              </a:spcAft>
              <a:buFont typeface="Arial" panose="020B0604020202020204" pitchFamily="34" charset="0"/>
              <a:buChar char="•"/>
            </a:pPr>
            <a:r>
              <a:rPr lang="en-US" dirty="0"/>
              <a:t>With 45% market share </a:t>
            </a:r>
            <a:r>
              <a:rPr lang="en-US" dirty="0" err="1"/>
              <a:t>shawpno's</a:t>
            </a:r>
            <a:r>
              <a:rPr lang="en-US" dirty="0"/>
              <a:t> market presence shows its keen understanding of Bangladesh's diverse customer base and commitment to nurturing aspirations.</a:t>
            </a:r>
          </a:p>
          <a:p>
            <a:pPr marL="285750" lvl="0" indent="-285750" algn="just" rtl="0">
              <a:lnSpc>
                <a:spcPct val="170000"/>
              </a:lnSpc>
              <a:spcBef>
                <a:spcPts val="0"/>
              </a:spcBef>
              <a:spcAft>
                <a:spcPts val="0"/>
              </a:spcAft>
              <a:buFont typeface="Arial" panose="020B0604020202020204" pitchFamily="34" charset="0"/>
              <a:buChar char="•"/>
            </a:pPr>
            <a:r>
              <a:rPr lang="en-US" dirty="0" err="1"/>
              <a:t>shawpno</a:t>
            </a:r>
            <a:r>
              <a:rPr lang="en-US" dirty="0"/>
              <a:t> initially targeted price-sensitive customers because local affordability was important. </a:t>
            </a:r>
            <a:r>
              <a:rPr lang="en-US" dirty="0" err="1"/>
              <a:t>shawpno</a:t>
            </a:r>
            <a:r>
              <a:rPr lang="en-US" dirty="0"/>
              <a:t> gained a strong retail presence by making quality products more accessible.</a:t>
            </a:r>
          </a:p>
          <a:p>
            <a:pPr marL="285750" lvl="0" indent="-285750" algn="just" rtl="0">
              <a:lnSpc>
                <a:spcPct val="170000"/>
              </a:lnSpc>
              <a:spcBef>
                <a:spcPts val="0"/>
              </a:spcBef>
              <a:spcAft>
                <a:spcPts val="0"/>
              </a:spcAft>
              <a:buFont typeface="Arial" panose="020B0604020202020204" pitchFamily="34" charset="0"/>
              <a:buChar char="•"/>
            </a:pPr>
            <a:r>
              <a:rPr lang="en-US" dirty="0" err="1"/>
              <a:t>shawpno's</a:t>
            </a:r>
            <a:r>
              <a:rPr lang="en-US" dirty="0"/>
              <a:t> brand has changed over time. It now fosters aspirations rather than value. </a:t>
            </a:r>
            <a:r>
              <a:rPr lang="en-US" dirty="0" err="1"/>
              <a:t>shawpno's</a:t>
            </a:r>
            <a:r>
              <a:rPr lang="en-US" dirty="0"/>
              <a:t> transformation shows its dedication to meeting customers' immediate needs and inspiring and elevating their lifestyles.</a:t>
            </a:r>
          </a:p>
          <a:p>
            <a:pPr marL="285750" lvl="0" indent="-285750" algn="just" rtl="0">
              <a:lnSpc>
                <a:spcPct val="170000"/>
              </a:lnSpc>
              <a:spcBef>
                <a:spcPts val="0"/>
              </a:spcBef>
              <a:spcAft>
                <a:spcPts val="0"/>
              </a:spcAft>
              <a:buFont typeface="Arial" panose="020B0604020202020204" pitchFamily="34" charset="0"/>
              <a:buChar char="•"/>
            </a:pPr>
            <a:r>
              <a:rPr lang="en-US" dirty="0" err="1"/>
              <a:t>shawpno</a:t>
            </a:r>
            <a:r>
              <a:rPr lang="en-US" dirty="0"/>
              <a:t> is Bangladesh's most trusted retail brand due to its commitment to quality and customer satisfaction. The Bangladesh Brand Forum named </a:t>
            </a:r>
            <a:r>
              <a:rPr lang="en-US" dirty="0" err="1"/>
              <a:t>shawpno</a:t>
            </a:r>
            <a:r>
              <a:rPr lang="en-US" dirty="0"/>
              <a:t> Best Retail Brand in 2016. This recognition shows customer loyalty and trust in the brand.</a:t>
            </a:r>
          </a:p>
          <a:p>
            <a:pPr marL="285750" lvl="0" indent="-285750" algn="just" rtl="0">
              <a:lnSpc>
                <a:spcPct val="170000"/>
              </a:lnSpc>
              <a:spcBef>
                <a:spcPts val="0"/>
              </a:spcBef>
              <a:spcAft>
                <a:spcPts val="0"/>
              </a:spcAft>
              <a:buFont typeface="Arial" panose="020B0604020202020204" pitchFamily="34" charset="0"/>
              <a:buChar char="•"/>
            </a:pPr>
            <a:r>
              <a:rPr lang="en-US" dirty="0" err="1"/>
              <a:t>shawpno's</a:t>
            </a:r>
            <a:r>
              <a:rPr lang="en-US" dirty="0"/>
              <a:t> supply chain and quality standards are supported by thousands of suppliers and growers beyond its internal team.</a:t>
            </a:r>
          </a:p>
          <a:p>
            <a:pPr marL="285750" lvl="0" indent="-285750" algn="just" rtl="0">
              <a:lnSpc>
                <a:spcPct val="170000"/>
              </a:lnSpc>
              <a:spcBef>
                <a:spcPts val="0"/>
              </a:spcBef>
              <a:spcAft>
                <a:spcPts val="0"/>
              </a:spcAft>
              <a:buFont typeface="Arial" panose="020B0604020202020204" pitchFamily="34" charset="0"/>
              <a:buChar char="•"/>
            </a:pPr>
            <a:endParaRPr lang="en-US" dirty="0"/>
          </a:p>
        </p:txBody>
      </p:sp>
      <p:sp>
        <p:nvSpPr>
          <p:cNvPr id="596" name="Google Shape;596;p34"/>
          <p:cNvSpPr/>
          <p:nvPr/>
        </p:nvSpPr>
        <p:spPr>
          <a:xfrm rot="1105" flipH="1">
            <a:off x="7277637" y="4751699"/>
            <a:ext cx="1866300" cy="391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34"/>
          <p:cNvSpPr/>
          <p:nvPr/>
        </p:nvSpPr>
        <p:spPr>
          <a:xfrm rot="-5400000">
            <a:off x="-514200" y="514200"/>
            <a:ext cx="1783200" cy="75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 name="Chart 3">
            <a:extLst>
              <a:ext uri="{FF2B5EF4-FFF2-40B4-BE49-F238E27FC236}">
                <a16:creationId xmlns:a16="http://schemas.microsoft.com/office/drawing/2014/main" id="{2D4C8853-8BB3-3102-4E5C-29BD7B8C84EA}"/>
              </a:ext>
            </a:extLst>
          </p:cNvPr>
          <p:cNvGraphicFramePr/>
          <p:nvPr>
            <p:extLst>
              <p:ext uri="{D42A27DB-BD31-4B8C-83A1-F6EECF244321}">
                <p14:modId xmlns:p14="http://schemas.microsoft.com/office/powerpoint/2010/main" val="2202620261"/>
              </p:ext>
            </p:extLst>
          </p:nvPr>
        </p:nvGraphicFramePr>
        <p:xfrm>
          <a:off x="1649129" y="3128211"/>
          <a:ext cx="6096000" cy="183330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27672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34"/>
          <p:cNvSpPr txBox="1">
            <a:spLocks noGrp="1"/>
          </p:cNvSpPr>
          <p:nvPr>
            <p:ph type="title"/>
          </p:nvPr>
        </p:nvSpPr>
        <p:spPr>
          <a:xfrm>
            <a:off x="1825333" y="767318"/>
            <a:ext cx="4941000" cy="64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000" dirty="0"/>
              <a:t>Revenue Enhancement Strategies</a:t>
            </a:r>
            <a:endParaRPr sz="3000" dirty="0"/>
          </a:p>
        </p:txBody>
      </p:sp>
      <p:graphicFrame>
        <p:nvGraphicFramePr>
          <p:cNvPr id="5" name="Diagram 4">
            <a:extLst>
              <a:ext uri="{FF2B5EF4-FFF2-40B4-BE49-F238E27FC236}">
                <a16:creationId xmlns:a16="http://schemas.microsoft.com/office/drawing/2014/main" id="{73732AE9-70E9-C1C2-3196-22F04DA6DCB4}"/>
              </a:ext>
            </a:extLst>
          </p:cNvPr>
          <p:cNvGraphicFramePr/>
          <p:nvPr>
            <p:extLst>
              <p:ext uri="{D42A27DB-BD31-4B8C-83A1-F6EECF244321}">
                <p14:modId xmlns:p14="http://schemas.microsoft.com/office/powerpoint/2010/main" val="2395936498"/>
              </p:ext>
            </p:extLst>
          </p:nvPr>
        </p:nvGraphicFramePr>
        <p:xfrm>
          <a:off x="1689099" y="2199164"/>
          <a:ext cx="5715001" cy="2944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96" name="Google Shape;596;p34"/>
          <p:cNvSpPr/>
          <p:nvPr/>
        </p:nvSpPr>
        <p:spPr>
          <a:xfrm rot="1105" flipH="1">
            <a:off x="7277637" y="4751699"/>
            <a:ext cx="1866300" cy="391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34"/>
          <p:cNvSpPr/>
          <p:nvPr/>
        </p:nvSpPr>
        <p:spPr>
          <a:xfrm rot="-5400000">
            <a:off x="-514200" y="514200"/>
            <a:ext cx="1783200" cy="75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9725BB82-F475-63E6-68C0-5CD613C6BD5C}"/>
              </a:ext>
            </a:extLst>
          </p:cNvPr>
          <p:cNvSpPr txBox="1"/>
          <p:nvPr/>
        </p:nvSpPr>
        <p:spPr>
          <a:xfrm>
            <a:off x="1282700" y="1460500"/>
            <a:ext cx="6794500" cy="738664"/>
          </a:xfrm>
          <a:prstGeom prst="rect">
            <a:avLst/>
          </a:prstGeom>
          <a:noFill/>
        </p:spPr>
        <p:txBody>
          <a:bodyPr wrap="square" rtlCol="0">
            <a:spAutoFit/>
          </a:bodyPr>
          <a:lstStyle/>
          <a:p>
            <a:r>
              <a:rPr lang="en-US" dirty="0" err="1"/>
              <a:t>shawpno</a:t>
            </a:r>
            <a:r>
              <a:rPr lang="en-US" dirty="0"/>
              <a:t> grocery shop must develop revenue-sustaining and growth strategies to continue its success. Revenue-boosting strategies include marketing, pricing, customer experience, and operational efficiency. Ideas may include:</a:t>
            </a:r>
          </a:p>
        </p:txBody>
      </p:sp>
    </p:spTree>
    <p:extLst>
      <p:ext uri="{BB962C8B-B14F-4D97-AF65-F5344CB8AC3E}">
        <p14:creationId xmlns:p14="http://schemas.microsoft.com/office/powerpoint/2010/main" val="3402913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34"/>
          <p:cNvSpPr txBox="1">
            <a:spLocks noGrp="1"/>
          </p:cNvSpPr>
          <p:nvPr>
            <p:ph type="title"/>
          </p:nvPr>
        </p:nvSpPr>
        <p:spPr>
          <a:xfrm>
            <a:off x="1926933" y="349489"/>
            <a:ext cx="4941000" cy="64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000" dirty="0"/>
              <a:t>Conclusion</a:t>
            </a:r>
            <a:endParaRPr sz="3000" dirty="0"/>
          </a:p>
        </p:txBody>
      </p:sp>
      <p:sp>
        <p:nvSpPr>
          <p:cNvPr id="595" name="Google Shape;595;p34"/>
          <p:cNvSpPr txBox="1">
            <a:spLocks noGrp="1"/>
          </p:cNvSpPr>
          <p:nvPr>
            <p:ph type="subTitle" idx="1"/>
          </p:nvPr>
        </p:nvSpPr>
        <p:spPr>
          <a:xfrm>
            <a:off x="889463" y="1350352"/>
            <a:ext cx="4127037" cy="3602648"/>
          </a:xfrm>
          <a:prstGeom prst="rect">
            <a:avLst/>
          </a:prstGeom>
        </p:spPr>
        <p:txBody>
          <a:bodyPr spcFirstLastPara="1" wrap="square" lIns="91425" tIns="91425" rIns="91425" bIns="91425" anchor="t" anchorCtr="0">
            <a:normAutofit fontScale="70000" lnSpcReduction="20000"/>
          </a:bodyPr>
          <a:lstStyle/>
          <a:p>
            <a:pPr marL="285750" lvl="0" indent="-285750" algn="just" rtl="0">
              <a:lnSpc>
                <a:spcPct val="170000"/>
              </a:lnSpc>
              <a:spcBef>
                <a:spcPts val="0"/>
              </a:spcBef>
              <a:spcAft>
                <a:spcPts val="0"/>
              </a:spcAft>
              <a:buFont typeface="Arial" panose="020B0604020202020204" pitchFamily="34" charset="0"/>
              <a:buChar char="•"/>
            </a:pPr>
            <a:r>
              <a:rPr lang="en-US" dirty="0" err="1"/>
              <a:t>shawpno</a:t>
            </a:r>
            <a:r>
              <a:rPr lang="en-US" dirty="0"/>
              <a:t> evolves and strives for excellence. With its growing customer base and strategic retail approach, </a:t>
            </a:r>
            <a:r>
              <a:rPr lang="en-US" dirty="0" err="1"/>
              <a:t>shawpno</a:t>
            </a:r>
            <a:r>
              <a:rPr lang="en-US" dirty="0"/>
              <a:t> could become Bangladesh's largest and most influential company.</a:t>
            </a:r>
          </a:p>
          <a:p>
            <a:pPr marL="285750" lvl="0" indent="-285750" algn="just" rtl="0">
              <a:lnSpc>
                <a:spcPct val="170000"/>
              </a:lnSpc>
              <a:spcBef>
                <a:spcPts val="0"/>
              </a:spcBef>
              <a:spcAft>
                <a:spcPts val="0"/>
              </a:spcAft>
              <a:buFont typeface="Arial" panose="020B0604020202020204" pitchFamily="34" charset="0"/>
              <a:buChar char="•"/>
            </a:pPr>
            <a:r>
              <a:rPr lang="en-US" dirty="0" err="1"/>
              <a:t>shawpno</a:t>
            </a:r>
            <a:r>
              <a:rPr lang="en-US" dirty="0"/>
              <a:t> is exploring e-commerce in addition to its physical presence. This forward-thinking approach matches customer shopping preferences and opens new growth and expansion opportunities.</a:t>
            </a:r>
          </a:p>
          <a:p>
            <a:pPr marL="285750" lvl="0" indent="-285750" algn="just" rtl="0">
              <a:lnSpc>
                <a:spcPct val="170000"/>
              </a:lnSpc>
              <a:spcBef>
                <a:spcPts val="0"/>
              </a:spcBef>
              <a:spcAft>
                <a:spcPts val="0"/>
              </a:spcAft>
              <a:buFont typeface="Arial" panose="020B0604020202020204" pitchFamily="34" charset="0"/>
              <a:buChar char="•"/>
            </a:pPr>
            <a:r>
              <a:rPr lang="en-US" dirty="0" err="1"/>
              <a:t>shawpno</a:t>
            </a:r>
            <a:r>
              <a:rPr lang="en-US" dirty="0"/>
              <a:t> grocery store leads the retail industry with quality, convenience, and innovation. Its mission goes beyond retail to improve millions of lives and Bangladesh's economy and society. </a:t>
            </a:r>
            <a:r>
              <a:rPr lang="en-US" dirty="0" err="1"/>
              <a:t>shawpno's</a:t>
            </a:r>
            <a:r>
              <a:rPr lang="en-US" dirty="0"/>
              <a:t> success and dedication to excellence are anticipated.</a:t>
            </a:r>
          </a:p>
          <a:p>
            <a:pPr marL="285750" lvl="0" indent="-285750" algn="just" rtl="0">
              <a:lnSpc>
                <a:spcPct val="170000"/>
              </a:lnSpc>
              <a:spcBef>
                <a:spcPts val="0"/>
              </a:spcBef>
              <a:spcAft>
                <a:spcPts val="0"/>
              </a:spcAft>
              <a:buFont typeface="Arial" panose="020B0604020202020204" pitchFamily="34" charset="0"/>
              <a:buChar char="•"/>
            </a:pPr>
            <a:endParaRPr lang="en-US" dirty="0"/>
          </a:p>
        </p:txBody>
      </p:sp>
      <p:sp>
        <p:nvSpPr>
          <p:cNvPr id="596" name="Google Shape;596;p34"/>
          <p:cNvSpPr/>
          <p:nvPr/>
        </p:nvSpPr>
        <p:spPr>
          <a:xfrm rot="1105" flipH="1">
            <a:off x="7277637" y="4751699"/>
            <a:ext cx="1866300" cy="391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34"/>
          <p:cNvSpPr/>
          <p:nvPr/>
        </p:nvSpPr>
        <p:spPr>
          <a:xfrm rot="-5400000">
            <a:off x="-514200" y="514200"/>
            <a:ext cx="1783200" cy="75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138D7E34-2D1F-D9E1-9556-7E01AE908978}"/>
              </a:ext>
            </a:extLst>
          </p:cNvPr>
          <p:cNvPicPr>
            <a:picLocks noChangeAspect="1"/>
          </p:cNvPicPr>
          <p:nvPr/>
        </p:nvPicPr>
        <p:blipFill>
          <a:blip r:embed="rId3"/>
          <a:stretch>
            <a:fillRect/>
          </a:stretch>
        </p:blipFill>
        <p:spPr>
          <a:xfrm>
            <a:off x="5016500" y="1244600"/>
            <a:ext cx="4127500" cy="3887470"/>
          </a:xfrm>
          <a:prstGeom prst="rect">
            <a:avLst/>
          </a:prstGeom>
        </p:spPr>
      </p:pic>
    </p:spTree>
    <p:extLst>
      <p:ext uri="{BB962C8B-B14F-4D97-AF65-F5344CB8AC3E}">
        <p14:creationId xmlns:p14="http://schemas.microsoft.com/office/powerpoint/2010/main" val="240107418"/>
      </p:ext>
    </p:extLst>
  </p:cSld>
  <p:clrMapOvr>
    <a:masterClrMapping/>
  </p:clrMapOvr>
</p:sld>
</file>

<file path=ppt/theme/theme1.xml><?xml version="1.0" encoding="utf-8"?>
<a:theme xmlns:a="http://schemas.openxmlformats.org/drawingml/2006/main" name="Candy Pastel Style MK Plan by Slidesgo">
  <a:themeElements>
    <a:clrScheme name="Simple Light">
      <a:dk1>
        <a:srgbClr val="2B2B2B"/>
      </a:dk1>
      <a:lt1>
        <a:srgbClr val="FFFFFF"/>
      </a:lt1>
      <a:dk2>
        <a:srgbClr val="B5EBE7"/>
      </a:dk2>
      <a:lt2>
        <a:srgbClr val="D2BCE6"/>
      </a:lt2>
      <a:accent1>
        <a:srgbClr val="FAECB6"/>
      </a:accent1>
      <a:accent2>
        <a:srgbClr val="F7CFB0"/>
      </a:accent2>
      <a:accent3>
        <a:srgbClr val="F3C5D8"/>
      </a:accent3>
      <a:accent4>
        <a:srgbClr val="FFFFFF"/>
      </a:accent4>
      <a:accent5>
        <a:srgbClr val="FFFFFF"/>
      </a:accent5>
      <a:accent6>
        <a:srgbClr val="FFFFFF"/>
      </a:accent6>
      <a:hlink>
        <a:srgbClr val="5BC9C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582</TotalTime>
  <Words>1243</Words>
  <Application>Microsoft Office PowerPoint</Application>
  <PresentationFormat>On-screen Show (16:9)</PresentationFormat>
  <Paragraphs>45</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Candy Pastel Style MK Plan by Slidesgo</vt:lpstr>
      <vt:lpstr>shawpno Grocery Shop</vt:lpstr>
      <vt:lpstr>Introduction</vt:lpstr>
      <vt:lpstr>Financial Performance</vt:lpstr>
      <vt:lpstr>Product Analysis</vt:lpstr>
      <vt:lpstr>Outlet Analysis</vt:lpstr>
      <vt:lpstr>Operations</vt:lpstr>
      <vt:lpstr>Market Presence</vt:lpstr>
      <vt:lpstr>Revenue Enhancement Strategies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Candy Pastel Style Mk Plan</dc:title>
  <cp:lastModifiedBy>sanjana nur</cp:lastModifiedBy>
  <cp:revision>16</cp:revision>
  <dcterms:modified xsi:type="dcterms:W3CDTF">2023-11-12T15:36:48Z</dcterms:modified>
</cp:coreProperties>
</file>