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Roboto Thin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Thin-regular.fntdata"/><Relationship Id="rId25" Type="http://schemas.openxmlformats.org/officeDocument/2006/relationships/slide" Target="slides/slide19.xml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7271a04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7271a04f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7271a04f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47271a04f9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7271a04f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47271a04f9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271a04f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47271a04f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271a04f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47271a04f9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7271a04f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47271a04f9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722733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4722733b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722733b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4722733b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457200" y="22294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457200" y="22294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2294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302360" y="4021200"/>
            <a:ext cx="576000" cy="57564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449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4344" l="-4523" r="-4656" t="-7510"/>
          <a:stretch/>
        </p:blipFill>
        <p:spPr>
          <a:xfrm>
            <a:off x="3520440" y="4005000"/>
            <a:ext cx="2148480" cy="15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82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1200" y="6441840"/>
            <a:ext cx="1410120" cy="31428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6356520"/>
            <a:ext cx="13104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76796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46674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/>
          <p:nvPr/>
        </p:nvSpPr>
        <p:spPr>
          <a:xfrm>
            <a:off x="0" y="6330240"/>
            <a:ext cx="9143640" cy="5274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1200" y="6441840"/>
            <a:ext cx="1410120" cy="31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0" type="dt"/>
          </p:nvPr>
        </p:nvSpPr>
        <p:spPr>
          <a:xfrm>
            <a:off x="457200" y="6356520"/>
            <a:ext cx="1397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1" type="ftr"/>
          </p:nvPr>
        </p:nvSpPr>
        <p:spPr>
          <a:xfrm>
            <a:off x="1855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475056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jp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/>
          <p:nvPr/>
        </p:nvSpPr>
        <p:spPr>
          <a:xfrm>
            <a:off x="457375" y="685795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44950"/>
                </a:solidFill>
                <a:highlight>
                  <a:schemeClr val="lt1"/>
                </a:highlight>
              </a:rPr>
              <a:t>NYC Parking Ticket Issuance Pattern Detection</a:t>
            </a:r>
            <a:endParaRPr b="0" i="0" sz="65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0"/>
          <p:cNvSpPr txBox="1"/>
          <p:nvPr/>
        </p:nvSpPr>
        <p:spPr>
          <a:xfrm>
            <a:off x="1267425" y="2312265"/>
            <a:ext cx="64005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Maria Mahbub (CS 690)</a:t>
            </a:r>
            <a:endParaRPr sz="31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Tasmia Rahman (CS 594)</a:t>
            </a:r>
            <a:endParaRPr sz="31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9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Three or four slides with the results of your projects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Start from the environment you use to run your tests, i.e., on what system(s) do you run your test? What is the setting of the system?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Describe the test execution, e.g., how many times do you repeat the tests? What is the input data for each test?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List the metrics of success, e.g., what do you measure? Why? What is the metrics range? The higher the better? The lower the better?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Present relevant results in diagrams. For each diagram, list the main observations and takeaway for the reader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56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 (for </a:t>
            </a: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subset of our  data</a:t>
            </a: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0"/>
          <p:cNvSpPr txBox="1"/>
          <p:nvPr/>
        </p:nvSpPr>
        <p:spPr>
          <a:xfrm>
            <a:off x="457200" y="1417375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Frequency of violation code: 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71, 7, 21, 14, 20 are top 5 most violated code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25" y="2381925"/>
            <a:ext cx="7963074" cy="385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 (for </a:t>
            </a: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subset of our  data</a:t>
            </a: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457200" y="12877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20 most common violation time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: 1:33 p.m., 1:43 p.m., 11:46 a.m., 1:24 p.m., 1:18 p.m. are top 5 most common violation time, implying that either traffic police are more active or people are a little reckless 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at that time.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51"/>
          <p:cNvPicPr preferRelativeResize="0"/>
          <p:nvPr/>
        </p:nvPicPr>
        <p:blipFill rotWithShape="1">
          <a:blip r:embed="rId3">
            <a:alphaModFix/>
          </a:blip>
          <a:srcRect b="0" l="758" r="748" t="0"/>
          <a:stretch/>
        </p:blipFill>
        <p:spPr>
          <a:xfrm>
            <a:off x="723575" y="2784351"/>
            <a:ext cx="7696851" cy="358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/>
        </p:nvSpPr>
        <p:spPr>
          <a:xfrm>
            <a:off x="457200" y="170505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 (for </a:t>
            </a: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subset of our  data</a:t>
            </a: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2"/>
          <p:cNvSpPr txBox="1"/>
          <p:nvPr/>
        </p:nvSpPr>
        <p:spPr>
          <a:xfrm>
            <a:off x="457200" y="116625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20 most common vehicle types responsible for violation: This result can be interpreted as the mostly used vehicle types by NYC residents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 or its visitors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150" y="2403025"/>
            <a:ext cx="5295401" cy="3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 (for a subset of our  data)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3"/>
          <p:cNvSpPr txBox="1"/>
          <p:nvPr/>
        </p:nvSpPr>
        <p:spPr>
          <a:xfrm>
            <a:off x="457200" y="1655375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Relationship between issuance street and violation code: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5" y="2200400"/>
            <a:ext cx="9144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 (for a subset of our  data)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57200" y="1655375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K-means: Choosing optimal K: Clustering with Violation code and Precinct: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38" y="2973125"/>
            <a:ext cx="39719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525" y="2973125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Results (for a subset of our  data)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5"/>
          <p:cNvSpPr txBox="1"/>
          <p:nvPr/>
        </p:nvSpPr>
        <p:spPr>
          <a:xfrm>
            <a:off x="457200" y="1655375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Predictive Model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Lessons Learned and Future Work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This is a conclusion slide with lessons learned and future work; each item is one or two bullet points / sentences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Describe what is the project about and the key methodology you use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Describe one or two key numerical results and their significance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Describe the next step(s) of the project, i.e., what you would do if you have more time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Revision of your Slides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7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Go back to Slide 2 and review each one of your slides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Can you replace any text part with one or more figures?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Can you simplify / reduce any sentences?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Are there clear connections between consecutive slides?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/>
          <p:nvPr/>
        </p:nvSpPr>
        <p:spPr>
          <a:xfrm>
            <a:off x="457200" y="2229480"/>
            <a:ext cx="8229240" cy="20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NEVER end your presentation with </a:t>
            </a:r>
            <a:br>
              <a:rPr lang="en-US" sz="1800"/>
            </a:br>
            <a:r>
              <a:rPr b="0" lang="en-US" sz="36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slide with “Thank you"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/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 slide - One concept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2"/>
          <p:cNvSpPr txBox="1"/>
          <p:nvPr/>
        </p:nvSpPr>
        <p:spPr>
          <a:xfrm>
            <a:off x="457200" y="22294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picture is better than 100 words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b="0" i="0" sz="2400" u="none" cap="none" strike="noStrike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When are tickets most likely to be issued? Any seasonality?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What are the most common years and types of cars to be ticketed?</a:t>
            </a:r>
            <a:endParaRPr sz="18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Relevancy: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Analyzing the pattern of ticket violation focusing the time of issuance and type of issued car can give us insight on the impacts of these features.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A prediction model can be useful to warn the drivers to avoid getting tickets issues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verarching project goal</a:t>
            </a: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An accurate prediction model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US" sz="1800">
                <a:solidFill>
                  <a:schemeClr val="dk1"/>
                </a:solidFill>
              </a:rPr>
              <a:t>A clustering that can be evaluated for proper interpretation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44"/>
          <p:cNvGrpSpPr/>
          <p:nvPr/>
        </p:nvGrpSpPr>
        <p:grpSpPr>
          <a:xfrm>
            <a:off x="700503" y="1573419"/>
            <a:ext cx="1626047" cy="4208068"/>
            <a:chOff x="1118210" y="283725"/>
            <a:chExt cx="2090840" cy="4076400"/>
          </a:xfrm>
        </p:grpSpPr>
        <p:sp>
          <p:nvSpPr>
            <p:cNvPr id="199" name="Google Shape;199;p4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1178656" y="1430034"/>
              <a:ext cx="1785600" cy="12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B61249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Police Officer issues ticket for illegally parked cars</a:t>
              </a:r>
              <a:endParaRPr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1178653" y="3172450"/>
              <a:ext cx="19506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Quantitative Data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44"/>
          <p:cNvGrpSpPr/>
          <p:nvPr/>
        </p:nvGrpSpPr>
        <p:grpSpPr>
          <a:xfrm>
            <a:off x="2378359" y="1573434"/>
            <a:ext cx="1562903" cy="4225596"/>
            <a:chOff x="1118210" y="283725"/>
            <a:chExt cx="2090840" cy="4076400"/>
          </a:xfrm>
        </p:grpSpPr>
        <p:sp>
          <p:nvSpPr>
            <p:cNvPr id="205" name="Google Shape;205;p4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rgbClr val="B61249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44"/>
          <p:cNvGrpSpPr/>
          <p:nvPr/>
        </p:nvGrpSpPr>
        <p:grpSpPr>
          <a:xfrm>
            <a:off x="5611805" y="1573416"/>
            <a:ext cx="1489306" cy="4242717"/>
            <a:chOff x="1118210" y="283725"/>
            <a:chExt cx="2090840" cy="4076400"/>
          </a:xfrm>
        </p:grpSpPr>
        <p:sp>
          <p:nvSpPr>
            <p:cNvPr id="210" name="Google Shape;210;p4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4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44"/>
          <p:cNvGrpSpPr/>
          <p:nvPr/>
        </p:nvGrpSpPr>
        <p:grpSpPr>
          <a:xfrm>
            <a:off x="7142698" y="1573416"/>
            <a:ext cx="1625001" cy="4242717"/>
            <a:chOff x="1118210" y="283725"/>
            <a:chExt cx="2090840" cy="4076400"/>
          </a:xfrm>
        </p:grpSpPr>
        <p:sp>
          <p:nvSpPr>
            <p:cNvPr id="214" name="Google Shape;214;p4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4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" name="Google Shape;2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349" y="1837700"/>
            <a:ext cx="1335600" cy="8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25" y="1718850"/>
            <a:ext cx="1247050" cy="10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4"/>
          <p:cNvSpPr/>
          <p:nvPr/>
        </p:nvSpPr>
        <p:spPr>
          <a:xfrm>
            <a:off x="2467502" y="2804704"/>
            <a:ext cx="13356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</a:t>
            </a: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collected</a:t>
            </a: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provided by Department of Finance</a:t>
            </a:r>
            <a:endParaRPr sz="1500">
              <a:solidFill>
                <a:srgbClr val="B6124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5690227" y="2804704"/>
            <a:ext cx="13356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Analyze data features and perform algorithmic analysis </a:t>
            </a:r>
            <a:endParaRPr sz="1500">
              <a:solidFill>
                <a:srgbClr val="B6124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21" name="Google Shape;221;p44"/>
          <p:cNvGrpSpPr/>
          <p:nvPr/>
        </p:nvGrpSpPr>
        <p:grpSpPr>
          <a:xfrm>
            <a:off x="3982244" y="1573416"/>
            <a:ext cx="1590920" cy="4242717"/>
            <a:chOff x="1118210" y="283725"/>
            <a:chExt cx="2090840" cy="4076400"/>
          </a:xfrm>
        </p:grpSpPr>
        <p:sp>
          <p:nvSpPr>
            <p:cNvPr id="222" name="Google Shape;222;p4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1118210" y="341749"/>
              <a:ext cx="20304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B6124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4"/>
            <p:cNvSpPr/>
            <p:nvPr/>
          </p:nvSpPr>
          <p:spPr>
            <a:xfrm rot="5400000">
              <a:off x="1938854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44"/>
          <p:cNvSpPr/>
          <p:nvPr/>
        </p:nvSpPr>
        <p:spPr>
          <a:xfrm>
            <a:off x="7200250" y="2804700"/>
            <a:ext cx="14583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Communicate the findings using plots and interactive visualizations</a:t>
            </a:r>
            <a:endParaRPr sz="1500">
              <a:solidFill>
                <a:srgbClr val="B6124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2405850" y="4574100"/>
            <a:ext cx="1458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Source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44"/>
          <p:cNvSpPr/>
          <p:nvPr/>
        </p:nvSpPr>
        <p:spPr>
          <a:xfrm>
            <a:off x="3994803" y="4574100"/>
            <a:ext cx="17694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4"/>
          <p:cNvSpPr/>
          <p:nvPr/>
        </p:nvSpPr>
        <p:spPr>
          <a:xfrm>
            <a:off x="5690225" y="4574100"/>
            <a:ext cx="1458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7183900" y="4574100"/>
            <a:ext cx="1458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4011102" y="2804704"/>
            <a:ext cx="13356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ata with incomplete or missing attributes </a:t>
            </a:r>
            <a:r>
              <a:rPr lang="en-US" sz="1500">
                <a:solidFill>
                  <a:srgbClr val="B61249"/>
                </a:solidFill>
                <a:latin typeface="Roboto Medium"/>
                <a:ea typeface="Roboto Medium"/>
                <a:cs typeface="Roboto Medium"/>
                <a:sym typeface="Roboto Medium"/>
              </a:rPr>
              <a:t>are cleaned </a:t>
            </a:r>
            <a:endParaRPr sz="1500">
              <a:solidFill>
                <a:srgbClr val="B6124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31" name="Google Shape;23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425" y="1705011"/>
            <a:ext cx="1335600" cy="108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5690138" y="1706088"/>
            <a:ext cx="1335600" cy="108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8875" y="1559028"/>
            <a:ext cx="1458300" cy="13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Background and Related Work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8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 work has been carried out on finding a pattern of parking ticket violations focusing on understanding the relationship between the locations and type of violations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Another paper analyzed the factors that affect truck parking violation frequency in urban areas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There is also a study on downtown parking model integrating traffic congestion and on-street parking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There is another study on cultural norms and legal enforcement in controlling corruption by analyzing the parking behavior of United Nations officials in Manhattan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marR="0" rtl="0" algn="just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7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Two or three slides with the overview of the methodology you applied in your project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What tools do you use? Do you write a new tool?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What algorithms  do you use? Do you write new algorithms?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080" lvl="1" marL="9144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How do you use the tools / algorithms? What is the solution workflow?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7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MapReduce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▪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Find the most common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violation location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violation time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Vehicle Make Company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Vehicle Body Type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Violation Code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▪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Find a relation between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Violation Code and street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Violation Code and time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■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Violation Code and body type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/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Methodology 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457200" y="1600200"/>
            <a:ext cx="82293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2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K-Means: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Char char="▪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Identify how many groups there can be in terms of violation</a:t>
            </a:r>
            <a:b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Predictive Model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▪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Using linear regression to predict violation type for certain attributes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3B3C3E"/>
                </a:solidFill>
                <a:latin typeface="Calibri"/>
                <a:ea typeface="Calibri"/>
                <a:cs typeface="Calibri"/>
                <a:sym typeface="Calibri"/>
              </a:rPr>
              <a:t>All our tests will be run on JetStream</a:t>
            </a:r>
            <a:endParaRPr sz="2400">
              <a:solidFill>
                <a:srgbClr val="3B3C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