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369">
          <p15:clr>
            <a:srgbClr val="000000"/>
          </p15:clr>
        </p15:guide>
        <p15:guide id="2" pos="1030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369" orient="horz"/>
        <p:guide pos="103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028700" y="474876"/>
            <a:ext cx="30976842" cy="434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028700" y="3589065"/>
            <a:ext cx="30976842" cy="25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44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7093922" y="40193888"/>
            <a:ext cx="14911622" cy="2856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1028700" y="7238475"/>
            <a:ext cx="14856264" cy="3098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800"/>
              <a:buFont typeface="Arial"/>
              <a:buNone/>
              <a:defRPr b="1" i="0" sz="5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08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Char char="–"/>
              <a:defRPr b="0" i="0" sz="4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Char char="»"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74700" lvl="6" marL="32004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74700" lvl="7" marL="36576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74700" lvl="8" marL="41148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16930516" y="7238476"/>
            <a:ext cx="15075027" cy="30985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800"/>
              <a:buFont typeface="Arial"/>
              <a:buNone/>
              <a:defRPr b="1" i="0" sz="5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08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Char char="–"/>
              <a:defRPr b="0" i="0" sz="4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Char char="»"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74700" lvl="6" marL="32004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74700" lvl="7" marL="36576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74700" lvl="8" marL="41148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D6C3">
            <a:alpha val="39607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73037" y="0"/>
            <a:ext cx="33280351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477950"/>
            <a:ext cx="329184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40320913"/>
            <a:ext cx="12239625" cy="272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1646237" y="1757362"/>
            <a:ext cx="29627512" cy="40593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2" Type="http://schemas.openxmlformats.org/officeDocument/2006/relationships/image" Target="../media/image25.png"/><Relationship Id="rId21" Type="http://schemas.openxmlformats.org/officeDocument/2006/relationships/image" Target="../media/image21.png"/><Relationship Id="rId24" Type="http://schemas.openxmlformats.org/officeDocument/2006/relationships/image" Target="../media/image19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25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1" Type="http://schemas.openxmlformats.org/officeDocument/2006/relationships/image" Target="../media/image11.png"/><Relationship Id="rId10" Type="http://schemas.openxmlformats.org/officeDocument/2006/relationships/image" Target="../media/image13.png"/><Relationship Id="rId13" Type="http://schemas.openxmlformats.org/officeDocument/2006/relationships/image" Target="../media/image22.png"/><Relationship Id="rId12" Type="http://schemas.openxmlformats.org/officeDocument/2006/relationships/image" Target="../media/image15.png"/><Relationship Id="rId15" Type="http://schemas.openxmlformats.org/officeDocument/2006/relationships/image" Target="../media/image16.png"/><Relationship Id="rId14" Type="http://schemas.openxmlformats.org/officeDocument/2006/relationships/image" Target="../media/image10.png"/><Relationship Id="rId17" Type="http://schemas.openxmlformats.org/officeDocument/2006/relationships/image" Target="../media/image14.png"/><Relationship Id="rId16" Type="http://schemas.openxmlformats.org/officeDocument/2006/relationships/image" Target="../media/image12.png"/><Relationship Id="rId19" Type="http://schemas.openxmlformats.org/officeDocument/2006/relationships/image" Target="../media/image24.png"/><Relationship Id="rId1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11254500" y="13478875"/>
            <a:ext cx="10671300" cy="48279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303250" y="13298125"/>
            <a:ext cx="10671300" cy="5008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</p:txBody>
      </p:sp>
      <p:sp>
        <p:nvSpPr>
          <p:cNvPr id="26" name="Google Shape;26;p3"/>
          <p:cNvSpPr txBox="1"/>
          <p:nvPr/>
        </p:nvSpPr>
        <p:spPr>
          <a:xfrm>
            <a:off x="16874825" y="6392025"/>
            <a:ext cx="15661800" cy="4253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7" name="Google Shape;27;p3"/>
          <p:cNvSpPr txBox="1"/>
          <p:nvPr/>
        </p:nvSpPr>
        <p:spPr>
          <a:xfrm>
            <a:off x="263050" y="6382850"/>
            <a:ext cx="16253100" cy="4253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6000"/>
              <a:buFont typeface="Calibri"/>
              <a:buChar char="•"/>
            </a:pPr>
            <a:r>
              <a:t/>
            </a:r>
            <a:endParaRPr sz="6000"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-100800" y="474650"/>
            <a:ext cx="32918400" cy="6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0"/>
              <a:buFont typeface="Arial"/>
              <a:buNone/>
            </a:pPr>
            <a:r>
              <a:rPr lang="en-US" sz="9600"/>
              <a:t>Likelihood and Correlation Estimation of NYC Parking Violations: A scalable approach using PySpark</a:t>
            </a:r>
            <a:endParaRPr sz="9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0"/>
              <a:buFont typeface="Arial"/>
              <a:buNone/>
            </a:pPr>
            <a:r>
              <a:rPr lang="en-US" sz="6000"/>
              <a:t>Maria Mahbub</a:t>
            </a:r>
            <a:r>
              <a:rPr baseline="30000" lang="en-US" sz="6000"/>
              <a:t>1</a:t>
            </a:r>
            <a:r>
              <a:rPr lang="en-US" sz="6000"/>
              <a:t> and Tasmia Rahman</a:t>
            </a:r>
            <a:r>
              <a:rPr baseline="30000" lang="en-US" sz="6000"/>
              <a:t>2</a:t>
            </a:r>
            <a:endParaRPr baseline="30000"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0"/>
              <a:buFont typeface="Arial"/>
              <a:buNone/>
            </a:pPr>
            <a:r>
              <a:rPr i="1" lang="en-US" sz="3600"/>
              <a:t>Bredesen Center, UTK &amp; ORNL</a:t>
            </a:r>
            <a:r>
              <a:rPr baseline="30000" i="1" lang="en-US" sz="3600"/>
              <a:t>1</a:t>
            </a:r>
            <a:r>
              <a:rPr i="1" lang="en-US" sz="3600"/>
              <a:t>, EECS, UTK</a:t>
            </a:r>
            <a:r>
              <a:rPr baseline="30000" i="1" lang="en-US" sz="3600"/>
              <a:t>2</a:t>
            </a:r>
            <a:endParaRPr baseline="30000" i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0"/>
              <a:buFont typeface="Arial"/>
              <a:buNone/>
            </a:pPr>
            <a:r>
              <a:t/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0"/>
              <a:buFont typeface="Arial"/>
              <a:buNone/>
            </a:pPr>
            <a:r>
              <a:t/>
            </a:r>
            <a:endParaRPr sz="9600"/>
          </a:p>
        </p:txBody>
      </p:sp>
      <p:sp>
        <p:nvSpPr>
          <p:cNvPr id="29" name="Google Shape;29;p3"/>
          <p:cNvSpPr txBox="1"/>
          <p:nvPr/>
        </p:nvSpPr>
        <p:spPr>
          <a:xfrm>
            <a:off x="320950" y="18617975"/>
            <a:ext cx="31914300" cy="202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263050" y="21094900"/>
            <a:ext cx="16195200" cy="17728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16874825" y="21236175"/>
            <a:ext cx="15621000" cy="175872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6885200" y="6368200"/>
            <a:ext cx="15661800" cy="1227000"/>
          </a:xfrm>
          <a:prstGeom prst="rect">
            <a:avLst/>
          </a:prstGeom>
          <a:solidFill>
            <a:srgbClr val="DB7307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Sets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5600" y="8015575"/>
            <a:ext cx="3278626" cy="2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/>
        </p:nvSpPr>
        <p:spPr>
          <a:xfrm>
            <a:off x="680200" y="7885450"/>
            <a:ext cx="15360900" cy="23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Where and when are tickets most likely to be issued? </a:t>
            </a:r>
            <a:endParaRPr sz="40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What type of codes are mostly violated? </a:t>
            </a:r>
            <a:endParaRPr sz="40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What are the most common color and types of cars to be ticketed?</a:t>
            </a:r>
            <a:endParaRPr sz="40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How much NYC is earning from parking violations?</a:t>
            </a:r>
            <a:endParaRPr sz="40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234100" y="6389550"/>
            <a:ext cx="16282200" cy="1227000"/>
          </a:xfrm>
          <a:prstGeom prst="rect">
            <a:avLst/>
          </a:prstGeom>
          <a:solidFill>
            <a:srgbClr val="DB7307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22205750" y="12317150"/>
            <a:ext cx="10271400" cy="568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 txBox="1"/>
          <p:nvPr/>
        </p:nvSpPr>
        <p:spPr>
          <a:xfrm>
            <a:off x="303700" y="10835050"/>
            <a:ext cx="32232900" cy="1227000"/>
          </a:xfrm>
          <a:prstGeom prst="rect">
            <a:avLst/>
          </a:prstGeom>
          <a:solidFill>
            <a:srgbClr val="DB7307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Analysis Workflow (Scalable)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8572413" y="14140450"/>
            <a:ext cx="2214300" cy="2399100"/>
          </a:xfrm>
          <a:prstGeom prst="cube">
            <a:avLst>
              <a:gd fmla="val 25000" name="adj"/>
            </a:avLst>
          </a:prstGeom>
          <a:solidFill>
            <a:srgbClr val="1C4587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2381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82250" y="14015450"/>
            <a:ext cx="2403300" cy="1740600"/>
          </a:xfrm>
          <a:prstGeom prst="cube">
            <a:avLst>
              <a:gd fmla="val 25000" name="adj"/>
            </a:avLst>
          </a:prstGeom>
          <a:solidFill>
            <a:srgbClr val="1C4587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21540000" dist="190500">
              <a:srgbClr val="783F04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 txBox="1"/>
          <p:nvPr/>
        </p:nvSpPr>
        <p:spPr>
          <a:xfrm>
            <a:off x="303300" y="14599550"/>
            <a:ext cx="221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NYC</a:t>
            </a:r>
            <a:r>
              <a:rPr lang="en-US" sz="3000">
                <a:solidFill>
                  <a:srgbClr val="FFFFFF"/>
                </a:solidFill>
              </a:rPr>
              <a:t> Open Data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523925" y="15718063"/>
            <a:ext cx="221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Raw Data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2" name="Google Shape;42;p3"/>
          <p:cNvSpPr txBox="1"/>
          <p:nvPr/>
        </p:nvSpPr>
        <p:spPr>
          <a:xfrm>
            <a:off x="8323500" y="16657200"/>
            <a:ext cx="2934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Prepared Data </a:t>
            </a:r>
            <a:endParaRPr sz="2400"/>
          </a:p>
        </p:txBody>
      </p:sp>
      <p:sp>
        <p:nvSpPr>
          <p:cNvPr id="43" name="Google Shape;43;p3"/>
          <p:cNvSpPr txBox="1"/>
          <p:nvPr/>
        </p:nvSpPr>
        <p:spPr>
          <a:xfrm>
            <a:off x="8429375" y="14819425"/>
            <a:ext cx="20139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50000 Sample Data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043380" y="14948815"/>
            <a:ext cx="462300" cy="4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1389576" y="14339125"/>
            <a:ext cx="2403300" cy="15705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15240000" dist="200025">
              <a:srgbClr val="783F0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1570850" y="14599550"/>
            <a:ext cx="2487600" cy="15465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4853750" y="14118625"/>
            <a:ext cx="6966300" cy="38649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Likelihood Analysis:</a:t>
            </a:r>
            <a:endParaRPr sz="3000">
              <a:solidFill>
                <a:srgbClr val="FFFFFF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</a:pPr>
            <a:r>
              <a:rPr lang="en-US" sz="3000">
                <a:solidFill>
                  <a:schemeClr val="lt1"/>
                </a:solidFill>
              </a:rPr>
              <a:t>Observe frequency of factors using </a:t>
            </a:r>
            <a:r>
              <a:rPr lang="en-US" sz="3000">
                <a:solidFill>
                  <a:srgbClr val="FFFFFF"/>
                </a:solidFill>
              </a:rPr>
              <a:t>MapReduce that scales to larger dataset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Pattern Analysis:</a:t>
            </a:r>
            <a:endParaRPr sz="3000">
              <a:solidFill>
                <a:schemeClr val="lt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</a:pPr>
            <a:r>
              <a:rPr lang="en-US" sz="3000">
                <a:solidFill>
                  <a:schemeClr val="lt1"/>
                </a:solidFill>
              </a:rPr>
              <a:t>Build maps for correlation analysis of different features</a:t>
            </a:r>
            <a:endParaRPr sz="3000">
              <a:solidFill>
                <a:schemeClr val="lt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</a:pPr>
            <a:r>
              <a:rPr lang="en-US" sz="3000">
                <a:solidFill>
                  <a:schemeClr val="lt1"/>
                </a:solidFill>
              </a:rPr>
              <a:t>Generate likelihood correlations</a:t>
            </a:r>
            <a:endParaRPr sz="3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11505125" y="15023650"/>
            <a:ext cx="26412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Parallelization</a:t>
            </a:r>
            <a:endParaRPr sz="3000"/>
          </a:p>
        </p:txBody>
      </p:sp>
      <p:sp>
        <p:nvSpPr>
          <p:cNvPr id="49" name="Google Shape;49;p3"/>
          <p:cNvSpPr/>
          <p:nvPr/>
        </p:nvSpPr>
        <p:spPr>
          <a:xfrm>
            <a:off x="14035450" y="15404550"/>
            <a:ext cx="852300" cy="496500"/>
          </a:xfrm>
          <a:prstGeom prst="rightArrow">
            <a:avLst>
              <a:gd fmla="val 59386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00050" y="16184446"/>
            <a:ext cx="26412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PySpark context to build rdds</a:t>
            </a:r>
            <a:endParaRPr sz="2400"/>
          </a:p>
        </p:txBody>
      </p:sp>
      <p:sp>
        <p:nvSpPr>
          <p:cNvPr id="51" name="Google Shape;51;p3"/>
          <p:cNvSpPr txBox="1"/>
          <p:nvPr/>
        </p:nvSpPr>
        <p:spPr>
          <a:xfrm>
            <a:off x="22205750" y="13433975"/>
            <a:ext cx="10341300" cy="48279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</p:txBody>
      </p:sp>
      <p:sp>
        <p:nvSpPr>
          <p:cNvPr id="52" name="Google Shape;52;p3"/>
          <p:cNvSpPr/>
          <p:nvPr/>
        </p:nvSpPr>
        <p:spPr>
          <a:xfrm>
            <a:off x="26867500" y="14278625"/>
            <a:ext cx="5336400" cy="35868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Likelihood </a:t>
            </a:r>
            <a:r>
              <a:rPr lang="en-US" sz="3000">
                <a:solidFill>
                  <a:srgbClr val="FFFFFF"/>
                </a:solidFill>
              </a:rPr>
              <a:t>Analysis </a:t>
            </a:r>
            <a:endParaRPr sz="3000">
              <a:solidFill>
                <a:srgbClr val="FFFFFF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</a:pPr>
            <a:r>
              <a:rPr lang="en-US" sz="3000">
                <a:solidFill>
                  <a:srgbClr val="FFFFFF"/>
                </a:solidFill>
              </a:rPr>
              <a:t>Bar Plot</a:t>
            </a:r>
            <a:endParaRPr sz="3000">
              <a:solidFill>
                <a:srgbClr val="FFFFFF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</a:pPr>
            <a:r>
              <a:rPr lang="en-US" sz="3000">
                <a:solidFill>
                  <a:srgbClr val="FFFFFF"/>
                </a:solidFill>
              </a:rPr>
              <a:t>Pie Chart</a:t>
            </a:r>
            <a:endParaRPr sz="3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Pattern Analysis </a:t>
            </a:r>
            <a:endParaRPr sz="3000">
              <a:solidFill>
                <a:srgbClr val="FFFFFF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</a:pPr>
            <a:r>
              <a:rPr lang="en-US" sz="3000">
                <a:solidFill>
                  <a:srgbClr val="FFFFFF"/>
                </a:solidFill>
              </a:rPr>
              <a:t>Scatter Plot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25176425" y="15511325"/>
            <a:ext cx="1691100" cy="4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22558325" y="15052175"/>
            <a:ext cx="2487600" cy="15465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328613" rotWithShape="0" algn="bl" dir="21540000" dist="457200">
              <a:srgbClr val="783F04">
                <a:alpha val="4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22527438" y="15471425"/>
            <a:ext cx="248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Visualization</a:t>
            </a:r>
            <a:endParaRPr sz="3000"/>
          </a:p>
        </p:txBody>
      </p:sp>
      <p:sp>
        <p:nvSpPr>
          <p:cNvPr id="56" name="Google Shape;56;p3"/>
          <p:cNvSpPr txBox="1"/>
          <p:nvPr/>
        </p:nvSpPr>
        <p:spPr>
          <a:xfrm>
            <a:off x="263050" y="18617975"/>
            <a:ext cx="32232900" cy="1227000"/>
          </a:xfrm>
          <a:prstGeom prst="rect">
            <a:avLst/>
          </a:prstGeom>
          <a:solidFill>
            <a:srgbClr val="DB7307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 and Findings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263050" y="19964225"/>
            <a:ext cx="16195200" cy="1227000"/>
          </a:xfrm>
          <a:prstGeom prst="rect">
            <a:avLst/>
          </a:prstGeom>
          <a:solidFill>
            <a:srgbClr val="DB7307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Likelihood Analysis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449600" y="21355400"/>
            <a:ext cx="7135800" cy="2856000"/>
          </a:xfrm>
          <a:prstGeom prst="rect">
            <a:avLst/>
          </a:prstGeom>
          <a:solidFill>
            <a:srgbClr val="1F497D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➢"/>
            </a:pPr>
            <a:r>
              <a:rPr b="1" lang="en-US" sz="3000">
                <a:solidFill>
                  <a:srgbClr val="FFFFFF"/>
                </a:solidFill>
              </a:rPr>
              <a:t>Which</a:t>
            </a:r>
            <a:r>
              <a:rPr b="1" lang="en-US" sz="3000">
                <a:solidFill>
                  <a:srgbClr val="FFFFFF"/>
                </a:solidFill>
              </a:rPr>
              <a:t> codes seem to get violated the most?</a:t>
            </a:r>
            <a:endParaRPr b="1" sz="3000">
              <a:solidFill>
                <a:srgbClr val="FFFFFF"/>
              </a:solidFill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➢"/>
            </a:pPr>
            <a:r>
              <a:rPr b="1" lang="en-US" sz="3000">
                <a:solidFill>
                  <a:srgbClr val="FFFFFF"/>
                </a:solidFill>
              </a:rPr>
              <a:t>Are there some common car companies that get tickets issued frequently, or color?</a:t>
            </a:r>
            <a:endParaRPr b="1" sz="3000">
              <a:solidFill>
                <a:srgbClr val="FFFFFF"/>
              </a:solidFill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➢"/>
            </a:pPr>
            <a:r>
              <a:rPr b="1" lang="en-US" sz="3000">
                <a:solidFill>
                  <a:srgbClr val="FFFFFF"/>
                </a:solidFill>
              </a:rPr>
              <a:t>Is there any risky street?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49600" y="27655400"/>
            <a:ext cx="15853500" cy="110091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3"/>
          <p:cNvPicPr preferRelativeResize="0"/>
          <p:nvPr/>
        </p:nvPicPr>
        <p:blipFill rotWithShape="1">
          <a:blip r:embed="rId4">
            <a:alphaModFix/>
          </a:blip>
          <a:srcRect b="-205329" l="61589" r="-61589" t="205329"/>
          <a:stretch/>
        </p:blipFill>
        <p:spPr>
          <a:xfrm>
            <a:off x="7359825" y="34376074"/>
            <a:ext cx="4639500" cy="2913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"/>
          <p:cNvPicPr preferRelativeResize="0"/>
          <p:nvPr/>
        </p:nvPicPr>
        <p:blipFill rotWithShape="1">
          <a:blip r:embed="rId5">
            <a:alphaModFix/>
          </a:blip>
          <a:srcRect b="0" l="0" r="-1564" t="0"/>
          <a:stretch/>
        </p:blipFill>
        <p:spPr>
          <a:xfrm>
            <a:off x="492300" y="33563750"/>
            <a:ext cx="6067200" cy="49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 txBox="1"/>
          <p:nvPr/>
        </p:nvSpPr>
        <p:spPr>
          <a:xfrm>
            <a:off x="6612200" y="37289325"/>
            <a:ext cx="9548100" cy="12270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Morning is the most busy time, hence parking codes are most likely to get  violated during this time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Broadway is the riskiest zone regardless of time period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63" name="Google Shape;6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850" y="29140725"/>
            <a:ext cx="5989600" cy="45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449600" y="24281375"/>
            <a:ext cx="7135800" cy="31713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Most occurred violation codes, car companies and streets are analyzed with Map Reduce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Mostly violated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Code</a:t>
            </a:r>
            <a:r>
              <a:rPr lang="en-US" sz="2000">
                <a:solidFill>
                  <a:schemeClr val="dk1"/>
                </a:solidFill>
              </a:rPr>
              <a:t>: 21,38,14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21:  No parking sign violation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38: Failing to show a receipt or tag in the windshield.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14:  Standing not allowed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Street</a:t>
            </a:r>
            <a:r>
              <a:rPr b="1" lang="en-US" sz="2000">
                <a:solidFill>
                  <a:schemeClr val="dk1"/>
                </a:solidFill>
              </a:rPr>
              <a:t>:</a:t>
            </a:r>
            <a:r>
              <a:rPr lang="en-US" sz="2000">
                <a:solidFill>
                  <a:schemeClr val="dk1"/>
                </a:solidFill>
              </a:rPr>
              <a:t> Broadway, 3rd Ave, 5th Ave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Vehicle Company :</a:t>
            </a:r>
            <a:r>
              <a:rPr lang="en-US" sz="2000">
                <a:solidFill>
                  <a:schemeClr val="dk1"/>
                </a:solidFill>
              </a:rPr>
              <a:t> Ford, Toyota, Honda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Vehicle Color:</a:t>
            </a:r>
            <a:r>
              <a:rPr lang="en-US" sz="2000">
                <a:solidFill>
                  <a:schemeClr val="dk1"/>
                </a:solidFill>
              </a:rPr>
              <a:t> White, Grey and Black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2248775" y="33818150"/>
            <a:ext cx="3934500" cy="458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Midtown East Manhattan</a:t>
            </a:r>
            <a:endParaRPr b="1" sz="2000"/>
          </a:p>
        </p:txBody>
      </p:sp>
      <p:sp>
        <p:nvSpPr>
          <p:cNvPr id="66" name="Google Shape;66;p3"/>
          <p:cNvSpPr txBox="1"/>
          <p:nvPr/>
        </p:nvSpPr>
        <p:spPr>
          <a:xfrm>
            <a:off x="6412550" y="28639300"/>
            <a:ext cx="9861000" cy="49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Street Distribution during different time period</a:t>
            </a:r>
            <a:endParaRPr b="1" sz="2400"/>
          </a:p>
        </p:txBody>
      </p:sp>
      <p:sp>
        <p:nvSpPr>
          <p:cNvPr id="67" name="Google Shape;67;p3"/>
          <p:cNvSpPr txBox="1"/>
          <p:nvPr/>
        </p:nvSpPr>
        <p:spPr>
          <a:xfrm>
            <a:off x="16874825" y="19964125"/>
            <a:ext cx="15621000" cy="1227000"/>
          </a:xfrm>
          <a:prstGeom prst="rect">
            <a:avLst/>
          </a:prstGeom>
          <a:solidFill>
            <a:srgbClr val="DB7307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b="1"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6905600" y="21270725"/>
            <a:ext cx="15571500" cy="708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➢"/>
            </a:pPr>
            <a:r>
              <a:rPr b="1" lang="en-US" sz="3000">
                <a:solidFill>
                  <a:srgbClr val="FFFFFF"/>
                </a:solidFill>
              </a:rPr>
              <a:t>What happens when 2 categories are paired? Does it make any difference?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21091675" y="31014875"/>
            <a:ext cx="3661800" cy="43482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Violation codes do not have a uniform relationship with street and time period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21 is the most violated in most of the streets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At night, we do not see much violation issuance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Almost all streets in New York gets violation issuance in the  morning</a:t>
            </a:r>
            <a:endParaRPr sz="2200"/>
          </a:p>
        </p:txBody>
      </p:sp>
      <p:sp>
        <p:nvSpPr>
          <p:cNvPr id="70" name="Google Shape;70;p3"/>
          <p:cNvSpPr txBox="1"/>
          <p:nvPr/>
        </p:nvSpPr>
        <p:spPr>
          <a:xfrm>
            <a:off x="25233400" y="30980125"/>
            <a:ext cx="3278700" cy="43482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21 is the most violated code even when it is correlated with car’s company and its color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For most companies, white colored cars get most of the parking violation tickets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71" name="Google Shape;71;p3"/>
          <p:cNvCxnSpPr/>
          <p:nvPr/>
        </p:nvCxnSpPr>
        <p:spPr>
          <a:xfrm>
            <a:off x="16877500" y="26628375"/>
            <a:ext cx="153264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3"/>
          <p:cNvSpPr txBox="1"/>
          <p:nvPr/>
        </p:nvSpPr>
        <p:spPr>
          <a:xfrm>
            <a:off x="28421075" y="35632050"/>
            <a:ext cx="3974400" cy="2913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Likelihood analysis of the features reveals the frequency of violation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Pattern analysis can demonstrate a correlation among the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Incorporating fine amount have also provided insights on the revenue generation</a:t>
            </a:r>
            <a:endParaRPr sz="180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099400" y="35700375"/>
            <a:ext cx="3845138" cy="30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21091675" y="35614225"/>
            <a:ext cx="2813700" cy="3050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 dimensions to the clustering model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Build prediction algorithm to predict parking violations based on other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Group similar violation codes</a:t>
            </a:r>
            <a:endParaRPr sz="1800"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1950" y="21577863"/>
            <a:ext cx="4438200" cy="273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85850" y="21577850"/>
            <a:ext cx="4178100" cy="27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1950" y="24457875"/>
            <a:ext cx="4438200" cy="305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178938" y="24472325"/>
            <a:ext cx="4178101" cy="30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59500" y="29185125"/>
            <a:ext cx="4639500" cy="4632900"/>
          </a:xfrm>
          <a:prstGeom prst="rect">
            <a:avLst/>
          </a:prstGeom>
          <a:noFill/>
          <a:ln>
            <a:noFill/>
          </a:ln>
          <a:effectLst>
            <a:outerShdw blurRad="685800" rotWithShape="0" algn="bl" dir="6120000" dist="95250">
              <a:srgbClr val="783F04"/>
            </a:outerShdw>
          </a:effectLst>
        </p:spPr>
      </p:pic>
      <p:pic>
        <p:nvPicPr>
          <p:cNvPr id="80" name="Google Shape;80;p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97713" y="34117963"/>
            <a:ext cx="3278700" cy="31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117285" y="34009563"/>
            <a:ext cx="2870478" cy="31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028625" y="34009587"/>
            <a:ext cx="3195901" cy="30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632225" y="29416425"/>
            <a:ext cx="2641201" cy="43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144650" y="29378151"/>
            <a:ext cx="2487575" cy="4348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492300" y="28639325"/>
            <a:ext cx="6067200" cy="49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Map of Boroughs of New York City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86" name="Google Shape;86;p3"/>
          <p:cNvCxnSpPr/>
          <p:nvPr/>
        </p:nvCxnSpPr>
        <p:spPr>
          <a:xfrm flipH="1">
            <a:off x="6476850" y="28639300"/>
            <a:ext cx="27300" cy="100131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3"/>
          <p:cNvSpPr txBox="1"/>
          <p:nvPr/>
        </p:nvSpPr>
        <p:spPr>
          <a:xfrm>
            <a:off x="492300" y="27684325"/>
            <a:ext cx="15781200" cy="1049700"/>
          </a:xfrm>
          <a:prstGeom prst="rect">
            <a:avLst/>
          </a:prstGeom>
          <a:solidFill>
            <a:srgbClr val="1F49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➢"/>
            </a:pPr>
            <a:r>
              <a:rPr b="1" lang="en-US" sz="3000">
                <a:solidFill>
                  <a:srgbClr val="FFFFFF"/>
                </a:solidFill>
              </a:rPr>
              <a:t>Can we estimate the time of the day when tickets are most likely to be issued?</a:t>
            </a:r>
            <a:endParaRPr b="1" sz="3000">
              <a:solidFill>
                <a:srgbClr val="FFFFFF"/>
              </a:solidFill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➢"/>
            </a:pPr>
            <a:r>
              <a:rPr b="1" lang="en-US" sz="3000">
                <a:solidFill>
                  <a:srgbClr val="FFFFFF"/>
                </a:solidFill>
              </a:rPr>
              <a:t>If we can what are their relationship with any specific street?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0959750" y="27503350"/>
            <a:ext cx="3974399" cy="334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5041803" y="27485950"/>
            <a:ext cx="3661885" cy="33433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16905600" y="22003200"/>
            <a:ext cx="15621000" cy="463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8191725" y="22073050"/>
            <a:ext cx="3974400" cy="447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608150" y="22058350"/>
            <a:ext cx="3845150" cy="4479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/>
          <p:nvPr/>
        </p:nvSpPr>
        <p:spPr>
          <a:xfrm>
            <a:off x="16899575" y="26627088"/>
            <a:ext cx="15571500" cy="708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➢"/>
            </a:pPr>
            <a:r>
              <a:rPr b="1" lang="en-US" sz="3000">
                <a:solidFill>
                  <a:srgbClr val="FFFFFF"/>
                </a:solidFill>
              </a:rPr>
              <a:t>What happens when 3 categories are grouped? Are they somewhat correlated?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6995975" y="22171150"/>
            <a:ext cx="3498900" cy="42537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Code </a:t>
            </a:r>
            <a:r>
              <a:rPr lang="en-US" sz="2400"/>
              <a:t>21 is most violated when paired with a color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When paired with street, 38 seems to be most violated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White, grey colors prove to remain most likely even when paired with others</a:t>
            </a:r>
            <a:endParaRPr sz="2400"/>
          </a:p>
        </p:txBody>
      </p:sp>
      <p:sp>
        <p:nvSpPr>
          <p:cNvPr id="95" name="Google Shape;95;p3"/>
          <p:cNvSpPr txBox="1"/>
          <p:nvPr/>
        </p:nvSpPr>
        <p:spPr>
          <a:xfrm rot="-5400000">
            <a:off x="13332450" y="31079250"/>
            <a:ext cx="7917900" cy="656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Correlation: Violation Time, Violation Code &amp; Street Name</a:t>
            </a:r>
            <a:endParaRPr b="1" sz="2200"/>
          </a:p>
        </p:txBody>
      </p:sp>
      <p:pic>
        <p:nvPicPr>
          <p:cNvPr id="96" name="Google Shape;96;p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7410450" y="27409825"/>
            <a:ext cx="3498900" cy="79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 rot="5400000">
            <a:off x="28109225" y="31119175"/>
            <a:ext cx="7988100" cy="584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C</a:t>
            </a:r>
            <a:r>
              <a:rPr b="1" lang="en-US" sz="2200"/>
              <a:t>orrelation: Vehicle Company, Color &amp; Violation Code</a:t>
            </a:r>
            <a:endParaRPr b="1" sz="2200"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759150" y="27401850"/>
            <a:ext cx="3195900" cy="79881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>
            <a:off x="3335575" y="14140450"/>
            <a:ext cx="4639500" cy="38649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Filter missing values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Fix inconsistencies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Remove irrelevant attributes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Split the time 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Incorporate fine data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Sample randomly from the dataset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64900" y="16157870"/>
            <a:ext cx="1691100" cy="1049700"/>
          </a:xfrm>
          <a:prstGeom prst="cube">
            <a:avLst>
              <a:gd fmla="val 25000" name="adj"/>
            </a:avLst>
          </a:prstGeom>
          <a:solidFill>
            <a:srgbClr val="1C4587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3060000" dist="152400">
              <a:srgbClr val="783F04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Fine Amount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20464100" y="7558675"/>
            <a:ext cx="121212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NYC Parking Violations Data- Fiscal year 2019*:</a:t>
            </a:r>
            <a:endParaRPr sz="40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Calibri"/>
              <a:buChar char="▪"/>
            </a:pPr>
            <a:r>
              <a:rPr lang="en-US" sz="40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3.95 million data points with 43 dimensions</a:t>
            </a:r>
            <a:endParaRPr sz="40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Supporting Dataset: 99 Parking Violation Codes* with fine amount and descriptions             </a:t>
            </a:r>
            <a:r>
              <a:rPr lang="en-US" sz="22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Provider: US Department of Finance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6963200" y="35590375"/>
            <a:ext cx="4007100" cy="30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6995975" y="35612250"/>
            <a:ext cx="3974400" cy="21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16976025" y="37853100"/>
            <a:ext cx="3974400" cy="8217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Fine amount for code 14 is higher than that of code 21 ---&gt; hence more revenue from code 14</a:t>
            </a:r>
            <a:endParaRPr b="1"/>
          </a:p>
        </p:txBody>
      </p:sp>
      <p:sp>
        <p:nvSpPr>
          <p:cNvPr id="105" name="Google Shape;105;p3"/>
          <p:cNvSpPr txBox="1"/>
          <p:nvPr/>
        </p:nvSpPr>
        <p:spPr>
          <a:xfrm>
            <a:off x="191525" y="17214075"/>
            <a:ext cx="2641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Supporting Data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306000" y="12310650"/>
            <a:ext cx="10671300" cy="1227000"/>
          </a:xfrm>
          <a:prstGeom prst="rect">
            <a:avLst/>
          </a:prstGeom>
          <a:solidFill>
            <a:srgbClr val="DB7307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</a:rPr>
              <a:t>Data Preprocessing</a:t>
            </a:r>
            <a:endParaRPr b="1" i="0" sz="7200" u="none" cap="none" strike="noStrike">
              <a:solidFill>
                <a:srgbClr val="FFFFFF"/>
              </a:solidFill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2205750" y="12299075"/>
            <a:ext cx="10341300" cy="1227000"/>
          </a:xfrm>
          <a:prstGeom prst="rect">
            <a:avLst/>
          </a:prstGeom>
          <a:solidFill>
            <a:srgbClr val="DB7307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1256000" y="12296125"/>
            <a:ext cx="10671300" cy="1227000"/>
          </a:xfrm>
          <a:prstGeom prst="rect">
            <a:avLst/>
          </a:prstGeom>
          <a:solidFill>
            <a:srgbClr val="DB7307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 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254500" y="13503950"/>
            <a:ext cx="10671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</a:rPr>
              <a:t>Platform , Framework &amp; Tools: JetStream, Apache PySpark, Pandas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91525" y="13547200"/>
            <a:ext cx="10671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</a:rPr>
              <a:t>Tool: Pandas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2235375" y="13557325"/>
            <a:ext cx="10271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</a:rPr>
              <a:t>Tool: Matplotlib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>
            <a:off x="24984550" y="27327025"/>
            <a:ext cx="1800" cy="81687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4453300" y="22057725"/>
            <a:ext cx="3974399" cy="447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"/>
          <p:cNvCxnSpPr/>
          <p:nvPr/>
        </p:nvCxnSpPr>
        <p:spPr>
          <a:xfrm flipH="1" rot="10800000">
            <a:off x="16875225" y="35497100"/>
            <a:ext cx="15623100" cy="345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3"/>
          <p:cNvCxnSpPr/>
          <p:nvPr/>
        </p:nvCxnSpPr>
        <p:spPr>
          <a:xfrm>
            <a:off x="494025" y="29382150"/>
            <a:ext cx="0" cy="8918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3"/>
          <p:cNvSpPr txBox="1"/>
          <p:nvPr/>
        </p:nvSpPr>
        <p:spPr>
          <a:xfrm>
            <a:off x="21091550" y="35636025"/>
            <a:ext cx="2813700" cy="379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FFFF"/>
                </a:solidFill>
              </a:rPr>
              <a:t>Future Work: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8441025" y="35638750"/>
            <a:ext cx="3934500" cy="379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FFFF"/>
                </a:solidFill>
              </a:rPr>
              <a:t>Conclusion: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2764625" y="14685700"/>
            <a:ext cx="584400" cy="4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2256000" y="16330225"/>
            <a:ext cx="1098600" cy="4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UT PresPosterformat">
  <a:themeElements>
    <a:clrScheme name="Custom 3">
      <a:dk1>
        <a:srgbClr val="000000"/>
      </a:dk1>
      <a:lt1>
        <a:srgbClr val="FFFFFF"/>
      </a:lt1>
      <a:dk2>
        <a:srgbClr val="4E5B6F"/>
      </a:dk2>
      <a:lt2>
        <a:srgbClr val="CCCC99"/>
      </a:lt2>
      <a:accent1>
        <a:srgbClr val="7FD13B"/>
      </a:accent1>
      <a:accent2>
        <a:srgbClr val="EA157A"/>
      </a:accent2>
      <a:accent3>
        <a:srgbClr val="FF9933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