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97675" cy="9928225"/>
  <p:defaultTextStyle>
    <a:defPPr>
      <a:defRPr lang="ko-KR"/>
    </a:defPPr>
    <a:lvl1pPr marL="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61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8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5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22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9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60" algn="l" defTabSz="350774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ungshan shitiri" initials="es" lastIdx="12" clrIdx="0"/>
  <p:cmAuthor id="2" name="tania.bd.09@outlook.com" initials="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9D8FF"/>
    <a:srgbClr val="66CCFF"/>
    <a:srgbClr val="FFCCFF"/>
    <a:srgbClr val="33CCFF"/>
    <a:srgbClr val="82DCE6"/>
    <a:srgbClr val="65A9FB"/>
    <a:srgbClr val="FFFFFF"/>
    <a:srgbClr val="D8EACC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86" autoAdjust="0"/>
    <p:restoredTop sz="99759" autoAdjust="0"/>
  </p:normalViewPr>
  <p:slideViewPr>
    <p:cSldViewPr snapToGrid="0" showGuides="1">
      <p:cViewPr varScale="1">
        <p:scale>
          <a:sx n="13" d="100"/>
          <a:sy n="13" d="100"/>
        </p:scale>
        <p:origin x="2986" y="139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CB47B618-8318-4830-AF88-AA83D42071B6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87444" tIns="43722" rIns="87444" bIns="4372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8134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8134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8D3D2510-B65B-496A-A236-E66B0DFACE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161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548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935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322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709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30960" algn="l" defTabSz="3507740" rtl="0" eaLnBrk="1" latinLnBrk="1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D2510-B65B-496A-A236-E66B0DFACEC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3840" indent="0" algn="ctr">
              <a:buNone/>
              <a:defRPr sz="6620"/>
            </a:lvl2pPr>
            <a:lvl3pPr marL="3027680" indent="0" algn="ctr">
              <a:buNone/>
              <a:defRPr sz="5960"/>
            </a:lvl3pPr>
            <a:lvl4pPr marL="4541520" indent="0" algn="ctr">
              <a:buNone/>
              <a:defRPr sz="5295"/>
            </a:lvl4pPr>
            <a:lvl5pPr marL="6054725" indent="0" algn="ctr">
              <a:buNone/>
              <a:defRPr sz="5295"/>
            </a:lvl5pPr>
            <a:lvl6pPr marL="7568565" indent="0" algn="ctr">
              <a:buNone/>
              <a:defRPr sz="5295"/>
            </a:lvl6pPr>
            <a:lvl7pPr marL="9082405" indent="0" algn="ctr">
              <a:buNone/>
              <a:defRPr sz="5295"/>
            </a:lvl7pPr>
            <a:lvl8pPr marL="10596245" indent="0" algn="ctr">
              <a:buNone/>
              <a:defRPr sz="5295"/>
            </a:lvl8pPr>
            <a:lvl9pPr marL="12110085" indent="0" algn="ctr">
              <a:buNone/>
              <a:defRPr sz="5295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384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768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520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4pPr>
            <a:lvl5pPr marL="605472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5pPr>
            <a:lvl6pPr marL="756856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6pPr>
            <a:lvl7pPr marL="908240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7pPr>
            <a:lvl8pPr marL="1059624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8pPr>
            <a:lvl9pPr marL="1211008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840" indent="0">
              <a:buNone/>
              <a:defRPr sz="6620" b="1"/>
            </a:lvl2pPr>
            <a:lvl3pPr marL="3027680" indent="0">
              <a:buNone/>
              <a:defRPr sz="5960" b="1"/>
            </a:lvl3pPr>
            <a:lvl4pPr marL="4541520" indent="0">
              <a:buNone/>
              <a:defRPr sz="5295" b="1"/>
            </a:lvl4pPr>
            <a:lvl5pPr marL="6054725" indent="0">
              <a:buNone/>
              <a:defRPr sz="5295" b="1"/>
            </a:lvl5pPr>
            <a:lvl6pPr marL="7568565" indent="0">
              <a:buNone/>
              <a:defRPr sz="5295" b="1"/>
            </a:lvl6pPr>
            <a:lvl7pPr marL="9082405" indent="0">
              <a:buNone/>
              <a:defRPr sz="5295" b="1"/>
            </a:lvl7pPr>
            <a:lvl8pPr marL="10596245" indent="0">
              <a:buNone/>
              <a:defRPr sz="5295" b="1"/>
            </a:lvl8pPr>
            <a:lvl9pPr marL="12110085" indent="0">
              <a:buNone/>
              <a:defRPr sz="529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840" indent="0">
              <a:buNone/>
              <a:defRPr sz="6620" b="1"/>
            </a:lvl2pPr>
            <a:lvl3pPr marL="3027680" indent="0">
              <a:buNone/>
              <a:defRPr sz="5960" b="1"/>
            </a:lvl3pPr>
            <a:lvl4pPr marL="4541520" indent="0">
              <a:buNone/>
              <a:defRPr sz="5295" b="1"/>
            </a:lvl4pPr>
            <a:lvl5pPr marL="6054725" indent="0">
              <a:buNone/>
              <a:defRPr sz="5295" b="1"/>
            </a:lvl5pPr>
            <a:lvl6pPr marL="7568565" indent="0">
              <a:buNone/>
              <a:defRPr sz="5295" b="1"/>
            </a:lvl6pPr>
            <a:lvl7pPr marL="9082405" indent="0">
              <a:buNone/>
              <a:defRPr sz="5295" b="1"/>
            </a:lvl7pPr>
            <a:lvl8pPr marL="10596245" indent="0">
              <a:buNone/>
              <a:defRPr sz="5295" b="1"/>
            </a:lvl8pPr>
            <a:lvl9pPr marL="12110085" indent="0">
              <a:buNone/>
              <a:defRPr sz="529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0"/>
            </a:lvl2pPr>
            <a:lvl3pPr>
              <a:defRPr sz="7945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5"/>
            </a:lvl1pPr>
            <a:lvl2pPr marL="1513840" indent="0">
              <a:buNone/>
              <a:defRPr sz="4635"/>
            </a:lvl2pPr>
            <a:lvl3pPr marL="3027680" indent="0">
              <a:buNone/>
              <a:defRPr sz="3975"/>
            </a:lvl3pPr>
            <a:lvl4pPr marL="4541520" indent="0">
              <a:buNone/>
              <a:defRPr sz="3310"/>
            </a:lvl4pPr>
            <a:lvl5pPr marL="6054725" indent="0">
              <a:buNone/>
              <a:defRPr sz="3310"/>
            </a:lvl5pPr>
            <a:lvl6pPr marL="7568565" indent="0">
              <a:buNone/>
              <a:defRPr sz="3310"/>
            </a:lvl6pPr>
            <a:lvl7pPr marL="9082405" indent="0">
              <a:buNone/>
              <a:defRPr sz="3310"/>
            </a:lvl7pPr>
            <a:lvl8pPr marL="10596245" indent="0">
              <a:buNone/>
              <a:defRPr sz="3310"/>
            </a:lvl8pPr>
            <a:lvl9pPr marL="12110085" indent="0">
              <a:buNone/>
              <a:defRPr sz="331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840" indent="0">
              <a:buNone/>
              <a:defRPr sz="9270"/>
            </a:lvl2pPr>
            <a:lvl3pPr marL="3027680" indent="0">
              <a:buNone/>
              <a:defRPr sz="7945"/>
            </a:lvl3pPr>
            <a:lvl4pPr marL="4541520" indent="0">
              <a:buNone/>
              <a:defRPr sz="6620"/>
            </a:lvl4pPr>
            <a:lvl5pPr marL="6054725" indent="0">
              <a:buNone/>
              <a:defRPr sz="6620"/>
            </a:lvl5pPr>
            <a:lvl6pPr marL="7568565" indent="0">
              <a:buNone/>
              <a:defRPr sz="6620"/>
            </a:lvl6pPr>
            <a:lvl7pPr marL="9082405" indent="0">
              <a:buNone/>
              <a:defRPr sz="6620"/>
            </a:lvl7pPr>
            <a:lvl8pPr marL="10596245" indent="0">
              <a:buNone/>
              <a:defRPr sz="6620"/>
            </a:lvl8pPr>
            <a:lvl9pPr marL="12110085" indent="0">
              <a:buNone/>
              <a:defRPr sz="66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5"/>
            </a:lvl1pPr>
            <a:lvl2pPr marL="1513840" indent="0">
              <a:buNone/>
              <a:defRPr sz="4635"/>
            </a:lvl2pPr>
            <a:lvl3pPr marL="3027680" indent="0">
              <a:buNone/>
              <a:defRPr sz="3975"/>
            </a:lvl3pPr>
            <a:lvl4pPr marL="4541520" indent="0">
              <a:buNone/>
              <a:defRPr sz="3310"/>
            </a:lvl4pPr>
            <a:lvl5pPr marL="6054725" indent="0">
              <a:buNone/>
              <a:defRPr sz="3310"/>
            </a:lvl5pPr>
            <a:lvl6pPr marL="7568565" indent="0">
              <a:buNone/>
              <a:defRPr sz="3310"/>
            </a:lvl6pPr>
            <a:lvl7pPr marL="9082405" indent="0">
              <a:buNone/>
              <a:defRPr sz="3310"/>
            </a:lvl7pPr>
            <a:lvl8pPr marL="10596245" indent="0">
              <a:buNone/>
              <a:defRPr sz="3310"/>
            </a:lvl8pPr>
            <a:lvl9pPr marL="12110085" indent="0">
              <a:buNone/>
              <a:defRPr sz="331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8573-64B8-4337-9AF8-91A7524363AE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45B2-0C2F-4777-B570-53A3F8A7F6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027680" rtl="0" eaLnBrk="1" latinLnBrk="1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920" indent="-756920" algn="l" defTabSz="3027680" rtl="0" eaLnBrk="1" latinLnBrk="1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70" kern="1200">
          <a:solidFill>
            <a:schemeClr val="tx1"/>
          </a:solidFill>
          <a:latin typeface="+mn-lt"/>
          <a:ea typeface="+mn-ea"/>
          <a:cs typeface="+mn-cs"/>
        </a:defRPr>
      </a:lvl1pPr>
      <a:lvl2pPr marL="2270760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4600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780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64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48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2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16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7005" indent="-756920" algn="l" defTabSz="3027680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840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680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520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725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565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05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45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085" algn="l" defTabSz="3027680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1"/>
          <p:cNvSpPr/>
          <p:nvPr/>
        </p:nvSpPr>
        <p:spPr>
          <a:xfrm>
            <a:off x="63624" y="93355"/>
            <a:ext cx="30275214" cy="552564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1000" b="1" i="0" dirty="0" err="1">
                <a:effectLst/>
              </a:rPr>
              <a:t>Nanoemulsion</a:t>
            </a:r>
            <a:r>
              <a:rPr lang="en-US" sz="11000" b="1" i="0" dirty="0">
                <a:effectLst/>
              </a:rPr>
              <a:t> : A versatile drug delivery system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" y="2334098"/>
            <a:ext cx="30275214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McClements, D. J.</a:t>
            </a:r>
            <a:r>
              <a:rPr lang="en-US" sz="7200" dirty="0"/>
              <a:t> (2012). "</a:t>
            </a:r>
            <a:r>
              <a:rPr lang="en-US" sz="7200" dirty="0" err="1"/>
              <a:t>Nanoemulsions</a:t>
            </a:r>
            <a:r>
              <a:rPr lang="en-US" sz="7200" dirty="0"/>
              <a:t>: Formation, properties and applications." </a:t>
            </a:r>
            <a:r>
              <a:rPr lang="en-US" sz="7200" i="1" dirty="0"/>
              <a:t>Current Opinion in Colloid &amp; Interface Science</a:t>
            </a:r>
            <a:r>
              <a:rPr lang="en-US" sz="7200" dirty="0"/>
              <a:t>, 17(5), 275-287</a:t>
            </a:r>
            <a:r>
              <a:rPr lang="en-US" sz="2400" dirty="0"/>
              <a:t>.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6227861"/>
            <a:ext cx="14721840" cy="969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59" y="3999235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86069" y="67651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52400" y="1524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04800" y="3048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447" name="직사각형 11"/>
          <p:cNvSpPr/>
          <p:nvPr/>
        </p:nvSpPr>
        <p:spPr>
          <a:xfrm>
            <a:off x="15303639" y="13618215"/>
            <a:ext cx="14720680" cy="9689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Solution </a:t>
            </a:r>
          </a:p>
        </p:txBody>
      </p:sp>
      <p:sp>
        <p:nvSpPr>
          <p:cNvPr id="450" name="직사각형 11"/>
          <p:cNvSpPr/>
          <p:nvPr/>
        </p:nvSpPr>
        <p:spPr>
          <a:xfrm>
            <a:off x="152400" y="19262496"/>
            <a:ext cx="29927325" cy="969264"/>
          </a:xfrm>
          <a:prstGeom prst="rect">
            <a:avLst/>
          </a:prstGeom>
          <a:gradFill flip="none" rotWithShape="1">
            <a:gsLst>
              <a:gs pos="100000">
                <a:srgbClr val="008080"/>
              </a:gs>
              <a:gs pos="86000">
                <a:srgbClr val="009999"/>
              </a:gs>
              <a:gs pos="16000">
                <a:srgbClr val="00CCFF"/>
              </a:gs>
              <a:gs pos="0">
                <a:srgbClr val="FFEBFA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System Model &amp; Proposed Scheme 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직사각형 11"/>
          <p:cNvSpPr/>
          <p:nvPr/>
        </p:nvSpPr>
        <p:spPr>
          <a:xfrm>
            <a:off x="15330574" y="6200232"/>
            <a:ext cx="14721840" cy="969264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57098" y="7787344"/>
            <a:ext cx="13752576" cy="552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Conventional drug delivery systems struggle with poor solubility, low bioavailability, and inefficient targeting of hydrophobic drugs. </a:t>
            </a:r>
            <a:r>
              <a:rPr lang="en-US" sz="4000" b="1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Nanoemulsions</a:t>
            </a:r>
            <a:r>
              <a:rPr lang="en-US" sz="40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offer a promising solution to enhance drug absorption, stability, and targeted delivery with improved therapeutic outcomes.</a:t>
            </a:r>
          </a:p>
          <a:p>
            <a:pPr latinLnBrk="0">
              <a:lnSpc>
                <a:spcPct val="150000"/>
              </a:lnSpc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812204" y="14702998"/>
            <a:ext cx="12764134" cy="4247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just" latinLnBrk="0">
              <a:buFont typeface="Wingdings" panose="05000000000000000000" pitchFamily="2" charset="2"/>
              <a:buChar char="q"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Nanoemulsions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drug delivery by improving solubility, bioavailability, and stability of hydrophobic drugs. They enable targeted delivery, controlled release, and efficient absorption..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27010" y="7602580"/>
            <a:ext cx="13752216" cy="55210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0"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algn="just" latinLnBrk="0"/>
            <a:r>
              <a:rPr lang="en-US" sz="3600" dirty="0" err="1"/>
              <a:t>Nanoemulsions</a:t>
            </a:r>
            <a:r>
              <a:rPr lang="en-US" sz="3600" dirty="0"/>
              <a:t> are finely dispersed, thermodynamically stable mixtures of two immiscible liquids, typically oil and water, stabilized by surfactants.</a:t>
            </a: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857250" indent="-857250" algn="ctr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2654" y="36662526"/>
            <a:ext cx="28593288" cy="1471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 latinLnBrk="0">
              <a:lnSpc>
                <a:spcPct val="150000"/>
              </a:lnSpc>
            </a:pPr>
            <a:endParaRPr lang="en-US" sz="4000" b="1" dirty="0"/>
          </a:p>
        </p:txBody>
      </p:sp>
      <p:sp>
        <p:nvSpPr>
          <p:cNvPr id="60" name="직사각형 11"/>
          <p:cNvSpPr/>
          <p:nvPr/>
        </p:nvSpPr>
        <p:spPr>
          <a:xfrm>
            <a:off x="227278" y="35304151"/>
            <a:ext cx="29928312" cy="96926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Future Works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11"/>
          <p:cNvSpPr/>
          <p:nvPr/>
        </p:nvSpPr>
        <p:spPr>
          <a:xfrm>
            <a:off x="400729" y="38455730"/>
            <a:ext cx="29928312" cy="96926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5539" y="13266031"/>
            <a:ext cx="13752576" cy="5591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0"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40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40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latinLnBrk="0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                                 </a:t>
            </a: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571500" indent="-571500" algn="ctr" latinLnBrk="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6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 marL="857250" indent="-857250" algn="ctr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459" y="13052167"/>
            <a:ext cx="13726151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02697" y="32361957"/>
            <a:ext cx="28597068" cy="23891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 latinLnBrk="0">
              <a:lnSpc>
                <a:spcPct val="150000"/>
              </a:lnSpc>
            </a:pPr>
            <a:r>
              <a:rPr lang="en-US" sz="4000" dirty="0"/>
              <a:t>The proposed system utilizes </a:t>
            </a:r>
            <a:r>
              <a:rPr lang="en-US" sz="4000" dirty="0" err="1"/>
              <a:t>nanoemulsions</a:t>
            </a:r>
            <a:r>
              <a:rPr lang="en-US" sz="4000" dirty="0"/>
              <a:t> to encapsulate hydrophobic drugs, enhancing solubility, bioavailability, and targeting. The model ensures controlled release, improved absorption, and efficient drug delivery at target sites</a:t>
            </a:r>
            <a:r>
              <a:rPr lang="en-US" sz="900" dirty="0"/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796" y="33407138"/>
            <a:ext cx="6584317" cy="99511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anoemulsion formation and destabilizing mechanisms. Coalescence... |  Download Scientific Diagram">
            <a:extLst>
              <a:ext uri="{FF2B5EF4-FFF2-40B4-BE49-F238E27FC236}">
                <a16:creationId xmlns:a16="http://schemas.microsoft.com/office/drawing/2014/main" id="{116A875E-9B64-F5DF-CD8E-D6954282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61" y="9534760"/>
            <a:ext cx="6746589" cy="3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emulsion: Concepts, development and applications in drug delivery -  ScienceDirect">
            <a:extLst>
              <a:ext uri="{FF2B5EF4-FFF2-40B4-BE49-F238E27FC236}">
                <a16:creationId xmlns:a16="http://schemas.microsoft.com/office/drawing/2014/main" id="{88E97D74-F26F-23AC-8F56-807C1334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" y="13333502"/>
            <a:ext cx="15090938" cy="57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noemulsions for synthesis of biomedical nanocarriers - ScienceDirect">
            <a:extLst>
              <a:ext uri="{FF2B5EF4-FFF2-40B4-BE49-F238E27FC236}">
                <a16:creationId xmlns:a16="http://schemas.microsoft.com/office/drawing/2014/main" id="{2A44C93F-2E3F-0D36-71DC-8B627D11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20448588"/>
            <a:ext cx="15493776" cy="113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DF) The role of bioactive phytoconstituents-loaded nanoemulsions for skin  improvement: a review">
            <a:extLst>
              <a:ext uri="{FF2B5EF4-FFF2-40B4-BE49-F238E27FC236}">
                <a16:creationId xmlns:a16="http://schemas.microsoft.com/office/drawing/2014/main" id="{34D8AB17-C825-A73D-7513-4799B367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04" y="20424232"/>
            <a:ext cx="11227312" cy="11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DD744-1AF8-C8BC-CC95-ECAE5E1EA247}"/>
              </a:ext>
            </a:extLst>
          </p:cNvPr>
          <p:cNvSpPr txBox="1"/>
          <p:nvPr/>
        </p:nvSpPr>
        <p:spPr>
          <a:xfrm>
            <a:off x="2717006" y="36255808"/>
            <a:ext cx="25146000" cy="22175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Future works include optimizing </a:t>
            </a:r>
            <a:r>
              <a:rPr lang="en-US" dirty="0" err="1"/>
              <a:t>nanoemulsion</a:t>
            </a:r>
            <a:r>
              <a:rPr lang="en-US" dirty="0"/>
              <a:t> formulations for enhanced stability, minimizing toxicity, scaling up production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EA9C0D-023D-879A-42DF-1A274CA2DDA1}"/>
              </a:ext>
            </a:extLst>
          </p:cNvPr>
          <p:cNvSpPr txBox="1"/>
          <p:nvPr/>
        </p:nvSpPr>
        <p:spPr>
          <a:xfrm>
            <a:off x="1008575" y="39430279"/>
            <a:ext cx="28867661" cy="328012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We extend our gratitude to our mentors, research team, and funding bodies for their invaluable support, guidance, and resources in advancing </a:t>
            </a:r>
            <a:r>
              <a:rPr lang="en-US" dirty="0" err="1"/>
              <a:t>nanoemulsion</a:t>
            </a:r>
            <a:r>
              <a:rPr lang="en-US" dirty="0"/>
              <a:t> research and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233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>MCL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</dc:creator>
  <cp:lastModifiedBy>bumukta@gmail.com</cp:lastModifiedBy>
  <cp:revision>935</cp:revision>
  <cp:lastPrinted>2019-01-17T12:26:00Z</cp:lastPrinted>
  <dcterms:created xsi:type="dcterms:W3CDTF">2014-06-10T02:21:00Z</dcterms:created>
  <dcterms:modified xsi:type="dcterms:W3CDTF">2024-12-11T16:08:25Z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2B70A26530C648BD9047747BE87180E8_13</vt:lpwstr>
  </property>
  <property fmtid="{D5CDD505-2E9C-101B-9397-08002B2CF9AE}" pid="3" name="KSOProductBuildVer">
    <vt:lpwstr>1033-12.2.0.16909</vt:lpwstr>
  </property>
</Properties>
</file>