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74" r:id="rId4"/>
    <p:sldId id="258" r:id="rId5"/>
    <p:sldId id="285" r:id="rId6"/>
    <p:sldId id="259" r:id="rId7"/>
    <p:sldId id="263" r:id="rId8"/>
    <p:sldId id="277" r:id="rId9"/>
    <p:sldId id="276" r:id="rId10"/>
    <p:sldId id="278" r:id="rId11"/>
    <p:sldId id="280" r:id="rId12"/>
    <p:sldId id="265" r:id="rId13"/>
    <p:sldId id="260" r:id="rId14"/>
    <p:sldId id="267" r:id="rId15"/>
    <p:sldId id="282" r:id="rId16"/>
    <p:sldId id="272" r:id="rId17"/>
    <p:sldId id="262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021A5-B7C1-D54F-6683-CA52BAF9B2B1}" v="35" dt="2020-08-10T15:33:02.606"/>
    <p1510:client id="{0F783FC6-AA7D-EA1B-DF40-7D2E527A671A}" v="83" dt="2020-08-08T08:05:56.341"/>
    <p1510:client id="{17B6B1B8-B5DB-DADB-E91B-AE256B96D8E0}" v="5231" dt="2020-08-08T08:03:42.699"/>
    <p1510:client id="{2980F585-6527-068B-8B56-1655081EE8CE}" v="6" dt="2020-08-08T09:49:49.590"/>
    <p1510:client id="{2E43CDDA-104F-B46C-6609-81F644105279}" v="11" dt="2020-08-13T09:39:15.068"/>
    <p1510:client id="{302D83D9-A384-525A-67E4-0604CB6B99F3}" v="3191" dt="2020-08-10T16:32:32.165"/>
    <p1510:client id="{38A1143F-34DD-9BC7-7D44-F23DAC2BA2E2}" v="1754" dt="2020-08-11T03:33:55.200"/>
    <p1510:client id="{71C8F74E-127E-B0C7-1C76-C35E6AD49640}" v="179" dt="2020-08-10T14:53:28.912"/>
    <p1510:client id="{870F97C9-83EA-481A-A323-CC61633D4681}" v="1787" dt="2020-08-09T19:16:29.276"/>
    <p1510:client id="{8CA381D8-5BE3-4E6D-C3D8-487C9B955747}" v="851" dt="2020-08-11T15:19:30.230"/>
    <p1510:client id="{A7FEADE4-7515-1313-BAD4-55E147458387}" v="2146" dt="2020-08-09T19:11:07.252"/>
    <p1510:client id="{A9F98F65-CDAF-C4AF-88F8-E91F63B72493}" v="36" dt="2020-08-10T14:59:45.677"/>
    <p1510:client id="{BB6E15EB-7A99-26C9-7562-824D0E57CF86}" v="399" dt="2020-08-08T03:59:05.333"/>
    <p1510:client id="{E3BFE373-B15E-5857-0441-783A3086E148}" v="2975" dt="2020-08-08T11:07:13.308"/>
    <p1510:client id="{F1A0A358-360F-DA81-86E1-C04D7ED809FC}" v="4" dt="2020-08-09T17:06:21.181"/>
    <p1510:client id="{F44824FA-42E4-195B-D4A0-ED40AF704A91}" v="116" dt="2020-08-09T19:22:04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IS'2020                      VARNA, BULGARIA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IS'2020                      VARNA, BULGARIA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IS'2020                      VARNA, BULGARIA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IS'2020                      VARNA, BULGARIA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IS'2020                      VARNA, BULGARIA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IS'2020                      VARNA, BULGARIA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IS'2020                      VARNA, BULGARIA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IS'2020                      VARNA, BULGARIA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IS'2020                      VARNA, BULGARIA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IS'2020                      VARNA, BULGARIA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IS'2020                      VARNA, BULGARIA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IS'2020                      VARNA, BULGARIA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852" y="1984571"/>
            <a:ext cx="10475140" cy="2038195"/>
          </a:xfrm>
        </p:spPr>
        <p:txBody>
          <a:bodyPr>
            <a:normAutofit/>
          </a:bodyPr>
          <a:lstStyle/>
          <a:p>
            <a:pPr algn="l"/>
            <a:r>
              <a:rPr lang="en-US" sz="4000" b="1">
                <a:ea typeface="+mj-lt"/>
                <a:cs typeface="+mj-lt"/>
              </a:rPr>
              <a:t>Comparative Study of Classifiers on Human Activity Recognition by Different Feature Engineering Techniques</a:t>
            </a:r>
            <a:endParaRPr lang="en-US" sz="4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299" y="4650939"/>
            <a:ext cx="10471404" cy="10382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/>
            <a:r>
              <a:rPr lang="en-US">
                <a:cs typeface="Calibri"/>
              </a:rPr>
              <a:t>Mahbuba Tasmin, </a:t>
            </a:r>
            <a:r>
              <a:rPr lang="en-US" err="1">
                <a:cs typeface="Calibri"/>
              </a:rPr>
              <a:t>Taoseef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Ishtiak</a:t>
            </a:r>
            <a:r>
              <a:rPr lang="en-US">
                <a:cs typeface="Calibri"/>
              </a:rPr>
              <a:t>, Sharif Uddin </a:t>
            </a:r>
            <a:r>
              <a:rPr lang="en-US" err="1">
                <a:cs typeface="Calibri"/>
              </a:rPr>
              <a:t>Ruman,Arif</a:t>
            </a:r>
            <a:r>
              <a:rPr lang="en-US">
                <a:cs typeface="Calibri"/>
              </a:rPr>
              <a:t> ur Rahman Chowdhury Suhan, N.M. Shihab </a:t>
            </a:r>
            <a:r>
              <a:rPr lang="en-US" err="1">
                <a:cs typeface="Calibri"/>
              </a:rPr>
              <a:t>Islam,Sifat</a:t>
            </a:r>
            <a:r>
              <a:rPr lang="en-US">
                <a:cs typeface="Calibri"/>
              </a:rPr>
              <a:t> Jahan, Md. Sajid Ahmed, Md. Shahnawaz </a:t>
            </a:r>
            <a:r>
              <a:rPr lang="en-US" err="1">
                <a:cs typeface="Calibri"/>
              </a:rPr>
              <a:t>Zulminan</a:t>
            </a:r>
            <a:r>
              <a:rPr lang="en-US">
                <a:cs typeface="Calibri"/>
              </a:rPr>
              <a:t>, Abdur </a:t>
            </a:r>
            <a:r>
              <a:rPr lang="en-US" err="1">
                <a:cs typeface="Calibri"/>
              </a:rPr>
              <a:t>Raufus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Saleheen</a:t>
            </a:r>
            <a:r>
              <a:rPr lang="en-US">
                <a:cs typeface="Calibri"/>
              </a:rPr>
              <a:t>, Dr. </a:t>
            </a:r>
            <a:r>
              <a:rPr lang="en-US" err="1">
                <a:cs typeface="Calibri"/>
              </a:rPr>
              <a:t>Rashedur</a:t>
            </a:r>
            <a:r>
              <a:rPr lang="en-US">
                <a:cs typeface="Calibri"/>
              </a:rPr>
              <a:t> M. Rahman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CD455-CF96-46DF-9F19-E753BA33FEA9}"/>
              </a:ext>
            </a:extLst>
          </p:cNvPr>
          <p:cNvSpPr txBox="1"/>
          <p:nvPr/>
        </p:nvSpPr>
        <p:spPr>
          <a:xfrm>
            <a:off x="1003257" y="5852917"/>
            <a:ext cx="5086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Contact Email: rashedur.rahman@northsouth.edu</a:t>
            </a:r>
          </a:p>
        </p:txBody>
      </p:sp>
      <p:pic>
        <p:nvPicPr>
          <p:cNvPr id="5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4722DF9-F39A-466A-8DD7-4E2E97EEC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2" y="232515"/>
            <a:ext cx="995691" cy="1184234"/>
          </a:xfrm>
          <a:prstGeom prst="rect">
            <a:avLst/>
          </a:prstGeom>
        </p:spPr>
      </p:pic>
      <p:pic>
        <p:nvPicPr>
          <p:cNvPr id="7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74C598-D4A8-488A-8A7B-14B178A816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46" t="19333" r="1974" b="22000"/>
          <a:stretch/>
        </p:blipFill>
        <p:spPr>
          <a:xfrm>
            <a:off x="9377430" y="199370"/>
            <a:ext cx="1414688" cy="9234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A08827-02BB-450E-99F0-040999BD6630}"/>
              </a:ext>
            </a:extLst>
          </p:cNvPr>
          <p:cNvSpPr txBox="1"/>
          <p:nvPr/>
        </p:nvSpPr>
        <p:spPr>
          <a:xfrm>
            <a:off x="8889304" y="830892"/>
            <a:ext cx="29206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accent5">
                    <a:lumMod val="75000"/>
                  </a:schemeClr>
                </a:solidFill>
                <a:cs typeface="Calibri"/>
              </a:rPr>
              <a:t>Intelligent Systems IS'20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F97975-15E3-4C3B-BF0A-E96370BCAD6A}"/>
              </a:ext>
            </a:extLst>
          </p:cNvPr>
          <p:cNvSpPr txBox="1"/>
          <p:nvPr/>
        </p:nvSpPr>
        <p:spPr>
          <a:xfrm>
            <a:off x="2478303" y="407275"/>
            <a:ext cx="5624184" cy="1015663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Calibri"/>
                <a:cs typeface="Calibri"/>
              </a:rPr>
              <a:t>Department of Electrical and Computer Engineering</a:t>
            </a:r>
            <a:br>
              <a:rPr lang="en-US" sz="2000">
                <a:latin typeface="Calibri"/>
                <a:cs typeface="Calibri"/>
              </a:rPr>
            </a:br>
            <a:r>
              <a:rPr lang="en-US" sz="2000">
                <a:latin typeface="Calibri"/>
                <a:cs typeface="Calibri"/>
              </a:rPr>
              <a:t>North South University</a:t>
            </a:r>
            <a:br>
              <a:rPr lang="en-US" sz="2000">
                <a:latin typeface="Calibri"/>
                <a:cs typeface="Calibri"/>
              </a:rPr>
            </a:br>
            <a:r>
              <a:rPr lang="en-US" sz="2000">
                <a:latin typeface="Calibri"/>
                <a:cs typeface="Calibri"/>
              </a:rPr>
              <a:t> Dhaka, Bangladesh</a:t>
            </a: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71C4D-5F96-4274-A931-835942D5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93" y="539115"/>
            <a:ext cx="10168128" cy="1179576"/>
          </a:xfrm>
        </p:spPr>
        <p:txBody>
          <a:bodyPr>
            <a:normAutofit/>
          </a:bodyPr>
          <a:lstStyle/>
          <a:p>
            <a:r>
              <a:rPr lang="en-US" sz="3200" b="1">
                <a:ea typeface="+mj-lt"/>
                <a:cs typeface="+mj-lt"/>
              </a:rPr>
              <a:t>Feature Rank Generation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B2CF411-C722-4F52-88B2-2C5904E9D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0" t="3562" r="6091" b="3836"/>
          <a:stretch/>
        </p:blipFill>
        <p:spPr>
          <a:xfrm>
            <a:off x="1436319" y="2359662"/>
            <a:ext cx="9695436" cy="3882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F18A46-55F2-4BFE-84D1-80F04F2508CB}"/>
              </a:ext>
            </a:extLst>
          </p:cNvPr>
          <p:cNvSpPr txBox="1"/>
          <p:nvPr/>
        </p:nvSpPr>
        <p:spPr>
          <a:xfrm>
            <a:off x="569934" y="2219195"/>
            <a:ext cx="35260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Random Forest Selection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6DA8D-D7FB-4D46-A8FD-7CFC6279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IS'2020                      VARNA, BULGARIA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4C4ED-9168-46BC-827B-536C5C93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04902-2BB7-4E58-BE64-D0B16A77697E}"/>
              </a:ext>
            </a:extLst>
          </p:cNvPr>
          <p:cNvSpPr txBox="1"/>
          <p:nvPr/>
        </p:nvSpPr>
        <p:spPr>
          <a:xfrm>
            <a:off x="2240071" y="2897688"/>
            <a:ext cx="596865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sensorElTime-Ignore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 </a:t>
            </a:r>
            <a:r>
              <a:rPr lang="en-US">
                <a:latin typeface="Calibri"/>
                <a:cs typeface="Arial"/>
              </a:rPr>
              <a:t>(Decimal) </a:t>
            </a:r>
            <a:endParaRPr lang="en-US">
              <a:latin typeface="Calibri"/>
            </a:endParaRPr>
          </a:p>
          <a:p>
            <a:r>
              <a:rPr lang="en-US" dirty="0">
                <a:ea typeface="+mn-lt"/>
                <a:cs typeface="+mn-lt"/>
              </a:rPr>
              <a:t>The last recorded activity time of this </a:t>
            </a:r>
            <a:r>
              <a:rPr lang="en-US">
                <a:ea typeface="+mn-lt"/>
                <a:cs typeface="+mn-lt"/>
              </a:rPr>
              <a:t>sensor on maximum 86400 period. 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3198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C8919-6D3E-4623-BBE3-DA2CD36E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200" b="1">
                <a:cs typeface="Calibri Light"/>
              </a:rPr>
              <a:t>FINAL FEATURESET GENERATION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F6F29-D74F-4961-BEEF-5CBAB1A5D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Reduces the number of instances from previously feature-engineered dataset. </a:t>
            </a:r>
          </a:p>
          <a:p>
            <a:r>
              <a:rPr lang="en-US">
                <a:ea typeface="+mn-lt"/>
                <a:cs typeface="+mn-lt"/>
              </a:rPr>
              <a:t>Unsupervised dimensionality reduction of feature set through Principal Component Analysis (PCA=5).</a:t>
            </a:r>
          </a:p>
          <a:p>
            <a:r>
              <a:rPr lang="en-US">
                <a:ea typeface="+mn-lt"/>
                <a:cs typeface="+mn-lt"/>
              </a:rPr>
              <a:t>Projected variance ratio tested against K(K=3) nearest neighbor classifier on the 5-dimensional projected points.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251E6-D134-47B4-A74D-1C6715D2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IS'2020                      VARNA, BULGARIA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40009-4AED-4D05-BA02-E8C43D4D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6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57415-E846-42CB-8F71-7C990E38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Variance Ratio Evaluation against KNN</a:t>
            </a:r>
            <a:endParaRPr lang="en-US" sz="4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E9768A6-E913-4815-9AB3-E8FA18E84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7" r="2" b="3080"/>
          <a:stretch/>
        </p:blipFill>
        <p:spPr>
          <a:xfrm>
            <a:off x="501208" y="2102243"/>
            <a:ext cx="6980620" cy="4289161"/>
          </a:xfrm>
          <a:prstGeom prst="rect">
            <a:avLst/>
          </a:prstGeom>
        </p:spPr>
      </p:pic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10FBA411-277F-4C73-A2A7-A9FC3F02D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9617" y="2530216"/>
            <a:ext cx="4477666" cy="3297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Reduced subspace of dataset – 5-point projected space. </a:t>
            </a:r>
          </a:p>
          <a:p>
            <a:r>
              <a:rPr lang="en-US">
                <a:cs typeface="Calibri"/>
              </a:rPr>
              <a:t>KNN verifies the variance ratio. </a:t>
            </a:r>
          </a:p>
          <a:p>
            <a:r>
              <a:rPr lang="en-US">
                <a:cs typeface="Calibri"/>
              </a:rPr>
              <a:t>91% variance of data-instances covered. 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68360A-0275-4C8E-8A9A-EABC05D8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9789" y="6490215"/>
            <a:ext cx="4114800" cy="365125"/>
          </a:xfrm>
        </p:spPr>
        <p:txBody>
          <a:bodyPr/>
          <a:lstStyle/>
          <a:p>
            <a:r>
              <a:rPr lang="en-US"/>
              <a:t>IS'2020                      VARNA, BULGARIA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26B6D-2EA6-4736-8430-CE63DE42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20B2B-5EEB-4227-A03C-5A0F5B3A41CB}"/>
              </a:ext>
            </a:extLst>
          </p:cNvPr>
          <p:cNvSpPr txBox="1"/>
          <p:nvPr/>
        </p:nvSpPr>
        <p:spPr>
          <a:xfrm>
            <a:off x="1346886" y="6114534"/>
            <a:ext cx="71401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cs typeface="Calibri"/>
              </a:rPr>
              <a:t>Figure II: Variance Test Accuracy for PCA-5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48315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180E0-0900-4F01-8219-3DB6E0044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>
                <a:cs typeface="Calibri Light"/>
              </a:rPr>
              <a:t>BASELINE CLASSIFIER 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014FD-9DA8-45B7-9790-4999B598B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cs typeface="Calibri"/>
              </a:rPr>
              <a:t>K Nearest Neighbors</a:t>
            </a:r>
          </a:p>
          <a:p>
            <a:r>
              <a:rPr lang="en-US" sz="3600">
                <a:ea typeface="+mn-lt"/>
                <a:cs typeface="+mn-lt"/>
              </a:rPr>
              <a:t>Decision Tree</a:t>
            </a:r>
          </a:p>
          <a:p>
            <a:r>
              <a:rPr lang="en-US" sz="3600">
                <a:ea typeface="+mn-lt"/>
                <a:cs typeface="+mn-lt"/>
              </a:rPr>
              <a:t>Random Forest</a:t>
            </a:r>
          </a:p>
          <a:p>
            <a:r>
              <a:rPr lang="en-US" sz="3600">
                <a:ea typeface="+mn-lt"/>
                <a:cs typeface="+mn-lt"/>
              </a:rPr>
              <a:t>Gaussian Naive Bayes</a:t>
            </a:r>
          </a:p>
          <a:p>
            <a:r>
              <a:rPr lang="en-US" sz="3600">
                <a:ea typeface="+mn-lt"/>
                <a:cs typeface="+mn-lt"/>
              </a:rPr>
              <a:t>MLP Classifier using Backpropagation</a:t>
            </a:r>
            <a:endParaRPr lang="en-US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BFD96-4CCF-428C-8517-23241D7D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IS'2020                      VARNA, BULGARIA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77FEB-7281-408E-A46C-FCBA37A2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32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4C426-E227-438F-8E0F-A0169520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latin typeface="+mj-lt"/>
                <a:ea typeface="+mj-ea"/>
                <a:cs typeface="+mj-cs"/>
              </a:rPr>
              <a:t>PERFORMANCE EVALUATION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A0E0E9E-3382-4380-83C7-7DCF167AA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51164" y="586822"/>
            <a:ext cx="6242718" cy="164592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/>
              <a:t>Five classifier models evaluated for each five feature sets(feature engineered=4, original=1)</a:t>
            </a:r>
            <a:endParaRPr lang="en-US" sz="2400">
              <a:cs typeface="Calibri"/>
            </a:endParaRPr>
          </a:p>
          <a:p>
            <a:r>
              <a:rPr lang="en-US" sz="2400"/>
              <a:t>Feature engineering significance inferred from variance of accuracy score from the evaluation sets.</a:t>
            </a:r>
            <a:endParaRPr lang="en-US" sz="240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15E740-2F60-40FD-81CD-6834FD1E4ECC}"/>
              </a:ext>
            </a:extLst>
          </p:cNvPr>
          <p:cNvSpPr txBox="1"/>
          <p:nvPr/>
        </p:nvSpPr>
        <p:spPr>
          <a:xfrm>
            <a:off x="559497" y="5851742"/>
            <a:ext cx="1135484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>
                <a:cs typeface="Calibri"/>
              </a:rPr>
              <a:t>TABLE I: </a:t>
            </a:r>
            <a:r>
              <a:rPr lang="en-US" sz="2000" b="1" cap="small">
                <a:ea typeface="+mn-lt"/>
                <a:cs typeface="+mn-lt"/>
              </a:rPr>
              <a:t>Comparison of Percentage in Accuracy Scores of Classifiers on Feature sets 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D1C90DD-2599-4171-A98A-4EA6C59DB74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978825"/>
              </p:ext>
            </p:extLst>
          </p:nvPr>
        </p:nvGraphicFramePr>
        <p:xfrm>
          <a:off x="557784" y="2747509"/>
          <a:ext cx="11164827" cy="28385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84878">
                  <a:extLst>
                    <a:ext uri="{9D8B030D-6E8A-4147-A177-3AD203B41FA5}">
                      <a16:colId xmlns:a16="http://schemas.microsoft.com/office/drawing/2014/main" val="936030000"/>
                    </a:ext>
                  </a:extLst>
                </a:gridCol>
                <a:gridCol w="2359492">
                  <a:extLst>
                    <a:ext uri="{9D8B030D-6E8A-4147-A177-3AD203B41FA5}">
                      <a16:colId xmlns:a16="http://schemas.microsoft.com/office/drawing/2014/main" val="2589292163"/>
                    </a:ext>
                  </a:extLst>
                </a:gridCol>
                <a:gridCol w="1772212">
                  <a:extLst>
                    <a:ext uri="{9D8B030D-6E8A-4147-A177-3AD203B41FA5}">
                      <a16:colId xmlns:a16="http://schemas.microsoft.com/office/drawing/2014/main" val="2409035380"/>
                    </a:ext>
                  </a:extLst>
                </a:gridCol>
                <a:gridCol w="1749415">
                  <a:extLst>
                    <a:ext uri="{9D8B030D-6E8A-4147-A177-3AD203B41FA5}">
                      <a16:colId xmlns:a16="http://schemas.microsoft.com/office/drawing/2014/main" val="3340677814"/>
                    </a:ext>
                  </a:extLst>
                </a:gridCol>
                <a:gridCol w="1749415">
                  <a:extLst>
                    <a:ext uri="{9D8B030D-6E8A-4147-A177-3AD203B41FA5}">
                      <a16:colId xmlns:a16="http://schemas.microsoft.com/office/drawing/2014/main" val="541209689"/>
                    </a:ext>
                  </a:extLst>
                </a:gridCol>
                <a:gridCol w="1749415">
                  <a:extLst>
                    <a:ext uri="{9D8B030D-6E8A-4147-A177-3AD203B41FA5}">
                      <a16:colId xmlns:a16="http://schemas.microsoft.com/office/drawing/2014/main" val="1148146416"/>
                    </a:ext>
                  </a:extLst>
                </a:gridCol>
              </a:tblGrid>
              <a:tr h="99530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Classifier </a:t>
                      </a:r>
                    </a:p>
                  </a:txBody>
                  <a:tcPr marL="92730" marR="92730" marT="46365" marB="46365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Original Set of 37 Features </a:t>
                      </a:r>
                    </a:p>
                  </a:txBody>
                  <a:tcPr marL="92730" marR="92730" marT="46365" marB="46365" anchor="b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Model Obtained Selected Features with Tree-based Feature Selection </a:t>
                      </a:r>
                    </a:p>
                  </a:txBody>
                  <a:tcPr marL="92730" marR="92730" marT="46365" marB="46365"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Model Obtained Selected Features with Random Forest Classifier </a:t>
                      </a:r>
                    </a:p>
                  </a:txBody>
                  <a:tcPr marL="92730" marR="92730" marT="46365" marB="46365"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Top 21 Extracted Features by Extra Tree Classifier </a:t>
                      </a:r>
                    </a:p>
                  </a:txBody>
                  <a:tcPr marL="92730" marR="92730" marT="46365" marB="46365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Top 21 Extracted Features by Random Forest Classifier </a:t>
                      </a:r>
                    </a:p>
                  </a:txBody>
                  <a:tcPr marL="92730" marR="92730" marT="46365" marB="46365"/>
                </a:tc>
                <a:extLst>
                  <a:ext uri="{0D108BD9-81ED-4DB2-BD59-A6C34878D82A}">
                    <a16:rowId xmlns:a16="http://schemas.microsoft.com/office/drawing/2014/main" val="1494975385"/>
                  </a:ext>
                </a:extLst>
              </a:tr>
              <a:tr h="34619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Nearest Neighbor </a:t>
                      </a:r>
                    </a:p>
                  </a:txBody>
                  <a:tcPr marL="92730" marR="92730" marT="46365" marB="46365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74.2 </a:t>
                      </a:r>
                    </a:p>
                  </a:txBody>
                  <a:tcPr marL="92730" marR="92730" marT="46365" marB="46365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75.4 </a:t>
                      </a:r>
                    </a:p>
                  </a:txBody>
                  <a:tcPr marL="92730" marR="92730" marT="46365" marB="46365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72.9 </a:t>
                      </a:r>
                    </a:p>
                  </a:txBody>
                  <a:tcPr marL="92730" marR="92730" marT="46365" marB="46365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75.7 </a:t>
                      </a:r>
                    </a:p>
                  </a:txBody>
                  <a:tcPr marL="92730" marR="92730" marT="46365" marB="46365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75.3 </a:t>
                      </a:r>
                    </a:p>
                  </a:txBody>
                  <a:tcPr marL="92730" marR="92730" marT="46365" marB="46365"/>
                </a:tc>
                <a:extLst>
                  <a:ext uri="{0D108BD9-81ED-4DB2-BD59-A6C34878D82A}">
                    <a16:rowId xmlns:a16="http://schemas.microsoft.com/office/drawing/2014/main" val="2243970972"/>
                  </a:ext>
                </a:extLst>
              </a:tr>
              <a:tr h="34619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Decision Tree </a:t>
                      </a:r>
                    </a:p>
                  </a:txBody>
                  <a:tcPr marL="92730" marR="92730" marT="46365" marB="46365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75.3 </a:t>
                      </a:r>
                    </a:p>
                  </a:txBody>
                  <a:tcPr marL="92730" marR="92730" marT="46365" marB="46365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76.9 </a:t>
                      </a:r>
                    </a:p>
                  </a:txBody>
                  <a:tcPr marL="92730" marR="92730" marT="46365" marB="46365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75.9 </a:t>
                      </a:r>
                    </a:p>
                  </a:txBody>
                  <a:tcPr marL="92730" marR="92730" marT="46365" marB="46365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76.3 </a:t>
                      </a:r>
                    </a:p>
                  </a:txBody>
                  <a:tcPr marL="92730" marR="92730" marT="46365" marB="46365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75.5 </a:t>
                      </a:r>
                    </a:p>
                  </a:txBody>
                  <a:tcPr marL="92730" marR="92730" marT="46365" marB="46365"/>
                </a:tc>
                <a:extLst>
                  <a:ext uri="{0D108BD9-81ED-4DB2-BD59-A6C34878D82A}">
                    <a16:rowId xmlns:a16="http://schemas.microsoft.com/office/drawing/2014/main" val="3318200100"/>
                  </a:ext>
                </a:extLst>
              </a:tr>
              <a:tr h="34619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Random Forest </a:t>
                      </a:r>
                    </a:p>
                  </a:txBody>
                  <a:tcPr marL="92730" marR="92730" marT="46365" marB="46365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74.4 </a:t>
                      </a:r>
                    </a:p>
                  </a:txBody>
                  <a:tcPr marL="92730" marR="92730" marT="46365" marB="46365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76.4 </a:t>
                      </a:r>
                    </a:p>
                  </a:txBody>
                  <a:tcPr marL="92730" marR="92730" marT="46365" marB="46365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75.7 </a:t>
                      </a:r>
                    </a:p>
                  </a:txBody>
                  <a:tcPr marL="92730" marR="92730" marT="46365" marB="46365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75.9 </a:t>
                      </a:r>
                    </a:p>
                  </a:txBody>
                  <a:tcPr marL="92730" marR="92730" marT="46365" marB="46365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74.5 </a:t>
                      </a:r>
                    </a:p>
                  </a:txBody>
                  <a:tcPr marL="92730" marR="92730" marT="46365" marB="46365"/>
                </a:tc>
                <a:extLst>
                  <a:ext uri="{0D108BD9-81ED-4DB2-BD59-A6C34878D82A}">
                    <a16:rowId xmlns:a16="http://schemas.microsoft.com/office/drawing/2014/main" val="2564205903"/>
                  </a:ext>
                </a:extLst>
              </a:tr>
              <a:tr h="34619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Naive Bayes </a:t>
                      </a:r>
                    </a:p>
                  </a:txBody>
                  <a:tcPr marL="92730" marR="92730" marT="46365" marB="46365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74.9 </a:t>
                      </a:r>
                    </a:p>
                  </a:txBody>
                  <a:tcPr marL="92730" marR="92730" marT="46365" marB="46365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76.5 </a:t>
                      </a:r>
                    </a:p>
                  </a:txBody>
                  <a:tcPr marL="92730" marR="92730" marT="46365" marB="46365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76.4 </a:t>
                      </a:r>
                    </a:p>
                  </a:txBody>
                  <a:tcPr marL="92730" marR="92730" marT="46365" marB="46365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76.9 </a:t>
                      </a:r>
                    </a:p>
                  </a:txBody>
                  <a:tcPr marL="92730" marR="92730" marT="46365" marB="46365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76.3 </a:t>
                      </a:r>
                    </a:p>
                  </a:txBody>
                  <a:tcPr marL="92730" marR="92730" marT="46365" marB="46365"/>
                </a:tc>
                <a:extLst>
                  <a:ext uri="{0D108BD9-81ED-4DB2-BD59-A6C34878D82A}">
                    <a16:rowId xmlns:a16="http://schemas.microsoft.com/office/drawing/2014/main" val="3680050448"/>
                  </a:ext>
                </a:extLst>
              </a:tr>
              <a:tr h="34619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Neural Net </a:t>
                      </a:r>
                    </a:p>
                  </a:txBody>
                  <a:tcPr marL="92730" marR="92730" marT="46365" marB="46365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76.7 </a:t>
                      </a:r>
                    </a:p>
                  </a:txBody>
                  <a:tcPr marL="92730" marR="92730" marT="46365" marB="46365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78.3 </a:t>
                      </a:r>
                    </a:p>
                  </a:txBody>
                  <a:tcPr marL="92730" marR="92730" marT="46365" marB="46365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77.3 </a:t>
                      </a:r>
                    </a:p>
                  </a:txBody>
                  <a:tcPr marL="92730" marR="92730" marT="46365" marB="46365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</a:rPr>
                        <a:t>78.5</a:t>
                      </a:r>
                      <a:r>
                        <a:rPr lang="en-US" sz="2400">
                          <a:effectLst/>
                        </a:rPr>
                        <a:t> </a:t>
                      </a:r>
                    </a:p>
                  </a:txBody>
                  <a:tcPr marL="92730" marR="92730" marT="46365" marB="46365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>
                          <a:effectLst/>
                        </a:rPr>
                        <a:t>78.1 </a:t>
                      </a:r>
                    </a:p>
                  </a:txBody>
                  <a:tcPr marL="92730" marR="92730" marT="46365" marB="46365"/>
                </a:tc>
                <a:extLst>
                  <a:ext uri="{0D108BD9-81ED-4DB2-BD59-A6C34878D82A}">
                    <a16:rowId xmlns:a16="http://schemas.microsoft.com/office/drawing/2014/main" val="207154866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4E49F-6A98-4079-A4E8-04F312D0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IS'2020                      VARNA, BULGARIA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F51F-5119-4305-9D4B-D36C99EF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86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BC28E-791B-489A-A40E-CCCAFE14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b="1">
                <a:cs typeface="Calibri Light"/>
              </a:rPr>
              <a:t>Recognition Score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3D26-7F46-4628-AFC4-C6D17B62E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700">
              <a:cs typeface="Calibri"/>
            </a:endParaRPr>
          </a:p>
          <a:p>
            <a:pPr marL="0" indent="0">
              <a:buNone/>
            </a:pPr>
            <a:r>
              <a:rPr lang="en-US" sz="2400">
                <a:cs typeface="Calibri"/>
              </a:rPr>
              <a:t>Better Accuracy Scores: Cook, Read, Watch TV</a:t>
            </a:r>
          </a:p>
          <a:p>
            <a:pPr marL="0" indent="0">
              <a:buNone/>
            </a:pPr>
            <a:br>
              <a:rPr lang="en-US" sz="2400">
                <a:cs typeface="Calibri"/>
              </a:rPr>
            </a:br>
            <a:r>
              <a:rPr lang="en-US" sz="2400">
                <a:cs typeface="Calibri"/>
              </a:rPr>
              <a:t>Lower Accuracy Scores: Eat, Phone</a:t>
            </a:r>
          </a:p>
          <a:p>
            <a:endParaRPr lang="en-US" sz="1700">
              <a:cs typeface="Calibri"/>
            </a:endParaRPr>
          </a:p>
          <a:p>
            <a:endParaRPr lang="en-US" sz="1700">
              <a:cs typeface="Calibri"/>
            </a:endParaRPr>
          </a:p>
        </p:txBody>
      </p:sp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764F2B-5EE2-4AEE-8236-A88F3BCCE2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" b="4457"/>
          <a:stretch/>
        </p:blipFill>
        <p:spPr>
          <a:xfrm>
            <a:off x="5155765" y="394300"/>
            <a:ext cx="6657213" cy="549516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CC1DE-1AC0-4088-9A13-32121E69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IS'2020                      VARNA, BULGARIA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4E23A-D02A-4969-A9B7-8ECD9827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603E9-41CD-4B69-BC84-AB83F1FC3116}"/>
              </a:ext>
            </a:extLst>
          </p:cNvPr>
          <p:cNvSpPr txBox="1"/>
          <p:nvPr/>
        </p:nvSpPr>
        <p:spPr>
          <a:xfrm>
            <a:off x="4721140" y="6013661"/>
            <a:ext cx="72316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>
                <a:ea typeface="+mn-lt"/>
                <a:cs typeface="+mn-lt"/>
              </a:rPr>
              <a:t>FIGURE III: Evaluation Metric of Neural Network on </a:t>
            </a:r>
            <a:r>
              <a:rPr lang="en-US" sz="1600" b="1">
                <a:solidFill>
                  <a:srgbClr val="FF0000"/>
                </a:solidFill>
                <a:ea typeface="+mn-lt"/>
                <a:cs typeface="+mn-lt"/>
              </a:rPr>
              <a:t>Extra Tree Classifier Feature set.</a:t>
            </a:r>
          </a:p>
        </p:txBody>
      </p:sp>
    </p:spTree>
    <p:extLst>
      <p:ext uri="{BB962C8B-B14F-4D97-AF65-F5344CB8AC3E}">
        <p14:creationId xmlns:p14="http://schemas.microsoft.com/office/powerpoint/2010/main" val="1375517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BC28E-791B-489A-A40E-CCCAFE14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200" b="1">
                <a:cs typeface="Calibri Light"/>
              </a:rPr>
              <a:t>DISCUSSION</a:t>
            </a:r>
            <a:endParaRPr lang="en-US" sz="3200" b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3D26-7F46-4628-AFC4-C6D17B62E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335" y="2304491"/>
            <a:ext cx="11159771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The proposed work has suggested how </a:t>
            </a:r>
            <a:r>
              <a:rPr lang="en-US" sz="2400" b="1" i="1">
                <a:cs typeface="Calibri"/>
              </a:rPr>
              <a:t>tree-based classifier and methods are effective for important feature selection</a:t>
            </a:r>
            <a:r>
              <a:rPr lang="en-US" sz="2400">
                <a:cs typeface="Calibri"/>
              </a:rPr>
              <a:t> to make the training process faster.</a:t>
            </a:r>
          </a:p>
          <a:p>
            <a:r>
              <a:rPr lang="en-US" sz="2400">
                <a:cs typeface="Calibri"/>
              </a:rPr>
              <a:t>The proposed methodology also validates the fact that model training accuracy can be increased through elimination of redundant features and reduction of noisy instances by </a:t>
            </a:r>
            <a:r>
              <a:rPr lang="en-US" sz="2400" b="1" i="1">
                <a:cs typeface="Calibri"/>
              </a:rPr>
              <a:t>Dimensionality Reduction</a:t>
            </a:r>
            <a:r>
              <a:rPr lang="en-US" sz="2400">
                <a:cs typeface="Calibri"/>
              </a:rPr>
              <a:t>. </a:t>
            </a:r>
          </a:p>
          <a:p>
            <a:r>
              <a:rPr lang="en-US" sz="2400">
                <a:cs typeface="Calibri"/>
              </a:rPr>
              <a:t>Makes up</a:t>
            </a:r>
            <a:r>
              <a:rPr lang="en-US" sz="2400" b="1" i="1">
                <a:cs typeface="Calibri"/>
              </a:rPr>
              <a:t> a Computationally inexpensive classification scheme</a:t>
            </a:r>
            <a:r>
              <a:rPr lang="en-US" sz="2400">
                <a:cs typeface="Calibri"/>
              </a:rPr>
              <a:t> based on baseline machine-learning models. </a:t>
            </a: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CC1DE-1AC0-4088-9A13-32121E69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IS'2020                      VARNA, BULGARIA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4E23A-D02A-4969-A9B7-8ECD9827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69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BC28E-791B-489A-A40E-CCCAFE14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Future Work</a:t>
            </a:r>
            <a:endParaRPr lang="en-US" sz="4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2B8DCF-E5C5-4E69-A46C-2213F84D3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074875"/>
              </p:ext>
            </p:extLst>
          </p:nvPr>
        </p:nvGraphicFramePr>
        <p:xfrm>
          <a:off x="584547" y="2505205"/>
          <a:ext cx="11215922" cy="288979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607961">
                  <a:extLst>
                    <a:ext uri="{9D8B030D-6E8A-4147-A177-3AD203B41FA5}">
                      <a16:colId xmlns:a16="http://schemas.microsoft.com/office/drawing/2014/main" val="1158410261"/>
                    </a:ext>
                  </a:extLst>
                </a:gridCol>
                <a:gridCol w="5607961">
                  <a:extLst>
                    <a:ext uri="{9D8B030D-6E8A-4147-A177-3AD203B41FA5}">
                      <a16:colId xmlns:a16="http://schemas.microsoft.com/office/drawing/2014/main" val="3203143452"/>
                    </a:ext>
                  </a:extLst>
                </a:gridCol>
              </a:tblGrid>
              <a:tr h="6952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/>
                        <a:t>Scope of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972314"/>
                  </a:ext>
                </a:extLst>
              </a:tr>
              <a:tr h="695234">
                <a:tc>
                  <a:txBody>
                    <a:bodyPr/>
                    <a:lstStyle/>
                    <a:p>
                      <a:r>
                        <a:rPr lang="en-US" sz="2400"/>
                        <a:t>Time-series Data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Faster data-analysis and low-cost structural support for ML model analysis.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901882"/>
                  </a:ext>
                </a:extLst>
              </a:tr>
              <a:tr h="393528">
                <a:tc rowSpan="3">
                  <a:txBody>
                    <a:bodyPr/>
                    <a:lstStyle/>
                    <a:p>
                      <a:r>
                        <a:rPr lang="en-US" sz="2400"/>
                        <a:t>Activity Surveillance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Ambient Assisted Living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84345"/>
                  </a:ext>
                </a:extLst>
              </a:tr>
              <a:tr h="393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/>
                        <a:t>Health Sector (Isolation/Quarantine)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402274"/>
                  </a:ext>
                </a:extLst>
              </a:tr>
              <a:tr h="393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/>
                        <a:t>Indoor Human-Activity Recognition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9588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340DC-4F72-4053-A57D-F8A7C6B4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IS'2020                      VARNA, BULGARIA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12CB0-CA4E-471A-9A0F-AEEF83EA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29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60FD-7D1C-457E-AEC9-D60573BB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Thank you!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C285C-DD66-4D6B-B98A-F896C453E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                                              </a:t>
            </a:r>
            <a:r>
              <a:rPr lang="en-US" sz="3200" b="1">
                <a:cs typeface="Calibri"/>
              </a:rPr>
              <a:t>Questions?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E2528B8D-675F-45D2-B156-2FC9A5CFD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44" r="14440" b="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090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C561-1E00-4022-91B0-F48BE814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IS'2020                      VARNA, BULGARIA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0B2C8-4D97-4964-B824-41EAD86E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5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8D3A9-723A-435F-838E-BD293693B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93" y="481965"/>
            <a:ext cx="10168128" cy="1179576"/>
          </a:xfrm>
        </p:spPr>
        <p:txBody>
          <a:bodyPr>
            <a:normAutofit/>
          </a:bodyPr>
          <a:lstStyle/>
          <a:p>
            <a:r>
              <a:rPr lang="en-US" sz="3200" b="1">
                <a:cs typeface="Calibri Light"/>
              </a:rPr>
              <a:t>Introduction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8839B7-C719-4402-A79E-080446AF3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37019"/>
              </p:ext>
            </p:extLst>
          </p:nvPr>
        </p:nvGraphicFramePr>
        <p:xfrm>
          <a:off x="668185" y="4887630"/>
          <a:ext cx="11232900" cy="1554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08046">
                  <a:extLst>
                    <a:ext uri="{9D8B030D-6E8A-4147-A177-3AD203B41FA5}">
                      <a16:colId xmlns:a16="http://schemas.microsoft.com/office/drawing/2014/main" val="2295448"/>
                    </a:ext>
                  </a:extLst>
                </a:gridCol>
                <a:gridCol w="8524854">
                  <a:extLst>
                    <a:ext uri="{9D8B030D-6E8A-4147-A177-3AD203B41FA5}">
                      <a16:colId xmlns:a16="http://schemas.microsoft.com/office/drawing/2014/main" val="3056165182"/>
                    </a:ext>
                  </a:extLst>
                </a:gridCol>
              </a:tblGrid>
              <a:tr h="14028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u="none" strike="noStrike" noProof="0"/>
                        <a:t>Research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u="none" strike="noStrike" noProof="0" dirty="0"/>
                        <a:t>Presenting the significance of a feature engineering pipeline on large HAR dataset for faster computation with improved accuracy and low-resource dependency infrastructure aimed for activity-recognition tasks through comparative analysis. 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411598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C7739-1A9E-4F3B-895E-93D39966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IS'2020                      VARNA, BULGARIA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72C9E-E457-484E-AC71-6F9F284A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pic>
        <p:nvPicPr>
          <p:cNvPr id="6" name="Graphic 6" descr="Database">
            <a:extLst>
              <a:ext uri="{FF2B5EF4-FFF2-40B4-BE49-F238E27FC236}">
                <a16:creationId xmlns:a16="http://schemas.microsoft.com/office/drawing/2014/main" id="{3F25907B-7128-474C-A3B1-6BB9884E0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5209" y="2188923"/>
            <a:ext cx="914400" cy="914400"/>
          </a:xfrm>
          <a:prstGeom prst="rect">
            <a:avLst/>
          </a:prstGeom>
        </p:spPr>
      </p:pic>
      <p:pic>
        <p:nvPicPr>
          <p:cNvPr id="8" name="Graphic 8" descr="Computer">
            <a:extLst>
              <a:ext uri="{FF2B5EF4-FFF2-40B4-BE49-F238E27FC236}">
                <a16:creationId xmlns:a16="http://schemas.microsoft.com/office/drawing/2014/main" id="{336D5A07-833D-4F1D-9DDF-96D30E549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6636" y="2230676"/>
            <a:ext cx="914400" cy="914400"/>
          </a:xfrm>
          <a:prstGeom prst="rect">
            <a:avLst/>
          </a:prstGeom>
        </p:spPr>
      </p:pic>
      <p:pic>
        <p:nvPicPr>
          <p:cNvPr id="9" name="Graphic 9" descr="Priorities">
            <a:extLst>
              <a:ext uri="{FF2B5EF4-FFF2-40B4-BE49-F238E27FC236}">
                <a16:creationId xmlns:a16="http://schemas.microsoft.com/office/drawing/2014/main" id="{EF6C75BB-0040-4180-A70A-E424395F31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4443" y="3274512"/>
            <a:ext cx="914400" cy="914400"/>
          </a:xfrm>
          <a:prstGeom prst="rect">
            <a:avLst/>
          </a:prstGeom>
        </p:spPr>
      </p:pic>
      <p:pic>
        <p:nvPicPr>
          <p:cNvPr id="10" name="Graphic 10" descr="End">
            <a:extLst>
              <a:ext uri="{FF2B5EF4-FFF2-40B4-BE49-F238E27FC236}">
                <a16:creationId xmlns:a16="http://schemas.microsoft.com/office/drawing/2014/main" id="{F02B0B24-DBFA-4692-BF7C-E6D0BC002E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45265" y="2752594"/>
            <a:ext cx="914400" cy="914400"/>
          </a:xfrm>
          <a:prstGeom prst="rect">
            <a:avLst/>
          </a:prstGeom>
        </p:spPr>
      </p:pic>
      <p:pic>
        <p:nvPicPr>
          <p:cNvPr id="11" name="Graphic 11" descr="Presentation with pie chart">
            <a:extLst>
              <a:ext uri="{FF2B5EF4-FFF2-40B4-BE49-F238E27FC236}">
                <a16:creationId xmlns:a16="http://schemas.microsoft.com/office/drawing/2014/main" id="{45BABC66-3AA7-4427-94DB-4B2414EC86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59239" y="2815225"/>
            <a:ext cx="914400" cy="914400"/>
          </a:xfrm>
          <a:prstGeom prst="rect">
            <a:avLst/>
          </a:prstGeom>
        </p:spPr>
      </p:pic>
      <p:pic>
        <p:nvPicPr>
          <p:cNvPr id="12" name="Graphic 12" descr="Speedometer Low">
            <a:extLst>
              <a:ext uri="{FF2B5EF4-FFF2-40B4-BE49-F238E27FC236}">
                <a16:creationId xmlns:a16="http://schemas.microsoft.com/office/drawing/2014/main" id="{04F113C0-04DF-4D58-B20A-AEABAE7F85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09594" y="3274512"/>
            <a:ext cx="914400" cy="914400"/>
          </a:xfrm>
          <a:prstGeom prst="rect">
            <a:avLst/>
          </a:prstGeom>
        </p:spPr>
      </p:pic>
      <p:pic>
        <p:nvPicPr>
          <p:cNvPr id="13" name="Graphic 13" descr="Badge Follow">
            <a:extLst>
              <a:ext uri="{FF2B5EF4-FFF2-40B4-BE49-F238E27FC236}">
                <a16:creationId xmlns:a16="http://schemas.microsoft.com/office/drawing/2014/main" id="{0BFFFD39-24B0-4A2A-8D09-81AE3469A4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50088" y="2752595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09C393-874A-4ABE-8CD7-461EE190FBC2}"/>
              </a:ext>
            </a:extLst>
          </p:cNvPr>
          <p:cNvSpPr txBox="1"/>
          <p:nvPr/>
        </p:nvSpPr>
        <p:spPr>
          <a:xfrm>
            <a:off x="3784948" y="430686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Low Resource Dependency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719C2-B8CC-4A6E-9EAB-D9A8A0DBA10D}"/>
              </a:ext>
            </a:extLst>
          </p:cNvPr>
          <p:cNvSpPr txBox="1"/>
          <p:nvPr/>
        </p:nvSpPr>
        <p:spPr>
          <a:xfrm>
            <a:off x="1175358" y="4306866"/>
            <a:ext cx="20229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Faster Computation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48F408-7FEC-4338-8ED5-788002C3F5EF}"/>
              </a:ext>
            </a:extLst>
          </p:cNvPr>
          <p:cNvSpPr txBox="1"/>
          <p:nvPr/>
        </p:nvSpPr>
        <p:spPr>
          <a:xfrm>
            <a:off x="6144016" y="3659687"/>
            <a:ext cx="2722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Enhanced Recognition Task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3617A3-CD7C-4929-A05F-288639A1C67C}"/>
              </a:ext>
            </a:extLst>
          </p:cNvPr>
          <p:cNvSpPr txBox="1"/>
          <p:nvPr/>
        </p:nvSpPr>
        <p:spPr>
          <a:xfrm>
            <a:off x="9463413" y="3722317"/>
            <a:ext cx="12713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Final Result</a:t>
            </a:r>
          </a:p>
        </p:txBody>
      </p:sp>
    </p:spTree>
    <p:extLst>
      <p:ext uri="{BB962C8B-B14F-4D97-AF65-F5344CB8AC3E}">
        <p14:creationId xmlns:p14="http://schemas.microsoft.com/office/powerpoint/2010/main" val="295252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8D3A9-723A-435F-838E-BD293693B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93" y="481965"/>
            <a:ext cx="10168128" cy="1179576"/>
          </a:xfrm>
        </p:spPr>
        <p:txBody>
          <a:bodyPr>
            <a:normAutofit/>
          </a:bodyPr>
          <a:lstStyle/>
          <a:p>
            <a:r>
              <a:rPr lang="en-US" sz="3200" b="1">
                <a:cs typeface="Calibri Light"/>
              </a:rPr>
              <a:t>RESEARCH CONTRIBUTION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8839B7-C719-4402-A79E-080446AF3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960998"/>
              </p:ext>
            </p:extLst>
          </p:nvPr>
        </p:nvGraphicFramePr>
        <p:xfrm>
          <a:off x="571500" y="2638425"/>
          <a:ext cx="11232900" cy="315581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48133">
                  <a:extLst>
                    <a:ext uri="{9D8B030D-6E8A-4147-A177-3AD203B41FA5}">
                      <a16:colId xmlns:a16="http://schemas.microsoft.com/office/drawing/2014/main" val="2295448"/>
                    </a:ext>
                  </a:extLst>
                </a:gridCol>
                <a:gridCol w="8584767">
                  <a:extLst>
                    <a:ext uri="{9D8B030D-6E8A-4147-A177-3AD203B41FA5}">
                      <a16:colId xmlns:a16="http://schemas.microsoft.com/office/drawing/2014/main" val="3056165182"/>
                    </a:ext>
                  </a:extLst>
                </a:gridCol>
              </a:tblGrid>
              <a:tr h="16882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u="none" strike="noStrike" noProof="0"/>
                        <a:t>Result Statement</a:t>
                      </a:r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noProof="0"/>
                        <a:t> Accuracy score of activity-recognition improves to 78.5% by Multi-layer perceptron model from 76.7%  after feature engineering applied on raw dataset by Extra-tree classifier method. </a:t>
                      </a:r>
                    </a:p>
                    <a:p>
                      <a:pPr lvl="0">
                        <a:buNone/>
                      </a:pPr>
                      <a:endParaRPr lang="en-US" sz="2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48701"/>
                  </a:ext>
                </a:extLst>
              </a:tr>
              <a:tr h="14675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u="none" strike="noStrike" noProof="0"/>
                        <a:t>Highlights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400" u="none" strike="noStrike" noProof="0" dirty="0"/>
                        <a:t> Feature Engineering through Tree-based Selection Methods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400" u="none" strike="noStrike" noProof="0" dirty="0"/>
                        <a:t> Dimensionality Reduction of dataset through PCA</a:t>
                      </a: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400" u="none" strike="noStrike" noProof="0" dirty="0"/>
                        <a:t> Performance Evaluation of baseline five classifier model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60349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6E3DC-1861-4617-A339-CC43B317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IS'2020                      VARNA, BULGARIA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22D0E-1E1A-4770-A8FB-33847181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3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6BA54-97C7-4478-A88D-BE796C3B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200" b="1">
                <a:cs typeface="Calibri Light"/>
              </a:rPr>
              <a:t>DATASET</a:t>
            </a:r>
            <a:endParaRPr lang="en-US" sz="3200" b="1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13E444-FB33-4D4B-A8A9-CF18AC715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859345"/>
              </p:ext>
            </p:extLst>
          </p:nvPr>
        </p:nvGraphicFramePr>
        <p:xfrm>
          <a:off x="552450" y="2152650"/>
          <a:ext cx="11172334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56785">
                  <a:extLst>
                    <a:ext uri="{9D8B030D-6E8A-4147-A177-3AD203B41FA5}">
                      <a16:colId xmlns:a16="http://schemas.microsoft.com/office/drawing/2014/main" val="356612786"/>
                    </a:ext>
                  </a:extLst>
                </a:gridCol>
                <a:gridCol w="7115549">
                  <a:extLst>
                    <a:ext uri="{9D8B030D-6E8A-4147-A177-3AD203B41FA5}">
                      <a16:colId xmlns:a16="http://schemas.microsoft.com/office/drawing/2014/main" val="828913547"/>
                    </a:ext>
                  </a:extLst>
                </a:gridCol>
              </a:tblGrid>
              <a:tr h="1428750">
                <a:tc>
                  <a:txBody>
                    <a:bodyPr/>
                    <a:lstStyle/>
                    <a:p>
                      <a:r>
                        <a:rPr lang="en-US" sz="2400" b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noProof="0"/>
                        <a:t>Collected from UCI Machine Learning Repository, </a:t>
                      </a:r>
                      <a:r>
                        <a:rPr lang="en-US" sz="2400" b="1" i="1" u="none" strike="noStrike" noProof="0"/>
                        <a:t>Human Activity Recognition from Continuous Ambient Sensor Dataset</a:t>
                      </a:r>
                      <a:r>
                        <a:rPr lang="en-US" sz="2400" b="0" u="none" strike="noStrike" noProof="0"/>
                        <a:t> (Published – September 20,2019)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55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Number of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85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Number of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79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Attribute 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noProof="0"/>
                        <a:t>Integer/Real with missing data, 4M instances (</a:t>
                      </a:r>
                      <a:r>
                        <a:rPr lang="en-US" sz="2400" u="none" strike="noStrike" noProof="0" err="1"/>
                        <a:t>approx</a:t>
                      </a:r>
                      <a:r>
                        <a:rPr lang="en-US" sz="2400" u="none" strike="noStrike" noProof="0"/>
                        <a:t>)</a:t>
                      </a:r>
                    </a:p>
                    <a:p>
                      <a:pPr lvl="0">
                        <a:buNone/>
                      </a:pP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99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u="none" strike="noStrike" noProof="0"/>
                        <a:t>Selected number of activities for this Study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u="none" strike="noStrike" noProof="0"/>
                        <a:t> 'Cook':0, 'Eat':1, 'Phone':2, 'Read':3, 'Watch_TV':4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33235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078-8430-4ABD-B9F2-287955FB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IS'2020                      VARNA, BULGARIA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405F4-8971-40CD-AA94-EC7BCB12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9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8D3A9-723A-435F-838E-BD293693B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/>
              <a:t>DATA COLLECTION SETUP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C301921-5AC3-4269-938A-A8C718B8D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5" r="2789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6E3DC-1861-4617-A339-CC43B317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IS'2020                      VARNA, BULGARIA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22D0E-1E1A-4770-A8FB-33847181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492240"/>
            <a:ext cx="31269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30EA680-D336-4FF7-8B7A-9848BB0A1C3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13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71C4D-5F96-4274-A931-835942D5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200" b="1">
                <a:cs typeface="Calibri Light"/>
              </a:rPr>
              <a:t>METHODOLOGY</a:t>
            </a:r>
            <a:endParaRPr lang="en-US" sz="32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923008C-B966-470A-B0EF-54C22305D9AD}"/>
              </a:ext>
            </a:extLst>
          </p:cNvPr>
          <p:cNvSpPr/>
          <p:nvPr/>
        </p:nvSpPr>
        <p:spPr>
          <a:xfrm>
            <a:off x="1906044" y="3034429"/>
            <a:ext cx="1488508" cy="9185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cs typeface="Calibri"/>
              </a:rPr>
              <a:t>Original Dataset</a:t>
            </a:r>
            <a:endParaRPr lang="en-US" sz="20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3F97CB-DBFC-453C-B7C4-389D04F172DA}"/>
              </a:ext>
            </a:extLst>
          </p:cNvPr>
          <p:cNvSpPr/>
          <p:nvPr/>
        </p:nvSpPr>
        <p:spPr>
          <a:xfrm>
            <a:off x="4251412" y="3034428"/>
            <a:ext cx="1745421" cy="9185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cs typeface="Calibri"/>
              </a:rPr>
              <a:t>Scraped Dataset ( Five Activities)</a:t>
            </a:r>
            <a:endParaRPr lang="en-US" sz="20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A9839F7-9967-488D-9238-FB1B6468B45F}"/>
              </a:ext>
            </a:extLst>
          </p:cNvPr>
          <p:cNvSpPr/>
          <p:nvPr/>
        </p:nvSpPr>
        <p:spPr>
          <a:xfrm>
            <a:off x="6974907" y="3034428"/>
            <a:ext cx="1607506" cy="9185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cs typeface="Calibri"/>
              </a:rPr>
              <a:t>Feature Engineering</a:t>
            </a:r>
            <a:endParaRPr lang="en-US" sz="20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1BDB313-CB17-4E4C-91B4-F4B0F376C021}"/>
              </a:ext>
            </a:extLst>
          </p:cNvPr>
          <p:cNvSpPr/>
          <p:nvPr/>
        </p:nvSpPr>
        <p:spPr>
          <a:xfrm>
            <a:off x="9448798" y="2982235"/>
            <a:ext cx="1680574" cy="9185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cs typeface="Calibri"/>
              </a:rPr>
              <a:t>Feature Sets generatio</a:t>
            </a:r>
            <a:r>
              <a:rPr lang="en-US" sz="2000" dirty="0">
                <a:cs typeface="Calibri"/>
              </a:rPr>
              <a:t>n</a:t>
            </a:r>
            <a:endParaRPr lang="en-US" sz="20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4046C14-F80A-4C3C-B5A6-E15E0AD169C1}"/>
              </a:ext>
            </a:extLst>
          </p:cNvPr>
          <p:cNvSpPr/>
          <p:nvPr/>
        </p:nvSpPr>
        <p:spPr>
          <a:xfrm>
            <a:off x="1906041" y="4474920"/>
            <a:ext cx="1633732" cy="9185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cs typeface="Calibri"/>
              </a:rPr>
              <a:t>Performance Evaluation</a:t>
            </a:r>
            <a:endParaRPr lang="en-US" sz="200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AD2A314-EACD-4B66-9A67-3610F3DCF8A4}"/>
              </a:ext>
            </a:extLst>
          </p:cNvPr>
          <p:cNvSpPr/>
          <p:nvPr/>
        </p:nvSpPr>
        <p:spPr>
          <a:xfrm>
            <a:off x="4260935" y="4474920"/>
            <a:ext cx="1659698" cy="9185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cs typeface="Calibri"/>
              </a:rPr>
              <a:t>Classifier Training</a:t>
            </a:r>
            <a:endParaRPr lang="en-US" sz="200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AD51F55-A7C1-4D83-BC76-F6F149621205}"/>
              </a:ext>
            </a:extLst>
          </p:cNvPr>
          <p:cNvSpPr/>
          <p:nvPr/>
        </p:nvSpPr>
        <p:spPr>
          <a:xfrm>
            <a:off x="6974907" y="4422727"/>
            <a:ext cx="1670136" cy="9185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cs typeface="Calibri"/>
              </a:rPr>
              <a:t>Train and Test set Preparation</a:t>
            </a:r>
            <a:endParaRPr lang="en-US" sz="200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8091F42-7F07-44CC-BB86-B0ABF50397AB}"/>
              </a:ext>
            </a:extLst>
          </p:cNvPr>
          <p:cNvSpPr/>
          <p:nvPr/>
        </p:nvSpPr>
        <p:spPr>
          <a:xfrm>
            <a:off x="9407045" y="4422728"/>
            <a:ext cx="1880600" cy="9185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cs typeface="Calibri"/>
              </a:rPr>
              <a:t>Dimensionality Reduction (PCA=5)</a:t>
            </a:r>
            <a:endParaRPr lang="en-US" sz="20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966C2C-6ECE-44DA-8B1B-D040C29FE6D2}"/>
              </a:ext>
            </a:extLst>
          </p:cNvPr>
          <p:cNvCxnSpPr/>
          <p:nvPr/>
        </p:nvCxnSpPr>
        <p:spPr>
          <a:xfrm>
            <a:off x="6006361" y="3484193"/>
            <a:ext cx="963461" cy="5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12EB50-0217-415B-BD93-A3F11C3292CA}"/>
              </a:ext>
            </a:extLst>
          </p:cNvPr>
          <p:cNvCxnSpPr>
            <a:cxnSpLocks/>
          </p:cNvCxnSpPr>
          <p:nvPr/>
        </p:nvCxnSpPr>
        <p:spPr>
          <a:xfrm>
            <a:off x="3394552" y="3493717"/>
            <a:ext cx="862209" cy="6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953D36-5F3F-4924-B7C1-5CD5113552BA}"/>
              </a:ext>
            </a:extLst>
          </p:cNvPr>
          <p:cNvCxnSpPr>
            <a:cxnSpLocks/>
          </p:cNvCxnSpPr>
          <p:nvPr/>
        </p:nvCxnSpPr>
        <p:spPr>
          <a:xfrm>
            <a:off x="8582417" y="3431087"/>
            <a:ext cx="820456" cy="6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ABF983-11DD-4796-9F15-A1D7BF4A24CC}"/>
              </a:ext>
            </a:extLst>
          </p:cNvPr>
          <p:cNvCxnSpPr>
            <a:cxnSpLocks/>
          </p:cNvCxnSpPr>
          <p:nvPr/>
        </p:nvCxnSpPr>
        <p:spPr>
          <a:xfrm flipH="1">
            <a:off x="10300571" y="3900813"/>
            <a:ext cx="4173" cy="528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01FD291-14F2-437B-A271-D62E2F770B91}"/>
              </a:ext>
            </a:extLst>
          </p:cNvPr>
          <p:cNvCxnSpPr>
            <a:cxnSpLocks/>
          </p:cNvCxnSpPr>
          <p:nvPr/>
        </p:nvCxnSpPr>
        <p:spPr>
          <a:xfrm flipH="1">
            <a:off x="8630434" y="4871580"/>
            <a:ext cx="787050" cy="6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ACA05D-E83F-4EB4-BDD2-67820AAB90CF}"/>
              </a:ext>
            </a:extLst>
          </p:cNvPr>
          <p:cNvCxnSpPr>
            <a:cxnSpLocks/>
          </p:cNvCxnSpPr>
          <p:nvPr/>
        </p:nvCxnSpPr>
        <p:spPr>
          <a:xfrm flipH="1" flipV="1">
            <a:off x="5926900" y="4867405"/>
            <a:ext cx="1037571" cy="14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ED98C0-B29A-4EFD-9B5C-0379D2B9F204}"/>
              </a:ext>
            </a:extLst>
          </p:cNvPr>
          <p:cNvCxnSpPr>
            <a:cxnSpLocks/>
          </p:cNvCxnSpPr>
          <p:nvPr/>
        </p:nvCxnSpPr>
        <p:spPr>
          <a:xfrm flipH="1" flipV="1">
            <a:off x="3578268" y="4867404"/>
            <a:ext cx="682667" cy="4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C794F1C-951A-4277-AAF5-47A1B0771C92}"/>
              </a:ext>
            </a:extLst>
          </p:cNvPr>
          <p:cNvSpPr txBox="1"/>
          <p:nvPr/>
        </p:nvSpPr>
        <p:spPr>
          <a:xfrm>
            <a:off x="3414386" y="5692427"/>
            <a:ext cx="61468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alibri"/>
                <a:cs typeface="Calibri"/>
              </a:rPr>
              <a:t>Figure 1: Workflow of the proposed Approach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D8536-BB8A-4312-985C-1881ED4F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IS'2020                      VARNA, BULGARIA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A5910-24C9-43F6-8DD7-FB907D80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7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8239B-6B50-4A7D-9A62-66335A00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b="1">
                <a:cs typeface="Calibri Light"/>
              </a:rPr>
              <a:t>FEATURE ENGINEERING</a:t>
            </a:r>
            <a:endParaRPr lang="en-US" sz="3200" b="1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4" name="Content Placeholder 243">
            <a:extLst>
              <a:ext uri="{FF2B5EF4-FFF2-40B4-BE49-F238E27FC236}">
                <a16:creationId xmlns:a16="http://schemas.microsoft.com/office/drawing/2014/main" id="{F5468CC7-55C0-4010-8370-90DF532FA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Selects significant features from original 37 attributes. </a:t>
            </a:r>
          </a:p>
          <a:p>
            <a:r>
              <a:rPr lang="en-US" sz="2000">
                <a:cs typeface="Calibri"/>
              </a:rPr>
              <a:t>Produces four different data-sets from original dataset. </a:t>
            </a:r>
          </a:p>
        </p:txBody>
      </p:sp>
      <p:graphicFrame>
        <p:nvGraphicFramePr>
          <p:cNvPr id="242" name="Table 239">
            <a:extLst>
              <a:ext uri="{FF2B5EF4-FFF2-40B4-BE49-F238E27FC236}">
                <a16:creationId xmlns:a16="http://schemas.microsoft.com/office/drawing/2014/main" id="{D939E991-BAA9-436B-9BBC-44A22BC8DB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035185"/>
              </p:ext>
            </p:extLst>
          </p:nvPr>
        </p:nvGraphicFramePr>
        <p:xfrm>
          <a:off x="609976" y="2613570"/>
          <a:ext cx="11164826" cy="36640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16457">
                  <a:extLst>
                    <a:ext uri="{9D8B030D-6E8A-4147-A177-3AD203B41FA5}">
                      <a16:colId xmlns:a16="http://schemas.microsoft.com/office/drawing/2014/main" val="3709037826"/>
                    </a:ext>
                  </a:extLst>
                </a:gridCol>
                <a:gridCol w="3245949">
                  <a:extLst>
                    <a:ext uri="{9D8B030D-6E8A-4147-A177-3AD203B41FA5}">
                      <a16:colId xmlns:a16="http://schemas.microsoft.com/office/drawing/2014/main" val="3429977366"/>
                    </a:ext>
                  </a:extLst>
                </a:gridCol>
                <a:gridCol w="4002420">
                  <a:extLst>
                    <a:ext uri="{9D8B030D-6E8A-4147-A177-3AD203B41FA5}">
                      <a16:colId xmlns:a16="http://schemas.microsoft.com/office/drawing/2014/main" val="1952578647"/>
                    </a:ext>
                  </a:extLst>
                </a:gridCol>
              </a:tblGrid>
              <a:tr h="916017"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Four variations of Tree-based Feature Selection Approaches</a:t>
                      </a:r>
                    </a:p>
                  </a:txBody>
                  <a:tcPr marL="123786" marR="123786" marT="61893" marB="618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3786" marR="123786" marT="61893" marB="618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3786" marR="123786" marT="61893" marB="61893"/>
                </a:tc>
                <a:extLst>
                  <a:ext uri="{0D108BD9-81ED-4DB2-BD59-A6C34878D82A}">
                    <a16:rowId xmlns:a16="http://schemas.microsoft.com/office/drawing/2014/main" val="1841967796"/>
                  </a:ext>
                </a:extLst>
              </a:tr>
              <a:tr h="9160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/>
                        <a:t>Variants</a:t>
                      </a:r>
                    </a:p>
                  </a:txBody>
                  <a:tcPr marL="123786" marR="123786" marT="61893" marB="61893"/>
                </a:tc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/>
                        <a:t>Name</a:t>
                      </a:r>
                    </a:p>
                  </a:txBody>
                  <a:tcPr marL="123786" marR="123786" marT="61893" marB="618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23786" marR="123786" marT="61893" marB="61893"/>
                </a:tc>
                <a:extLst>
                  <a:ext uri="{0D108BD9-81ED-4DB2-BD59-A6C34878D82A}">
                    <a16:rowId xmlns:a16="http://schemas.microsoft.com/office/drawing/2014/main" val="1581952265"/>
                  </a:ext>
                </a:extLst>
              </a:tr>
              <a:tr h="9160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/>
                        <a:t>Feature Engineering through ML model</a:t>
                      </a:r>
                    </a:p>
                  </a:txBody>
                  <a:tcPr marL="123786" marR="123786" marT="61893" marB="61893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Tree-based Feature Selection</a:t>
                      </a:r>
                    </a:p>
                  </a:txBody>
                  <a:tcPr marL="123786" marR="123786" marT="61893" marB="6189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/>
                        <a:t>Feature Selection with Random Forest</a:t>
                      </a:r>
                    </a:p>
                  </a:txBody>
                  <a:tcPr marL="123786" marR="123786" marT="61893" marB="61893"/>
                </a:tc>
                <a:extLst>
                  <a:ext uri="{0D108BD9-81ED-4DB2-BD59-A6C34878D82A}">
                    <a16:rowId xmlns:a16="http://schemas.microsoft.com/office/drawing/2014/main" val="710459571"/>
                  </a:ext>
                </a:extLst>
              </a:tr>
              <a:tr h="9160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/>
                        <a:t>Feature Rank Generation by Node-impurity Score</a:t>
                      </a:r>
                    </a:p>
                  </a:txBody>
                  <a:tcPr marL="123786" marR="123786" marT="61893" marB="6189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/>
                        <a:t>Extra-Tree Classifier</a:t>
                      </a:r>
                    </a:p>
                  </a:txBody>
                  <a:tcPr marL="123786" marR="123786" marT="61893" marB="6189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/>
                        <a:t>Random Forest Classifier </a:t>
                      </a:r>
                    </a:p>
                  </a:txBody>
                  <a:tcPr marL="123786" marR="123786" marT="61893" marB="61893"/>
                </a:tc>
                <a:extLst>
                  <a:ext uri="{0D108BD9-81ED-4DB2-BD59-A6C34878D82A}">
                    <a16:rowId xmlns:a16="http://schemas.microsoft.com/office/drawing/2014/main" val="3311413247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B9CD5-50FD-47D5-ABAF-6FD9493E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IS'2020                      VARNA, BULGARIA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113C8-318E-44CD-A268-98C7D78A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71C4D-5F96-4274-A931-835942D5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93" y="539115"/>
            <a:ext cx="10168128" cy="1179576"/>
          </a:xfrm>
        </p:spPr>
        <p:txBody>
          <a:bodyPr>
            <a:normAutofit/>
          </a:bodyPr>
          <a:lstStyle/>
          <a:p>
            <a:r>
              <a:rPr lang="en-US" sz="3200" b="1">
                <a:ea typeface="+mj-lt"/>
                <a:cs typeface="+mj-lt"/>
              </a:rPr>
              <a:t>SELECTED FEATURE SETS THROUGH FEATURE-ENGINEERING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304A842-3A1E-44F9-9BB3-C9724D4D1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0976"/>
              </p:ext>
            </p:extLst>
          </p:nvPr>
        </p:nvGraphicFramePr>
        <p:xfrm>
          <a:off x="594986" y="2202493"/>
          <a:ext cx="11094132" cy="408640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54571">
                  <a:extLst>
                    <a:ext uri="{9D8B030D-6E8A-4147-A177-3AD203B41FA5}">
                      <a16:colId xmlns:a16="http://schemas.microsoft.com/office/drawing/2014/main" val="1521800186"/>
                    </a:ext>
                  </a:extLst>
                </a:gridCol>
                <a:gridCol w="5639561">
                  <a:extLst>
                    <a:ext uri="{9D8B030D-6E8A-4147-A177-3AD203B41FA5}">
                      <a16:colId xmlns:a16="http://schemas.microsoft.com/office/drawing/2014/main" val="3518980860"/>
                    </a:ext>
                  </a:extLst>
                </a:gridCol>
              </a:tblGrid>
              <a:tr h="5744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Attribute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33533"/>
                  </a:ext>
                </a:extLst>
              </a:tr>
              <a:tr h="4033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err="1"/>
                        <a:t>LastSensorEventHours</a:t>
                      </a:r>
                      <a:r>
                        <a:rPr lang="en-US" sz="1600" u="none" strike="noStrike" noProof="0"/>
                        <a:t> (Integer)</a:t>
                      </a:r>
                      <a:endParaRPr lang="en-US" sz="16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These attributes refer to the last recorded time of activity.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9356"/>
                  </a:ext>
                </a:extLst>
              </a:tr>
              <a:tr h="403347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LastSensorEventSeconds</a:t>
                      </a:r>
                      <a:r>
                        <a:rPr lang="en-US" sz="1600" u="none" strike="noStrike" noProof="0"/>
                        <a:t> (Decimal)</a:t>
                      </a:r>
                      <a:endParaRPr 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946439706"/>
                  </a:ext>
                </a:extLst>
              </a:tr>
              <a:tr h="403347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LastSensorDayOfWeek</a:t>
                      </a:r>
                      <a:r>
                        <a:rPr lang="en-US" sz="1600" u="none" strike="noStrike" noProof="0"/>
                        <a:t> (Symbolic-value integer)</a:t>
                      </a:r>
                      <a:endParaRPr 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424899076"/>
                  </a:ext>
                </a:extLst>
              </a:tr>
              <a:tr h="537795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windowDuration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It represents the duration of 30 event sliding window in seconds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914947"/>
                  </a:ext>
                </a:extLst>
              </a:tr>
              <a:tr h="4033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err="1"/>
                        <a:t>LastSensorLocation</a:t>
                      </a:r>
                      <a:r>
                        <a:rPr lang="en-US" sz="1600" u="none" strike="noStrike" noProof="0"/>
                        <a:t> (symbolic-valued integer)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Sensor location ID in the activity  window.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282884"/>
                  </a:ext>
                </a:extLst>
              </a:tr>
              <a:tr h="5377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err="1"/>
                        <a:t>LastMotionLocation</a:t>
                      </a:r>
                      <a:r>
                        <a:rPr lang="en-US" sz="1600" u="none" strike="noStrike" noProof="0"/>
                        <a:t> (symbolic-valued integer)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It refers the location ID of last motion sensor used in the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46887"/>
                  </a:ext>
                </a:extLst>
              </a:tr>
              <a:tr h="403347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noProof="0" err="1"/>
                        <a:t>sensorCount</a:t>
                      </a:r>
                      <a:r>
                        <a:rPr lang="en-US" sz="1600" u="none" strike="noStrike" noProof="0"/>
                        <a:t>-Kitchen (decimal)</a:t>
                      </a:r>
                      <a:endParaRPr lang="en-US" sz="16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/>
                        <a:t>For most recent event 1.0 is added, and for each previous event (n-0.01) is cumulatively added of the current recorded event. Records the weighted event count of tagged location. 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718984"/>
                  </a:ext>
                </a:extLst>
              </a:tr>
              <a:tr h="4033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u="none" strike="noStrike" noProof="0" err="1"/>
                        <a:t>sensorCount-LivingRoom</a:t>
                      </a:r>
                      <a:r>
                        <a:rPr lang="en-US" sz="1600" u="none" strike="noStrike" noProof="0"/>
                        <a:t> (decimal)</a:t>
                      </a:r>
                      <a:endParaRPr 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94278413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16E5C-2F51-4F8D-A855-D1954EDAC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IS'2020                      VARNA, BULGARIA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A4359-AB59-424D-9F37-4BA4C520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0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71C4D-5F96-4274-A931-835942D5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93" y="539115"/>
            <a:ext cx="10168128" cy="1179576"/>
          </a:xfrm>
        </p:spPr>
        <p:txBody>
          <a:bodyPr>
            <a:normAutofit/>
          </a:bodyPr>
          <a:lstStyle/>
          <a:p>
            <a:r>
              <a:rPr lang="en-US" sz="3200" b="1">
                <a:ea typeface="+mj-lt"/>
                <a:cs typeface="+mj-lt"/>
              </a:rPr>
              <a:t>Feature Rank Generation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B2CF411-C722-4F52-88B2-2C5904E9D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44" t="7962" r="7346" b="5621"/>
          <a:stretch/>
        </p:blipFill>
        <p:spPr>
          <a:xfrm>
            <a:off x="1728666" y="2429204"/>
            <a:ext cx="8743993" cy="39877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4F7D89-6EDA-49EF-8632-D7EF04D6822C}"/>
              </a:ext>
            </a:extLst>
          </p:cNvPr>
          <p:cNvSpPr txBox="1"/>
          <p:nvPr/>
        </p:nvSpPr>
        <p:spPr>
          <a:xfrm>
            <a:off x="559496" y="2093934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Extra-Tree Selection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05C26-67F0-42BE-9281-9F66B62A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IS'2020                      VARNA, BULGARIA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0B996-FF4F-4F3A-AF37-0310C3ED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39F7C-5018-40E0-A185-9D450D023DE0}"/>
              </a:ext>
            </a:extLst>
          </p:cNvPr>
          <p:cNvSpPr txBox="1"/>
          <p:nvPr/>
        </p:nvSpPr>
        <p:spPr>
          <a:xfrm>
            <a:off x="2219194" y="2751552"/>
            <a:ext cx="776404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sensorCount-Ignore</a:t>
            </a:r>
            <a:r>
              <a:rPr lang="en-US">
                <a:ea typeface="+mn-lt"/>
                <a:cs typeface="+mn-lt"/>
              </a:rPr>
              <a:t> (Decimal)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- Weighted count of the recorded events from the latest activity (score 1.0) to the first recorded activity (score n-0.01). 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844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1020</Words>
  <Application>Microsoft Office PowerPoint</Application>
  <PresentationFormat>Widescreen</PresentationFormat>
  <Paragraphs>191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Comparative Study of Classifiers on Human Activity Recognition by Different Feature Engineering Techniques</vt:lpstr>
      <vt:lpstr>Introduction</vt:lpstr>
      <vt:lpstr>RESEARCH CONTRIBUTION</vt:lpstr>
      <vt:lpstr>DATASET</vt:lpstr>
      <vt:lpstr>DATA COLLECTION SETUP</vt:lpstr>
      <vt:lpstr>METHODOLOGY</vt:lpstr>
      <vt:lpstr>FEATURE ENGINEERING</vt:lpstr>
      <vt:lpstr>SELECTED FEATURE SETS THROUGH FEATURE-ENGINEERING</vt:lpstr>
      <vt:lpstr>Feature Rank Generation</vt:lpstr>
      <vt:lpstr>Feature Rank Generation</vt:lpstr>
      <vt:lpstr>FINAL FEATURESET GENERATION</vt:lpstr>
      <vt:lpstr>Variance Ratio Evaluation against KNN</vt:lpstr>
      <vt:lpstr>BASELINE CLASSIFIER MODELS</vt:lpstr>
      <vt:lpstr>PERFORMANCE EVALUATION</vt:lpstr>
      <vt:lpstr>Recognition Score</vt:lpstr>
      <vt:lpstr>DISCUSSION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THINKPAD</cp:lastModifiedBy>
  <cp:revision>146</cp:revision>
  <dcterms:created xsi:type="dcterms:W3CDTF">2020-08-08T03:49:59Z</dcterms:created>
  <dcterms:modified xsi:type="dcterms:W3CDTF">2020-08-13T09:39:35Z</dcterms:modified>
</cp:coreProperties>
</file>