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392790-25F3-4B7D-8528-D936A2386816}">
  <a:tblStyle styleId="{F7392790-25F3-4B7D-8528-D936A238681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4"/>
          </a:solidFill>
        </a:fill>
      </a:tcStyle>
    </a:wholeTbl>
    <a:band1H>
      <a:tcTxStyle/>
      <a:tcStyle>
        <a:fill>
          <a:solidFill>
            <a:srgbClr val="CAD4E8"/>
          </a:solidFill>
        </a:fill>
      </a:tcStyle>
    </a:band1H>
    <a:band2H>
      <a:tcTxStyle/>
    </a:band2H>
    <a:band1V>
      <a:tcTxStyle/>
      <a:tcStyle>
        <a:fill>
          <a:solidFill>
            <a:srgbClr val="CAD4E8"/>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jpg"/><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jpg"/><Relationship Id="rId4"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ijcnn.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25.png"/><Relationship Id="rId6"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1058411" y="2239861"/>
            <a:ext cx="9940954" cy="2016887"/>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chemeClr val="accent1"/>
              </a:buClr>
              <a:buSzPts val="3600"/>
              <a:buFont typeface="Times New Roman"/>
              <a:buNone/>
            </a:pPr>
            <a:r>
              <a:rPr lang="en-US" sz="3600">
                <a:solidFill>
                  <a:schemeClr val="accent1"/>
                </a:solidFill>
                <a:latin typeface="Times New Roman"/>
                <a:ea typeface="Times New Roman"/>
                <a:cs typeface="Times New Roman"/>
                <a:sym typeface="Times New Roman"/>
              </a:rPr>
              <a:t>Handling Adversarial Attacks on Deep Neural Network through Change Point Detection Application to Smart Home Time Series Data</a:t>
            </a:r>
            <a:br>
              <a:rPr lang="en-US" sz="3600"/>
            </a:br>
            <a:endParaRPr sz="3600"/>
          </a:p>
        </p:txBody>
      </p:sp>
      <p:sp>
        <p:nvSpPr>
          <p:cNvPr id="102" name="Google Shape;102;p13"/>
          <p:cNvSpPr txBox="1"/>
          <p:nvPr>
            <p:ph idx="1" type="subTitle"/>
          </p:nvPr>
        </p:nvSpPr>
        <p:spPr>
          <a:xfrm>
            <a:off x="755009" y="769060"/>
            <a:ext cx="11006356" cy="117636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40"/>
              <a:buNone/>
            </a:pPr>
            <a:r>
              <a:rPr b="1" lang="en-US" sz="4440">
                <a:solidFill>
                  <a:schemeClr val="accent1"/>
                </a:solidFill>
                <a:latin typeface="Cambria"/>
                <a:ea typeface="Cambria"/>
                <a:cs typeface="Cambria"/>
                <a:sym typeface="Cambria"/>
              </a:rPr>
              <a:t>PROJECT PROPOSAL PRESENTATION</a:t>
            </a:r>
            <a:endParaRPr/>
          </a:p>
        </p:txBody>
      </p:sp>
      <p:sp>
        <p:nvSpPr>
          <p:cNvPr id="103" name="Google Shape;103;p13"/>
          <p:cNvSpPr txBox="1"/>
          <p:nvPr/>
        </p:nvSpPr>
        <p:spPr>
          <a:xfrm>
            <a:off x="2505635" y="5334915"/>
            <a:ext cx="9144000" cy="754025"/>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chemeClr val="accent1"/>
              </a:buClr>
              <a:buSzPts val="3200"/>
              <a:buFont typeface="Arial"/>
              <a:buNone/>
            </a:pPr>
            <a:r>
              <a:rPr b="0" i="0" lang="en-US" sz="3200" u="none" cap="none" strike="noStrike">
                <a:solidFill>
                  <a:schemeClr val="accent1"/>
                </a:solidFill>
                <a:latin typeface="Calibri"/>
                <a:ea typeface="Calibri"/>
                <a:cs typeface="Calibri"/>
                <a:sym typeface="Calibri"/>
              </a:rPr>
              <a:t>CSE 419 Section -02 Fall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1066800" y="497730"/>
            <a:ext cx="10058400" cy="982351"/>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Fast Gradient Sign Method (FGSM) </a:t>
            </a:r>
            <a:endParaRPr/>
          </a:p>
        </p:txBody>
      </p:sp>
      <p:sp>
        <p:nvSpPr>
          <p:cNvPr id="159" name="Google Shape;159;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This adversarial method fooled GoogLeNet model.</a:t>
            </a:r>
            <a:endParaRPr/>
          </a:p>
          <a:p>
            <a:pPr indent="-127000" lvl="0" marL="91440" rtl="0" algn="l">
              <a:lnSpc>
                <a:spcPct val="90000"/>
              </a:lnSpc>
              <a:spcBef>
                <a:spcPts val="1400"/>
              </a:spcBef>
              <a:spcAft>
                <a:spcPts val="0"/>
              </a:spcAft>
              <a:buSzPts val="2000"/>
              <a:buChar char=" "/>
            </a:pPr>
            <a:r>
              <a:rPr lang="en-US"/>
              <a:t> This attack is based on a one step gradient update along the direction of the gradient’s sign at each time stamp.</a:t>
            </a:r>
            <a:endParaRPr/>
          </a:p>
          <a:p>
            <a:pPr indent="0" lvl="0" marL="0" rtl="0" algn="l">
              <a:lnSpc>
                <a:spcPct val="90000"/>
              </a:lnSpc>
              <a:spcBef>
                <a:spcPts val="1400"/>
              </a:spcBef>
              <a:spcAft>
                <a:spcPts val="0"/>
              </a:spcAft>
              <a:buSzPts val="2000"/>
              <a:buNone/>
            </a:pPr>
            <a:r>
              <a:rPr lang="en-US"/>
              <a:t> </a:t>
            </a:r>
            <a:endParaRPr/>
          </a:p>
        </p:txBody>
      </p:sp>
      <p:pic>
        <p:nvPicPr>
          <p:cNvPr id="160" name="Google Shape;160;p22"/>
          <p:cNvPicPr preferRelativeResize="0"/>
          <p:nvPr/>
        </p:nvPicPr>
        <p:blipFill rotWithShape="1">
          <a:blip r:embed="rId3">
            <a:alphaModFix/>
          </a:blip>
          <a:srcRect b="0" l="0" r="0" t="0"/>
          <a:stretch/>
        </p:blipFill>
        <p:spPr>
          <a:xfrm>
            <a:off x="2671227" y="3934183"/>
            <a:ext cx="5819937" cy="9584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1066800" y="336937"/>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chemeClr val="dk1"/>
              </a:buClr>
              <a:buSzPts val="4800"/>
              <a:buFont typeface="Calibri"/>
              <a:buNone/>
            </a:pPr>
            <a:r>
              <a:rPr lang="en-US" sz="4800">
                <a:solidFill>
                  <a:schemeClr val="dk1"/>
                </a:solidFill>
              </a:rPr>
              <a:t>Approach with FGSM </a:t>
            </a:r>
            <a:endParaRPr/>
          </a:p>
        </p:txBody>
      </p:sp>
      <p:pic>
        <p:nvPicPr>
          <p:cNvPr id="166" name="Google Shape;166;p23"/>
          <p:cNvPicPr preferRelativeResize="0"/>
          <p:nvPr>
            <p:ph idx="1" type="body"/>
          </p:nvPr>
        </p:nvPicPr>
        <p:blipFill rotWithShape="1">
          <a:blip r:embed="rId3">
            <a:alphaModFix/>
          </a:blip>
          <a:srcRect b="0" l="0" r="0" t="0"/>
          <a:stretch/>
        </p:blipFill>
        <p:spPr>
          <a:xfrm>
            <a:off x="838200" y="1880907"/>
            <a:ext cx="10419051" cy="3096186"/>
          </a:xfrm>
          <a:prstGeom prst="rect">
            <a:avLst/>
          </a:prstGeom>
          <a:noFill/>
          <a:ln>
            <a:noFill/>
          </a:ln>
        </p:spPr>
      </p:pic>
      <p:sp>
        <p:nvSpPr>
          <p:cNvPr id="167" name="Google Shape;167;p23"/>
          <p:cNvSpPr txBox="1"/>
          <p:nvPr/>
        </p:nvSpPr>
        <p:spPr>
          <a:xfrm>
            <a:off x="1563850" y="5359928"/>
            <a:ext cx="9924176" cy="8002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Fig : Example of perturbing the classiﬁcation of an input time series from a dataset (TwoLeadECG ) by adding an imperceptible noise computed using the Fast Gradient Sign Method (FGSM).</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Basic Iterative Method</a:t>
            </a:r>
            <a:endParaRPr/>
          </a:p>
        </p:txBody>
      </p:sp>
      <p:sp>
        <p:nvSpPr>
          <p:cNvPr id="173" name="Google Shape;173;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Basic Iterative Methods (BIM) extends FGSM by applying it multiple times with a small step size.</a:t>
            </a:r>
            <a:endParaRPr/>
          </a:p>
          <a:p>
            <a:pPr indent="-127000" lvl="0" marL="91440" rtl="0" algn="l">
              <a:lnSpc>
                <a:spcPct val="90000"/>
              </a:lnSpc>
              <a:spcBef>
                <a:spcPts val="1400"/>
              </a:spcBef>
              <a:spcAft>
                <a:spcPts val="0"/>
              </a:spcAft>
              <a:buSzPts val="2000"/>
              <a:buChar char=" "/>
            </a:pPr>
            <a:r>
              <a:rPr lang="en-US"/>
              <a:t> By adding smaller changes in an iterative meaner generates adversarial time series.</a:t>
            </a:r>
            <a:endParaRPr/>
          </a:p>
          <a:p>
            <a:pPr indent="-127000" lvl="0" marL="91440" rtl="0" algn="l">
              <a:lnSpc>
                <a:spcPct val="90000"/>
              </a:lnSpc>
              <a:spcBef>
                <a:spcPts val="1400"/>
              </a:spcBef>
              <a:spcAft>
                <a:spcPts val="0"/>
              </a:spcAft>
              <a:buSzPts val="2000"/>
              <a:buChar char=" "/>
            </a:pPr>
            <a:r>
              <a:rPr lang="en-US"/>
              <a:t>Generated series examples was closer to original time series.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Iterative Adversarial Attack</a:t>
            </a:r>
            <a:endParaRPr/>
          </a:p>
        </p:txBody>
      </p:sp>
      <p:pic>
        <p:nvPicPr>
          <p:cNvPr id="179" name="Google Shape;179;p25"/>
          <p:cNvPicPr preferRelativeResize="0"/>
          <p:nvPr>
            <p:ph idx="1" type="body"/>
          </p:nvPr>
        </p:nvPicPr>
        <p:blipFill rotWithShape="1">
          <a:blip r:embed="rId3">
            <a:alphaModFix/>
          </a:blip>
          <a:srcRect b="0" l="0" r="0" t="0"/>
          <a:stretch/>
        </p:blipFill>
        <p:spPr>
          <a:xfrm>
            <a:off x="1097280" y="1811723"/>
            <a:ext cx="7788187" cy="41864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UCR Archive</a:t>
            </a:r>
            <a:endParaRPr/>
          </a:p>
        </p:txBody>
      </p:sp>
      <p:sp>
        <p:nvSpPr>
          <p:cNvPr id="185" name="Google Shape;185;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Total 85 different Dataset on Time Series Classification.</a:t>
            </a:r>
            <a:endParaRPr/>
          </a:p>
          <a:p>
            <a:pPr indent="-457200" lvl="0" marL="457200" rtl="0" algn="l">
              <a:lnSpc>
                <a:spcPct val="90000"/>
              </a:lnSpc>
              <a:spcBef>
                <a:spcPts val="1400"/>
              </a:spcBef>
              <a:spcAft>
                <a:spcPts val="0"/>
              </a:spcAft>
              <a:buSzPts val="2000"/>
              <a:buFont typeface="Calibri"/>
              <a:buAutoNum type="arabicPeriod"/>
            </a:pPr>
            <a:r>
              <a:rPr lang="en-US"/>
              <a:t> Ham</a:t>
            </a:r>
            <a:endParaRPr/>
          </a:p>
          <a:p>
            <a:pPr indent="-457200" lvl="0" marL="457200" rtl="0" algn="l">
              <a:lnSpc>
                <a:spcPct val="90000"/>
              </a:lnSpc>
              <a:spcBef>
                <a:spcPts val="1400"/>
              </a:spcBef>
              <a:spcAft>
                <a:spcPts val="0"/>
              </a:spcAft>
              <a:buSzPts val="2000"/>
              <a:buFont typeface="Calibri"/>
              <a:buAutoNum type="arabicPeriod"/>
            </a:pPr>
            <a:r>
              <a:rPr lang="en-US"/>
              <a:t> Coffee</a:t>
            </a:r>
            <a:endParaRPr/>
          </a:p>
          <a:p>
            <a:pPr indent="-457200" lvl="0" marL="457200" rtl="0" algn="l">
              <a:lnSpc>
                <a:spcPct val="90000"/>
              </a:lnSpc>
              <a:spcBef>
                <a:spcPts val="1400"/>
              </a:spcBef>
              <a:spcAft>
                <a:spcPts val="0"/>
              </a:spcAft>
              <a:buSzPts val="2000"/>
              <a:buFont typeface="Calibri"/>
              <a:buAutoNum type="arabicPeriod"/>
            </a:pPr>
            <a:r>
              <a:rPr lang="en-US"/>
              <a:t> FordA</a:t>
            </a:r>
            <a:endParaRPr/>
          </a:p>
          <a:p>
            <a:pPr indent="-457200" lvl="0" marL="457200" rtl="0" algn="l">
              <a:lnSpc>
                <a:spcPct val="90000"/>
              </a:lnSpc>
              <a:spcBef>
                <a:spcPts val="1400"/>
              </a:spcBef>
              <a:spcAft>
                <a:spcPts val="0"/>
              </a:spcAft>
              <a:buSzPts val="2000"/>
              <a:buFont typeface="Calibri"/>
              <a:buAutoNum type="arabicPeriod"/>
            </a:pPr>
            <a:r>
              <a:rPr lang="en-US"/>
              <a:t>SmallKitchenAppliances</a:t>
            </a:r>
            <a:endParaRPr/>
          </a:p>
          <a:p>
            <a:pPr indent="0" lvl="0" marL="0" rtl="0" algn="l">
              <a:lnSpc>
                <a:spcPct val="90000"/>
              </a:lnSpc>
              <a:spcBef>
                <a:spcPts val="1400"/>
              </a:spcBef>
              <a:spcAft>
                <a:spcPts val="0"/>
              </a:spcAft>
              <a:buSzPts val="2000"/>
              <a:buNone/>
            </a:pPr>
            <a:r>
              <a:rPr b="1" lang="en-US"/>
              <a:t>          ……………..………..</a:t>
            </a:r>
            <a:endParaRPr/>
          </a:p>
          <a:p>
            <a:pPr indent="0" lvl="0" marL="0" rtl="0" algn="l">
              <a:lnSpc>
                <a:spcPct val="90000"/>
              </a:lnSpc>
              <a:spcBef>
                <a:spcPts val="1400"/>
              </a:spcBef>
              <a:spcAft>
                <a:spcPts val="0"/>
              </a:spcAft>
              <a:buSzPts val="2000"/>
              <a:buNone/>
            </a:pPr>
            <a:r>
              <a:rPr b="1" lang="en-US"/>
              <a:t>          ………………………..</a:t>
            </a:r>
            <a:endParaRPr/>
          </a:p>
          <a:p>
            <a:pPr indent="0" lvl="0" marL="0" rtl="0" algn="l">
              <a:lnSpc>
                <a:spcPct val="90000"/>
              </a:lnSpc>
              <a:spcBef>
                <a:spcPts val="1400"/>
              </a:spcBef>
              <a:spcAft>
                <a:spcPts val="0"/>
              </a:spcAft>
              <a:buSzPts val="2000"/>
              <a:buNone/>
            </a:pPr>
            <a:r>
              <a:rPr lang="en-US">
                <a:solidFill>
                  <a:schemeClr val="accent1"/>
                </a:solidFill>
              </a:rPr>
              <a:t>84. </a:t>
            </a:r>
            <a:r>
              <a:rPr lang="en-US"/>
              <a:t>LargeKitchenAppliances </a:t>
            </a:r>
            <a:endParaRPr b="1"/>
          </a:p>
          <a:p>
            <a:pPr indent="0" lvl="0" marL="0" rtl="0" algn="l">
              <a:lnSpc>
                <a:spcPct val="90000"/>
              </a:lnSpc>
              <a:spcBef>
                <a:spcPts val="1400"/>
              </a:spcBef>
              <a:spcAft>
                <a:spcPts val="0"/>
              </a:spcAft>
              <a:buSzPts val="2000"/>
              <a:buNone/>
            </a:pPr>
            <a:r>
              <a:rPr lang="en-US">
                <a:solidFill>
                  <a:schemeClr val="accent1"/>
                </a:solidFill>
              </a:rPr>
              <a:t>85. </a:t>
            </a:r>
            <a:r>
              <a:rPr lang="en-US"/>
              <a:t>ItalyPowerDemand </a:t>
            </a:r>
            <a:endParaRPr/>
          </a:p>
          <a:p>
            <a:pPr indent="0" lvl="0" marL="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115036" y="375495"/>
            <a:ext cx="9220200" cy="99389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Result and Finding</a:t>
            </a:r>
            <a:endParaRPr/>
          </a:p>
        </p:txBody>
      </p:sp>
      <p:pic>
        <p:nvPicPr>
          <p:cNvPr id="191" name="Google Shape;191;p27"/>
          <p:cNvPicPr preferRelativeResize="0"/>
          <p:nvPr>
            <p:ph idx="1" type="body"/>
          </p:nvPr>
        </p:nvPicPr>
        <p:blipFill rotWithShape="1">
          <a:blip r:embed="rId3">
            <a:alphaModFix/>
          </a:blip>
          <a:srcRect b="0" l="0" r="0" t="0"/>
          <a:stretch/>
        </p:blipFill>
        <p:spPr>
          <a:xfrm>
            <a:off x="3506405" y="1846263"/>
            <a:ext cx="5239516" cy="4022725"/>
          </a:xfrm>
          <a:prstGeom prst="rect">
            <a:avLst/>
          </a:prstGeom>
          <a:noFill/>
          <a:ln>
            <a:noFill/>
          </a:ln>
        </p:spPr>
      </p:pic>
      <p:sp>
        <p:nvSpPr>
          <p:cNvPr id="192" name="Google Shape;192;p27"/>
          <p:cNvSpPr txBox="1"/>
          <p:nvPr/>
        </p:nvSpPr>
        <p:spPr>
          <a:xfrm>
            <a:off x="4296561" y="6308209"/>
            <a:ext cx="66524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Accuracy variation of two attack.</a:t>
            </a:r>
            <a:endParaRPr/>
          </a:p>
        </p:txBody>
      </p:sp>
      <p:sp>
        <p:nvSpPr>
          <p:cNvPr id="193" name="Google Shape;193;p27"/>
          <p:cNvSpPr txBox="1"/>
          <p:nvPr/>
        </p:nvSpPr>
        <p:spPr>
          <a:xfrm>
            <a:off x="1115036" y="1308890"/>
            <a:ext cx="674474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Result on whole UCR archive: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838199" y="197345"/>
            <a:ext cx="10515600" cy="1325563"/>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sz="4800"/>
              <a:t>Attacks on food quality and safety(HAM)</a:t>
            </a:r>
            <a:endParaRPr/>
          </a:p>
        </p:txBody>
      </p:sp>
      <p:pic>
        <p:nvPicPr>
          <p:cNvPr id="199" name="Google Shape;199;p28"/>
          <p:cNvPicPr preferRelativeResize="0"/>
          <p:nvPr>
            <p:ph idx="1" type="body"/>
          </p:nvPr>
        </p:nvPicPr>
        <p:blipFill rotWithShape="1">
          <a:blip r:embed="rId3">
            <a:alphaModFix/>
          </a:blip>
          <a:srcRect b="0" l="0" r="0" t="0"/>
          <a:stretch/>
        </p:blipFill>
        <p:spPr>
          <a:xfrm>
            <a:off x="2861225" y="1786854"/>
            <a:ext cx="5812992" cy="4379053"/>
          </a:xfrm>
          <a:prstGeom prst="rect">
            <a:avLst/>
          </a:prstGeom>
          <a:noFill/>
          <a:ln>
            <a:noFill/>
          </a:ln>
        </p:spPr>
      </p:pic>
      <p:sp>
        <p:nvSpPr>
          <p:cNvPr id="200" name="Google Shape;200;p28"/>
          <p:cNvSpPr txBox="1"/>
          <p:nvPr/>
        </p:nvSpPr>
        <p:spPr>
          <a:xfrm>
            <a:off x="1851169" y="6429853"/>
            <a:ext cx="84896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Multidimensional Scaling (MDS) showing the distribution of perturbed time series.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838200" y="247679"/>
            <a:ext cx="11169770" cy="1325563"/>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sz="4800"/>
              <a:t>Attacks on food quality and safety(Coffee)</a:t>
            </a:r>
            <a:endParaRPr/>
          </a:p>
        </p:txBody>
      </p:sp>
      <p:pic>
        <p:nvPicPr>
          <p:cNvPr id="206" name="Google Shape;206;p29"/>
          <p:cNvPicPr preferRelativeResize="0"/>
          <p:nvPr>
            <p:ph idx="1" type="body"/>
          </p:nvPr>
        </p:nvPicPr>
        <p:blipFill rotWithShape="1">
          <a:blip r:embed="rId3">
            <a:alphaModFix/>
          </a:blip>
          <a:srcRect b="0" l="0" r="0" t="0"/>
          <a:stretch/>
        </p:blipFill>
        <p:spPr>
          <a:xfrm>
            <a:off x="3222683" y="1872383"/>
            <a:ext cx="5276850" cy="4019550"/>
          </a:xfrm>
          <a:prstGeom prst="rect">
            <a:avLst/>
          </a:prstGeom>
          <a:noFill/>
          <a:ln>
            <a:noFill/>
          </a:ln>
        </p:spPr>
      </p:pic>
      <p:sp>
        <p:nvSpPr>
          <p:cNvPr id="207" name="Google Shape;207;p29"/>
          <p:cNvSpPr txBox="1"/>
          <p:nvPr/>
        </p:nvSpPr>
        <p:spPr>
          <a:xfrm>
            <a:off x="1851169" y="6425655"/>
            <a:ext cx="84896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Multidimensional Scaling (MDS) showing the distribution of perturbed time series.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Attack on vehicle sensors(FordA)</a:t>
            </a:r>
            <a:endParaRPr/>
          </a:p>
        </p:txBody>
      </p:sp>
      <p:pic>
        <p:nvPicPr>
          <p:cNvPr id="213" name="Google Shape;213;p30"/>
          <p:cNvPicPr preferRelativeResize="0"/>
          <p:nvPr>
            <p:ph idx="1" type="body"/>
          </p:nvPr>
        </p:nvPicPr>
        <p:blipFill rotWithShape="1">
          <a:blip r:embed="rId3">
            <a:alphaModFix/>
          </a:blip>
          <a:srcRect b="0" l="0" r="0" t="0"/>
          <a:stretch/>
        </p:blipFill>
        <p:spPr>
          <a:xfrm>
            <a:off x="6422849" y="2120374"/>
            <a:ext cx="4732831" cy="2942257"/>
          </a:xfrm>
          <a:prstGeom prst="rect">
            <a:avLst/>
          </a:prstGeom>
          <a:noFill/>
          <a:ln>
            <a:noFill/>
          </a:ln>
        </p:spPr>
      </p:pic>
      <p:sp>
        <p:nvSpPr>
          <p:cNvPr id="214" name="Google Shape;214;p30"/>
          <p:cNvSpPr txBox="1"/>
          <p:nvPr/>
        </p:nvSpPr>
        <p:spPr>
          <a:xfrm>
            <a:off x="3787987" y="6371342"/>
            <a:ext cx="448811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Fig</a:t>
            </a: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FGSM and BIM attack on FordA</a:t>
            </a:r>
            <a:endParaRPr sz="2000">
              <a:solidFill>
                <a:schemeClr val="dk1"/>
              </a:solidFill>
              <a:latin typeface="Calibri"/>
              <a:ea typeface="Calibri"/>
              <a:cs typeface="Calibri"/>
              <a:sym typeface="Calibri"/>
            </a:endParaRPr>
          </a:p>
        </p:txBody>
      </p:sp>
      <p:graphicFrame>
        <p:nvGraphicFramePr>
          <p:cNvPr id="215" name="Google Shape;215;p30"/>
          <p:cNvGraphicFramePr/>
          <p:nvPr/>
        </p:nvGraphicFramePr>
        <p:xfrm>
          <a:off x="1159399" y="2315361"/>
          <a:ext cx="3000000" cy="3000000"/>
        </p:xfrm>
        <a:graphic>
          <a:graphicData uri="http://schemas.openxmlformats.org/drawingml/2006/table">
            <a:tbl>
              <a:tblPr bandRow="1" firstRow="1">
                <a:noFill/>
                <a:tableStyleId>{F7392790-25F3-4B7D-8528-D936A2386816}</a:tableStyleId>
              </a:tblPr>
              <a:tblGrid>
                <a:gridCol w="1533475"/>
                <a:gridCol w="1468075"/>
              </a:tblGrid>
              <a:tr h="631975">
                <a:tc>
                  <a:txBody>
                    <a:bodyPr/>
                    <a:lstStyle/>
                    <a:p>
                      <a:pPr indent="0" lvl="0" marL="0" marR="0" rtl="0" algn="ctr">
                        <a:spcBef>
                          <a:spcPts val="0"/>
                        </a:spcBef>
                        <a:spcAft>
                          <a:spcPts val="0"/>
                        </a:spcAft>
                        <a:buNone/>
                      </a:pPr>
                      <a:r>
                        <a:rPr lang="en-US" sz="1800" u="none" cap="none" strike="noStrike"/>
                        <a:t>Attack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Accuracy </a:t>
                      </a:r>
                      <a:endParaRPr/>
                    </a:p>
                  </a:txBody>
                  <a:tcPr marT="45725" marB="45725" marR="91450" marL="91450"/>
                </a:tc>
              </a:tr>
              <a:tr h="640100">
                <a:tc>
                  <a:txBody>
                    <a:bodyPr/>
                    <a:lstStyle/>
                    <a:p>
                      <a:pPr indent="0" lvl="0" marL="0" marR="0" rtl="0" algn="ctr">
                        <a:spcBef>
                          <a:spcPts val="0"/>
                        </a:spcBef>
                        <a:spcAft>
                          <a:spcPts val="0"/>
                        </a:spcAft>
                        <a:buNone/>
                      </a:pPr>
                      <a:r>
                        <a:rPr lang="en-US" sz="1400" u="none" cap="none" strike="noStrike"/>
                        <a:t>ResNet_Original</a:t>
                      </a:r>
                      <a:endParaRPr sz="14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91.8</a:t>
                      </a:r>
                      <a:endParaRPr/>
                    </a:p>
                  </a:txBody>
                  <a:tcPr marT="45725" marB="45725" marR="91450" marL="91450"/>
                </a:tc>
              </a:tr>
              <a:tr h="640100">
                <a:tc>
                  <a:txBody>
                    <a:bodyPr/>
                    <a:lstStyle/>
                    <a:p>
                      <a:pPr indent="0" lvl="0" marL="0" marR="0" rtl="0" algn="ctr">
                        <a:spcBef>
                          <a:spcPts val="0"/>
                        </a:spcBef>
                        <a:spcAft>
                          <a:spcPts val="0"/>
                        </a:spcAft>
                        <a:buNone/>
                      </a:pPr>
                      <a:r>
                        <a:rPr lang="en-US" sz="1400" u="none" cap="none" strike="noStrike"/>
                        <a:t>ResNet_FGSM</a:t>
                      </a:r>
                      <a:endParaRPr sz="14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33.9</a:t>
                      </a:r>
                      <a:endParaRPr/>
                    </a:p>
                  </a:txBody>
                  <a:tcPr marT="45725" marB="45725" marR="91450" marL="91450"/>
                </a:tc>
              </a:tr>
              <a:tr h="640100">
                <a:tc>
                  <a:txBody>
                    <a:bodyPr/>
                    <a:lstStyle/>
                    <a:p>
                      <a:pPr indent="0" lvl="0" marL="0" marR="0" rtl="0" algn="ctr">
                        <a:spcBef>
                          <a:spcPts val="0"/>
                        </a:spcBef>
                        <a:spcAft>
                          <a:spcPts val="0"/>
                        </a:spcAft>
                        <a:buNone/>
                      </a:pPr>
                      <a:r>
                        <a:rPr lang="en-US" sz="1400" u="none" cap="none" strike="noStrike"/>
                        <a:t>ResNet_BIM</a:t>
                      </a:r>
                      <a:endParaRPr sz="14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21.6</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sz="4800"/>
              <a:t>Attack on electricity consumption</a:t>
            </a:r>
            <a:br>
              <a:rPr lang="en-US" sz="4800"/>
            </a:br>
            <a:r>
              <a:rPr lang="en-US" sz="4800"/>
              <a:t>(ItalyPowerDemand)</a:t>
            </a:r>
            <a:endParaRPr/>
          </a:p>
        </p:txBody>
      </p:sp>
      <p:pic>
        <p:nvPicPr>
          <p:cNvPr id="221" name="Google Shape;221;p31"/>
          <p:cNvPicPr preferRelativeResize="0"/>
          <p:nvPr>
            <p:ph idx="1" type="body"/>
          </p:nvPr>
        </p:nvPicPr>
        <p:blipFill rotWithShape="1">
          <a:blip r:embed="rId3">
            <a:alphaModFix/>
          </a:blip>
          <a:srcRect b="0" l="0" r="0" t="0"/>
          <a:stretch/>
        </p:blipFill>
        <p:spPr>
          <a:xfrm>
            <a:off x="3290887" y="1867475"/>
            <a:ext cx="5610225" cy="4200525"/>
          </a:xfrm>
          <a:prstGeom prst="rect">
            <a:avLst/>
          </a:prstGeom>
          <a:noFill/>
          <a:ln>
            <a:noFill/>
          </a:ln>
        </p:spPr>
      </p:pic>
      <p:sp>
        <p:nvSpPr>
          <p:cNvPr id="222" name="Google Shape;222;p31"/>
          <p:cNvSpPr txBox="1"/>
          <p:nvPr/>
        </p:nvSpPr>
        <p:spPr>
          <a:xfrm>
            <a:off x="3808602" y="6386731"/>
            <a:ext cx="76423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Accuracy variation for ItalyPowerDemand</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Team Members</a:t>
            </a:r>
            <a:endParaRPr/>
          </a:p>
        </p:txBody>
      </p:sp>
      <p:graphicFrame>
        <p:nvGraphicFramePr>
          <p:cNvPr id="109" name="Google Shape;109;p14"/>
          <p:cNvGraphicFramePr/>
          <p:nvPr/>
        </p:nvGraphicFramePr>
        <p:xfrm>
          <a:off x="1096963" y="1846263"/>
          <a:ext cx="3000000" cy="3000000"/>
        </p:xfrm>
        <a:graphic>
          <a:graphicData uri="http://schemas.openxmlformats.org/drawingml/2006/table">
            <a:tbl>
              <a:tblPr bandRow="1" firstRow="1">
                <a:noFill/>
                <a:tableStyleId>{F7392790-25F3-4B7D-8528-D936A2386816}</a:tableStyleId>
              </a:tblPr>
              <a:tblGrid>
                <a:gridCol w="5029200"/>
                <a:gridCol w="5029200"/>
              </a:tblGrid>
              <a:tr h="370850">
                <a:tc>
                  <a:txBody>
                    <a:bodyPr/>
                    <a:lstStyle/>
                    <a:p>
                      <a:pPr indent="0" lvl="0" marL="0" marR="0" rtl="0" algn="ctr">
                        <a:spcBef>
                          <a:spcPts val="0"/>
                        </a:spcBef>
                        <a:spcAft>
                          <a:spcPts val="0"/>
                        </a:spcAft>
                        <a:buNone/>
                      </a:pPr>
                      <a:r>
                        <a:rPr lang="en-US" sz="1800" u="none" cap="none" strike="noStrike"/>
                        <a:t>Name </a:t>
                      </a:r>
                      <a:endParaRPr/>
                    </a:p>
                  </a:txBody>
                  <a:tcPr marT="45725" marB="45725" marR="89875" marL="89875"/>
                </a:tc>
                <a:tc>
                  <a:txBody>
                    <a:bodyPr/>
                    <a:lstStyle/>
                    <a:p>
                      <a:pPr indent="0" lvl="0" marL="0" marR="0" rtl="0" algn="ctr">
                        <a:spcBef>
                          <a:spcPts val="0"/>
                        </a:spcBef>
                        <a:spcAft>
                          <a:spcPts val="0"/>
                        </a:spcAft>
                        <a:buNone/>
                      </a:pPr>
                      <a:r>
                        <a:rPr lang="en-US" sz="1800" u="none" cap="none" strike="noStrike"/>
                        <a:t>ID</a:t>
                      </a:r>
                      <a:endParaRPr/>
                    </a:p>
                  </a:txBody>
                  <a:tcPr marT="45725" marB="45725" marR="89875" marL="89875"/>
                </a:tc>
              </a:tr>
              <a:tr h="370850">
                <a:tc>
                  <a:txBody>
                    <a:bodyPr/>
                    <a:lstStyle/>
                    <a:p>
                      <a:pPr indent="0" lvl="0" marL="0" marR="0" rtl="0" algn="ctr">
                        <a:spcBef>
                          <a:spcPts val="0"/>
                        </a:spcBef>
                        <a:spcAft>
                          <a:spcPts val="0"/>
                        </a:spcAft>
                        <a:buNone/>
                      </a:pPr>
                      <a:r>
                        <a:rPr b="0" lang="en-US" sz="1800" u="none" cap="none" strike="noStrike">
                          <a:solidFill>
                            <a:schemeClr val="dk1"/>
                          </a:solidFill>
                        </a:rPr>
                        <a:t>Mahbuba Tasmin</a:t>
                      </a:r>
                      <a:endParaRPr b="0" sz="1800" u="none" cap="none" strike="noStrike">
                        <a:solidFill>
                          <a:schemeClr val="dk1"/>
                        </a:solidFill>
                      </a:endParaRPr>
                    </a:p>
                  </a:txBody>
                  <a:tcPr marT="45725" marB="45725" marR="89875" marL="89875"/>
                </a:tc>
                <a:tc>
                  <a:txBody>
                    <a:bodyPr/>
                    <a:lstStyle/>
                    <a:p>
                      <a:pPr indent="0" lvl="0" marL="0" marR="0" rtl="0" algn="ctr">
                        <a:spcBef>
                          <a:spcPts val="0"/>
                        </a:spcBef>
                        <a:spcAft>
                          <a:spcPts val="0"/>
                        </a:spcAft>
                        <a:buNone/>
                      </a:pPr>
                      <a:r>
                        <a:rPr lang="en-US" sz="1800" u="none" cap="none" strike="noStrike">
                          <a:solidFill>
                            <a:schemeClr val="dk1"/>
                          </a:solidFill>
                        </a:rPr>
                        <a:t>1610064042</a:t>
                      </a:r>
                      <a:endParaRPr/>
                    </a:p>
                  </a:txBody>
                  <a:tcPr marT="45725" marB="45725" marR="89875" marL="89875"/>
                </a:tc>
              </a:tr>
              <a:tr h="370850">
                <a:tc>
                  <a:txBody>
                    <a:bodyPr/>
                    <a:lstStyle/>
                    <a:p>
                      <a:pPr indent="0" lvl="0" marL="0" marR="0" rtl="0" algn="ctr">
                        <a:spcBef>
                          <a:spcPts val="0"/>
                        </a:spcBef>
                        <a:spcAft>
                          <a:spcPts val="0"/>
                        </a:spcAft>
                        <a:buNone/>
                      </a:pPr>
                      <a:r>
                        <a:rPr b="0" lang="en-US" sz="1800" u="none" cap="none" strike="noStrike">
                          <a:solidFill>
                            <a:schemeClr val="dk1"/>
                          </a:solidFill>
                        </a:rPr>
                        <a:t>Sharif Uddin Ruman</a:t>
                      </a:r>
                      <a:endParaRPr b="0" sz="1800" u="none" cap="none" strike="noStrike">
                        <a:solidFill>
                          <a:schemeClr val="dk1"/>
                        </a:solidFill>
                      </a:endParaRPr>
                    </a:p>
                  </a:txBody>
                  <a:tcPr marT="45725" marB="45725" marR="89875" marL="89875"/>
                </a:tc>
                <a:tc>
                  <a:txBody>
                    <a:bodyPr/>
                    <a:lstStyle/>
                    <a:p>
                      <a:pPr indent="0" lvl="0" marL="0" marR="0" rtl="0" algn="ctr">
                        <a:spcBef>
                          <a:spcPts val="0"/>
                        </a:spcBef>
                        <a:spcAft>
                          <a:spcPts val="0"/>
                        </a:spcAft>
                        <a:buNone/>
                      </a:pPr>
                      <a:r>
                        <a:rPr lang="en-US" sz="1800" u="none" cap="none" strike="noStrike">
                          <a:solidFill>
                            <a:schemeClr val="dk1"/>
                          </a:solidFill>
                        </a:rPr>
                        <a:t>1611557642</a:t>
                      </a:r>
                      <a:endParaRPr/>
                    </a:p>
                  </a:txBody>
                  <a:tcPr marT="45725" marB="45725" marR="89875" marL="89875"/>
                </a:tc>
              </a:tr>
              <a:tr h="370850">
                <a:tc>
                  <a:txBody>
                    <a:bodyPr/>
                    <a:lstStyle/>
                    <a:p>
                      <a:pPr indent="0" lvl="0" marL="0" marR="0" rtl="0" algn="ctr">
                        <a:spcBef>
                          <a:spcPts val="0"/>
                        </a:spcBef>
                        <a:spcAft>
                          <a:spcPts val="0"/>
                        </a:spcAft>
                        <a:buNone/>
                      </a:pPr>
                      <a:r>
                        <a:rPr b="0" lang="en-US" sz="1800" u="none" cap="none" strike="noStrike">
                          <a:solidFill>
                            <a:schemeClr val="dk1"/>
                          </a:solidFill>
                        </a:rPr>
                        <a:t>Sifat Jahan</a:t>
                      </a:r>
                      <a:endParaRPr b="0" sz="1800" u="none" cap="none" strike="noStrike">
                        <a:solidFill>
                          <a:schemeClr val="dk1"/>
                        </a:solidFill>
                      </a:endParaRPr>
                    </a:p>
                  </a:txBody>
                  <a:tcPr marT="45725" marB="45725" marR="89875" marL="89875"/>
                </a:tc>
                <a:tc>
                  <a:txBody>
                    <a:bodyPr/>
                    <a:lstStyle/>
                    <a:p>
                      <a:pPr indent="0" lvl="0" marL="0" marR="0" rtl="0" algn="ctr">
                        <a:spcBef>
                          <a:spcPts val="0"/>
                        </a:spcBef>
                        <a:spcAft>
                          <a:spcPts val="0"/>
                        </a:spcAft>
                        <a:buNone/>
                      </a:pPr>
                      <a:r>
                        <a:rPr lang="en-US" sz="1800" u="none" cap="none" strike="noStrike">
                          <a:solidFill>
                            <a:schemeClr val="dk1"/>
                          </a:solidFill>
                        </a:rPr>
                        <a:t>1611702642</a:t>
                      </a:r>
                      <a:endParaRPr/>
                    </a:p>
                  </a:txBody>
                  <a:tcPr marT="45725" marB="45725" marR="89875" marL="89875"/>
                </a:tc>
              </a:tr>
              <a:tr h="370850">
                <a:tc>
                  <a:txBody>
                    <a:bodyPr/>
                    <a:lstStyle/>
                    <a:p>
                      <a:pPr indent="0" lvl="0" marL="0" marR="0" rtl="0" algn="ctr">
                        <a:spcBef>
                          <a:spcPts val="0"/>
                        </a:spcBef>
                        <a:spcAft>
                          <a:spcPts val="0"/>
                        </a:spcAft>
                        <a:buNone/>
                      </a:pPr>
                      <a:r>
                        <a:rPr b="0" lang="en-US" sz="1800" u="none" cap="none" strike="noStrike">
                          <a:solidFill>
                            <a:schemeClr val="dk1"/>
                          </a:solidFill>
                        </a:rPr>
                        <a:t>N.M. Shihab Islam</a:t>
                      </a:r>
                      <a:endParaRPr/>
                    </a:p>
                  </a:txBody>
                  <a:tcPr marT="45725" marB="45725" marR="89875" marL="89875"/>
                </a:tc>
                <a:tc>
                  <a:txBody>
                    <a:bodyPr/>
                    <a:lstStyle/>
                    <a:p>
                      <a:pPr indent="0" lvl="0" marL="0" marR="0" rtl="0" algn="ctr">
                        <a:spcBef>
                          <a:spcPts val="0"/>
                        </a:spcBef>
                        <a:spcAft>
                          <a:spcPts val="0"/>
                        </a:spcAft>
                        <a:buNone/>
                      </a:pPr>
                      <a:r>
                        <a:rPr lang="en-US" sz="1800" u="none" cap="none" strike="noStrike">
                          <a:solidFill>
                            <a:schemeClr val="dk1"/>
                          </a:solidFill>
                        </a:rPr>
                        <a:t>1420339042</a:t>
                      </a:r>
                      <a:endParaRPr/>
                    </a:p>
                  </a:txBody>
                  <a:tcPr marT="45725" marB="45725" marR="89875" marL="89875"/>
                </a:tc>
              </a:tr>
              <a:tr h="370850">
                <a:tc>
                  <a:txBody>
                    <a:bodyPr/>
                    <a:lstStyle/>
                    <a:p>
                      <a:pPr indent="0" lvl="0" marL="0" marR="0" rtl="0" algn="ctr">
                        <a:spcBef>
                          <a:spcPts val="0"/>
                        </a:spcBef>
                        <a:spcAft>
                          <a:spcPts val="0"/>
                        </a:spcAft>
                        <a:buNone/>
                      </a:pPr>
                      <a:r>
                        <a:rPr b="0" lang="en-US" sz="1800" u="none" cap="none" strike="noStrike">
                          <a:solidFill>
                            <a:schemeClr val="dk1"/>
                          </a:solidFill>
                        </a:rPr>
                        <a:t>Abdur Raufus Saleheen</a:t>
                      </a:r>
                      <a:endParaRPr b="0" sz="1800" u="none" cap="none" strike="noStrike">
                        <a:solidFill>
                          <a:schemeClr val="dk1"/>
                        </a:solidFill>
                      </a:endParaRPr>
                    </a:p>
                  </a:txBody>
                  <a:tcPr marT="45725" marB="45725" marR="89875" marL="89875"/>
                </a:tc>
                <a:tc>
                  <a:txBody>
                    <a:bodyPr/>
                    <a:lstStyle/>
                    <a:p>
                      <a:pPr indent="0" lvl="0" marL="0" marR="0" rtl="0" algn="ctr">
                        <a:spcBef>
                          <a:spcPts val="0"/>
                        </a:spcBef>
                        <a:spcAft>
                          <a:spcPts val="0"/>
                        </a:spcAft>
                        <a:buNone/>
                      </a:pPr>
                      <a:r>
                        <a:rPr lang="en-US" sz="1800" u="none" cap="none" strike="noStrike">
                          <a:solidFill>
                            <a:schemeClr val="dk1"/>
                          </a:solidFill>
                        </a:rPr>
                        <a:t>1610472642</a:t>
                      </a:r>
                      <a:endParaRPr/>
                    </a:p>
                  </a:txBody>
                  <a:tcPr marT="45725" marB="45725" marR="89875" marL="89875"/>
                </a:tc>
              </a:tr>
              <a:tr h="370850">
                <a:tc>
                  <a:txBody>
                    <a:bodyPr/>
                    <a:lstStyle/>
                    <a:p>
                      <a:pPr indent="0" lvl="0" marL="0" marR="0" rtl="0" algn="ctr">
                        <a:spcBef>
                          <a:spcPts val="0"/>
                        </a:spcBef>
                        <a:spcAft>
                          <a:spcPts val="0"/>
                        </a:spcAft>
                        <a:buNone/>
                      </a:pPr>
                      <a:r>
                        <a:rPr b="0" lang="en-US" sz="1800" u="none" cap="none" strike="noStrike">
                          <a:solidFill>
                            <a:schemeClr val="dk1"/>
                          </a:solidFill>
                        </a:rPr>
                        <a:t>Taoseef Ishtiak</a:t>
                      </a:r>
                      <a:endParaRPr b="0" sz="1800" u="none" cap="none" strike="noStrike">
                        <a:solidFill>
                          <a:schemeClr val="dk1"/>
                        </a:solidFill>
                      </a:endParaRPr>
                    </a:p>
                  </a:txBody>
                  <a:tcPr marT="45725" marB="45725" marR="89875" marL="89875"/>
                </a:tc>
                <a:tc>
                  <a:txBody>
                    <a:bodyPr/>
                    <a:lstStyle/>
                    <a:p>
                      <a:pPr indent="0" lvl="0" marL="0" marR="0" rtl="0" algn="ctr">
                        <a:spcBef>
                          <a:spcPts val="0"/>
                        </a:spcBef>
                        <a:spcAft>
                          <a:spcPts val="0"/>
                        </a:spcAft>
                        <a:buNone/>
                      </a:pPr>
                      <a:r>
                        <a:rPr lang="en-US" sz="1800" u="none" cap="none" strike="noStrike">
                          <a:solidFill>
                            <a:schemeClr val="dk1"/>
                          </a:solidFill>
                        </a:rPr>
                        <a:t>1612142042</a:t>
                      </a:r>
                      <a:endParaRPr/>
                    </a:p>
                  </a:txBody>
                  <a:tcPr marT="45725" marB="45725" marR="89875" marL="89875"/>
                </a:tc>
              </a:tr>
              <a:tr h="370850">
                <a:tc>
                  <a:txBody>
                    <a:bodyPr/>
                    <a:lstStyle/>
                    <a:p>
                      <a:pPr indent="0" lvl="0" marL="0" marR="0" rtl="0" algn="ctr">
                        <a:spcBef>
                          <a:spcPts val="0"/>
                        </a:spcBef>
                        <a:spcAft>
                          <a:spcPts val="0"/>
                        </a:spcAft>
                        <a:buNone/>
                      </a:pPr>
                      <a:r>
                        <a:rPr b="0" lang="en-US" sz="1800" u="none" cap="none" strike="noStrike">
                          <a:solidFill>
                            <a:schemeClr val="dk1"/>
                          </a:solidFill>
                        </a:rPr>
                        <a:t>Md. Sajid Ahmed</a:t>
                      </a:r>
                      <a:endParaRPr/>
                    </a:p>
                  </a:txBody>
                  <a:tcPr marT="45725" marB="45725" marR="89875" marL="89875"/>
                </a:tc>
                <a:tc>
                  <a:txBody>
                    <a:bodyPr/>
                    <a:lstStyle/>
                    <a:p>
                      <a:pPr indent="0" lvl="0" marL="0" marR="0" rtl="0" algn="ctr">
                        <a:spcBef>
                          <a:spcPts val="0"/>
                        </a:spcBef>
                        <a:spcAft>
                          <a:spcPts val="0"/>
                        </a:spcAft>
                        <a:buNone/>
                      </a:pPr>
                      <a:r>
                        <a:rPr lang="en-US" sz="1800" u="none" cap="none" strike="noStrike">
                          <a:solidFill>
                            <a:schemeClr val="dk1"/>
                          </a:solidFill>
                        </a:rPr>
                        <a:t>1610364042</a:t>
                      </a:r>
                      <a:endParaRPr/>
                    </a:p>
                  </a:txBody>
                  <a:tcPr marT="45725" marB="45725" marR="89875" marL="89875"/>
                </a:tc>
              </a:tr>
              <a:tr h="370850">
                <a:tc>
                  <a:txBody>
                    <a:bodyPr/>
                    <a:lstStyle/>
                    <a:p>
                      <a:pPr indent="0" lvl="0" marL="0" marR="0" rtl="0" algn="ctr">
                        <a:spcBef>
                          <a:spcPts val="0"/>
                        </a:spcBef>
                        <a:spcAft>
                          <a:spcPts val="0"/>
                        </a:spcAft>
                        <a:buNone/>
                      </a:pPr>
                      <a:r>
                        <a:rPr b="0" lang="en-US" sz="1800" u="none" cap="none" strike="noStrike">
                          <a:solidFill>
                            <a:schemeClr val="dk1"/>
                          </a:solidFill>
                        </a:rPr>
                        <a:t>Arif Suhan</a:t>
                      </a:r>
                      <a:endParaRPr b="0" sz="1800" u="none" cap="none" strike="noStrike">
                        <a:solidFill>
                          <a:schemeClr val="dk1"/>
                        </a:solidFill>
                      </a:endParaRPr>
                    </a:p>
                  </a:txBody>
                  <a:tcPr marT="45725" marB="45725" marR="89875" marL="89875"/>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solidFill>
                            <a:schemeClr val="dk1"/>
                          </a:solidFill>
                        </a:rPr>
                        <a:t>1610437042</a:t>
                      </a:r>
                      <a:endParaRPr/>
                    </a:p>
                  </a:txBody>
                  <a:tcPr marT="45725" marB="45725" marR="89875" marL="89875"/>
                </a:tc>
              </a:tr>
              <a:tr h="370850">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solidFill>
                            <a:schemeClr val="dk1"/>
                          </a:solidFill>
                        </a:rPr>
                        <a:t>Shahnawaz Zulminan</a:t>
                      </a:r>
                      <a:endParaRPr sz="1800" u="none" cap="none" strike="noStrike">
                        <a:solidFill>
                          <a:schemeClr val="dk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1611708042</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Evaluation against FCN</a:t>
            </a:r>
            <a:endParaRPr/>
          </a:p>
        </p:txBody>
      </p:sp>
      <p:graphicFrame>
        <p:nvGraphicFramePr>
          <p:cNvPr id="228" name="Google Shape;228;p32"/>
          <p:cNvGraphicFramePr/>
          <p:nvPr/>
        </p:nvGraphicFramePr>
        <p:xfrm>
          <a:off x="838200" y="1972724"/>
          <a:ext cx="3000000" cy="3000000"/>
        </p:xfrm>
        <a:graphic>
          <a:graphicData uri="http://schemas.openxmlformats.org/drawingml/2006/table">
            <a:tbl>
              <a:tblPr bandRow="1" firstRow="1">
                <a:noFill/>
                <a:tableStyleId>{F7392790-25F3-4B7D-8528-D936A2386816}</a:tableStyleId>
              </a:tblPr>
              <a:tblGrid>
                <a:gridCol w="1461850"/>
                <a:gridCol w="1461850"/>
                <a:gridCol w="1461850"/>
                <a:gridCol w="1461850"/>
                <a:gridCol w="1461850"/>
                <a:gridCol w="1461850"/>
                <a:gridCol w="1461850"/>
              </a:tblGrid>
              <a:tr h="370850">
                <a:tc>
                  <a:txBody>
                    <a:bodyPr/>
                    <a:lstStyle/>
                    <a:p>
                      <a:pPr indent="0" lvl="0" marL="0" marR="0" rtl="0" algn="ctr">
                        <a:spcBef>
                          <a:spcPts val="0"/>
                        </a:spcBef>
                        <a:spcAft>
                          <a:spcPts val="0"/>
                        </a:spcAft>
                        <a:buNone/>
                      </a:pPr>
                      <a:r>
                        <a:rPr lang="en-US" sz="2000" u="none" cap="none" strike="noStrike"/>
                        <a:t>Dataset</a:t>
                      </a:r>
                      <a:endParaRPr/>
                    </a:p>
                  </a:txBody>
                  <a:tcPr marT="45725" marB="45725" marR="91450" marL="91450"/>
                </a:tc>
                <a:tc>
                  <a:txBody>
                    <a:bodyPr/>
                    <a:lstStyle/>
                    <a:p>
                      <a:pPr indent="0" lvl="0" marL="0" marR="0" rtl="0" algn="ctr">
                        <a:spcBef>
                          <a:spcPts val="0"/>
                        </a:spcBef>
                        <a:spcAft>
                          <a:spcPts val="0"/>
                        </a:spcAft>
                        <a:buNone/>
                      </a:pPr>
                      <a:r>
                        <a:rPr lang="en-US" sz="2000" u="none" cap="none" strike="noStrike"/>
                        <a:t>ResNet</a:t>
                      </a:r>
                      <a:endParaRPr sz="2000" u="none" cap="none" strike="noStrike"/>
                    </a:p>
                    <a:p>
                      <a:pPr indent="0" lvl="0" marL="0" marR="0" rtl="0" algn="ctr">
                        <a:spcBef>
                          <a:spcPts val="0"/>
                        </a:spcBef>
                        <a:spcAft>
                          <a:spcPts val="0"/>
                        </a:spcAft>
                        <a:buNone/>
                      </a:pPr>
                      <a:r>
                        <a:rPr lang="en-US" sz="2000" u="none" cap="none" strike="noStrike"/>
                        <a:t>Original</a:t>
                      </a:r>
                      <a:endParaRPr/>
                    </a:p>
                  </a:txBody>
                  <a:tcPr marT="45725" marB="45725" marR="91450" marL="91450"/>
                </a:tc>
                <a:tc>
                  <a:txBody>
                    <a:bodyPr/>
                    <a:lstStyle/>
                    <a:p>
                      <a:pPr indent="0" lvl="0" marL="0" marR="0" rtl="0" algn="ctr">
                        <a:spcBef>
                          <a:spcPts val="0"/>
                        </a:spcBef>
                        <a:spcAft>
                          <a:spcPts val="0"/>
                        </a:spcAft>
                        <a:buNone/>
                      </a:pPr>
                      <a:r>
                        <a:rPr lang="en-US" sz="2000" u="none" cap="none" strike="noStrike"/>
                        <a:t>ResNet </a:t>
                      </a:r>
                      <a:endParaRPr/>
                    </a:p>
                    <a:p>
                      <a:pPr indent="0" lvl="0" marL="0" marR="0" rtl="0" algn="ctr">
                        <a:spcBef>
                          <a:spcPts val="0"/>
                        </a:spcBef>
                        <a:spcAft>
                          <a:spcPts val="0"/>
                        </a:spcAft>
                        <a:buNone/>
                      </a:pPr>
                      <a:r>
                        <a:rPr lang="en-US" sz="2000" u="none" cap="none" strike="noStrike"/>
                        <a:t>FGSM</a:t>
                      </a:r>
                      <a:endParaRPr/>
                    </a:p>
                  </a:txBody>
                  <a:tcPr marT="45725" marB="45725" marR="91450" marL="91450"/>
                </a:tc>
                <a:tc>
                  <a:txBody>
                    <a:bodyPr/>
                    <a:lstStyle/>
                    <a:p>
                      <a:pPr indent="0" lvl="0" marL="0" marR="0" rtl="0" algn="ctr">
                        <a:spcBef>
                          <a:spcPts val="0"/>
                        </a:spcBef>
                        <a:spcAft>
                          <a:spcPts val="0"/>
                        </a:spcAft>
                        <a:buNone/>
                      </a:pPr>
                      <a:r>
                        <a:rPr lang="en-US" sz="2000" u="none" cap="none" strike="noStrike"/>
                        <a:t>ResNet</a:t>
                      </a:r>
                      <a:endParaRPr sz="2000" u="none" cap="none" strike="noStrike"/>
                    </a:p>
                    <a:p>
                      <a:pPr indent="0" lvl="0" marL="0" marR="0" rtl="0" algn="ctr">
                        <a:spcBef>
                          <a:spcPts val="0"/>
                        </a:spcBef>
                        <a:spcAft>
                          <a:spcPts val="0"/>
                        </a:spcAft>
                        <a:buNone/>
                      </a:pPr>
                      <a:r>
                        <a:rPr lang="en-US" sz="2000" u="none" cap="none" strike="noStrike"/>
                        <a:t>BIM</a:t>
                      </a:r>
                      <a:endParaRPr/>
                    </a:p>
                  </a:txBody>
                  <a:tcPr marT="45725" marB="45725" marR="91450" marL="91450"/>
                </a:tc>
                <a:tc>
                  <a:txBody>
                    <a:bodyPr/>
                    <a:lstStyle/>
                    <a:p>
                      <a:pPr indent="0" lvl="0" marL="0" marR="0" rtl="0" algn="ctr">
                        <a:spcBef>
                          <a:spcPts val="0"/>
                        </a:spcBef>
                        <a:spcAft>
                          <a:spcPts val="0"/>
                        </a:spcAft>
                        <a:buNone/>
                      </a:pPr>
                      <a:r>
                        <a:rPr lang="en-US" sz="2000" u="none" cap="none" strike="noStrike"/>
                        <a:t>FCN</a:t>
                      </a:r>
                      <a:endParaRPr/>
                    </a:p>
                    <a:p>
                      <a:pPr indent="0" lvl="0" marL="0" marR="0" rtl="0" algn="ctr">
                        <a:spcBef>
                          <a:spcPts val="0"/>
                        </a:spcBef>
                        <a:spcAft>
                          <a:spcPts val="0"/>
                        </a:spcAft>
                        <a:buNone/>
                      </a:pPr>
                      <a:r>
                        <a:rPr lang="en-US" sz="2000" u="none" cap="none" strike="noStrike"/>
                        <a:t>Original</a:t>
                      </a:r>
                      <a:endParaRPr/>
                    </a:p>
                  </a:txBody>
                  <a:tcPr marT="45725" marB="45725" marR="91450" marL="91450"/>
                </a:tc>
                <a:tc>
                  <a:txBody>
                    <a:bodyPr/>
                    <a:lstStyle/>
                    <a:p>
                      <a:pPr indent="0" lvl="0" marL="0" marR="0" rtl="0" algn="ctr">
                        <a:spcBef>
                          <a:spcPts val="0"/>
                        </a:spcBef>
                        <a:spcAft>
                          <a:spcPts val="0"/>
                        </a:spcAft>
                        <a:buNone/>
                      </a:pPr>
                      <a:r>
                        <a:rPr lang="en-US" sz="2000" u="none" cap="none" strike="noStrike"/>
                        <a:t>FCN</a:t>
                      </a:r>
                      <a:endParaRPr/>
                    </a:p>
                    <a:p>
                      <a:pPr indent="0" lvl="0" marL="0" marR="0" rtl="0" algn="ctr">
                        <a:spcBef>
                          <a:spcPts val="0"/>
                        </a:spcBef>
                        <a:spcAft>
                          <a:spcPts val="0"/>
                        </a:spcAft>
                        <a:buNone/>
                      </a:pPr>
                      <a:r>
                        <a:rPr lang="en-US" sz="2000" u="none" cap="none" strike="noStrike"/>
                        <a:t>FGSM</a:t>
                      </a:r>
                      <a:endParaRPr/>
                    </a:p>
                  </a:txBody>
                  <a:tcPr marT="45725" marB="45725" marR="91450" marL="91450"/>
                </a:tc>
                <a:tc>
                  <a:txBody>
                    <a:bodyPr/>
                    <a:lstStyle/>
                    <a:p>
                      <a:pPr indent="0" lvl="0" marL="0" marR="0" rtl="0" algn="ctr">
                        <a:spcBef>
                          <a:spcPts val="0"/>
                        </a:spcBef>
                        <a:spcAft>
                          <a:spcPts val="0"/>
                        </a:spcAft>
                        <a:buNone/>
                      </a:pPr>
                      <a:r>
                        <a:rPr lang="en-US" sz="2000" u="none" cap="none" strike="noStrike"/>
                        <a:t>FCN</a:t>
                      </a:r>
                      <a:endParaRPr/>
                    </a:p>
                    <a:p>
                      <a:pPr indent="0" lvl="0" marL="0" marR="0" rtl="0" algn="ctr">
                        <a:spcBef>
                          <a:spcPts val="0"/>
                        </a:spcBef>
                        <a:spcAft>
                          <a:spcPts val="0"/>
                        </a:spcAft>
                        <a:buNone/>
                      </a:pPr>
                      <a:r>
                        <a:rPr lang="en-US" sz="2000" u="none" cap="none" strike="noStrike"/>
                        <a:t>BIM</a:t>
                      </a:r>
                      <a:endParaRPr/>
                    </a:p>
                  </a:txBody>
                  <a:tcPr marT="45725" marB="45725" marR="91450" marL="91450"/>
                </a:tc>
              </a:tr>
              <a:tr h="370850">
                <a:tc>
                  <a:txBody>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Ham</a:t>
                      </a:r>
                      <a:endParaRPr sz="1800"/>
                    </a:p>
                  </a:txBody>
                  <a:tcPr marT="45725" marB="45725" marR="91450" marL="91450"/>
                </a:tc>
                <a:tc>
                  <a:txBody>
                    <a:bodyPr/>
                    <a:lstStyle/>
                    <a:p>
                      <a:pPr indent="0" lvl="0" marL="0" marR="0" rtl="0" algn="l">
                        <a:spcBef>
                          <a:spcPts val="0"/>
                        </a:spcBef>
                        <a:spcAft>
                          <a:spcPts val="0"/>
                        </a:spcAft>
                        <a:buNone/>
                      </a:pPr>
                      <a:r>
                        <a:rPr lang="en-US" sz="1800"/>
                        <a:t>80.0</a:t>
                      </a:r>
                      <a:endParaRPr/>
                    </a:p>
                  </a:txBody>
                  <a:tcPr marT="57150" marB="57150" marR="123825" marL="123825" anchor="ctr"/>
                </a:tc>
                <a:tc>
                  <a:txBody>
                    <a:bodyPr/>
                    <a:lstStyle/>
                    <a:p>
                      <a:pPr indent="0" lvl="0" marL="0" marR="0" rtl="0" algn="l">
                        <a:spcBef>
                          <a:spcPts val="0"/>
                        </a:spcBef>
                        <a:spcAft>
                          <a:spcPts val="0"/>
                        </a:spcAft>
                        <a:buNone/>
                      </a:pPr>
                      <a:r>
                        <a:rPr lang="en-US" sz="1800"/>
                        <a:t>21.0</a:t>
                      </a:r>
                      <a:endParaRPr/>
                    </a:p>
                  </a:txBody>
                  <a:tcPr marT="57150" marB="57150" marR="123825" marL="123825" anchor="ctr"/>
                </a:tc>
                <a:tc>
                  <a:txBody>
                    <a:bodyPr/>
                    <a:lstStyle/>
                    <a:p>
                      <a:pPr indent="0" lvl="0" marL="0" marR="0" rtl="0" algn="l">
                        <a:spcBef>
                          <a:spcPts val="0"/>
                        </a:spcBef>
                        <a:spcAft>
                          <a:spcPts val="0"/>
                        </a:spcAft>
                        <a:buNone/>
                      </a:pPr>
                      <a:r>
                        <a:rPr b="1" lang="en-US" sz="1800"/>
                        <a:t>20.0</a:t>
                      </a:r>
                      <a:endParaRPr sz="1800"/>
                    </a:p>
                  </a:txBody>
                  <a:tcPr marT="57150" marB="57150" marR="123825" marL="123825" anchor="ctr"/>
                </a:tc>
                <a:tc>
                  <a:txBody>
                    <a:bodyPr/>
                    <a:lstStyle/>
                    <a:p>
                      <a:pPr indent="0" lvl="0" marL="0" marR="0" rtl="0" algn="l">
                        <a:spcBef>
                          <a:spcPts val="0"/>
                        </a:spcBef>
                        <a:spcAft>
                          <a:spcPts val="0"/>
                        </a:spcAft>
                        <a:buNone/>
                      </a:pPr>
                      <a:r>
                        <a:rPr lang="en-US" sz="1800"/>
                        <a:t>71.4</a:t>
                      </a:r>
                      <a:endParaRPr/>
                    </a:p>
                  </a:txBody>
                  <a:tcPr marT="57150" marB="57150" marR="123825" marL="123825" anchor="ctr"/>
                </a:tc>
                <a:tc>
                  <a:txBody>
                    <a:bodyPr/>
                    <a:lstStyle/>
                    <a:p>
                      <a:pPr indent="0" lvl="0" marL="0" marR="0" rtl="0" algn="l">
                        <a:spcBef>
                          <a:spcPts val="0"/>
                        </a:spcBef>
                        <a:spcAft>
                          <a:spcPts val="0"/>
                        </a:spcAft>
                        <a:buNone/>
                      </a:pPr>
                      <a:r>
                        <a:rPr b="1" lang="en-US" sz="1800"/>
                        <a:t>27.6</a:t>
                      </a:r>
                      <a:endParaRPr sz="1800"/>
                    </a:p>
                  </a:txBody>
                  <a:tcPr marT="57150" marB="57150" marR="123825" marL="123825" anchor="ctr"/>
                </a:tc>
                <a:tc>
                  <a:txBody>
                    <a:bodyPr/>
                    <a:lstStyle/>
                    <a:p>
                      <a:pPr indent="0" lvl="0" marL="0" marR="0" rtl="0" algn="l">
                        <a:spcBef>
                          <a:spcPts val="0"/>
                        </a:spcBef>
                        <a:spcAft>
                          <a:spcPts val="0"/>
                        </a:spcAft>
                        <a:buNone/>
                      </a:pPr>
                      <a:r>
                        <a:rPr b="1" lang="en-US" sz="1800"/>
                        <a:t>27.6</a:t>
                      </a:r>
                      <a:endParaRPr sz="1800"/>
                    </a:p>
                  </a:txBody>
                  <a:tcPr marT="57150" marB="57150" marR="123825" marL="123825" anchor="ctr"/>
                </a:tc>
              </a:tr>
              <a:tr h="370850">
                <a:tc>
                  <a:txBody>
                    <a:bodyPr/>
                    <a:lstStyle/>
                    <a:p>
                      <a:pPr indent="0" lvl="0" marL="0" marR="0" rtl="0" algn="l">
                        <a:spcBef>
                          <a:spcPts val="0"/>
                        </a:spcBef>
                        <a:spcAft>
                          <a:spcPts val="0"/>
                        </a:spcAft>
                        <a:buNone/>
                      </a:pPr>
                      <a:r>
                        <a:rPr lang="en-US" sz="1800"/>
                        <a:t>Coffee</a:t>
                      </a:r>
                      <a:endParaRPr/>
                    </a:p>
                  </a:txBody>
                  <a:tcPr marT="57150" marB="57150" marR="123825" marL="123825" anchor="ctr"/>
                </a:tc>
                <a:tc>
                  <a:txBody>
                    <a:bodyPr/>
                    <a:lstStyle/>
                    <a:p>
                      <a:pPr indent="0" lvl="0" marL="0" marR="0" rtl="0" algn="l">
                        <a:spcBef>
                          <a:spcPts val="0"/>
                        </a:spcBef>
                        <a:spcAft>
                          <a:spcPts val="0"/>
                        </a:spcAft>
                        <a:buNone/>
                      </a:pPr>
                      <a:r>
                        <a:rPr lang="en-US" sz="1800"/>
                        <a:t>100.0</a:t>
                      </a:r>
                      <a:endParaRPr/>
                    </a:p>
                  </a:txBody>
                  <a:tcPr marT="57150" marB="57150" marR="123825" marL="123825" anchor="ctr"/>
                </a:tc>
                <a:tc>
                  <a:txBody>
                    <a:bodyPr/>
                    <a:lstStyle/>
                    <a:p>
                      <a:pPr indent="0" lvl="0" marL="0" marR="0" rtl="0" algn="l">
                        <a:spcBef>
                          <a:spcPts val="0"/>
                        </a:spcBef>
                        <a:spcAft>
                          <a:spcPts val="0"/>
                        </a:spcAft>
                        <a:buNone/>
                      </a:pPr>
                      <a:r>
                        <a:rPr lang="en-US" sz="1800"/>
                        <a:t>50.0</a:t>
                      </a:r>
                      <a:endParaRPr/>
                    </a:p>
                  </a:txBody>
                  <a:tcPr marT="57150" marB="57150" marR="123825" marL="123825" anchor="ctr"/>
                </a:tc>
                <a:tc>
                  <a:txBody>
                    <a:bodyPr/>
                    <a:lstStyle/>
                    <a:p>
                      <a:pPr indent="0" lvl="0" marL="0" marR="0" rtl="0" algn="l">
                        <a:spcBef>
                          <a:spcPts val="0"/>
                        </a:spcBef>
                        <a:spcAft>
                          <a:spcPts val="0"/>
                        </a:spcAft>
                        <a:buNone/>
                      </a:pPr>
                      <a:r>
                        <a:rPr b="1" lang="en-US" sz="1800"/>
                        <a:t>35.7</a:t>
                      </a:r>
                      <a:endParaRPr sz="1800"/>
                    </a:p>
                  </a:txBody>
                  <a:tcPr marT="57150" marB="57150" marR="123825" marL="123825" anchor="ctr"/>
                </a:tc>
                <a:tc>
                  <a:txBody>
                    <a:bodyPr/>
                    <a:lstStyle/>
                    <a:p>
                      <a:pPr indent="0" lvl="0" marL="0" marR="0" rtl="0" algn="l">
                        <a:spcBef>
                          <a:spcPts val="0"/>
                        </a:spcBef>
                        <a:spcAft>
                          <a:spcPts val="0"/>
                        </a:spcAft>
                        <a:buNone/>
                      </a:pPr>
                      <a:r>
                        <a:rPr lang="en-US" sz="1800"/>
                        <a:t>100.0</a:t>
                      </a:r>
                      <a:endParaRPr/>
                    </a:p>
                  </a:txBody>
                  <a:tcPr marT="57150" marB="57150" marR="123825" marL="123825" anchor="ctr"/>
                </a:tc>
                <a:tc>
                  <a:txBody>
                    <a:bodyPr/>
                    <a:lstStyle/>
                    <a:p>
                      <a:pPr indent="0" lvl="0" marL="0" marR="0" rtl="0" algn="l">
                        <a:spcBef>
                          <a:spcPts val="0"/>
                        </a:spcBef>
                        <a:spcAft>
                          <a:spcPts val="0"/>
                        </a:spcAft>
                        <a:buNone/>
                      </a:pPr>
                      <a:r>
                        <a:rPr lang="en-US" sz="1800"/>
                        <a:t>75.0</a:t>
                      </a:r>
                      <a:endParaRPr/>
                    </a:p>
                  </a:txBody>
                  <a:tcPr marT="57150" marB="57150" marR="123825" marL="123825" anchor="ctr"/>
                </a:tc>
                <a:tc>
                  <a:txBody>
                    <a:bodyPr/>
                    <a:lstStyle/>
                    <a:p>
                      <a:pPr indent="0" lvl="0" marL="0" marR="0" rtl="0" algn="l">
                        <a:spcBef>
                          <a:spcPts val="0"/>
                        </a:spcBef>
                        <a:spcAft>
                          <a:spcPts val="0"/>
                        </a:spcAft>
                        <a:buNone/>
                      </a:pPr>
                      <a:r>
                        <a:rPr b="1" lang="en-US" sz="1800"/>
                        <a:t>64.3</a:t>
                      </a:r>
                      <a:endParaRPr sz="1800"/>
                    </a:p>
                  </a:txBody>
                  <a:tcPr marT="57150" marB="57150" marR="123825" marL="123825" anchor="ctr"/>
                </a:tc>
              </a:tr>
              <a:tr h="370850">
                <a:tc>
                  <a:txBody>
                    <a:bodyPr/>
                    <a:lstStyle/>
                    <a:p>
                      <a:pPr indent="0" lvl="0" marL="0" marR="0" rtl="0" algn="l">
                        <a:spcBef>
                          <a:spcPts val="0"/>
                        </a:spcBef>
                        <a:spcAft>
                          <a:spcPts val="0"/>
                        </a:spcAft>
                        <a:buNone/>
                      </a:pPr>
                      <a:r>
                        <a:rPr lang="en-US" sz="1800"/>
                        <a:t>FordA</a:t>
                      </a:r>
                      <a:endParaRPr sz="1800"/>
                    </a:p>
                  </a:txBody>
                  <a:tcPr marT="57150" marB="57150" marR="123825" marL="123825" anchor="ctr"/>
                </a:tc>
                <a:tc>
                  <a:txBody>
                    <a:bodyPr/>
                    <a:lstStyle/>
                    <a:p>
                      <a:pPr indent="0" lvl="0" marL="0" marR="0" rtl="0" algn="l">
                        <a:spcBef>
                          <a:spcPts val="0"/>
                        </a:spcBef>
                        <a:spcAft>
                          <a:spcPts val="0"/>
                        </a:spcAft>
                        <a:buNone/>
                      </a:pPr>
                      <a:r>
                        <a:rPr lang="en-US" sz="1800"/>
                        <a:t>91.8</a:t>
                      </a:r>
                      <a:endParaRPr/>
                    </a:p>
                  </a:txBody>
                  <a:tcPr marT="57150" marB="57150" marR="123825" marL="123825" anchor="ctr"/>
                </a:tc>
                <a:tc>
                  <a:txBody>
                    <a:bodyPr/>
                    <a:lstStyle/>
                    <a:p>
                      <a:pPr indent="0" lvl="0" marL="0" marR="0" rtl="0" algn="l">
                        <a:spcBef>
                          <a:spcPts val="0"/>
                        </a:spcBef>
                        <a:spcAft>
                          <a:spcPts val="0"/>
                        </a:spcAft>
                        <a:buNone/>
                      </a:pPr>
                      <a:r>
                        <a:rPr lang="en-US" sz="1800"/>
                        <a:t>33.9</a:t>
                      </a:r>
                      <a:endParaRPr/>
                    </a:p>
                  </a:txBody>
                  <a:tcPr marT="57150" marB="57150" marR="123825" marL="123825" anchor="ctr"/>
                </a:tc>
                <a:tc>
                  <a:txBody>
                    <a:bodyPr/>
                    <a:lstStyle/>
                    <a:p>
                      <a:pPr indent="0" lvl="0" marL="0" marR="0" rtl="0" algn="l">
                        <a:spcBef>
                          <a:spcPts val="0"/>
                        </a:spcBef>
                        <a:spcAft>
                          <a:spcPts val="0"/>
                        </a:spcAft>
                        <a:buNone/>
                      </a:pPr>
                      <a:r>
                        <a:rPr b="1" lang="en-US" sz="1800"/>
                        <a:t>21.6</a:t>
                      </a:r>
                      <a:endParaRPr sz="1800"/>
                    </a:p>
                  </a:txBody>
                  <a:tcPr marT="57150" marB="57150" marR="123825" marL="123825" anchor="ctr"/>
                </a:tc>
                <a:tc>
                  <a:txBody>
                    <a:bodyPr/>
                    <a:lstStyle/>
                    <a:p>
                      <a:pPr indent="0" lvl="0" marL="0" marR="0" rtl="0" algn="l">
                        <a:spcBef>
                          <a:spcPts val="0"/>
                        </a:spcBef>
                        <a:spcAft>
                          <a:spcPts val="0"/>
                        </a:spcAft>
                        <a:buNone/>
                      </a:pPr>
                      <a:r>
                        <a:rPr lang="en-US" sz="1800"/>
                        <a:t>90.1</a:t>
                      </a:r>
                      <a:endParaRPr/>
                    </a:p>
                  </a:txBody>
                  <a:tcPr marT="57150" marB="57150" marR="123825" marL="123825" anchor="ctr"/>
                </a:tc>
                <a:tc>
                  <a:txBody>
                    <a:bodyPr/>
                    <a:lstStyle/>
                    <a:p>
                      <a:pPr indent="0" lvl="0" marL="0" marR="0" rtl="0" algn="l">
                        <a:spcBef>
                          <a:spcPts val="0"/>
                        </a:spcBef>
                        <a:spcAft>
                          <a:spcPts val="0"/>
                        </a:spcAft>
                        <a:buNone/>
                      </a:pPr>
                      <a:r>
                        <a:rPr lang="en-US" sz="1800"/>
                        <a:t>59.6</a:t>
                      </a:r>
                      <a:endParaRPr/>
                    </a:p>
                  </a:txBody>
                  <a:tcPr marT="57150" marB="57150" marR="123825" marL="123825" anchor="ctr"/>
                </a:tc>
                <a:tc>
                  <a:txBody>
                    <a:bodyPr/>
                    <a:lstStyle/>
                    <a:p>
                      <a:pPr indent="0" lvl="0" marL="0" marR="0" rtl="0" algn="l">
                        <a:spcBef>
                          <a:spcPts val="0"/>
                        </a:spcBef>
                        <a:spcAft>
                          <a:spcPts val="0"/>
                        </a:spcAft>
                        <a:buNone/>
                      </a:pPr>
                      <a:r>
                        <a:rPr b="1" lang="en-US" sz="1800"/>
                        <a:t>57.3</a:t>
                      </a:r>
                      <a:endParaRPr sz="1800"/>
                    </a:p>
                  </a:txBody>
                  <a:tcPr marT="57150" marB="57150" marR="123825" marL="123825" anchor="ctr"/>
                </a:tc>
              </a:tr>
              <a:tr h="370850">
                <a:tc>
                  <a:txBody>
                    <a:bodyPr/>
                    <a:lstStyle/>
                    <a:p>
                      <a:pPr indent="0" lvl="0" marL="0" marR="0" rtl="0" algn="l">
                        <a:spcBef>
                          <a:spcPts val="0"/>
                        </a:spcBef>
                        <a:spcAft>
                          <a:spcPts val="0"/>
                        </a:spcAft>
                        <a:buNone/>
                      </a:pPr>
                      <a:r>
                        <a:rPr lang="en-US" sz="1600"/>
                        <a:t>SmallKitchenAppliances</a:t>
                      </a:r>
                      <a:endParaRPr sz="1600"/>
                    </a:p>
                  </a:txBody>
                  <a:tcPr marT="57150" marB="57150" marR="123825" marL="123825" anchor="ctr"/>
                </a:tc>
                <a:tc>
                  <a:txBody>
                    <a:bodyPr/>
                    <a:lstStyle/>
                    <a:p>
                      <a:pPr indent="0" lvl="0" marL="0" marR="0" rtl="0" algn="l">
                        <a:spcBef>
                          <a:spcPts val="0"/>
                        </a:spcBef>
                        <a:spcAft>
                          <a:spcPts val="0"/>
                        </a:spcAft>
                        <a:buNone/>
                      </a:pPr>
                      <a:r>
                        <a:rPr lang="en-US" sz="1800"/>
                        <a:t>78.9</a:t>
                      </a:r>
                      <a:endParaRPr/>
                    </a:p>
                  </a:txBody>
                  <a:tcPr marT="57150" marB="57150" marR="123825" marL="123825" anchor="ctr"/>
                </a:tc>
                <a:tc>
                  <a:txBody>
                    <a:bodyPr/>
                    <a:lstStyle/>
                    <a:p>
                      <a:pPr indent="0" lvl="0" marL="0" marR="0" rtl="0" algn="l">
                        <a:spcBef>
                          <a:spcPts val="0"/>
                        </a:spcBef>
                        <a:spcAft>
                          <a:spcPts val="0"/>
                        </a:spcAft>
                        <a:buNone/>
                      </a:pPr>
                      <a:r>
                        <a:rPr lang="en-US" sz="1800"/>
                        <a:t>40.5</a:t>
                      </a:r>
                      <a:endParaRPr/>
                    </a:p>
                  </a:txBody>
                  <a:tcPr marT="57150" marB="57150" marR="123825" marL="123825" anchor="ctr"/>
                </a:tc>
                <a:tc>
                  <a:txBody>
                    <a:bodyPr/>
                    <a:lstStyle/>
                    <a:p>
                      <a:pPr indent="0" lvl="0" marL="0" marR="0" rtl="0" algn="l">
                        <a:spcBef>
                          <a:spcPts val="0"/>
                        </a:spcBef>
                        <a:spcAft>
                          <a:spcPts val="0"/>
                        </a:spcAft>
                        <a:buNone/>
                      </a:pPr>
                      <a:r>
                        <a:rPr b="1" lang="en-US" sz="1800"/>
                        <a:t>21.9</a:t>
                      </a:r>
                      <a:endParaRPr sz="1800"/>
                    </a:p>
                  </a:txBody>
                  <a:tcPr marT="57150" marB="57150" marR="123825" marL="123825" anchor="ctr"/>
                </a:tc>
                <a:tc>
                  <a:txBody>
                    <a:bodyPr/>
                    <a:lstStyle/>
                    <a:p>
                      <a:pPr indent="0" lvl="0" marL="0" marR="0" rtl="0" algn="l">
                        <a:spcBef>
                          <a:spcPts val="0"/>
                        </a:spcBef>
                        <a:spcAft>
                          <a:spcPts val="0"/>
                        </a:spcAft>
                        <a:buNone/>
                      </a:pPr>
                      <a:r>
                        <a:rPr lang="en-US" sz="1800"/>
                        <a:t>78.7</a:t>
                      </a:r>
                      <a:endParaRPr/>
                    </a:p>
                  </a:txBody>
                  <a:tcPr marT="57150" marB="57150" marR="123825" marL="123825" anchor="ctr"/>
                </a:tc>
                <a:tc>
                  <a:txBody>
                    <a:bodyPr/>
                    <a:lstStyle/>
                    <a:p>
                      <a:pPr indent="0" lvl="0" marL="0" marR="0" rtl="0" algn="l">
                        <a:spcBef>
                          <a:spcPts val="0"/>
                        </a:spcBef>
                        <a:spcAft>
                          <a:spcPts val="0"/>
                        </a:spcAft>
                        <a:buNone/>
                      </a:pPr>
                      <a:r>
                        <a:rPr lang="en-US" sz="1800"/>
                        <a:t>47.5</a:t>
                      </a:r>
                      <a:endParaRPr/>
                    </a:p>
                  </a:txBody>
                  <a:tcPr marT="57150" marB="57150" marR="123825" marL="123825" anchor="ctr"/>
                </a:tc>
                <a:tc>
                  <a:txBody>
                    <a:bodyPr/>
                    <a:lstStyle/>
                    <a:p>
                      <a:pPr indent="0" lvl="0" marL="0" marR="0" rtl="0" algn="l">
                        <a:spcBef>
                          <a:spcPts val="0"/>
                        </a:spcBef>
                        <a:spcAft>
                          <a:spcPts val="0"/>
                        </a:spcAft>
                        <a:buNone/>
                      </a:pPr>
                      <a:r>
                        <a:rPr b="1" lang="en-US" sz="1800"/>
                        <a:t>28.8</a:t>
                      </a:r>
                      <a:endParaRPr sz="1800"/>
                    </a:p>
                  </a:txBody>
                  <a:tcPr marT="57150" marB="57150" marR="123825" marL="123825" anchor="ctr"/>
                </a:tc>
              </a:tr>
              <a:tr h="370850">
                <a:tc>
                  <a:txBody>
                    <a:bodyPr/>
                    <a:lstStyle/>
                    <a:p>
                      <a:pPr indent="0" lvl="0" marL="0" marR="0" rtl="0" algn="l">
                        <a:spcBef>
                          <a:spcPts val="0"/>
                        </a:spcBef>
                        <a:spcAft>
                          <a:spcPts val="0"/>
                        </a:spcAft>
                        <a:buNone/>
                      </a:pPr>
                      <a:r>
                        <a:rPr lang="en-US" sz="1600"/>
                        <a:t>LargeKitchenAppliances</a:t>
                      </a:r>
                      <a:endParaRPr sz="1600"/>
                    </a:p>
                  </a:txBody>
                  <a:tcPr marT="57150" marB="57150" marR="123825" marL="123825" anchor="ctr"/>
                </a:tc>
                <a:tc>
                  <a:txBody>
                    <a:bodyPr/>
                    <a:lstStyle/>
                    <a:p>
                      <a:pPr indent="0" lvl="0" marL="0" marR="0" rtl="0" algn="l">
                        <a:spcBef>
                          <a:spcPts val="0"/>
                        </a:spcBef>
                        <a:spcAft>
                          <a:spcPts val="0"/>
                        </a:spcAft>
                        <a:buNone/>
                      </a:pPr>
                      <a:r>
                        <a:rPr lang="en-US" sz="1800"/>
                        <a:t>90.4</a:t>
                      </a:r>
                      <a:endParaRPr/>
                    </a:p>
                  </a:txBody>
                  <a:tcPr marT="57150" marB="57150" marR="123825" marL="123825" anchor="ctr"/>
                </a:tc>
                <a:tc>
                  <a:txBody>
                    <a:bodyPr/>
                    <a:lstStyle/>
                    <a:p>
                      <a:pPr indent="0" lvl="0" marL="0" marR="0" rtl="0" algn="l">
                        <a:spcBef>
                          <a:spcPts val="0"/>
                        </a:spcBef>
                        <a:spcAft>
                          <a:spcPts val="0"/>
                        </a:spcAft>
                        <a:buNone/>
                      </a:pPr>
                      <a:r>
                        <a:rPr lang="en-US" sz="1800"/>
                        <a:t>74.7</a:t>
                      </a:r>
                      <a:endParaRPr/>
                    </a:p>
                  </a:txBody>
                  <a:tcPr marT="57150" marB="57150" marR="123825" marL="123825" anchor="ctr"/>
                </a:tc>
                <a:tc>
                  <a:txBody>
                    <a:bodyPr/>
                    <a:lstStyle/>
                    <a:p>
                      <a:pPr indent="0" lvl="0" marL="0" marR="0" rtl="0" algn="l">
                        <a:spcBef>
                          <a:spcPts val="0"/>
                        </a:spcBef>
                        <a:spcAft>
                          <a:spcPts val="0"/>
                        </a:spcAft>
                        <a:buNone/>
                      </a:pPr>
                      <a:r>
                        <a:rPr b="1" lang="en-US" sz="1800"/>
                        <a:t>65.3</a:t>
                      </a:r>
                      <a:endParaRPr sz="1800"/>
                    </a:p>
                  </a:txBody>
                  <a:tcPr marT="57150" marB="57150" marR="123825" marL="123825" anchor="ctr"/>
                </a:tc>
                <a:tc>
                  <a:txBody>
                    <a:bodyPr/>
                    <a:lstStyle/>
                    <a:p>
                      <a:pPr indent="0" lvl="0" marL="0" marR="0" rtl="0" algn="l">
                        <a:spcBef>
                          <a:spcPts val="0"/>
                        </a:spcBef>
                        <a:spcAft>
                          <a:spcPts val="0"/>
                        </a:spcAft>
                        <a:buNone/>
                      </a:pPr>
                      <a:r>
                        <a:rPr lang="en-US" sz="1800"/>
                        <a:t>89.6</a:t>
                      </a:r>
                      <a:endParaRPr/>
                    </a:p>
                  </a:txBody>
                  <a:tcPr marT="57150" marB="57150" marR="123825" marL="123825" anchor="ctr"/>
                </a:tc>
                <a:tc>
                  <a:txBody>
                    <a:bodyPr/>
                    <a:lstStyle/>
                    <a:p>
                      <a:pPr indent="0" lvl="0" marL="0" marR="0" rtl="0" algn="l">
                        <a:spcBef>
                          <a:spcPts val="0"/>
                        </a:spcBef>
                        <a:spcAft>
                          <a:spcPts val="0"/>
                        </a:spcAft>
                        <a:buNone/>
                      </a:pPr>
                      <a:r>
                        <a:rPr lang="en-US" sz="1800"/>
                        <a:t>66.4</a:t>
                      </a:r>
                      <a:endParaRPr/>
                    </a:p>
                  </a:txBody>
                  <a:tcPr marT="57150" marB="57150" marR="123825" marL="123825" anchor="ctr"/>
                </a:tc>
                <a:tc>
                  <a:txBody>
                    <a:bodyPr/>
                    <a:lstStyle/>
                    <a:p>
                      <a:pPr indent="0" lvl="0" marL="0" marR="0" rtl="0" algn="l">
                        <a:spcBef>
                          <a:spcPts val="0"/>
                        </a:spcBef>
                        <a:spcAft>
                          <a:spcPts val="0"/>
                        </a:spcAft>
                        <a:buNone/>
                      </a:pPr>
                      <a:r>
                        <a:rPr b="1" lang="en-US" sz="1800"/>
                        <a:t>63.5</a:t>
                      </a:r>
                      <a:endParaRPr sz="1800"/>
                    </a:p>
                  </a:txBody>
                  <a:tcPr marT="57150" marB="57150" marR="123825" marL="123825" anchor="ctr"/>
                </a:tc>
              </a:tr>
              <a:tr h="370850">
                <a:tc>
                  <a:txBody>
                    <a:bodyPr/>
                    <a:lstStyle/>
                    <a:p>
                      <a:pPr indent="0" lvl="0" marL="0" marR="0" rtl="0" algn="l">
                        <a:spcBef>
                          <a:spcPts val="0"/>
                        </a:spcBef>
                        <a:spcAft>
                          <a:spcPts val="0"/>
                        </a:spcAft>
                        <a:buNone/>
                      </a:pPr>
                      <a:r>
                        <a:rPr lang="en-US" sz="1800"/>
                        <a:t>yoga</a:t>
                      </a:r>
                      <a:endParaRPr/>
                    </a:p>
                  </a:txBody>
                  <a:tcPr marT="57150" marB="57150" marR="123825" marL="123825" anchor="ctr"/>
                </a:tc>
                <a:tc>
                  <a:txBody>
                    <a:bodyPr/>
                    <a:lstStyle/>
                    <a:p>
                      <a:pPr indent="0" lvl="0" marL="0" marR="0" rtl="0" algn="l">
                        <a:spcBef>
                          <a:spcPts val="0"/>
                        </a:spcBef>
                        <a:spcAft>
                          <a:spcPts val="0"/>
                        </a:spcAft>
                        <a:buNone/>
                      </a:pPr>
                      <a:r>
                        <a:rPr lang="en-US" sz="1800"/>
                        <a:t>87.2</a:t>
                      </a:r>
                      <a:endParaRPr/>
                    </a:p>
                  </a:txBody>
                  <a:tcPr marT="57150" marB="57150" marR="123825" marL="123825" anchor="ctr"/>
                </a:tc>
                <a:tc>
                  <a:txBody>
                    <a:bodyPr/>
                    <a:lstStyle/>
                    <a:p>
                      <a:pPr indent="0" lvl="0" marL="0" marR="0" rtl="0" algn="l">
                        <a:spcBef>
                          <a:spcPts val="0"/>
                        </a:spcBef>
                        <a:spcAft>
                          <a:spcPts val="0"/>
                        </a:spcAft>
                        <a:buNone/>
                      </a:pPr>
                      <a:r>
                        <a:rPr lang="en-US" sz="1800"/>
                        <a:t>45.4</a:t>
                      </a:r>
                      <a:endParaRPr/>
                    </a:p>
                  </a:txBody>
                  <a:tcPr marT="57150" marB="57150" marR="123825" marL="123825" anchor="ctr"/>
                </a:tc>
                <a:tc>
                  <a:txBody>
                    <a:bodyPr/>
                    <a:lstStyle/>
                    <a:p>
                      <a:pPr indent="0" lvl="0" marL="0" marR="0" rtl="0" algn="l">
                        <a:spcBef>
                          <a:spcPts val="0"/>
                        </a:spcBef>
                        <a:spcAft>
                          <a:spcPts val="0"/>
                        </a:spcAft>
                        <a:buNone/>
                      </a:pPr>
                      <a:r>
                        <a:rPr b="1" lang="en-US" sz="1800"/>
                        <a:t>12.8</a:t>
                      </a:r>
                      <a:endParaRPr sz="1800"/>
                    </a:p>
                  </a:txBody>
                  <a:tcPr marT="57150" marB="57150" marR="123825" marL="123825" anchor="ctr"/>
                </a:tc>
                <a:tc>
                  <a:txBody>
                    <a:bodyPr/>
                    <a:lstStyle/>
                    <a:p>
                      <a:pPr indent="0" lvl="0" marL="0" marR="0" rtl="0" algn="l">
                        <a:spcBef>
                          <a:spcPts val="0"/>
                        </a:spcBef>
                        <a:spcAft>
                          <a:spcPts val="0"/>
                        </a:spcAft>
                        <a:buNone/>
                      </a:pPr>
                      <a:r>
                        <a:rPr lang="en-US" sz="1800"/>
                        <a:t>84.1</a:t>
                      </a:r>
                      <a:endParaRPr/>
                    </a:p>
                  </a:txBody>
                  <a:tcPr marT="57150" marB="57150" marR="123825" marL="123825" anchor="ctr"/>
                </a:tc>
                <a:tc>
                  <a:txBody>
                    <a:bodyPr/>
                    <a:lstStyle/>
                    <a:p>
                      <a:pPr indent="0" lvl="0" marL="0" marR="0" rtl="0" algn="l">
                        <a:spcBef>
                          <a:spcPts val="0"/>
                        </a:spcBef>
                        <a:spcAft>
                          <a:spcPts val="0"/>
                        </a:spcAft>
                        <a:buNone/>
                      </a:pPr>
                      <a:r>
                        <a:rPr lang="en-US" sz="1800"/>
                        <a:t>44.9</a:t>
                      </a:r>
                      <a:endParaRPr/>
                    </a:p>
                  </a:txBody>
                  <a:tcPr marT="57150" marB="57150" marR="123825" marL="123825" anchor="ctr"/>
                </a:tc>
                <a:tc>
                  <a:txBody>
                    <a:bodyPr/>
                    <a:lstStyle/>
                    <a:p>
                      <a:pPr indent="0" lvl="0" marL="0" marR="0" rtl="0" algn="l">
                        <a:spcBef>
                          <a:spcPts val="0"/>
                        </a:spcBef>
                        <a:spcAft>
                          <a:spcPts val="0"/>
                        </a:spcAft>
                        <a:buNone/>
                      </a:pPr>
                      <a:r>
                        <a:rPr b="1" lang="en-US" sz="1800"/>
                        <a:t>19.2</a:t>
                      </a:r>
                      <a:endParaRPr sz="1800"/>
                    </a:p>
                  </a:txBody>
                  <a:tcPr marT="57150" marB="57150" marR="123825" marL="123825" anchor="ctr"/>
                </a:tc>
              </a:tr>
              <a:tr h="370850">
                <a:tc>
                  <a:txBody>
                    <a:bodyPr/>
                    <a:lstStyle/>
                    <a:p>
                      <a:pPr indent="0" lvl="0" marL="0" marR="0" rtl="0" algn="l">
                        <a:spcBef>
                          <a:spcPts val="0"/>
                        </a:spcBef>
                        <a:spcAft>
                          <a:spcPts val="0"/>
                        </a:spcAft>
                        <a:buNone/>
                      </a:pPr>
                      <a:r>
                        <a:rPr lang="en-US" sz="1600"/>
                        <a:t>ItalyPowerDemand</a:t>
                      </a:r>
                      <a:endParaRPr sz="1600"/>
                    </a:p>
                  </a:txBody>
                  <a:tcPr marT="57150" marB="57150" marR="123825" marL="123825" anchor="ctr"/>
                </a:tc>
                <a:tc>
                  <a:txBody>
                    <a:bodyPr/>
                    <a:lstStyle/>
                    <a:p>
                      <a:pPr indent="0" lvl="0" marL="0" marR="0" rtl="0" algn="l">
                        <a:spcBef>
                          <a:spcPts val="0"/>
                        </a:spcBef>
                        <a:spcAft>
                          <a:spcPts val="0"/>
                        </a:spcAft>
                        <a:buNone/>
                      </a:pPr>
                      <a:r>
                        <a:rPr lang="en-US" sz="1800"/>
                        <a:t>95.9</a:t>
                      </a:r>
                      <a:endParaRPr/>
                    </a:p>
                  </a:txBody>
                  <a:tcPr marT="57150" marB="57150" marR="123825" marL="123825" anchor="ctr"/>
                </a:tc>
                <a:tc>
                  <a:txBody>
                    <a:bodyPr/>
                    <a:lstStyle/>
                    <a:p>
                      <a:pPr indent="0" lvl="0" marL="0" marR="0" rtl="0" algn="l">
                        <a:spcBef>
                          <a:spcPts val="0"/>
                        </a:spcBef>
                        <a:spcAft>
                          <a:spcPts val="0"/>
                        </a:spcAft>
                        <a:buNone/>
                      </a:pPr>
                      <a:r>
                        <a:rPr lang="en-US" sz="1800"/>
                        <a:t>92.5</a:t>
                      </a:r>
                      <a:endParaRPr/>
                    </a:p>
                  </a:txBody>
                  <a:tcPr marT="57150" marB="57150" marR="123825" marL="123825" anchor="ctr"/>
                </a:tc>
                <a:tc>
                  <a:txBody>
                    <a:bodyPr/>
                    <a:lstStyle/>
                    <a:p>
                      <a:pPr indent="0" lvl="0" marL="0" marR="0" rtl="0" algn="l">
                        <a:spcBef>
                          <a:spcPts val="0"/>
                        </a:spcBef>
                        <a:spcAft>
                          <a:spcPts val="0"/>
                        </a:spcAft>
                        <a:buNone/>
                      </a:pPr>
                      <a:r>
                        <a:rPr b="1" lang="en-US" sz="1800"/>
                        <a:t>91.6</a:t>
                      </a:r>
                      <a:endParaRPr sz="1800"/>
                    </a:p>
                  </a:txBody>
                  <a:tcPr marT="57150" marB="57150" marR="123825" marL="123825" anchor="ctr"/>
                </a:tc>
                <a:tc>
                  <a:txBody>
                    <a:bodyPr/>
                    <a:lstStyle/>
                    <a:p>
                      <a:pPr indent="0" lvl="0" marL="0" marR="0" rtl="0" algn="l">
                        <a:spcBef>
                          <a:spcPts val="0"/>
                        </a:spcBef>
                        <a:spcAft>
                          <a:spcPts val="0"/>
                        </a:spcAft>
                        <a:buNone/>
                      </a:pPr>
                      <a:r>
                        <a:rPr lang="en-US" sz="1800"/>
                        <a:t>96.1</a:t>
                      </a:r>
                      <a:endParaRPr/>
                    </a:p>
                  </a:txBody>
                  <a:tcPr marT="57150" marB="57150" marR="123825" marL="123825" anchor="ctr"/>
                </a:tc>
                <a:tc>
                  <a:txBody>
                    <a:bodyPr/>
                    <a:lstStyle/>
                    <a:p>
                      <a:pPr indent="0" lvl="0" marL="0" marR="0" rtl="0" algn="l">
                        <a:spcBef>
                          <a:spcPts val="0"/>
                        </a:spcBef>
                        <a:spcAft>
                          <a:spcPts val="0"/>
                        </a:spcAft>
                        <a:buNone/>
                      </a:pPr>
                      <a:r>
                        <a:rPr lang="en-US" sz="1800"/>
                        <a:t>89.8</a:t>
                      </a:r>
                      <a:endParaRPr/>
                    </a:p>
                  </a:txBody>
                  <a:tcPr marT="57150" marB="57150" marR="123825" marL="123825" anchor="ctr"/>
                </a:tc>
                <a:tc>
                  <a:txBody>
                    <a:bodyPr/>
                    <a:lstStyle/>
                    <a:p>
                      <a:pPr indent="0" lvl="0" marL="0" marR="0" rtl="0" algn="l">
                        <a:spcBef>
                          <a:spcPts val="0"/>
                        </a:spcBef>
                        <a:spcAft>
                          <a:spcPts val="0"/>
                        </a:spcAft>
                        <a:buNone/>
                      </a:pPr>
                      <a:r>
                        <a:rPr b="1" lang="en-US" sz="1800"/>
                        <a:t>89.6</a:t>
                      </a:r>
                      <a:endParaRPr sz="1800"/>
                    </a:p>
                  </a:txBody>
                  <a:tcPr marT="57150" marB="57150" marR="123825" marL="123825" anchor="ctr"/>
                </a:tc>
              </a:tr>
            </a:tbl>
          </a:graphicData>
        </a:graphic>
      </p:graphicFrame>
      <p:sp>
        <p:nvSpPr>
          <p:cNvPr id="229" name="Google Shape;229;p32"/>
          <p:cNvSpPr txBox="1"/>
          <p:nvPr/>
        </p:nvSpPr>
        <p:spPr>
          <a:xfrm>
            <a:off x="3575107" y="6386731"/>
            <a:ext cx="534239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Evaluation of ResNet against FCN (7/85 Dataset)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lang="en-US" sz="4400"/>
              <a:t>Real-Time Change Point Detection with</a:t>
            </a:r>
            <a:br>
              <a:rPr lang="en-US" sz="4400"/>
            </a:br>
            <a:r>
              <a:rPr lang="en-US" sz="4400"/>
              <a:t>application to Smart Home Time Series Data</a:t>
            </a:r>
            <a:endParaRPr/>
          </a:p>
        </p:txBody>
      </p:sp>
      <p:sp>
        <p:nvSpPr>
          <p:cNvPr id="235" name="Google Shape;235;p3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Authors - Samaneh Aminikhanghahi, Tinghui Wang, and Diane J. Cook, </a:t>
            </a:r>
            <a:r>
              <a:rPr i="1" lang="en-US"/>
              <a:t>IEEE Fellow</a:t>
            </a:r>
            <a:endParaRPr/>
          </a:p>
          <a:p>
            <a:pPr indent="0" lvl="0" marL="0" rtl="0" algn="l">
              <a:lnSpc>
                <a:spcPct val="90000"/>
              </a:lnSpc>
              <a:spcBef>
                <a:spcPts val="1400"/>
              </a:spcBef>
              <a:spcAft>
                <a:spcPts val="0"/>
              </a:spcAft>
              <a:buSzPts val="2000"/>
              <a:buNone/>
            </a:pPr>
            <a:r>
              <a:t/>
            </a:r>
            <a:endParaRPr i="1"/>
          </a:p>
          <a:p>
            <a:pPr indent="-127000" lvl="0" marL="91440" rtl="0" algn="l">
              <a:lnSpc>
                <a:spcPct val="90000"/>
              </a:lnSpc>
              <a:spcBef>
                <a:spcPts val="1400"/>
              </a:spcBef>
              <a:spcAft>
                <a:spcPts val="0"/>
              </a:spcAft>
              <a:buSzPts val="2000"/>
              <a:buChar char=" "/>
            </a:pPr>
            <a:r>
              <a:rPr lang="en-US"/>
              <a:t>Publication Journal </a:t>
            </a:r>
            <a:r>
              <a:rPr i="1" lang="en-US"/>
              <a:t>- </a:t>
            </a:r>
            <a:r>
              <a:rPr b="1" lang="en-US"/>
              <a:t>IEEE Transactions on Knowledge and Data Engineering (3.865)</a:t>
            </a:r>
            <a:endParaRPr/>
          </a:p>
          <a:p>
            <a:pPr indent="0" lvl="0" marL="91440" rtl="0" algn="l">
              <a:lnSpc>
                <a:spcPct val="90000"/>
              </a:lnSpc>
              <a:spcBef>
                <a:spcPts val="1400"/>
              </a:spcBef>
              <a:spcAft>
                <a:spcPts val="0"/>
              </a:spcAft>
              <a:buSzPts val="2000"/>
              <a:buNone/>
            </a:pPr>
            <a:r>
              <a:t/>
            </a:r>
            <a:endParaRPr b="1"/>
          </a:p>
          <a:p>
            <a:pPr indent="-127000" lvl="0" marL="91440" rtl="0" algn="l">
              <a:lnSpc>
                <a:spcPct val="90000"/>
              </a:lnSpc>
              <a:spcBef>
                <a:spcPts val="1400"/>
              </a:spcBef>
              <a:spcAft>
                <a:spcPts val="0"/>
              </a:spcAft>
              <a:buSzPts val="2000"/>
              <a:buChar char=" "/>
            </a:pPr>
            <a:r>
              <a:rPr b="1" lang="en-US"/>
              <a:t>Dataset Source- CASAS ( Center of Advanced Studies in Adaptive System)</a:t>
            </a:r>
            <a:endParaRPr/>
          </a:p>
          <a:p>
            <a:pPr indent="0" lvl="0" marL="91440" rtl="0" algn="l">
              <a:lnSpc>
                <a:spcPct val="90000"/>
              </a:lnSpc>
              <a:spcBef>
                <a:spcPts val="1400"/>
              </a:spcBef>
              <a:spcAft>
                <a:spcPts val="0"/>
              </a:spcAft>
              <a:buSzPts val="2000"/>
              <a:buNone/>
            </a:pPr>
            <a:r>
              <a:t/>
            </a:r>
            <a:endParaRPr b="1"/>
          </a:p>
          <a:p>
            <a:pPr indent="-127000" lvl="0" marL="91440" rtl="0" algn="l">
              <a:lnSpc>
                <a:spcPct val="90000"/>
              </a:lnSpc>
              <a:spcBef>
                <a:spcPts val="1400"/>
              </a:spcBef>
              <a:spcAft>
                <a:spcPts val="0"/>
              </a:spcAft>
              <a:buSzPts val="2000"/>
              <a:buChar char=" "/>
            </a:pPr>
            <a:r>
              <a:rPr lang="en-US"/>
              <a:t>Dataset Name - Human Activity Recognition from Continuous Ambient Sensor Data Dataset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Abstract</a:t>
            </a:r>
            <a:endParaRPr/>
          </a:p>
        </p:txBody>
      </p:sp>
      <p:sp>
        <p:nvSpPr>
          <p:cNvPr id="241" name="Google Shape;241;p3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Change Point Detection (CPD) is the problem of discovering time points at which the behavior of a time series changes abruptly. </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A novel real-time nonparametric change point detection algorithm called </a:t>
            </a:r>
            <a:r>
              <a:rPr i="1" lang="en-US"/>
              <a:t>SEP</a:t>
            </a:r>
            <a:r>
              <a:rPr lang="en-US"/>
              <a:t> (Separation distance as a divergence measure to detect change points in high-dimensional time series).  </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b="1" lang="en-US"/>
              <a:t>Index Terms</a:t>
            </a:r>
            <a:r>
              <a:rPr lang="en-US"/>
              <a:t>—Activity transition detection, change detection algorithms, Separation distance, smart homes, time series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247" name="Google Shape;247;p3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b="1" lang="en-US">
                <a:solidFill>
                  <a:schemeClr val="dk1"/>
                </a:solidFill>
              </a:rPr>
              <a:t>Direct density ratio </a:t>
            </a:r>
            <a:r>
              <a:rPr lang="en-US"/>
              <a:t>change point detection algorithms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Detect change points between two consecutive windows of data by estimating their probability density ratio based on the assumption that the probability density of two consecutive windows are same if they belong to the same state.</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Introduction of new CPD method built on the notion of SEParation distance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Overview of CPD Algorithms</a:t>
            </a:r>
            <a:endParaRPr/>
          </a:p>
        </p:txBody>
      </p:sp>
      <p:pic>
        <p:nvPicPr>
          <p:cNvPr id="253" name="Google Shape;253;p36"/>
          <p:cNvPicPr preferRelativeResize="0"/>
          <p:nvPr>
            <p:ph idx="1" type="body"/>
          </p:nvPr>
        </p:nvPicPr>
        <p:blipFill rotWithShape="1">
          <a:blip r:embed="rId3">
            <a:alphaModFix/>
          </a:blip>
          <a:srcRect b="0" l="0" r="0" t="0"/>
          <a:stretch/>
        </p:blipFill>
        <p:spPr>
          <a:xfrm>
            <a:off x="4173270" y="1846263"/>
            <a:ext cx="3905785" cy="4022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1193653" y="314871"/>
            <a:ext cx="10515600" cy="1325563"/>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b="1" lang="en-US" sz="4400"/>
              <a:t>Methodology: SEP Change Point Detection</a:t>
            </a:r>
            <a:endParaRPr/>
          </a:p>
        </p:txBody>
      </p:sp>
      <p:sp>
        <p:nvSpPr>
          <p:cNvPr id="259" name="Google Shape;259;p37"/>
          <p:cNvSpPr txBox="1"/>
          <p:nvPr>
            <p:ph idx="1" type="body"/>
          </p:nvPr>
        </p:nvSpPr>
        <p:spPr>
          <a:xfrm>
            <a:off x="1193653" y="1861977"/>
            <a:ext cx="10233800" cy="4351338"/>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Char char=" "/>
            </a:pPr>
            <a:r>
              <a:rPr lang="en-US" sz="2400"/>
              <a:t>Two probability densities, f</a:t>
            </a:r>
            <a:r>
              <a:rPr baseline="-25000" lang="en-US" sz="2400"/>
              <a:t>t</a:t>
            </a:r>
            <a:r>
              <a:rPr lang="en-US" sz="2400"/>
              <a:t>(x) and f</a:t>
            </a:r>
            <a:r>
              <a:rPr baseline="-25000" lang="en-US" sz="2400"/>
              <a:t>t-1</a:t>
            </a:r>
            <a:r>
              <a:rPr lang="en-US" sz="2400"/>
              <a:t>(x) , corresponding to two consecutive windows, each with length n, density ratio-based CPD methods use “</a:t>
            </a:r>
            <a:r>
              <a:rPr i="1" lang="en-US" sz="2400"/>
              <a:t>dissimilarity measures” </a:t>
            </a:r>
            <a:r>
              <a:rPr lang="en-US" sz="2400"/>
              <a:t>as a measure of difference between them to determine whether or not there exists a change point between these two windows. </a:t>
            </a:r>
            <a:endParaRPr/>
          </a:p>
          <a:p>
            <a:pPr indent="0" lvl="0" marL="91440" rtl="0" algn="l">
              <a:lnSpc>
                <a:spcPct val="90000"/>
              </a:lnSpc>
              <a:spcBef>
                <a:spcPts val="1400"/>
              </a:spcBef>
              <a:spcAft>
                <a:spcPts val="0"/>
              </a:spcAft>
              <a:buSzPts val="2000"/>
              <a:buNone/>
            </a:pPr>
            <a:r>
              <a:t/>
            </a:r>
            <a:endParaRPr/>
          </a:p>
        </p:txBody>
      </p:sp>
      <p:pic>
        <p:nvPicPr>
          <p:cNvPr id="260" name="Google Shape;260;p37"/>
          <p:cNvPicPr preferRelativeResize="0"/>
          <p:nvPr/>
        </p:nvPicPr>
        <p:blipFill rotWithShape="1">
          <a:blip r:embed="rId3">
            <a:alphaModFix/>
          </a:blip>
          <a:srcRect b="0" l="0" r="0" t="0"/>
          <a:stretch/>
        </p:blipFill>
        <p:spPr>
          <a:xfrm>
            <a:off x="4974671" y="3216730"/>
            <a:ext cx="6556095" cy="29965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Parameters Description</a:t>
            </a:r>
            <a:endParaRPr/>
          </a:p>
        </p:txBody>
      </p:sp>
      <p:sp>
        <p:nvSpPr>
          <p:cNvPr id="266" name="Google Shape;266;p3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i="1" lang="en-US"/>
              <a:t>Ѳ=(Ѳ</a:t>
            </a:r>
            <a:r>
              <a:rPr baseline="-25000" i="1" lang="en-US"/>
              <a:t>1</a:t>
            </a:r>
            <a:r>
              <a:rPr i="1" lang="en-US"/>
              <a:t>,…, Ѳ</a:t>
            </a:r>
            <a:r>
              <a:rPr baseline="-25000" i="1" lang="en-US"/>
              <a:t>n</a:t>
            </a:r>
            <a:r>
              <a:rPr i="1" lang="en-US"/>
              <a:t>)</a:t>
            </a:r>
            <a:r>
              <a:rPr baseline="30000" i="1" lang="en-US"/>
              <a:t>T</a:t>
            </a:r>
            <a:r>
              <a:rPr i="1" lang="en-US"/>
              <a:t> </a:t>
            </a:r>
            <a:r>
              <a:rPr lang="en-US"/>
              <a:t>represents the set of parameters for the ratio function to be learned from existing data points in the current windows, and </a:t>
            </a:r>
            <a:r>
              <a:rPr i="1" lang="en-US"/>
              <a:t>σ&gt;0 </a:t>
            </a:r>
            <a:r>
              <a:rPr lang="en-US"/>
              <a:t>represents the kernel parameter. </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In the training phase, the parameters </a:t>
            </a:r>
            <a:r>
              <a:rPr i="1" lang="en-US"/>
              <a:t>Ѳ </a:t>
            </a:r>
            <a:r>
              <a:rPr lang="en-US"/>
              <a:t>are determined for each window so that a chosen dissimilarity measure is minimized.</a:t>
            </a:r>
            <a:endParaRPr/>
          </a:p>
          <a:p>
            <a:pPr indent="-127000" lvl="0" marL="91440" rtl="0" algn="l">
              <a:lnSpc>
                <a:spcPct val="90000"/>
              </a:lnSpc>
              <a:spcBef>
                <a:spcPts val="1400"/>
              </a:spcBef>
              <a:spcAft>
                <a:spcPts val="0"/>
              </a:spcAft>
              <a:buSzPts val="2000"/>
              <a:buChar char=" "/>
            </a:pPr>
            <a:r>
              <a:rPr lang="en-US"/>
              <a:t> </a:t>
            </a:r>
            <a:endParaRPr/>
          </a:p>
          <a:p>
            <a:pPr indent="-127000" lvl="0" marL="91440" rtl="0" algn="l">
              <a:lnSpc>
                <a:spcPct val="90000"/>
              </a:lnSpc>
              <a:spcBef>
                <a:spcPts val="1400"/>
              </a:spcBef>
              <a:spcAft>
                <a:spcPts val="0"/>
              </a:spcAft>
              <a:buSzPts val="2000"/>
              <a:buChar char=" "/>
            </a:pPr>
            <a:r>
              <a:rPr lang="en-US"/>
              <a:t>Given a density-ratio estimator </a:t>
            </a:r>
            <a:r>
              <a:rPr i="1" lang="en-US"/>
              <a:t>g</a:t>
            </a:r>
            <a:r>
              <a:rPr baseline="-25000" i="1" lang="en-US"/>
              <a:t>t</a:t>
            </a:r>
            <a:r>
              <a:rPr i="1" lang="en-US"/>
              <a:t>(x)</a:t>
            </a:r>
            <a:r>
              <a:rPr lang="en-US"/>
              <a:t>, a dissimilarity measure between windows is calculated during the test phase as a change point score.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b="1" lang="en-US" sz="3600"/>
              <a:t>Kullback-Leibler Importance Estimation Procedure (KLIEP)</a:t>
            </a:r>
            <a:endParaRPr/>
          </a:p>
        </p:txBody>
      </p:sp>
      <p:sp>
        <p:nvSpPr>
          <p:cNvPr id="272" name="Google Shape;272;p39"/>
          <p:cNvSpPr txBox="1"/>
          <p:nvPr>
            <p:ph idx="1" type="body"/>
          </p:nvPr>
        </p:nvSpPr>
        <p:spPr>
          <a:xfrm>
            <a:off x="1120000" y="1825625"/>
            <a:ext cx="10233800" cy="4457729"/>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One of the first direct density ratio CPD methods, the Kullback-Leibler importance estimation procedure (KLIEP) [35], estimates the density ratio using KullbackLeibler (KL) divergence. KL divergence, defined in Equation 5, is a popular choice for the dissimilarity measure</a:t>
            </a:r>
            <a:endParaRPr/>
          </a:p>
          <a:p>
            <a:pPr indent="0" lvl="0" marL="9144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Convex optimization problem</a:t>
            </a:r>
            <a:endParaRPr/>
          </a:p>
          <a:p>
            <a:pPr indent="-127000" lvl="0" marL="91440" rtl="0" algn="l">
              <a:lnSpc>
                <a:spcPct val="90000"/>
              </a:lnSpc>
              <a:spcBef>
                <a:spcPts val="1400"/>
              </a:spcBef>
              <a:spcAft>
                <a:spcPts val="0"/>
              </a:spcAft>
              <a:buSzPts val="2000"/>
              <a:buChar char=" "/>
            </a:pPr>
            <a:r>
              <a:rPr lang="en-US"/>
              <a:t>Unique global optimal solution </a:t>
            </a:r>
            <a:r>
              <a:rPr i="1" lang="en-US"/>
              <a:t>Ѳ  </a:t>
            </a:r>
            <a:r>
              <a:rPr lang="en-US"/>
              <a:t>can be obtained by a gradient projection method.</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id="273" name="Google Shape;273;p39"/>
          <p:cNvPicPr preferRelativeResize="0"/>
          <p:nvPr/>
        </p:nvPicPr>
        <p:blipFill rotWithShape="1">
          <a:blip r:embed="rId3">
            <a:alphaModFix/>
          </a:blip>
          <a:srcRect b="0" l="0" r="0" t="0"/>
          <a:stretch/>
        </p:blipFill>
        <p:spPr>
          <a:xfrm>
            <a:off x="4840448" y="2660589"/>
            <a:ext cx="4712268" cy="1189128"/>
          </a:xfrm>
          <a:prstGeom prst="rect">
            <a:avLst/>
          </a:prstGeom>
          <a:noFill/>
          <a:ln>
            <a:noFill/>
          </a:ln>
        </p:spPr>
      </p:pic>
      <p:pic>
        <p:nvPicPr>
          <p:cNvPr id="274" name="Google Shape;274;p39"/>
          <p:cNvPicPr preferRelativeResize="0"/>
          <p:nvPr/>
        </p:nvPicPr>
        <p:blipFill rotWithShape="1">
          <a:blip r:embed="rId4">
            <a:alphaModFix/>
          </a:blip>
          <a:srcRect b="0" l="0" r="0" t="0"/>
          <a:stretch/>
        </p:blipFill>
        <p:spPr>
          <a:xfrm>
            <a:off x="4292746" y="4684681"/>
            <a:ext cx="3606507" cy="150754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200"/>
              <a:buFont typeface="Calibri"/>
              <a:buNone/>
            </a:pPr>
            <a:r>
              <a:rPr b="1" lang="en-US" sz="3200"/>
              <a:t>Unconstrained Least-Squares Importance Fitting (uLSIF)</a:t>
            </a:r>
            <a:endParaRPr/>
          </a:p>
        </p:txBody>
      </p:sp>
      <p:sp>
        <p:nvSpPr>
          <p:cNvPr id="280" name="Google Shape;280;p4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Pearson (PE) divergence as a similarity measure</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The density-ratio model is fitted to the true density ratio under the squared loss.</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id="281" name="Google Shape;281;p40"/>
          <p:cNvPicPr preferRelativeResize="0"/>
          <p:nvPr/>
        </p:nvPicPr>
        <p:blipFill rotWithShape="1">
          <a:blip r:embed="rId3">
            <a:alphaModFix/>
          </a:blip>
          <a:srcRect b="0" l="0" r="0" t="0"/>
          <a:stretch/>
        </p:blipFill>
        <p:spPr>
          <a:xfrm>
            <a:off x="3496976" y="2590800"/>
            <a:ext cx="3695700" cy="838200"/>
          </a:xfrm>
          <a:prstGeom prst="rect">
            <a:avLst/>
          </a:prstGeom>
          <a:noFill/>
          <a:ln>
            <a:noFill/>
          </a:ln>
        </p:spPr>
      </p:pic>
      <p:pic>
        <p:nvPicPr>
          <p:cNvPr id="282" name="Google Shape;282;p40"/>
          <p:cNvPicPr preferRelativeResize="0"/>
          <p:nvPr/>
        </p:nvPicPr>
        <p:blipFill rotWithShape="1">
          <a:blip r:embed="rId4">
            <a:alphaModFix/>
          </a:blip>
          <a:srcRect b="0" l="0" r="0" t="0"/>
          <a:stretch/>
        </p:blipFill>
        <p:spPr>
          <a:xfrm>
            <a:off x="3496976" y="4652934"/>
            <a:ext cx="4625340" cy="10058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Relative uLSIF (RuLSIF)</a:t>
            </a:r>
            <a:endParaRPr/>
          </a:p>
        </p:txBody>
      </p:sp>
      <p:sp>
        <p:nvSpPr>
          <p:cNvPr id="288" name="Google Shape;288;p4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The problem of unbounded value of density-ratio balue</a:t>
            </a:r>
            <a:endParaRPr/>
          </a:p>
          <a:p>
            <a:pPr indent="-127000" lvl="0" marL="91440" rtl="0" algn="l">
              <a:lnSpc>
                <a:spcPct val="90000"/>
              </a:lnSpc>
              <a:spcBef>
                <a:spcPts val="1400"/>
              </a:spcBef>
              <a:spcAft>
                <a:spcPts val="0"/>
              </a:spcAft>
              <a:buSzPts val="2000"/>
              <a:buChar char=" "/>
            </a:pPr>
            <a:r>
              <a:rPr lang="en-US"/>
              <a:t>α  - relative PE divergence for </a:t>
            </a:r>
            <a:r>
              <a:rPr i="1" lang="en-US"/>
              <a:t>0≤ α&lt;1 </a:t>
            </a:r>
            <a:r>
              <a:rPr lang="en-US"/>
              <a:t>is used as Dissimilarity measure</a:t>
            </a:r>
            <a:endParaRPr/>
          </a:p>
          <a:p>
            <a:pPr indent="0" lvl="0" marL="91440" rtl="0" algn="l">
              <a:lnSpc>
                <a:spcPct val="90000"/>
              </a:lnSpc>
              <a:spcBef>
                <a:spcPts val="1400"/>
              </a:spcBef>
              <a:spcAft>
                <a:spcPts val="0"/>
              </a:spcAft>
              <a:buSzPts val="2000"/>
              <a:buNone/>
            </a:pPr>
            <a:r>
              <a:t/>
            </a:r>
            <a:endParaRPr/>
          </a:p>
        </p:txBody>
      </p:sp>
      <p:pic>
        <p:nvPicPr>
          <p:cNvPr id="289" name="Google Shape;289;p41"/>
          <p:cNvPicPr preferRelativeResize="0"/>
          <p:nvPr/>
        </p:nvPicPr>
        <p:blipFill rotWithShape="1">
          <a:blip r:embed="rId3">
            <a:alphaModFix/>
          </a:blip>
          <a:srcRect b="0" l="0" r="0" t="0"/>
          <a:stretch/>
        </p:blipFill>
        <p:spPr>
          <a:xfrm>
            <a:off x="1722120" y="3279865"/>
            <a:ext cx="8747760" cy="83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Adversarial Attacks on Deep Neural Networks for Time Series Classification</a:t>
            </a:r>
            <a:endParaRPr/>
          </a:p>
        </p:txBody>
      </p:sp>
      <p:sp>
        <p:nvSpPr>
          <p:cNvPr id="115" name="Google Shape;115;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t>Authors - Hassan Ismail Fawaz, Germain Forestier, Jonathan Weber, Lhassane Idoumghar and Pierre-Alain Muller </a:t>
            </a:r>
            <a:endParaRPr/>
          </a:p>
          <a:p>
            <a:pPr indent="-127000" lvl="0" marL="91440" rtl="0" algn="l">
              <a:lnSpc>
                <a:spcPct val="90000"/>
              </a:lnSpc>
              <a:spcBef>
                <a:spcPts val="1400"/>
              </a:spcBef>
              <a:spcAft>
                <a:spcPts val="0"/>
              </a:spcAft>
              <a:buSzPts val="2000"/>
              <a:buChar char=" "/>
            </a:pPr>
            <a:r>
              <a:rPr lang="en-US"/>
              <a:t>-IRIMAS, University Haute-Alsace, Mulhouse, France </a:t>
            </a:r>
            <a:endParaRPr/>
          </a:p>
          <a:p>
            <a:pPr indent="-127000" lvl="0" marL="91440" rtl="0" algn="l">
              <a:lnSpc>
                <a:spcPct val="90000"/>
              </a:lnSpc>
              <a:spcBef>
                <a:spcPts val="1400"/>
              </a:spcBef>
              <a:spcAft>
                <a:spcPts val="0"/>
              </a:spcAft>
              <a:buSzPts val="2000"/>
              <a:buChar char=" "/>
            </a:pPr>
            <a:r>
              <a:rPr lang="en-US"/>
              <a:t>Publication Journal </a:t>
            </a:r>
            <a:r>
              <a:rPr i="1" lang="en-US"/>
              <a:t>-  </a:t>
            </a:r>
            <a:r>
              <a:rPr lang="en-US"/>
              <a:t> </a:t>
            </a:r>
            <a:r>
              <a:rPr lang="en-US" u="sng">
                <a:solidFill>
                  <a:schemeClr val="hlink"/>
                </a:solidFill>
                <a:hlinkClick r:id="rId3"/>
              </a:rPr>
              <a:t>IEEE International Joint Conference on Neural Networks - (IJCNN) 2019</a:t>
            </a:r>
            <a:r>
              <a:rPr lang="en-US"/>
              <a:t>{7.426} </a:t>
            </a:r>
            <a:endParaRPr b="1"/>
          </a:p>
          <a:p>
            <a:pPr indent="-127000" lvl="0" marL="91440" rtl="0" algn="l">
              <a:lnSpc>
                <a:spcPct val="90000"/>
              </a:lnSpc>
              <a:spcBef>
                <a:spcPts val="1400"/>
              </a:spcBef>
              <a:spcAft>
                <a:spcPts val="0"/>
              </a:spcAft>
              <a:buSzPts val="2000"/>
              <a:buChar char=" "/>
            </a:pPr>
            <a:r>
              <a:rPr b="1" lang="en-US">
                <a:solidFill>
                  <a:srgbClr val="002060"/>
                </a:solidFill>
              </a:rPr>
              <a:t>Dataset Source: </a:t>
            </a:r>
            <a:r>
              <a:rPr b="1" i="1" lang="en-US" sz="2200"/>
              <a:t>https://www.cs.ucr.edu/~eamonn/time_series_data/UCR_TS_Archive_2015.zip</a:t>
            </a:r>
            <a:endParaRPr/>
          </a:p>
          <a:p>
            <a:pPr indent="-127000" lvl="0" marL="91440" rtl="0" algn="l">
              <a:lnSpc>
                <a:spcPct val="90000"/>
              </a:lnSpc>
              <a:spcBef>
                <a:spcPts val="1400"/>
              </a:spcBef>
              <a:spcAft>
                <a:spcPts val="0"/>
              </a:spcAft>
              <a:buSzPts val="2000"/>
              <a:buChar char=" "/>
            </a:pPr>
            <a:r>
              <a:rPr lang="en-US"/>
              <a:t>Dataset Name - </a:t>
            </a:r>
            <a:r>
              <a:rPr b="1" lang="en-US"/>
              <a:t>UCR_TS_Archive_2015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Result and Findings</a:t>
            </a:r>
            <a:endParaRPr/>
          </a:p>
        </p:txBody>
      </p:sp>
      <p:sp>
        <p:nvSpPr>
          <p:cNvPr id="295" name="Google Shape;295;p42"/>
          <p:cNvSpPr txBox="1"/>
          <p:nvPr>
            <p:ph idx="1" type="body"/>
          </p:nvPr>
        </p:nvSpPr>
        <p:spPr>
          <a:xfrm>
            <a:off x="1097279" y="1845734"/>
            <a:ext cx="10169135" cy="4023360"/>
          </a:xfrm>
          <a:prstGeom prst="rect">
            <a:avLst/>
          </a:prstGeom>
          <a:noFill/>
          <a:ln>
            <a:noFill/>
          </a:ln>
        </p:spPr>
        <p:txBody>
          <a:bodyPr anchorCtr="0" anchor="t" bIns="45700" lIns="0" spcFirstLastPara="1" rIns="0" wrap="square" tIns="45700">
            <a:noAutofit/>
          </a:bodyPr>
          <a:lstStyle/>
          <a:p>
            <a:pPr indent="-117475" lvl="0" marL="91440" rtl="0" algn="l">
              <a:lnSpc>
                <a:spcPct val="70000"/>
              </a:lnSpc>
              <a:spcBef>
                <a:spcPts val="0"/>
              </a:spcBef>
              <a:spcAft>
                <a:spcPts val="0"/>
              </a:spcAft>
              <a:buSzPts val="1850"/>
              <a:buChar char=" "/>
            </a:pPr>
            <a:r>
              <a:rPr lang="en-US" sz="1850"/>
              <a:t>In this section, we evaluate our proposed SEP change point detection and compare results with other popular CPD methods</a:t>
            </a:r>
            <a:endParaRPr/>
          </a:p>
          <a:p>
            <a:pPr indent="-457200" lvl="0" marL="457200" rtl="0" algn="l">
              <a:lnSpc>
                <a:spcPct val="70000"/>
              </a:lnSpc>
              <a:spcBef>
                <a:spcPts val="1400"/>
              </a:spcBef>
              <a:spcAft>
                <a:spcPts val="0"/>
              </a:spcAft>
              <a:buSzPts val="1850"/>
              <a:buFont typeface="Calibri"/>
              <a:buAutoNum type="arabicPeriod"/>
            </a:pPr>
            <a:r>
              <a:rPr lang="en-US" sz="1850"/>
              <a:t>Performance Measures: </a:t>
            </a:r>
            <a:endParaRPr/>
          </a:p>
          <a:p>
            <a:pPr indent="0" lvl="0" marL="0" rtl="0" algn="l">
              <a:lnSpc>
                <a:spcPct val="70000"/>
              </a:lnSpc>
              <a:spcBef>
                <a:spcPts val="1400"/>
              </a:spcBef>
              <a:spcAft>
                <a:spcPts val="0"/>
              </a:spcAft>
              <a:buSzPts val="1850"/>
              <a:buNone/>
            </a:pPr>
            <a:r>
              <a:rPr lang="en-US" sz="1850"/>
              <a:t>          </a:t>
            </a:r>
            <a:r>
              <a:rPr b="1" lang="en-US" sz="1850">
                <a:solidFill>
                  <a:srgbClr val="FF0000"/>
                </a:solidFill>
              </a:rPr>
              <a:t>G-mean : </a:t>
            </a:r>
            <a:r>
              <a:rPr lang="en-US" sz="1850"/>
              <a:t>A supervised learning algorithm that attempts to perform change point  detection. </a:t>
            </a:r>
            <a:endParaRPr/>
          </a:p>
          <a:p>
            <a:pPr indent="0" lvl="0" marL="0" rtl="0" algn="l">
              <a:lnSpc>
                <a:spcPct val="70000"/>
              </a:lnSpc>
              <a:spcBef>
                <a:spcPts val="1400"/>
              </a:spcBef>
              <a:spcAft>
                <a:spcPts val="0"/>
              </a:spcAft>
              <a:buSzPts val="1850"/>
              <a:buNone/>
            </a:pPr>
            <a:r>
              <a:rPr lang="en-US" sz="1850"/>
              <a:t>          </a:t>
            </a:r>
            <a:r>
              <a:rPr b="1" lang="en-US" sz="1850">
                <a:solidFill>
                  <a:srgbClr val="0070C0"/>
                </a:solidFill>
              </a:rPr>
              <a:t>Detection Delay. </a:t>
            </a:r>
            <a:r>
              <a:rPr lang="en-US" sz="1850"/>
              <a:t>This directly measures how close the time value of each correctly-predicted CP</a:t>
            </a:r>
            <a:endParaRPr/>
          </a:p>
          <a:p>
            <a:pPr indent="0" lvl="0" marL="0" rtl="0" algn="l">
              <a:lnSpc>
                <a:spcPct val="70000"/>
              </a:lnSpc>
              <a:spcBef>
                <a:spcPts val="1400"/>
              </a:spcBef>
              <a:spcAft>
                <a:spcPts val="0"/>
              </a:spcAft>
              <a:buSzPts val="1850"/>
              <a:buNone/>
            </a:pPr>
            <a:r>
              <a:rPr lang="en-US" sz="1850"/>
              <a:t>                                          is to the actual CP time value in the series.</a:t>
            </a:r>
            <a:endParaRPr/>
          </a:p>
          <a:p>
            <a:pPr indent="-457200" lvl="0" marL="457200" rtl="0" algn="l">
              <a:lnSpc>
                <a:spcPct val="70000"/>
              </a:lnSpc>
              <a:spcBef>
                <a:spcPts val="1400"/>
              </a:spcBef>
              <a:spcAft>
                <a:spcPts val="0"/>
              </a:spcAft>
              <a:buSzPts val="1850"/>
              <a:buFont typeface="Calibri"/>
              <a:buAutoNum type="arabicPeriod"/>
            </a:pPr>
            <a:r>
              <a:rPr lang="en-US" sz="1850"/>
              <a:t>Artificial Dataset  </a:t>
            </a:r>
            <a:endParaRPr/>
          </a:p>
          <a:p>
            <a:pPr indent="-457200" lvl="1" marL="749808" rtl="0" algn="l">
              <a:lnSpc>
                <a:spcPct val="70000"/>
              </a:lnSpc>
              <a:spcBef>
                <a:spcPts val="400"/>
              </a:spcBef>
              <a:spcAft>
                <a:spcPts val="0"/>
              </a:spcAft>
              <a:buSzPts val="1665"/>
              <a:buChar char="◦"/>
            </a:pPr>
            <a:r>
              <a:rPr lang="en-US" sz="1665"/>
              <a:t>They have used the three artificial time-series datasets that contain manually inserted change points to show the effectiveness of SEP method in detecting different changes and compare the performance to existing similar method</a:t>
            </a:r>
            <a:endParaRPr/>
          </a:p>
          <a:p>
            <a:pPr indent="-457200" lvl="1" marL="749808" rtl="0" algn="l">
              <a:lnSpc>
                <a:spcPct val="70000"/>
              </a:lnSpc>
              <a:spcBef>
                <a:spcPts val="600"/>
              </a:spcBef>
              <a:spcAft>
                <a:spcPts val="0"/>
              </a:spcAft>
              <a:buSzPts val="1665"/>
              <a:buChar char="◦"/>
            </a:pPr>
            <a:r>
              <a:rPr lang="en-US" sz="1665"/>
              <a:t>Dataset 1(Jumping mean)</a:t>
            </a:r>
            <a:endParaRPr/>
          </a:p>
          <a:p>
            <a:pPr indent="-457200" lvl="1" marL="749808" rtl="0" algn="l">
              <a:lnSpc>
                <a:spcPct val="70000"/>
              </a:lnSpc>
              <a:spcBef>
                <a:spcPts val="600"/>
              </a:spcBef>
              <a:spcAft>
                <a:spcPts val="0"/>
              </a:spcAft>
              <a:buSzPts val="1665"/>
              <a:buChar char="◦"/>
            </a:pPr>
            <a:r>
              <a:rPr lang="en-US" sz="1665"/>
              <a:t>Dataset 2 (Scaling variance).</a:t>
            </a:r>
            <a:endParaRPr/>
          </a:p>
          <a:p>
            <a:pPr indent="-457200" lvl="1" marL="749808" rtl="0" algn="l">
              <a:lnSpc>
                <a:spcPct val="70000"/>
              </a:lnSpc>
              <a:spcBef>
                <a:spcPts val="600"/>
              </a:spcBef>
              <a:spcAft>
                <a:spcPts val="0"/>
              </a:spcAft>
              <a:buSzPts val="1665"/>
              <a:buChar char="◦"/>
            </a:pPr>
            <a:r>
              <a:rPr lang="en-US" sz="1665"/>
              <a:t>Dataset 3 (Changing frequency)</a:t>
            </a:r>
            <a:endParaRPr/>
          </a:p>
          <a:p>
            <a:pPr indent="-351472" lvl="1" marL="749808" rtl="0" algn="l">
              <a:lnSpc>
                <a:spcPct val="70000"/>
              </a:lnSpc>
              <a:spcBef>
                <a:spcPts val="600"/>
              </a:spcBef>
              <a:spcAft>
                <a:spcPts val="0"/>
              </a:spcAft>
              <a:buSzPts val="1665"/>
              <a:buNone/>
            </a:pPr>
            <a:r>
              <a:t/>
            </a:r>
            <a:endParaRPr sz="1665"/>
          </a:p>
          <a:p>
            <a:pPr indent="-351472" lvl="1" marL="749808" rtl="0" algn="l">
              <a:lnSpc>
                <a:spcPct val="70000"/>
              </a:lnSpc>
              <a:spcBef>
                <a:spcPts val="600"/>
              </a:spcBef>
              <a:spcAft>
                <a:spcPts val="0"/>
              </a:spcAft>
              <a:buSzPts val="1665"/>
              <a:buNone/>
            </a:pPr>
            <a:r>
              <a:t/>
            </a:r>
            <a:endParaRPr sz="1665"/>
          </a:p>
          <a:p>
            <a:pPr indent="0" lvl="0" marL="0" rtl="0" algn="l">
              <a:lnSpc>
                <a:spcPct val="70000"/>
              </a:lnSpc>
              <a:spcBef>
                <a:spcPts val="1600"/>
              </a:spcBef>
              <a:spcAft>
                <a:spcPts val="0"/>
              </a:spcAft>
              <a:buSzPts val="1850"/>
              <a:buNone/>
            </a:pPr>
            <a:r>
              <a:t/>
            </a:r>
            <a:endParaRPr sz="1850"/>
          </a:p>
          <a:p>
            <a:pPr indent="0" lvl="0" marL="0" rtl="0" algn="l">
              <a:lnSpc>
                <a:spcPct val="70000"/>
              </a:lnSpc>
              <a:spcBef>
                <a:spcPts val="1400"/>
              </a:spcBef>
              <a:spcAft>
                <a:spcPts val="0"/>
              </a:spcAft>
              <a:buSzPts val="1850"/>
              <a:buNone/>
            </a:pPr>
            <a:r>
              <a:t/>
            </a:r>
            <a:endParaRPr sz="1850"/>
          </a:p>
          <a:p>
            <a:pPr indent="0" lvl="0" marL="0" rtl="0" algn="l">
              <a:lnSpc>
                <a:spcPct val="70000"/>
              </a:lnSpc>
              <a:spcBef>
                <a:spcPts val="1400"/>
              </a:spcBef>
              <a:spcAft>
                <a:spcPts val="0"/>
              </a:spcAft>
              <a:buSzPts val="1850"/>
              <a:buNone/>
            </a:pPr>
            <a:r>
              <a:t/>
            </a:r>
            <a:endParaRPr sz="1850"/>
          </a:p>
          <a:p>
            <a:pPr indent="0" lvl="0" marL="91440" rtl="0" algn="l">
              <a:lnSpc>
                <a:spcPct val="70000"/>
              </a:lnSpc>
              <a:spcBef>
                <a:spcPts val="1400"/>
              </a:spcBef>
              <a:spcAft>
                <a:spcPts val="0"/>
              </a:spcAft>
              <a:buSzPts val="1850"/>
              <a:buNone/>
            </a:pPr>
            <a:r>
              <a:t/>
            </a:r>
            <a:endParaRPr sz="18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1327256" y="362530"/>
            <a:ext cx="9598448" cy="129742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Result and Findings</a:t>
            </a:r>
            <a:endParaRPr/>
          </a:p>
        </p:txBody>
      </p:sp>
      <p:pic>
        <p:nvPicPr>
          <p:cNvPr id="301" name="Google Shape;301;p43"/>
          <p:cNvPicPr preferRelativeResize="0"/>
          <p:nvPr>
            <p:ph idx="1" type="body"/>
          </p:nvPr>
        </p:nvPicPr>
        <p:blipFill rotWithShape="1">
          <a:blip r:embed="rId3">
            <a:alphaModFix/>
          </a:blip>
          <a:srcRect b="0" l="0" r="0" t="0"/>
          <a:stretch/>
        </p:blipFill>
        <p:spPr>
          <a:xfrm>
            <a:off x="527805" y="1752249"/>
            <a:ext cx="6078030" cy="3420312"/>
          </a:xfrm>
          <a:prstGeom prst="rect">
            <a:avLst/>
          </a:prstGeom>
          <a:noFill/>
          <a:ln>
            <a:noFill/>
          </a:ln>
        </p:spPr>
      </p:pic>
      <p:pic>
        <p:nvPicPr>
          <p:cNvPr id="302" name="Google Shape;302;p43"/>
          <p:cNvPicPr preferRelativeResize="0"/>
          <p:nvPr/>
        </p:nvPicPr>
        <p:blipFill rotWithShape="1">
          <a:blip r:embed="rId4">
            <a:alphaModFix/>
          </a:blip>
          <a:srcRect b="1963" l="0" r="0" t="0"/>
          <a:stretch/>
        </p:blipFill>
        <p:spPr>
          <a:xfrm>
            <a:off x="6216243" y="1824455"/>
            <a:ext cx="5631808" cy="3209089"/>
          </a:xfrm>
          <a:prstGeom prst="rect">
            <a:avLst/>
          </a:prstGeom>
          <a:noFill/>
          <a:ln>
            <a:noFill/>
          </a:ln>
        </p:spPr>
      </p:pic>
      <p:pic>
        <p:nvPicPr>
          <p:cNvPr id="303" name="Google Shape;303;p43"/>
          <p:cNvPicPr preferRelativeResize="0"/>
          <p:nvPr/>
        </p:nvPicPr>
        <p:blipFill rotWithShape="1">
          <a:blip r:embed="rId5">
            <a:alphaModFix/>
          </a:blip>
          <a:srcRect b="0" l="0" r="0" t="0"/>
          <a:stretch/>
        </p:blipFill>
        <p:spPr>
          <a:xfrm>
            <a:off x="785124" y="5105750"/>
            <a:ext cx="5563392" cy="990020"/>
          </a:xfrm>
          <a:prstGeom prst="rect">
            <a:avLst/>
          </a:prstGeom>
          <a:noFill/>
          <a:ln>
            <a:noFill/>
          </a:ln>
        </p:spPr>
      </p:pic>
      <p:pic>
        <p:nvPicPr>
          <p:cNvPr id="304" name="Google Shape;304;p43"/>
          <p:cNvPicPr preferRelativeResize="0"/>
          <p:nvPr/>
        </p:nvPicPr>
        <p:blipFill rotWithShape="1">
          <a:blip r:embed="rId6">
            <a:alphaModFix/>
          </a:blip>
          <a:srcRect b="0" l="0" r="0" t="0"/>
          <a:stretch/>
        </p:blipFill>
        <p:spPr>
          <a:xfrm>
            <a:off x="6684132" y="5096537"/>
            <a:ext cx="5085622" cy="966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1202703" y="790070"/>
            <a:ext cx="5437744" cy="713065"/>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320"/>
              <a:buFont typeface="Calibri"/>
              <a:buNone/>
            </a:pPr>
            <a:r>
              <a:rPr lang="en-US" sz="4320"/>
              <a:t>Result and Findings</a:t>
            </a:r>
            <a:endParaRPr/>
          </a:p>
        </p:txBody>
      </p:sp>
      <p:pic>
        <p:nvPicPr>
          <p:cNvPr id="310" name="Google Shape;310;p44"/>
          <p:cNvPicPr preferRelativeResize="0"/>
          <p:nvPr>
            <p:ph idx="1" type="body"/>
          </p:nvPr>
        </p:nvPicPr>
        <p:blipFill rotWithShape="1">
          <a:blip r:embed="rId3">
            <a:alphaModFix/>
          </a:blip>
          <a:srcRect b="1827" l="1912" r="0" t="0"/>
          <a:stretch/>
        </p:blipFill>
        <p:spPr>
          <a:xfrm>
            <a:off x="1033802" y="1743849"/>
            <a:ext cx="5547922" cy="4451528"/>
          </a:xfrm>
          <a:prstGeom prst="rect">
            <a:avLst/>
          </a:prstGeom>
          <a:noFill/>
          <a:ln>
            <a:noFill/>
          </a:ln>
        </p:spPr>
      </p:pic>
      <p:sp>
        <p:nvSpPr>
          <p:cNvPr id="311" name="Google Shape;311;p44"/>
          <p:cNvSpPr/>
          <p:nvPr/>
        </p:nvSpPr>
        <p:spPr>
          <a:xfrm>
            <a:off x="4764947" y="6023295"/>
            <a:ext cx="1426128" cy="172082"/>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312" name="Google Shape;312;p44"/>
          <p:cNvPicPr preferRelativeResize="0"/>
          <p:nvPr/>
        </p:nvPicPr>
        <p:blipFill rotWithShape="1">
          <a:blip r:embed="rId4">
            <a:alphaModFix/>
          </a:blip>
          <a:srcRect b="0" l="0" r="0" t="0"/>
          <a:stretch/>
        </p:blipFill>
        <p:spPr>
          <a:xfrm>
            <a:off x="6191075" y="1975486"/>
            <a:ext cx="5248275" cy="4133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1097280" y="763398"/>
            <a:ext cx="10058400" cy="9739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70C0"/>
              </a:buClr>
              <a:buSzPts val="4800"/>
              <a:buFont typeface="Calibri"/>
              <a:buNone/>
            </a:pPr>
            <a:r>
              <a:rPr lang="en-US">
                <a:solidFill>
                  <a:srgbClr val="0070C0"/>
                </a:solidFill>
              </a:rPr>
              <a:t>Project Outline</a:t>
            </a:r>
            <a:endParaRPr/>
          </a:p>
        </p:txBody>
      </p:sp>
      <p:sp>
        <p:nvSpPr>
          <p:cNvPr id="318" name="Google Shape;318;p45"/>
          <p:cNvSpPr txBox="1"/>
          <p:nvPr>
            <p:ph idx="1" type="body"/>
          </p:nvPr>
        </p:nvSpPr>
        <p:spPr>
          <a:xfrm>
            <a:off x="1097279" y="1845734"/>
            <a:ext cx="10815088" cy="4023360"/>
          </a:xfrm>
          <a:prstGeom prst="rect">
            <a:avLst/>
          </a:prstGeom>
          <a:noFill/>
          <a:ln>
            <a:noFill/>
          </a:ln>
        </p:spPr>
        <p:txBody>
          <a:bodyPr anchorCtr="0" anchor="t" bIns="45700" lIns="0" spcFirstLastPara="1" rIns="0" wrap="square" tIns="45700">
            <a:noAutofit/>
          </a:bodyPr>
          <a:lstStyle/>
          <a:p>
            <a:pPr indent="-203200" lvl="0" marL="91440" rtl="0" algn="l">
              <a:lnSpc>
                <a:spcPct val="90000"/>
              </a:lnSpc>
              <a:spcBef>
                <a:spcPts val="0"/>
              </a:spcBef>
              <a:spcAft>
                <a:spcPts val="0"/>
              </a:spcAft>
              <a:buSzPts val="3200"/>
              <a:buChar char=" "/>
            </a:pPr>
            <a:r>
              <a:rPr b="1" lang="en-US" sz="3200">
                <a:solidFill>
                  <a:srgbClr val="002060"/>
                </a:solidFill>
              </a:rPr>
              <a:t>Title-: </a:t>
            </a:r>
            <a:r>
              <a:rPr b="1" lang="en-US" sz="3200"/>
              <a:t>Handling Adversarial Attacks on Deep Neural Network through Change Point Detection Application to Smart Home Time Series Data</a:t>
            </a:r>
            <a:endParaRPr/>
          </a:p>
          <a:p>
            <a:pPr indent="0" lvl="0" marL="0" rtl="0" algn="l">
              <a:lnSpc>
                <a:spcPct val="90000"/>
              </a:lnSpc>
              <a:spcBef>
                <a:spcPts val="1400"/>
              </a:spcBef>
              <a:spcAft>
                <a:spcPts val="0"/>
              </a:spcAft>
              <a:buSzPts val="3200"/>
              <a:buNone/>
            </a:pPr>
            <a:r>
              <a:rPr lang="en-US" sz="3200"/>
              <a:t>Key Features – </a:t>
            </a:r>
            <a:endParaRPr/>
          </a:p>
          <a:p>
            <a:pPr indent="-203200" lvl="0" marL="91440" rtl="0" algn="l">
              <a:lnSpc>
                <a:spcPct val="90000"/>
              </a:lnSpc>
              <a:spcBef>
                <a:spcPts val="1400"/>
              </a:spcBef>
              <a:spcAft>
                <a:spcPts val="0"/>
              </a:spcAft>
              <a:buSzPts val="3200"/>
              <a:buChar char=" "/>
            </a:pPr>
            <a:r>
              <a:rPr lang="en-US" sz="3200"/>
              <a:t>1.  </a:t>
            </a:r>
            <a:r>
              <a:rPr lang="en-US" sz="3200">
                <a:solidFill>
                  <a:srgbClr val="00B0F0"/>
                </a:solidFill>
              </a:rPr>
              <a:t>Change Point Detection Application </a:t>
            </a:r>
            <a:endParaRPr/>
          </a:p>
          <a:p>
            <a:pPr indent="-203200" lvl="0" marL="91440" rtl="0" algn="l">
              <a:lnSpc>
                <a:spcPct val="90000"/>
              </a:lnSpc>
              <a:spcBef>
                <a:spcPts val="1400"/>
              </a:spcBef>
              <a:spcAft>
                <a:spcPts val="0"/>
              </a:spcAft>
              <a:buSzPts val="3200"/>
              <a:buChar char=" "/>
            </a:pPr>
            <a:r>
              <a:rPr lang="en-US" sz="3200"/>
              <a:t>2.  </a:t>
            </a:r>
            <a:r>
              <a:rPr lang="en-US" sz="3200">
                <a:solidFill>
                  <a:srgbClr val="FF0000"/>
                </a:solidFill>
              </a:rPr>
              <a:t>Handling Adversarial Attacks</a:t>
            </a:r>
            <a:endParaRPr/>
          </a:p>
          <a:p>
            <a:pPr indent="-203200" lvl="0" marL="91440" rtl="0" algn="l">
              <a:lnSpc>
                <a:spcPct val="90000"/>
              </a:lnSpc>
              <a:spcBef>
                <a:spcPts val="1400"/>
              </a:spcBef>
              <a:spcAft>
                <a:spcPts val="0"/>
              </a:spcAft>
              <a:buSzPts val="3200"/>
              <a:buChar char=" "/>
            </a:pPr>
            <a:r>
              <a:rPr lang="en-US" sz="3200"/>
              <a:t>3.  </a:t>
            </a:r>
            <a:r>
              <a:rPr lang="en-US" sz="3200">
                <a:solidFill>
                  <a:srgbClr val="00B050"/>
                </a:solidFill>
              </a:rPr>
              <a:t>Classification of Activities from Smart Home Time Series Data</a:t>
            </a:r>
            <a:endParaRPr/>
          </a:p>
          <a:p>
            <a:pPr indent="0" lvl="0" marL="91440" rtl="0" algn="l">
              <a:lnSpc>
                <a:spcPct val="90000"/>
              </a:lnSpc>
              <a:spcBef>
                <a:spcPts val="1400"/>
              </a:spcBef>
              <a:spcAft>
                <a:spcPts val="0"/>
              </a:spcAft>
              <a:buSzPts val="3200"/>
              <a:buNone/>
            </a:pPr>
            <a:r>
              <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Work Flow</a:t>
            </a:r>
            <a:endParaRPr/>
          </a:p>
        </p:txBody>
      </p:sp>
      <p:grpSp>
        <p:nvGrpSpPr>
          <p:cNvPr id="324" name="Google Shape;324;p46"/>
          <p:cNvGrpSpPr/>
          <p:nvPr/>
        </p:nvGrpSpPr>
        <p:grpSpPr>
          <a:xfrm>
            <a:off x="1154757" y="1868455"/>
            <a:ext cx="9882484" cy="1137780"/>
            <a:chOff x="8262" y="-19754"/>
            <a:chExt cx="9882484" cy="1137780"/>
          </a:xfrm>
        </p:grpSpPr>
        <p:sp>
          <p:nvSpPr>
            <p:cNvPr id="325" name="Google Shape;325;p46"/>
            <p:cNvSpPr/>
            <p:nvPr/>
          </p:nvSpPr>
          <p:spPr>
            <a:xfrm>
              <a:off x="8262" y="0"/>
              <a:ext cx="2233690" cy="1098272"/>
            </a:xfrm>
            <a:prstGeom prst="roundRect">
              <a:avLst>
                <a:gd fmla="val 10000" name="adj"/>
              </a:avLst>
            </a:prstGeom>
            <a:gradFill>
              <a:gsLst>
                <a:gs pos="0">
                  <a:srgbClr val="8FA8D8"/>
                </a:gs>
                <a:gs pos="45000">
                  <a:srgbClr val="A1B6DF"/>
                </a:gs>
                <a:gs pos="100000">
                  <a:srgbClr val="A7BCE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
            <p:cNvSpPr txBox="1"/>
            <p:nvPr/>
          </p:nvSpPr>
          <p:spPr>
            <a:xfrm>
              <a:off x="40429" y="32167"/>
              <a:ext cx="2169356" cy="1033938"/>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RAW Data</a:t>
              </a:r>
              <a:endParaRPr/>
            </a:p>
          </p:txBody>
        </p:sp>
        <p:sp>
          <p:nvSpPr>
            <p:cNvPr id="327" name="Google Shape;327;p46"/>
            <p:cNvSpPr/>
            <p:nvPr/>
          </p:nvSpPr>
          <p:spPr>
            <a:xfrm>
              <a:off x="2590770" y="127004"/>
              <a:ext cx="739492" cy="844263"/>
            </a:xfrm>
            <a:prstGeom prst="rightArrow">
              <a:avLst>
                <a:gd fmla="val 60000" name="adj1"/>
                <a:gd fmla="val 50000" name="adj2"/>
              </a:avLst>
            </a:prstGeom>
            <a:gradFill>
              <a:gsLst>
                <a:gs pos="0">
                  <a:srgbClr val="BECBE3"/>
                </a:gs>
                <a:gs pos="45000">
                  <a:srgbClr val="CCD7EA"/>
                </a:gs>
                <a:gs pos="100000">
                  <a:srgbClr val="CFDA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6"/>
            <p:cNvSpPr txBox="1"/>
            <p:nvPr/>
          </p:nvSpPr>
          <p:spPr>
            <a:xfrm>
              <a:off x="2590770" y="295857"/>
              <a:ext cx="517644" cy="5065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dk1"/>
                </a:solidFill>
                <a:latin typeface="Calibri"/>
                <a:ea typeface="Calibri"/>
                <a:cs typeface="Calibri"/>
                <a:sym typeface="Calibri"/>
              </a:endParaRPr>
            </a:p>
          </p:txBody>
        </p:sp>
        <p:sp>
          <p:nvSpPr>
            <p:cNvPr id="329" name="Google Shape;329;p46"/>
            <p:cNvSpPr/>
            <p:nvPr/>
          </p:nvSpPr>
          <p:spPr>
            <a:xfrm>
              <a:off x="3637222" y="-19754"/>
              <a:ext cx="2476518" cy="1137780"/>
            </a:xfrm>
            <a:prstGeom prst="roundRect">
              <a:avLst>
                <a:gd fmla="val 10000" name="adj"/>
              </a:avLst>
            </a:prstGeom>
            <a:gradFill>
              <a:gsLst>
                <a:gs pos="0">
                  <a:srgbClr val="8FA8D8"/>
                </a:gs>
                <a:gs pos="45000">
                  <a:srgbClr val="A1B6DF"/>
                </a:gs>
                <a:gs pos="100000">
                  <a:srgbClr val="A7BCE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
            <p:cNvSpPr txBox="1"/>
            <p:nvPr/>
          </p:nvSpPr>
          <p:spPr>
            <a:xfrm>
              <a:off x="3670546" y="13570"/>
              <a:ext cx="2409870" cy="1071132"/>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Pre-processing</a:t>
              </a:r>
              <a:endParaRPr/>
            </a:p>
          </p:txBody>
        </p:sp>
        <p:sp>
          <p:nvSpPr>
            <p:cNvPr id="331" name="Google Shape;331;p46"/>
            <p:cNvSpPr/>
            <p:nvPr/>
          </p:nvSpPr>
          <p:spPr>
            <a:xfrm>
              <a:off x="6445781" y="127004"/>
              <a:ext cx="703926" cy="844263"/>
            </a:xfrm>
            <a:prstGeom prst="rightArrow">
              <a:avLst>
                <a:gd fmla="val 60000" name="adj1"/>
                <a:gd fmla="val 50000" name="adj2"/>
              </a:avLst>
            </a:prstGeom>
            <a:gradFill>
              <a:gsLst>
                <a:gs pos="0">
                  <a:srgbClr val="BECBE3"/>
                </a:gs>
                <a:gs pos="45000">
                  <a:srgbClr val="CCD7EA"/>
                </a:gs>
                <a:gs pos="100000">
                  <a:srgbClr val="CFDA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6"/>
            <p:cNvSpPr txBox="1"/>
            <p:nvPr/>
          </p:nvSpPr>
          <p:spPr>
            <a:xfrm>
              <a:off x="6445781" y="295857"/>
              <a:ext cx="492748" cy="5065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dk1"/>
                </a:solidFill>
                <a:latin typeface="Calibri"/>
                <a:ea typeface="Calibri"/>
                <a:cs typeface="Calibri"/>
                <a:sym typeface="Calibri"/>
              </a:endParaRPr>
            </a:p>
          </p:txBody>
        </p:sp>
        <p:sp>
          <p:nvSpPr>
            <p:cNvPr id="333" name="Google Shape;333;p46"/>
            <p:cNvSpPr/>
            <p:nvPr/>
          </p:nvSpPr>
          <p:spPr>
            <a:xfrm>
              <a:off x="7441904" y="41245"/>
              <a:ext cx="2448842" cy="1015781"/>
            </a:xfrm>
            <a:prstGeom prst="roundRect">
              <a:avLst>
                <a:gd fmla="val 10000" name="adj"/>
              </a:avLst>
            </a:prstGeom>
            <a:gradFill>
              <a:gsLst>
                <a:gs pos="0">
                  <a:srgbClr val="8FA8D8"/>
                </a:gs>
                <a:gs pos="45000">
                  <a:srgbClr val="A1B6DF"/>
                </a:gs>
                <a:gs pos="100000">
                  <a:srgbClr val="A7BCE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6"/>
            <p:cNvSpPr txBox="1"/>
            <p:nvPr/>
          </p:nvSpPr>
          <p:spPr>
            <a:xfrm>
              <a:off x="7471655" y="70996"/>
              <a:ext cx="2389340" cy="956279"/>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Classify label Data</a:t>
              </a:r>
              <a:endParaRPr/>
            </a:p>
          </p:txBody>
        </p:sp>
      </p:grpSp>
      <p:grpSp>
        <p:nvGrpSpPr>
          <p:cNvPr id="335" name="Google Shape;335;p46"/>
          <p:cNvGrpSpPr/>
          <p:nvPr/>
        </p:nvGrpSpPr>
        <p:grpSpPr>
          <a:xfrm>
            <a:off x="1146495" y="3322384"/>
            <a:ext cx="2233690" cy="1098272"/>
            <a:chOff x="8262" y="0"/>
            <a:chExt cx="2233690" cy="1098272"/>
          </a:xfrm>
        </p:grpSpPr>
        <p:sp>
          <p:nvSpPr>
            <p:cNvPr id="336" name="Google Shape;336;p46"/>
            <p:cNvSpPr/>
            <p:nvPr/>
          </p:nvSpPr>
          <p:spPr>
            <a:xfrm>
              <a:off x="8262" y="0"/>
              <a:ext cx="2233690" cy="1098272"/>
            </a:xfrm>
            <a:prstGeom prst="roundRect">
              <a:avLst>
                <a:gd fmla="val 10000" name="adj"/>
              </a:avLst>
            </a:prstGeom>
            <a:gradFill>
              <a:gsLst>
                <a:gs pos="0">
                  <a:srgbClr val="8FA8D8"/>
                </a:gs>
                <a:gs pos="45000">
                  <a:srgbClr val="A1B6DF"/>
                </a:gs>
                <a:gs pos="100000">
                  <a:srgbClr val="A7BCE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6"/>
            <p:cNvSpPr txBox="1"/>
            <p:nvPr/>
          </p:nvSpPr>
          <p:spPr>
            <a:xfrm>
              <a:off x="40429" y="32167"/>
              <a:ext cx="2169356" cy="1033938"/>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RAW Data + Noise Attack</a:t>
              </a:r>
              <a:endParaRPr/>
            </a:p>
          </p:txBody>
        </p:sp>
      </p:grpSp>
      <p:grpSp>
        <p:nvGrpSpPr>
          <p:cNvPr id="338" name="Google Shape;338;p46"/>
          <p:cNvGrpSpPr/>
          <p:nvPr/>
        </p:nvGrpSpPr>
        <p:grpSpPr>
          <a:xfrm>
            <a:off x="3679843" y="3429000"/>
            <a:ext cx="721709" cy="844263"/>
            <a:chOff x="2582382" y="127004"/>
            <a:chExt cx="721709" cy="844263"/>
          </a:xfrm>
        </p:grpSpPr>
        <p:sp>
          <p:nvSpPr>
            <p:cNvPr id="339" name="Google Shape;339;p46"/>
            <p:cNvSpPr/>
            <p:nvPr/>
          </p:nvSpPr>
          <p:spPr>
            <a:xfrm>
              <a:off x="2582382" y="127004"/>
              <a:ext cx="721709" cy="844263"/>
            </a:xfrm>
            <a:prstGeom prst="rightArrow">
              <a:avLst>
                <a:gd fmla="val 60000" name="adj1"/>
                <a:gd fmla="val 50000" name="adj2"/>
              </a:avLst>
            </a:prstGeom>
            <a:gradFill>
              <a:gsLst>
                <a:gs pos="0">
                  <a:srgbClr val="BECBE3"/>
                </a:gs>
                <a:gs pos="45000">
                  <a:srgbClr val="CCD7EA"/>
                </a:gs>
                <a:gs pos="100000">
                  <a:srgbClr val="CFDA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6"/>
            <p:cNvSpPr txBox="1"/>
            <p:nvPr/>
          </p:nvSpPr>
          <p:spPr>
            <a:xfrm>
              <a:off x="2582382" y="295857"/>
              <a:ext cx="505196" cy="5065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dk1"/>
                </a:solidFill>
                <a:latin typeface="Calibri"/>
                <a:ea typeface="Calibri"/>
                <a:cs typeface="Calibri"/>
                <a:sym typeface="Calibri"/>
              </a:endParaRPr>
            </a:p>
          </p:txBody>
        </p:sp>
      </p:grpSp>
      <p:grpSp>
        <p:nvGrpSpPr>
          <p:cNvPr id="341" name="Google Shape;341;p46"/>
          <p:cNvGrpSpPr/>
          <p:nvPr/>
        </p:nvGrpSpPr>
        <p:grpSpPr>
          <a:xfrm>
            <a:off x="4825574" y="3250709"/>
            <a:ext cx="2476518" cy="1174974"/>
            <a:chOff x="3605055" y="370845"/>
            <a:chExt cx="2476518" cy="1174974"/>
          </a:xfrm>
        </p:grpSpPr>
        <p:sp>
          <p:nvSpPr>
            <p:cNvPr id="342" name="Google Shape;342;p46"/>
            <p:cNvSpPr/>
            <p:nvPr/>
          </p:nvSpPr>
          <p:spPr>
            <a:xfrm>
              <a:off x="3605055" y="370845"/>
              <a:ext cx="2476518" cy="1137780"/>
            </a:xfrm>
            <a:prstGeom prst="roundRect">
              <a:avLst>
                <a:gd fmla="val 10000" name="adj"/>
              </a:avLst>
            </a:prstGeom>
            <a:gradFill>
              <a:gsLst>
                <a:gs pos="0">
                  <a:srgbClr val="8FA8D8"/>
                </a:gs>
                <a:gs pos="45000">
                  <a:srgbClr val="A1B6DF"/>
                </a:gs>
                <a:gs pos="100000">
                  <a:srgbClr val="A7BCE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6"/>
            <p:cNvSpPr txBox="1"/>
            <p:nvPr/>
          </p:nvSpPr>
          <p:spPr>
            <a:xfrm>
              <a:off x="3605055" y="474687"/>
              <a:ext cx="2409870" cy="1071132"/>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Pre-processing</a:t>
              </a:r>
              <a:endParaRPr/>
            </a:p>
          </p:txBody>
        </p:sp>
      </p:grpSp>
      <p:grpSp>
        <p:nvGrpSpPr>
          <p:cNvPr id="344" name="Google Shape;344;p46"/>
          <p:cNvGrpSpPr/>
          <p:nvPr/>
        </p:nvGrpSpPr>
        <p:grpSpPr>
          <a:xfrm>
            <a:off x="7564448" y="3397467"/>
            <a:ext cx="703926" cy="844263"/>
            <a:chOff x="6445781" y="127004"/>
            <a:chExt cx="703926" cy="844263"/>
          </a:xfrm>
        </p:grpSpPr>
        <p:sp>
          <p:nvSpPr>
            <p:cNvPr id="345" name="Google Shape;345;p46"/>
            <p:cNvSpPr/>
            <p:nvPr/>
          </p:nvSpPr>
          <p:spPr>
            <a:xfrm>
              <a:off x="6445781" y="127004"/>
              <a:ext cx="703926" cy="844263"/>
            </a:xfrm>
            <a:prstGeom prst="rightArrow">
              <a:avLst>
                <a:gd fmla="val 60000" name="adj1"/>
                <a:gd fmla="val 50000" name="adj2"/>
              </a:avLst>
            </a:prstGeom>
            <a:gradFill>
              <a:gsLst>
                <a:gs pos="0">
                  <a:srgbClr val="BECBE3"/>
                </a:gs>
                <a:gs pos="45000">
                  <a:srgbClr val="CCD7EA"/>
                </a:gs>
                <a:gs pos="100000">
                  <a:srgbClr val="CFDA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6"/>
            <p:cNvSpPr txBox="1"/>
            <p:nvPr/>
          </p:nvSpPr>
          <p:spPr>
            <a:xfrm>
              <a:off x="6445781" y="295857"/>
              <a:ext cx="492748" cy="5065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dk1"/>
                </a:solidFill>
                <a:latin typeface="Calibri"/>
                <a:ea typeface="Calibri"/>
                <a:cs typeface="Calibri"/>
                <a:sym typeface="Calibri"/>
              </a:endParaRPr>
            </a:p>
          </p:txBody>
        </p:sp>
      </p:grpSp>
      <p:sp>
        <p:nvSpPr>
          <p:cNvPr id="347" name="Google Shape;347;p46"/>
          <p:cNvSpPr/>
          <p:nvPr/>
        </p:nvSpPr>
        <p:spPr>
          <a:xfrm>
            <a:off x="8596662" y="3311707"/>
            <a:ext cx="2448842" cy="1015781"/>
          </a:xfrm>
          <a:prstGeom prst="roundRect">
            <a:avLst>
              <a:gd fmla="val 10000" name="adj"/>
            </a:avLst>
          </a:prstGeom>
          <a:gradFill>
            <a:gsLst>
              <a:gs pos="0">
                <a:srgbClr val="8FA8D8"/>
              </a:gs>
              <a:gs pos="45000">
                <a:srgbClr val="A1B6DF"/>
              </a:gs>
              <a:gs pos="100000">
                <a:srgbClr val="A7BCE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6"/>
          <p:cNvSpPr txBox="1"/>
          <p:nvPr/>
        </p:nvSpPr>
        <p:spPr>
          <a:xfrm>
            <a:off x="8656164" y="3371209"/>
            <a:ext cx="2389340" cy="956279"/>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Calibri"/>
              <a:buNone/>
            </a:pPr>
            <a:r>
              <a:rPr lang="en-US" sz="2600">
                <a:solidFill>
                  <a:schemeClr val="dk1"/>
                </a:solidFill>
                <a:latin typeface="Calibri"/>
                <a:ea typeface="Calibri"/>
                <a:cs typeface="Calibri"/>
                <a:sym typeface="Calibri"/>
              </a:rPr>
              <a:t>Classify label Data using CPD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Abstract </a:t>
            </a:r>
            <a:endParaRPr/>
          </a:p>
        </p:txBody>
      </p:sp>
      <p:sp>
        <p:nvSpPr>
          <p:cNvPr id="121" name="Google Shape;121;p16"/>
          <p:cNvSpPr txBox="1"/>
          <p:nvPr>
            <p:ph idx="1" type="body"/>
          </p:nvPr>
        </p:nvSpPr>
        <p:spPr>
          <a:xfrm>
            <a:off x="1044499" y="1690688"/>
            <a:ext cx="10233800" cy="4351338"/>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SzPts val="2400"/>
              <a:buFont typeface="Noto Sans Symbols"/>
              <a:buNone/>
            </a:pPr>
            <a:r>
              <a:t/>
            </a:r>
            <a:endParaRPr sz="2400"/>
          </a:p>
          <a:p>
            <a:pPr indent="-152400" lvl="0" marL="91440" rtl="0" algn="l">
              <a:lnSpc>
                <a:spcPct val="90000"/>
              </a:lnSpc>
              <a:spcBef>
                <a:spcPts val="1400"/>
              </a:spcBef>
              <a:spcAft>
                <a:spcPts val="0"/>
              </a:spcAft>
              <a:buSzPts val="2400"/>
              <a:buFont typeface="Noto Sans Symbols"/>
              <a:buChar char="❑"/>
            </a:pPr>
            <a:r>
              <a:rPr lang="en-US" sz="2400"/>
              <a:t>Abstract— Time Series Classification (TSC) problems are contained in many real-life data mining activities ranging from medication and health to identification of human activity and food safety. </a:t>
            </a:r>
            <a:endParaRPr/>
          </a:p>
          <a:p>
            <a:pPr indent="-152400" lvl="0" marL="91440" rtl="0" algn="l">
              <a:lnSpc>
                <a:spcPct val="90000"/>
              </a:lnSpc>
              <a:spcBef>
                <a:spcPts val="1400"/>
              </a:spcBef>
              <a:spcAft>
                <a:spcPts val="0"/>
              </a:spcAft>
              <a:buSzPts val="2400"/>
              <a:buFont typeface="Noto Sans Symbols"/>
              <a:buChar char="❑"/>
            </a:pPr>
            <a:r>
              <a:rPr lang="en-US" sz="2400"/>
              <a:t>They propose to leverage existing adversarial attack mechanisms to add a special noise to the input time series in order to decrease the network’s confidence when classifying instances at test time. </a:t>
            </a:r>
            <a:endParaRPr/>
          </a:p>
          <a:p>
            <a:pPr indent="0" lvl="0" marL="91440" rtl="0" algn="l">
              <a:lnSpc>
                <a:spcPct val="90000"/>
              </a:lnSpc>
              <a:spcBef>
                <a:spcPts val="1400"/>
              </a:spcBef>
              <a:spcAft>
                <a:spcPts val="0"/>
              </a:spcAft>
              <a:buSzPts val="2400"/>
              <a:buFont typeface="Noto Sans Symbols"/>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127" name="Google Shape;127;p17"/>
          <p:cNvSpPr txBox="1"/>
          <p:nvPr>
            <p:ph idx="1" type="body"/>
          </p:nvPr>
        </p:nvSpPr>
        <p:spPr>
          <a:xfrm>
            <a:off x="1097279" y="1845734"/>
            <a:ext cx="10169135" cy="402336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Font typeface="Noto Sans Symbols"/>
              <a:buChar char="❑"/>
            </a:pPr>
            <a:r>
              <a:rPr lang="en-US" sz="2400"/>
              <a:t>An adversarial attack consists in modifying an original image so that the changes are almost undetectable by a human. The modified image is called an adversarial image, which will be misclassified by the neural network, while the original one is correctly classified. </a:t>
            </a:r>
            <a:endParaRPr/>
          </a:p>
          <a:p>
            <a:pPr indent="-152400" lvl="0" marL="91440" rtl="0" algn="l">
              <a:lnSpc>
                <a:spcPct val="90000"/>
              </a:lnSpc>
              <a:spcBef>
                <a:spcPts val="1400"/>
              </a:spcBef>
              <a:spcAft>
                <a:spcPts val="0"/>
              </a:spcAft>
              <a:buSzPts val="2400"/>
              <a:buFont typeface="Noto Sans Symbols"/>
              <a:buChar char="❑"/>
            </a:pPr>
            <a:r>
              <a:rPr lang="en-US" sz="2400"/>
              <a:t> Another application is the alteration of illegal content to make it undetectable by automatic moderation algorithms. </a:t>
            </a:r>
            <a:endParaRPr/>
          </a:p>
          <a:p>
            <a:pPr indent="-152400" lvl="0" marL="91440" rtl="0" algn="l">
              <a:lnSpc>
                <a:spcPct val="90000"/>
              </a:lnSpc>
              <a:spcBef>
                <a:spcPts val="1400"/>
              </a:spcBef>
              <a:spcAft>
                <a:spcPts val="0"/>
              </a:spcAft>
              <a:buSzPts val="2400"/>
              <a:buFont typeface="Noto Sans Symbols"/>
              <a:buChar char="❑"/>
            </a:pPr>
            <a:r>
              <a:rPr lang="en-US" sz="2400"/>
              <a:t> Transfer and adapt adversarial attacks that have been shown to work well on images to time series data.</a:t>
            </a:r>
            <a:endParaRPr/>
          </a:p>
          <a:p>
            <a:pPr indent="0" lvl="0" marL="91440" rtl="0" algn="l">
              <a:lnSpc>
                <a:spcPct val="90000"/>
              </a:lnSpc>
              <a:spcBef>
                <a:spcPts val="1400"/>
              </a:spcBef>
              <a:spcAft>
                <a:spcPts val="0"/>
              </a:spcAft>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1066800" y="644031"/>
            <a:ext cx="10058400" cy="891023"/>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pic>
        <p:nvPicPr>
          <p:cNvPr id="133" name="Google Shape;133;p18"/>
          <p:cNvPicPr preferRelativeResize="0"/>
          <p:nvPr>
            <p:ph idx="1" type="body"/>
          </p:nvPr>
        </p:nvPicPr>
        <p:blipFill rotWithShape="1">
          <a:blip r:embed="rId3">
            <a:alphaModFix/>
          </a:blip>
          <a:srcRect b="0" l="0" r="0" t="0"/>
          <a:stretch/>
        </p:blipFill>
        <p:spPr>
          <a:xfrm>
            <a:off x="1501629" y="1989633"/>
            <a:ext cx="8543925" cy="3400425"/>
          </a:xfrm>
          <a:prstGeom prst="rect">
            <a:avLst/>
          </a:prstGeom>
          <a:noFill/>
          <a:ln>
            <a:noFill/>
          </a:ln>
        </p:spPr>
      </p:pic>
      <p:sp>
        <p:nvSpPr>
          <p:cNvPr id="134" name="Google Shape;134;p18"/>
          <p:cNvSpPr txBox="1"/>
          <p:nvPr/>
        </p:nvSpPr>
        <p:spPr>
          <a:xfrm>
            <a:off x="1501629" y="5642331"/>
            <a:ext cx="84728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Fig: Example of a perturbed time series that is misclassiﬁed by a deep network. (Coffee)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pic>
        <p:nvPicPr>
          <p:cNvPr id="140" name="Google Shape;140;p19"/>
          <p:cNvPicPr preferRelativeResize="0"/>
          <p:nvPr>
            <p:ph idx="1" type="body"/>
          </p:nvPr>
        </p:nvPicPr>
        <p:blipFill rotWithShape="1">
          <a:blip r:embed="rId3">
            <a:alphaModFix/>
          </a:blip>
          <a:srcRect b="0" l="0" r="0" t="0"/>
          <a:stretch/>
        </p:blipFill>
        <p:spPr>
          <a:xfrm>
            <a:off x="1096963" y="1861033"/>
            <a:ext cx="10058400" cy="39931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 Methodology</a:t>
            </a:r>
            <a:endParaRPr/>
          </a:p>
        </p:txBody>
      </p:sp>
      <p:sp>
        <p:nvSpPr>
          <p:cNvPr id="146" name="Google Shape;146;p20"/>
          <p:cNvSpPr txBox="1"/>
          <p:nvPr>
            <p:ph idx="1" type="body"/>
          </p:nvPr>
        </p:nvSpPr>
        <p:spPr>
          <a:xfrm>
            <a:off x="979100" y="2060517"/>
            <a:ext cx="10233800" cy="4351338"/>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b="1" lang="en-US"/>
              <a:t>Residual Network (ResNet) </a:t>
            </a:r>
            <a:r>
              <a:rPr lang="en-US"/>
              <a:t>was used for adversarial attacks for </a:t>
            </a:r>
            <a:r>
              <a:rPr b="1" lang="en-US"/>
              <a:t>time series</a:t>
            </a:r>
            <a:r>
              <a:rPr lang="en-US"/>
              <a:t>.</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b="1" lang="en-US"/>
              <a:t>Two</a:t>
            </a:r>
            <a:r>
              <a:rPr lang="en-US"/>
              <a:t> attack method was used  to generate adversarial time series.</a:t>
            </a:r>
            <a:endParaRPr/>
          </a:p>
          <a:p>
            <a:pPr indent="0" lvl="0" marL="91440" rtl="0" algn="l">
              <a:lnSpc>
                <a:spcPct val="90000"/>
              </a:lnSpc>
              <a:spcBef>
                <a:spcPts val="1400"/>
              </a:spcBef>
              <a:spcAft>
                <a:spcPts val="0"/>
              </a:spcAft>
              <a:buSzPts val="2000"/>
              <a:buNone/>
            </a:pPr>
            <a:r>
              <a:t/>
            </a:r>
            <a:endParaRPr/>
          </a:p>
          <a:p>
            <a:pPr indent="-457200" lvl="1" marL="914400" rtl="0" algn="l">
              <a:lnSpc>
                <a:spcPct val="90000"/>
              </a:lnSpc>
              <a:spcBef>
                <a:spcPts val="400"/>
              </a:spcBef>
              <a:spcAft>
                <a:spcPts val="0"/>
              </a:spcAft>
              <a:buSzPts val="2400"/>
              <a:buFont typeface="Calibri"/>
              <a:buAutoNum type="arabicPeriod"/>
            </a:pPr>
            <a:r>
              <a:rPr b="1" lang="en-US" sz="2400"/>
              <a:t>Fast Gradient Sign Method (FGSM)</a:t>
            </a:r>
            <a:endParaRPr/>
          </a:p>
          <a:p>
            <a:pPr indent="-304800" lvl="1" marL="914400" rtl="0" algn="l">
              <a:lnSpc>
                <a:spcPct val="90000"/>
              </a:lnSpc>
              <a:spcBef>
                <a:spcPts val="600"/>
              </a:spcBef>
              <a:spcAft>
                <a:spcPts val="0"/>
              </a:spcAft>
              <a:buSzPts val="2400"/>
              <a:buFont typeface="Calibri"/>
              <a:buNone/>
            </a:pPr>
            <a:r>
              <a:t/>
            </a:r>
            <a:endParaRPr b="1" sz="2400"/>
          </a:p>
          <a:p>
            <a:pPr indent="-457200" lvl="1" marL="914400" rtl="0" algn="l">
              <a:lnSpc>
                <a:spcPct val="90000"/>
              </a:lnSpc>
              <a:spcBef>
                <a:spcPts val="600"/>
              </a:spcBef>
              <a:spcAft>
                <a:spcPts val="0"/>
              </a:spcAft>
              <a:buSzPts val="2400"/>
              <a:buFont typeface="Calibri"/>
              <a:buAutoNum type="arabicPeriod"/>
            </a:pPr>
            <a:r>
              <a:rPr b="1" lang="en-US" sz="2400"/>
              <a:t>Basic Iterative Method (BIM)</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1099656" y="626894"/>
            <a:ext cx="9992685" cy="77618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Residual Network</a:t>
            </a:r>
            <a:endParaRPr/>
          </a:p>
        </p:txBody>
      </p:sp>
      <p:pic>
        <p:nvPicPr>
          <p:cNvPr id="152" name="Google Shape;152;p21"/>
          <p:cNvPicPr preferRelativeResize="0"/>
          <p:nvPr>
            <p:ph idx="1" type="body"/>
          </p:nvPr>
        </p:nvPicPr>
        <p:blipFill rotWithShape="1">
          <a:blip r:embed="rId3">
            <a:alphaModFix/>
          </a:blip>
          <a:srcRect b="0" l="0" r="0" t="0"/>
          <a:stretch/>
        </p:blipFill>
        <p:spPr>
          <a:xfrm>
            <a:off x="979487" y="1732531"/>
            <a:ext cx="10233025" cy="3722389"/>
          </a:xfrm>
          <a:prstGeom prst="rect">
            <a:avLst/>
          </a:prstGeom>
          <a:noFill/>
          <a:ln>
            <a:noFill/>
          </a:ln>
        </p:spPr>
      </p:pic>
      <p:sp>
        <p:nvSpPr>
          <p:cNvPr id="153" name="Google Shape;153;p21"/>
          <p:cNvSpPr txBox="1"/>
          <p:nvPr/>
        </p:nvSpPr>
        <p:spPr>
          <a:xfrm>
            <a:off x="2608976" y="5599705"/>
            <a:ext cx="79968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The deep Residual Network architecture for Time Series Classification.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Custom 2">
      <a:dk1>
        <a:srgbClr val="000000"/>
      </a:dk1>
      <a:lt1>
        <a:srgbClr val="FFFFFF"/>
      </a:lt1>
      <a:dk2>
        <a:srgbClr val="373545"/>
      </a:dk2>
      <a:lt2>
        <a:srgbClr val="CEDBE6"/>
      </a:lt2>
      <a:accent1>
        <a:srgbClr val="0070C0"/>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