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9" r:id="rId15"/>
    <p:sldId id="268"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11/20/2019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11/20/2019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11/20/2019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11/20/2019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11/20/2019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11/20/2019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11/20/2019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2377" y="3092428"/>
            <a:ext cx="11497235" cy="1641490"/>
          </a:xfrm>
        </p:spPr>
        <p:txBody>
          <a:bodyPr>
            <a:normAutofit fontScale="90000"/>
          </a:bodyPr>
          <a:lstStyle/>
          <a:p>
            <a:r>
              <a:rPr lang="en-US" sz="4000" dirty="0" smtClean="0"/>
              <a:t>Handling Adversarial Attacks on Deep Neural Network through Change</a:t>
            </a:r>
            <a:br>
              <a:rPr lang="en-US" sz="4000" dirty="0" smtClean="0"/>
            </a:br>
            <a:r>
              <a:rPr lang="en-US" sz="4000" dirty="0" smtClean="0"/>
              <a:t>Point Detection Application to Smart Home Time Series Data                  </a:t>
            </a:r>
            <a:br>
              <a:rPr lang="en-US" sz="4000" dirty="0" smtClean="0"/>
            </a:br>
            <a:endParaRPr lang="en-US" sz="4000" dirty="0"/>
          </a:p>
        </p:txBody>
      </p:sp>
      <p:sp>
        <p:nvSpPr>
          <p:cNvPr id="3" name="Subtitle 2"/>
          <p:cNvSpPr>
            <a:spLocks noGrp="1"/>
          </p:cNvSpPr>
          <p:nvPr>
            <p:ph type="subTitle" idx="1"/>
          </p:nvPr>
        </p:nvSpPr>
        <p:spPr>
          <a:xfrm>
            <a:off x="2640105" y="1991080"/>
            <a:ext cx="9144000" cy="754025"/>
          </a:xfrm>
        </p:spPr>
        <p:txBody>
          <a:bodyPr/>
          <a:lstStyle/>
          <a:p>
            <a:r>
              <a:rPr lang="en-US" dirty="0" smtClean="0"/>
              <a:t>Project Proposal Presentation</a:t>
            </a:r>
            <a:endParaRPr lang="en-US" dirty="0"/>
          </a:p>
        </p:txBody>
      </p:sp>
      <p:sp>
        <p:nvSpPr>
          <p:cNvPr id="4" name="Subtitle 2"/>
          <p:cNvSpPr txBox="1">
            <a:spLocks/>
          </p:cNvSpPr>
          <p:nvPr/>
        </p:nvSpPr>
        <p:spPr>
          <a:xfrm>
            <a:off x="2505635" y="5334915"/>
            <a:ext cx="9144000" cy="754025"/>
          </a:xfrm>
          <a:prstGeom prst="rect">
            <a:avLst/>
          </a:prstGeom>
        </p:spPr>
        <p:txBody>
          <a:bodyPr vert="horz" lIns="91440" tIns="45720" rIns="91440" bIns="45720" rtlCol="0" anchor="b">
            <a:normAutofit/>
          </a:bodyPr>
          <a:lstStyle>
            <a:lvl1pPr marL="0" indent="0" algn="r" defTabSz="914400" rtl="0" eaLnBrk="1" latinLnBrk="0" hangingPunct="1">
              <a:lnSpc>
                <a:spcPct val="90000"/>
              </a:lnSpc>
              <a:spcBef>
                <a:spcPts val="1000"/>
              </a:spcBef>
              <a:buFont typeface="Arial" panose="020B0604020202020204" pitchFamily="34" charset="0"/>
              <a:buNone/>
              <a:defRPr sz="32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t>CSE 419 Section -02 Fall 2019</a:t>
            </a:r>
            <a:endParaRPr lang="en-US" dirty="0"/>
          </a:p>
        </p:txBody>
      </p:sp>
    </p:spTree>
    <p:extLst>
      <p:ext uri="{BB962C8B-B14F-4D97-AF65-F5344CB8AC3E}">
        <p14:creationId xmlns:p14="http://schemas.microsoft.com/office/powerpoint/2010/main" val="707891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Unconstrained Least-Squares Importance Fitting (</a:t>
            </a:r>
            <a:r>
              <a:rPr lang="en-US" sz="3200" dirty="0" err="1" smtClean="0"/>
              <a:t>uLSIF</a:t>
            </a:r>
            <a:r>
              <a:rPr lang="en-US" sz="3200" dirty="0" smtClean="0"/>
              <a:t>)</a:t>
            </a:r>
            <a:endParaRPr lang="en-US" sz="3200" dirty="0"/>
          </a:p>
        </p:txBody>
      </p:sp>
      <p:sp>
        <p:nvSpPr>
          <p:cNvPr id="3" name="Content Placeholder 2"/>
          <p:cNvSpPr>
            <a:spLocks noGrp="1"/>
          </p:cNvSpPr>
          <p:nvPr>
            <p:ph idx="1"/>
          </p:nvPr>
        </p:nvSpPr>
        <p:spPr/>
        <p:txBody>
          <a:bodyPr/>
          <a:lstStyle/>
          <a:p>
            <a:r>
              <a:rPr lang="en-US" dirty="0" smtClean="0"/>
              <a:t>Pearson (PE) divergence as a similarity measure</a:t>
            </a:r>
          </a:p>
          <a:p>
            <a:endParaRPr lang="en-US" dirty="0"/>
          </a:p>
          <a:p>
            <a:endParaRPr lang="en-US" dirty="0" smtClean="0"/>
          </a:p>
          <a:p>
            <a:endParaRPr lang="en-US" dirty="0" smtClean="0"/>
          </a:p>
          <a:p>
            <a:r>
              <a:rPr lang="en-US" dirty="0"/>
              <a:t>T</a:t>
            </a:r>
            <a:r>
              <a:rPr lang="en-US" dirty="0" smtClean="0"/>
              <a:t>he density-ratio model </a:t>
            </a:r>
            <a:r>
              <a:rPr lang="en-US" dirty="0"/>
              <a:t>is fitted to the true density ratio under the </a:t>
            </a:r>
            <a:r>
              <a:rPr lang="en-US" dirty="0" smtClean="0"/>
              <a:t>squared loss.</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8253" y="2513512"/>
            <a:ext cx="3695700" cy="838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9876" y="4720046"/>
            <a:ext cx="4625340" cy="1005840"/>
          </a:xfrm>
          <a:prstGeom prst="rect">
            <a:avLst/>
          </a:prstGeom>
        </p:spPr>
      </p:pic>
    </p:spTree>
    <p:extLst>
      <p:ext uri="{BB962C8B-B14F-4D97-AF65-F5344CB8AC3E}">
        <p14:creationId xmlns:p14="http://schemas.microsoft.com/office/powerpoint/2010/main" val="2618023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Relative </a:t>
            </a:r>
            <a:r>
              <a:rPr lang="en-US" dirty="0" err="1" smtClean="0"/>
              <a:t>uLSIF</a:t>
            </a:r>
            <a:r>
              <a:rPr lang="en-US" dirty="0" smtClean="0"/>
              <a:t> (</a:t>
            </a:r>
            <a:r>
              <a:rPr lang="en-US" dirty="0" err="1" smtClean="0"/>
              <a:t>RuLSIF</a:t>
            </a:r>
            <a:r>
              <a:rPr lang="en-US" dirty="0" smtClean="0"/>
              <a:t>)</a:t>
            </a:r>
            <a:endParaRPr lang="en-US" dirty="0"/>
          </a:p>
        </p:txBody>
      </p:sp>
      <p:sp>
        <p:nvSpPr>
          <p:cNvPr id="3" name="Content Placeholder 2"/>
          <p:cNvSpPr>
            <a:spLocks noGrp="1"/>
          </p:cNvSpPr>
          <p:nvPr>
            <p:ph idx="1"/>
          </p:nvPr>
        </p:nvSpPr>
        <p:spPr/>
        <p:txBody>
          <a:bodyPr/>
          <a:lstStyle/>
          <a:p>
            <a:r>
              <a:rPr lang="en-US" dirty="0" smtClean="0"/>
              <a:t>The problem of unbounded value of density-ratio </a:t>
            </a:r>
            <a:r>
              <a:rPr lang="en-US" dirty="0" err="1" smtClean="0"/>
              <a:t>balue</a:t>
            </a:r>
            <a:endParaRPr lang="en-US" dirty="0" smtClean="0"/>
          </a:p>
          <a:p>
            <a:r>
              <a:rPr lang="en-US" dirty="0" smtClean="0"/>
              <a:t>α  - relative PE divergence for </a:t>
            </a:r>
            <a:r>
              <a:rPr lang="en-US" i="1" dirty="0" smtClean="0"/>
              <a:t>0≤</a:t>
            </a:r>
            <a:r>
              <a:rPr lang="en-US" i="1" dirty="0"/>
              <a:t> </a:t>
            </a:r>
            <a:r>
              <a:rPr lang="en-US" i="1" dirty="0" smtClean="0"/>
              <a:t>α&lt;1 </a:t>
            </a:r>
            <a:r>
              <a:rPr lang="en-US" dirty="0" smtClean="0"/>
              <a:t>is used as Dissimilarity measure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2120" y="3279865"/>
            <a:ext cx="8747760" cy="838200"/>
          </a:xfrm>
          <a:prstGeom prst="rect">
            <a:avLst/>
          </a:prstGeom>
        </p:spPr>
      </p:pic>
    </p:spTree>
    <p:extLst>
      <p:ext uri="{BB962C8B-B14F-4D97-AF65-F5344CB8AC3E}">
        <p14:creationId xmlns:p14="http://schemas.microsoft.com/office/powerpoint/2010/main" val="1367767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and Findings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82497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and Findings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2035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and Findings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79392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Adversarial Attacks on Deep Neural Networks for Time Series Classification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863261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39698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47069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0805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98090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Members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866785784"/>
              </p:ext>
            </p:extLst>
          </p:nvPr>
        </p:nvGraphicFramePr>
        <p:xfrm>
          <a:off x="1120775" y="1825625"/>
          <a:ext cx="10233026" cy="3337560"/>
        </p:xfrm>
        <a:graphic>
          <a:graphicData uri="http://schemas.openxmlformats.org/drawingml/2006/table">
            <a:tbl>
              <a:tblPr firstRow="1" bandRow="1">
                <a:tableStyleId>{5C22544A-7EE6-4342-B048-85BDC9FD1C3A}</a:tableStyleId>
              </a:tblPr>
              <a:tblGrid>
                <a:gridCol w="5116513">
                  <a:extLst>
                    <a:ext uri="{9D8B030D-6E8A-4147-A177-3AD203B41FA5}">
                      <a16:colId xmlns:a16="http://schemas.microsoft.com/office/drawing/2014/main" val="3954257703"/>
                    </a:ext>
                  </a:extLst>
                </a:gridCol>
                <a:gridCol w="5116513">
                  <a:extLst>
                    <a:ext uri="{9D8B030D-6E8A-4147-A177-3AD203B41FA5}">
                      <a16:colId xmlns:a16="http://schemas.microsoft.com/office/drawing/2014/main" val="789445495"/>
                    </a:ext>
                  </a:extLst>
                </a:gridCol>
              </a:tblGrid>
              <a:tr h="370840">
                <a:tc>
                  <a:txBody>
                    <a:bodyPr/>
                    <a:lstStyle/>
                    <a:p>
                      <a:r>
                        <a:rPr lang="en-US" dirty="0" smtClean="0"/>
                        <a:t>Name </a:t>
                      </a:r>
                      <a:endParaRPr lang="en-US" dirty="0"/>
                    </a:p>
                  </a:txBody>
                  <a:tcPr/>
                </a:tc>
                <a:tc>
                  <a:txBody>
                    <a:bodyPr/>
                    <a:lstStyle/>
                    <a:p>
                      <a:r>
                        <a:rPr lang="en-US" dirty="0" smtClean="0"/>
                        <a:t>ID</a:t>
                      </a:r>
                      <a:endParaRPr lang="en-US" dirty="0"/>
                    </a:p>
                  </a:txBody>
                  <a:tcPr/>
                </a:tc>
                <a:extLst>
                  <a:ext uri="{0D108BD9-81ED-4DB2-BD59-A6C34878D82A}">
                    <a16:rowId xmlns:a16="http://schemas.microsoft.com/office/drawing/2014/main" val="1610156483"/>
                  </a:ext>
                </a:extLst>
              </a:tr>
              <a:tr h="370840">
                <a:tc>
                  <a:txBody>
                    <a:bodyPr/>
                    <a:lstStyle/>
                    <a:p>
                      <a:r>
                        <a:rPr lang="en-US" b="1" dirty="0" smtClean="0">
                          <a:solidFill>
                            <a:schemeClr val="bg1"/>
                          </a:solidFill>
                        </a:rPr>
                        <a:t>Mahbuba</a:t>
                      </a:r>
                      <a:r>
                        <a:rPr lang="en-US" b="1" baseline="0" dirty="0" smtClean="0">
                          <a:solidFill>
                            <a:schemeClr val="bg1"/>
                          </a:solidFill>
                        </a:rPr>
                        <a:t> </a:t>
                      </a:r>
                      <a:r>
                        <a:rPr lang="en-US" b="1" baseline="0" dirty="0" err="1" smtClean="0">
                          <a:solidFill>
                            <a:schemeClr val="bg1"/>
                          </a:solidFill>
                        </a:rPr>
                        <a:t>Tasmin</a:t>
                      </a:r>
                      <a:endParaRPr lang="en-US" b="1" dirty="0">
                        <a:solidFill>
                          <a:schemeClr val="bg1"/>
                        </a:solidFill>
                      </a:endParaRPr>
                    </a:p>
                  </a:txBody>
                  <a:tcPr/>
                </a:tc>
                <a:tc>
                  <a:txBody>
                    <a:bodyPr/>
                    <a:lstStyle/>
                    <a:p>
                      <a:endParaRPr lang="en-US"/>
                    </a:p>
                  </a:txBody>
                  <a:tcPr/>
                </a:tc>
                <a:extLst>
                  <a:ext uri="{0D108BD9-81ED-4DB2-BD59-A6C34878D82A}">
                    <a16:rowId xmlns:a16="http://schemas.microsoft.com/office/drawing/2014/main" val="3549102454"/>
                  </a:ext>
                </a:extLst>
              </a:tr>
              <a:tr h="370840">
                <a:tc>
                  <a:txBody>
                    <a:bodyPr/>
                    <a:lstStyle/>
                    <a:p>
                      <a:r>
                        <a:rPr lang="en-US" b="1" dirty="0" smtClean="0">
                          <a:solidFill>
                            <a:schemeClr val="bg1"/>
                          </a:solidFill>
                        </a:rPr>
                        <a:t>Sharif Uddin </a:t>
                      </a:r>
                      <a:r>
                        <a:rPr lang="en-US" b="1" dirty="0" err="1" smtClean="0">
                          <a:solidFill>
                            <a:schemeClr val="bg1"/>
                          </a:solidFill>
                        </a:rPr>
                        <a:t>Ruman</a:t>
                      </a:r>
                      <a:endParaRPr lang="en-US" b="1" dirty="0">
                        <a:solidFill>
                          <a:schemeClr val="bg1"/>
                        </a:solidFill>
                      </a:endParaRPr>
                    </a:p>
                  </a:txBody>
                  <a:tcPr/>
                </a:tc>
                <a:tc>
                  <a:txBody>
                    <a:bodyPr/>
                    <a:lstStyle/>
                    <a:p>
                      <a:endParaRPr lang="en-US"/>
                    </a:p>
                  </a:txBody>
                  <a:tcPr/>
                </a:tc>
                <a:extLst>
                  <a:ext uri="{0D108BD9-81ED-4DB2-BD59-A6C34878D82A}">
                    <a16:rowId xmlns:a16="http://schemas.microsoft.com/office/drawing/2014/main" val="2828043401"/>
                  </a:ext>
                </a:extLst>
              </a:tr>
              <a:tr h="370840">
                <a:tc>
                  <a:txBody>
                    <a:bodyPr/>
                    <a:lstStyle/>
                    <a:p>
                      <a:r>
                        <a:rPr lang="en-US" b="1" dirty="0" err="1" smtClean="0">
                          <a:solidFill>
                            <a:schemeClr val="bg1"/>
                          </a:solidFill>
                        </a:rPr>
                        <a:t>Sifat</a:t>
                      </a:r>
                      <a:r>
                        <a:rPr lang="en-US" b="1" baseline="0" dirty="0" smtClean="0">
                          <a:solidFill>
                            <a:schemeClr val="bg1"/>
                          </a:solidFill>
                        </a:rPr>
                        <a:t> Jahan</a:t>
                      </a:r>
                      <a:endParaRPr lang="en-US" b="1" dirty="0">
                        <a:solidFill>
                          <a:schemeClr val="bg1"/>
                        </a:solidFill>
                      </a:endParaRPr>
                    </a:p>
                  </a:txBody>
                  <a:tcPr/>
                </a:tc>
                <a:tc>
                  <a:txBody>
                    <a:bodyPr/>
                    <a:lstStyle/>
                    <a:p>
                      <a:endParaRPr lang="en-US"/>
                    </a:p>
                  </a:txBody>
                  <a:tcPr/>
                </a:tc>
                <a:extLst>
                  <a:ext uri="{0D108BD9-81ED-4DB2-BD59-A6C34878D82A}">
                    <a16:rowId xmlns:a16="http://schemas.microsoft.com/office/drawing/2014/main" val="396763375"/>
                  </a:ext>
                </a:extLst>
              </a:tr>
              <a:tr h="370840">
                <a:tc>
                  <a:txBody>
                    <a:bodyPr/>
                    <a:lstStyle/>
                    <a:p>
                      <a:r>
                        <a:rPr lang="en-US" b="1" dirty="0" smtClean="0">
                          <a:solidFill>
                            <a:schemeClr val="bg1"/>
                          </a:solidFill>
                        </a:rPr>
                        <a:t>N.M. </a:t>
                      </a:r>
                      <a:r>
                        <a:rPr lang="en-US" b="1" dirty="0" err="1" smtClean="0">
                          <a:solidFill>
                            <a:schemeClr val="bg1"/>
                          </a:solidFill>
                        </a:rPr>
                        <a:t>Shihab</a:t>
                      </a:r>
                      <a:r>
                        <a:rPr lang="en-US" b="1" dirty="0" smtClean="0">
                          <a:solidFill>
                            <a:schemeClr val="bg1"/>
                          </a:solidFill>
                        </a:rPr>
                        <a:t> Islam</a:t>
                      </a:r>
                      <a:endParaRPr lang="en-US" b="1" dirty="0">
                        <a:solidFill>
                          <a:schemeClr val="bg1"/>
                        </a:solidFill>
                      </a:endParaRPr>
                    </a:p>
                  </a:txBody>
                  <a:tcPr/>
                </a:tc>
                <a:tc>
                  <a:txBody>
                    <a:bodyPr/>
                    <a:lstStyle/>
                    <a:p>
                      <a:endParaRPr lang="en-US"/>
                    </a:p>
                  </a:txBody>
                  <a:tcPr/>
                </a:tc>
                <a:extLst>
                  <a:ext uri="{0D108BD9-81ED-4DB2-BD59-A6C34878D82A}">
                    <a16:rowId xmlns:a16="http://schemas.microsoft.com/office/drawing/2014/main" val="2868863200"/>
                  </a:ext>
                </a:extLst>
              </a:tr>
              <a:tr h="370840">
                <a:tc>
                  <a:txBody>
                    <a:bodyPr/>
                    <a:lstStyle/>
                    <a:p>
                      <a:r>
                        <a:rPr lang="en-US" b="1" dirty="0" err="1" smtClean="0">
                          <a:solidFill>
                            <a:schemeClr val="bg1"/>
                          </a:solidFill>
                        </a:rPr>
                        <a:t>Abdur</a:t>
                      </a:r>
                      <a:r>
                        <a:rPr lang="en-US" b="1" dirty="0" smtClean="0">
                          <a:solidFill>
                            <a:schemeClr val="bg1"/>
                          </a:solidFill>
                        </a:rPr>
                        <a:t> </a:t>
                      </a:r>
                      <a:r>
                        <a:rPr lang="en-US" b="1" dirty="0" err="1" smtClean="0">
                          <a:solidFill>
                            <a:schemeClr val="bg1"/>
                          </a:solidFill>
                        </a:rPr>
                        <a:t>Raufus</a:t>
                      </a:r>
                      <a:r>
                        <a:rPr lang="en-US" b="1" dirty="0" smtClean="0">
                          <a:solidFill>
                            <a:schemeClr val="bg1"/>
                          </a:solidFill>
                        </a:rPr>
                        <a:t> </a:t>
                      </a:r>
                      <a:r>
                        <a:rPr lang="en-US" b="1" dirty="0" err="1" smtClean="0">
                          <a:solidFill>
                            <a:schemeClr val="bg1"/>
                          </a:solidFill>
                        </a:rPr>
                        <a:t>Saleheen</a:t>
                      </a:r>
                      <a:endParaRPr lang="en-US" b="1" dirty="0">
                        <a:solidFill>
                          <a:schemeClr val="bg1"/>
                        </a:solidFill>
                      </a:endParaRPr>
                    </a:p>
                  </a:txBody>
                  <a:tcPr/>
                </a:tc>
                <a:tc>
                  <a:txBody>
                    <a:bodyPr/>
                    <a:lstStyle/>
                    <a:p>
                      <a:endParaRPr lang="en-US"/>
                    </a:p>
                  </a:txBody>
                  <a:tcPr/>
                </a:tc>
                <a:extLst>
                  <a:ext uri="{0D108BD9-81ED-4DB2-BD59-A6C34878D82A}">
                    <a16:rowId xmlns:a16="http://schemas.microsoft.com/office/drawing/2014/main" val="51709312"/>
                  </a:ext>
                </a:extLst>
              </a:tr>
              <a:tr h="370840">
                <a:tc>
                  <a:txBody>
                    <a:bodyPr/>
                    <a:lstStyle/>
                    <a:p>
                      <a:r>
                        <a:rPr lang="en-US" b="1" dirty="0" err="1" smtClean="0">
                          <a:solidFill>
                            <a:schemeClr val="bg1"/>
                          </a:solidFill>
                        </a:rPr>
                        <a:t>Taoseef</a:t>
                      </a:r>
                      <a:r>
                        <a:rPr lang="en-US" b="1" baseline="0" dirty="0" smtClean="0">
                          <a:solidFill>
                            <a:schemeClr val="bg1"/>
                          </a:solidFill>
                        </a:rPr>
                        <a:t> </a:t>
                      </a:r>
                      <a:r>
                        <a:rPr lang="en-US" b="1" baseline="0" dirty="0" err="1" smtClean="0">
                          <a:solidFill>
                            <a:schemeClr val="bg1"/>
                          </a:solidFill>
                        </a:rPr>
                        <a:t>Ishtiak</a:t>
                      </a:r>
                      <a:endParaRPr lang="en-US" b="1" dirty="0">
                        <a:solidFill>
                          <a:schemeClr val="bg1"/>
                        </a:solidFill>
                      </a:endParaRPr>
                    </a:p>
                  </a:txBody>
                  <a:tcPr/>
                </a:tc>
                <a:tc>
                  <a:txBody>
                    <a:bodyPr/>
                    <a:lstStyle/>
                    <a:p>
                      <a:endParaRPr lang="en-US"/>
                    </a:p>
                  </a:txBody>
                  <a:tcPr/>
                </a:tc>
                <a:extLst>
                  <a:ext uri="{0D108BD9-81ED-4DB2-BD59-A6C34878D82A}">
                    <a16:rowId xmlns:a16="http://schemas.microsoft.com/office/drawing/2014/main" val="878808947"/>
                  </a:ext>
                </a:extLst>
              </a:tr>
              <a:tr h="370840">
                <a:tc>
                  <a:txBody>
                    <a:bodyPr/>
                    <a:lstStyle/>
                    <a:p>
                      <a:r>
                        <a:rPr lang="en-US" b="1" dirty="0" smtClean="0">
                          <a:solidFill>
                            <a:schemeClr val="bg1"/>
                          </a:solidFill>
                        </a:rPr>
                        <a:t>Md. </a:t>
                      </a:r>
                      <a:r>
                        <a:rPr lang="en-US" b="1" dirty="0" err="1" smtClean="0">
                          <a:solidFill>
                            <a:schemeClr val="bg1"/>
                          </a:solidFill>
                        </a:rPr>
                        <a:t>Sajid</a:t>
                      </a:r>
                      <a:r>
                        <a:rPr lang="en-US" b="1" dirty="0" smtClean="0">
                          <a:solidFill>
                            <a:schemeClr val="bg1"/>
                          </a:solidFill>
                        </a:rPr>
                        <a:t> Ahmed</a:t>
                      </a:r>
                      <a:endParaRPr lang="en-US" b="1" dirty="0">
                        <a:solidFill>
                          <a:schemeClr val="bg1"/>
                        </a:solidFill>
                      </a:endParaRPr>
                    </a:p>
                  </a:txBody>
                  <a:tcPr/>
                </a:tc>
                <a:tc>
                  <a:txBody>
                    <a:bodyPr/>
                    <a:lstStyle/>
                    <a:p>
                      <a:endParaRPr lang="en-US"/>
                    </a:p>
                  </a:txBody>
                  <a:tcPr/>
                </a:tc>
                <a:extLst>
                  <a:ext uri="{0D108BD9-81ED-4DB2-BD59-A6C34878D82A}">
                    <a16:rowId xmlns:a16="http://schemas.microsoft.com/office/drawing/2014/main" val="4069026102"/>
                  </a:ext>
                </a:extLst>
              </a:tr>
              <a:tr h="370840">
                <a:tc>
                  <a:txBody>
                    <a:bodyPr/>
                    <a:lstStyle/>
                    <a:p>
                      <a:r>
                        <a:rPr lang="en-US" b="1" dirty="0" err="1" smtClean="0">
                          <a:solidFill>
                            <a:schemeClr val="bg1"/>
                          </a:solidFill>
                        </a:rPr>
                        <a:t>Arif</a:t>
                      </a:r>
                      <a:r>
                        <a:rPr lang="en-US" b="1" dirty="0" smtClean="0">
                          <a:solidFill>
                            <a:schemeClr val="bg1"/>
                          </a:solidFill>
                        </a:rPr>
                        <a:t> </a:t>
                      </a:r>
                      <a:r>
                        <a:rPr lang="en-US" b="1" dirty="0" err="1" smtClean="0">
                          <a:solidFill>
                            <a:schemeClr val="bg1"/>
                          </a:solidFill>
                        </a:rPr>
                        <a:t>Suhan</a:t>
                      </a:r>
                      <a:endParaRPr lang="en-US" b="1" dirty="0">
                        <a:solidFill>
                          <a:schemeClr val="bg1"/>
                        </a:solidFill>
                      </a:endParaRPr>
                    </a:p>
                  </a:txBody>
                  <a:tcPr/>
                </a:tc>
                <a:tc>
                  <a:txBody>
                    <a:bodyPr/>
                    <a:lstStyle/>
                    <a:p>
                      <a:endParaRPr lang="en-US" dirty="0"/>
                    </a:p>
                  </a:txBody>
                  <a:tcPr/>
                </a:tc>
                <a:extLst>
                  <a:ext uri="{0D108BD9-81ED-4DB2-BD59-A6C34878D82A}">
                    <a16:rowId xmlns:a16="http://schemas.microsoft.com/office/drawing/2014/main" val="49255138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688028045"/>
              </p:ext>
            </p:extLst>
          </p:nvPr>
        </p:nvGraphicFramePr>
        <p:xfrm>
          <a:off x="1120773" y="5163185"/>
          <a:ext cx="10233026" cy="370840"/>
        </p:xfrm>
        <a:graphic>
          <a:graphicData uri="http://schemas.openxmlformats.org/drawingml/2006/table">
            <a:tbl>
              <a:tblPr firstRow="1" bandRow="1">
                <a:tableStyleId>{5C22544A-7EE6-4342-B048-85BDC9FD1C3A}</a:tableStyleId>
              </a:tblPr>
              <a:tblGrid>
                <a:gridCol w="5116513">
                  <a:extLst>
                    <a:ext uri="{9D8B030D-6E8A-4147-A177-3AD203B41FA5}">
                      <a16:colId xmlns:a16="http://schemas.microsoft.com/office/drawing/2014/main" val="3035454368"/>
                    </a:ext>
                  </a:extLst>
                </a:gridCol>
                <a:gridCol w="5116513">
                  <a:extLst>
                    <a:ext uri="{9D8B030D-6E8A-4147-A177-3AD203B41FA5}">
                      <a16:colId xmlns:a16="http://schemas.microsoft.com/office/drawing/2014/main" val="1797459582"/>
                    </a:ext>
                  </a:extLst>
                </a:gridCol>
              </a:tblGrid>
              <a:tr h="370840">
                <a:tc>
                  <a:txBody>
                    <a:bodyPr/>
                    <a:lstStyle/>
                    <a:p>
                      <a:r>
                        <a:rPr lang="en-US" dirty="0" err="1" smtClean="0">
                          <a:solidFill>
                            <a:schemeClr val="bg1"/>
                          </a:solidFill>
                        </a:rPr>
                        <a:t>Shahnewaz</a:t>
                      </a:r>
                      <a:r>
                        <a:rPr lang="en-US" baseline="0" dirty="0" smtClean="0">
                          <a:solidFill>
                            <a:schemeClr val="bg1"/>
                          </a:solidFill>
                        </a:rPr>
                        <a:t> </a:t>
                      </a:r>
                      <a:r>
                        <a:rPr lang="en-US" baseline="0" dirty="0" err="1" smtClean="0">
                          <a:solidFill>
                            <a:schemeClr val="bg1"/>
                          </a:solidFill>
                        </a:rPr>
                        <a:t>Zulminan</a:t>
                      </a:r>
                      <a:endParaRPr lang="en-US" dirty="0">
                        <a:solidFill>
                          <a:schemeClr val="bg1"/>
                        </a:solidFill>
                      </a:endParaRPr>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extLst>
                  <a:ext uri="{0D108BD9-81ED-4DB2-BD59-A6C34878D82A}">
                    <a16:rowId xmlns:a16="http://schemas.microsoft.com/office/drawing/2014/main" val="4282498279"/>
                  </a:ext>
                </a:extLst>
              </a:tr>
            </a:tbl>
          </a:graphicData>
        </a:graphic>
      </p:graphicFrame>
    </p:spTree>
    <p:extLst>
      <p:ext uri="{BB962C8B-B14F-4D97-AF65-F5344CB8AC3E}">
        <p14:creationId xmlns:p14="http://schemas.microsoft.com/office/powerpoint/2010/main" val="3999125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21620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4946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25470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89432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42623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84626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91555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176214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74792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16664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Real-Time Change Point Detection </a:t>
            </a:r>
            <a:r>
              <a:rPr lang="en-US" sz="4400" dirty="0" smtClean="0"/>
              <a:t>with</a:t>
            </a:r>
            <a:br>
              <a:rPr lang="en-US" sz="4400" dirty="0" smtClean="0"/>
            </a:br>
            <a:r>
              <a:rPr lang="en-US" sz="4400" dirty="0"/>
              <a:t>application to Smart Home Time Series Data</a:t>
            </a:r>
            <a:endParaRPr lang="en-US" sz="4400" dirty="0"/>
          </a:p>
        </p:txBody>
      </p:sp>
      <p:sp>
        <p:nvSpPr>
          <p:cNvPr id="3" name="Content Placeholder 2"/>
          <p:cNvSpPr>
            <a:spLocks noGrp="1"/>
          </p:cNvSpPr>
          <p:nvPr>
            <p:ph idx="1"/>
          </p:nvPr>
        </p:nvSpPr>
        <p:spPr/>
        <p:txBody>
          <a:bodyPr/>
          <a:lstStyle/>
          <a:p>
            <a:r>
              <a:rPr lang="en-US" dirty="0" smtClean="0"/>
              <a:t>Authors - </a:t>
            </a:r>
            <a:r>
              <a:rPr lang="en-US" dirty="0" err="1"/>
              <a:t>Samaneh</a:t>
            </a:r>
            <a:r>
              <a:rPr lang="en-US" dirty="0"/>
              <a:t> </a:t>
            </a:r>
            <a:r>
              <a:rPr lang="en-US" dirty="0" err="1"/>
              <a:t>Aminikhanghahi</a:t>
            </a:r>
            <a:r>
              <a:rPr lang="en-US" dirty="0"/>
              <a:t>, </a:t>
            </a:r>
            <a:r>
              <a:rPr lang="en-US" dirty="0" err="1"/>
              <a:t>Tinghui</a:t>
            </a:r>
            <a:r>
              <a:rPr lang="en-US" dirty="0"/>
              <a:t> Wang, and Diane J. Cook, </a:t>
            </a:r>
            <a:r>
              <a:rPr lang="en-US" i="1" dirty="0"/>
              <a:t>IEEE </a:t>
            </a:r>
            <a:r>
              <a:rPr lang="en-US" i="1" dirty="0" smtClean="0"/>
              <a:t>Fellow</a:t>
            </a:r>
          </a:p>
          <a:p>
            <a:r>
              <a:rPr lang="en-US" dirty="0" smtClean="0"/>
              <a:t>Publication Journal </a:t>
            </a:r>
            <a:r>
              <a:rPr lang="en-US" i="1" dirty="0" smtClean="0"/>
              <a:t>- </a:t>
            </a:r>
            <a:r>
              <a:rPr lang="en-US" b="1" dirty="0"/>
              <a:t>IEEE Transactions on Knowledge and Data </a:t>
            </a:r>
            <a:r>
              <a:rPr lang="en-US" b="1" dirty="0" smtClean="0"/>
              <a:t>Engineering (3.865)</a:t>
            </a:r>
          </a:p>
          <a:p>
            <a:r>
              <a:rPr lang="en-US" b="1" dirty="0" smtClean="0"/>
              <a:t>Dataset Source- CASAS ( Center of Advanced Studies in Adaptive System)</a:t>
            </a:r>
            <a:endParaRPr lang="en-US" b="1" dirty="0"/>
          </a:p>
          <a:p>
            <a:r>
              <a:rPr lang="en-US" dirty="0" smtClean="0"/>
              <a:t>Dataset Name </a:t>
            </a:r>
            <a:r>
              <a:rPr lang="en-US" dirty="0"/>
              <a:t>- </a:t>
            </a:r>
            <a:r>
              <a:rPr lang="en-US" dirty="0" smtClean="0"/>
              <a:t>Human </a:t>
            </a:r>
            <a:r>
              <a:rPr lang="en-US" dirty="0"/>
              <a:t>Activity Recognition from Continuous Ambient Sensor </a:t>
            </a:r>
            <a:r>
              <a:rPr lang="en-US" dirty="0" smtClean="0"/>
              <a:t>Data Dataset</a:t>
            </a:r>
            <a:endParaRPr lang="en-US" dirty="0"/>
          </a:p>
        </p:txBody>
      </p:sp>
    </p:spTree>
    <p:extLst>
      <p:ext uri="{BB962C8B-B14F-4D97-AF65-F5344CB8AC3E}">
        <p14:creationId xmlns:p14="http://schemas.microsoft.com/office/powerpoint/2010/main" val="4173819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366954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Content Placeholder 2"/>
          <p:cNvSpPr>
            <a:spLocks noGrp="1"/>
          </p:cNvSpPr>
          <p:nvPr>
            <p:ph idx="1"/>
          </p:nvPr>
        </p:nvSpPr>
        <p:spPr/>
        <p:txBody>
          <a:bodyPr/>
          <a:lstStyle/>
          <a:p>
            <a:r>
              <a:rPr lang="en-US" dirty="0"/>
              <a:t>Handling Adversarial Attacks on Deep Neural Network through </a:t>
            </a:r>
            <a:r>
              <a:rPr lang="en-US" dirty="0" smtClean="0"/>
              <a:t>Change Point </a:t>
            </a:r>
            <a:r>
              <a:rPr lang="en-US" dirty="0"/>
              <a:t>Detection Application to Smart Home Time Series Data</a:t>
            </a:r>
          </a:p>
        </p:txBody>
      </p:sp>
    </p:spTree>
    <p:extLst>
      <p:ext uri="{BB962C8B-B14F-4D97-AF65-F5344CB8AC3E}">
        <p14:creationId xmlns:p14="http://schemas.microsoft.com/office/powerpoint/2010/main" val="33301192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532270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a:bodyPr>
          <a:lstStyle/>
          <a:p>
            <a:r>
              <a:rPr lang="en-US" dirty="0" smtClean="0"/>
              <a:t>Change </a:t>
            </a:r>
            <a:r>
              <a:rPr lang="en-US" dirty="0"/>
              <a:t>Point Detection (CPD) is the problem of discovering time points at which the behavior of a time </a:t>
            </a:r>
            <a:r>
              <a:rPr lang="en-US" dirty="0" smtClean="0"/>
              <a:t>series changes </a:t>
            </a:r>
            <a:r>
              <a:rPr lang="en-US" dirty="0"/>
              <a:t>abruptly. </a:t>
            </a:r>
            <a:endParaRPr lang="en-US" dirty="0" smtClean="0"/>
          </a:p>
          <a:p>
            <a:endParaRPr lang="en-US" dirty="0" smtClean="0"/>
          </a:p>
          <a:p>
            <a:r>
              <a:rPr lang="en-US" dirty="0" smtClean="0"/>
              <a:t>A novel </a:t>
            </a:r>
            <a:r>
              <a:rPr lang="en-US" dirty="0"/>
              <a:t>real-time nonparametric change point detection algorithm called </a:t>
            </a:r>
            <a:r>
              <a:rPr lang="en-US" i="1" dirty="0" smtClean="0"/>
              <a:t>SEP</a:t>
            </a:r>
            <a:r>
              <a:rPr lang="en-US" dirty="0" smtClean="0"/>
              <a:t> (Separation </a:t>
            </a:r>
            <a:r>
              <a:rPr lang="en-US" dirty="0"/>
              <a:t>distance as a divergence measure to detect change points in high-dimensional time </a:t>
            </a:r>
            <a:r>
              <a:rPr lang="en-US" dirty="0" smtClean="0"/>
              <a:t>series).  </a:t>
            </a:r>
          </a:p>
          <a:p>
            <a:endParaRPr lang="en-US" dirty="0" smtClean="0"/>
          </a:p>
          <a:p>
            <a:r>
              <a:rPr lang="en-US" b="1" dirty="0" smtClean="0"/>
              <a:t>Index </a:t>
            </a:r>
            <a:r>
              <a:rPr lang="en-US" b="1" dirty="0"/>
              <a:t>Terms</a:t>
            </a:r>
            <a:r>
              <a:rPr lang="en-US" dirty="0"/>
              <a:t>—Activity transition detection, change detection algorithms, Separation distance, smart homes, time series data</a:t>
            </a:r>
            <a:endParaRPr lang="en-US" dirty="0"/>
          </a:p>
        </p:txBody>
      </p:sp>
    </p:spTree>
    <p:extLst>
      <p:ext uri="{BB962C8B-B14F-4D97-AF65-F5344CB8AC3E}">
        <p14:creationId xmlns:p14="http://schemas.microsoft.com/office/powerpoint/2010/main" val="2693002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b="1" dirty="0" smtClean="0">
                <a:solidFill>
                  <a:schemeClr val="tx1"/>
                </a:solidFill>
              </a:rPr>
              <a:t>Direct density ratio </a:t>
            </a:r>
            <a:r>
              <a:rPr lang="en-US" dirty="0" smtClean="0"/>
              <a:t>change point detection algorithms</a:t>
            </a:r>
          </a:p>
          <a:p>
            <a:r>
              <a:rPr lang="en-US" dirty="0" smtClean="0"/>
              <a:t>Detect change points between two consecutive windows of data by estimating their probability density ratio based on the assumption that the probability density of two consecutive windows are same if they belong to the same state.</a:t>
            </a:r>
          </a:p>
          <a:p>
            <a:r>
              <a:rPr lang="en-US" dirty="0" smtClean="0"/>
              <a:t>Introduction of new CPD method built on the notion of </a:t>
            </a:r>
            <a:r>
              <a:rPr lang="en-US" dirty="0" err="1" smtClean="0"/>
              <a:t>SEParation</a:t>
            </a:r>
            <a:r>
              <a:rPr lang="en-US" dirty="0" smtClean="0"/>
              <a:t> distance</a:t>
            </a:r>
            <a:endParaRPr lang="en-US" dirty="0"/>
          </a:p>
        </p:txBody>
      </p:sp>
    </p:spTree>
    <p:extLst>
      <p:ext uri="{BB962C8B-B14F-4D97-AF65-F5344CB8AC3E}">
        <p14:creationId xmlns:p14="http://schemas.microsoft.com/office/powerpoint/2010/main" val="600948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CPD Algorithms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1647" y="1825625"/>
            <a:ext cx="8516982" cy="4836432"/>
          </a:xfrm>
        </p:spPr>
      </p:pic>
    </p:spTree>
    <p:extLst>
      <p:ext uri="{BB962C8B-B14F-4D97-AF65-F5344CB8AC3E}">
        <p14:creationId xmlns:p14="http://schemas.microsoft.com/office/powerpoint/2010/main" val="1031693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308" y="138702"/>
            <a:ext cx="10515600" cy="1325563"/>
          </a:xfrm>
        </p:spPr>
        <p:txBody>
          <a:bodyPr>
            <a:noAutofit/>
          </a:bodyPr>
          <a:lstStyle/>
          <a:p>
            <a:r>
              <a:rPr lang="en-US" sz="4400" dirty="0" smtClean="0"/>
              <a:t>Methodology</a:t>
            </a:r>
            <a:endParaRPr lang="en-US" sz="4400" dirty="0"/>
          </a:p>
        </p:txBody>
      </p:sp>
      <p:sp>
        <p:nvSpPr>
          <p:cNvPr id="3" name="Content Placeholder 2"/>
          <p:cNvSpPr>
            <a:spLocks noGrp="1"/>
          </p:cNvSpPr>
          <p:nvPr>
            <p:ph idx="1"/>
          </p:nvPr>
        </p:nvSpPr>
        <p:spPr>
          <a:xfrm>
            <a:off x="301394" y="1216025"/>
            <a:ext cx="10233800" cy="4351338"/>
          </a:xfrm>
        </p:spPr>
        <p:txBody>
          <a:bodyPr>
            <a:normAutofit/>
          </a:bodyPr>
          <a:lstStyle/>
          <a:p>
            <a:r>
              <a:rPr lang="en-US" sz="2400" dirty="0" smtClean="0"/>
              <a:t>Two </a:t>
            </a:r>
            <a:r>
              <a:rPr lang="en-US" sz="2400" dirty="0"/>
              <a:t>probability densities, </a:t>
            </a:r>
            <a:r>
              <a:rPr lang="en-US" sz="2400" dirty="0" err="1" smtClean="0"/>
              <a:t>f</a:t>
            </a:r>
            <a:r>
              <a:rPr lang="en-US" sz="2400" baseline="-25000" dirty="0" err="1" smtClean="0"/>
              <a:t>t</a:t>
            </a:r>
            <a:r>
              <a:rPr lang="en-US" sz="2400" dirty="0" smtClean="0"/>
              <a:t>(x</a:t>
            </a:r>
            <a:r>
              <a:rPr lang="en-US" sz="2400" dirty="0"/>
              <a:t>) and </a:t>
            </a:r>
            <a:r>
              <a:rPr lang="en-US" sz="2400" dirty="0" smtClean="0"/>
              <a:t>f</a:t>
            </a:r>
            <a:r>
              <a:rPr lang="en-US" sz="2400" baseline="-25000" dirty="0" smtClean="0"/>
              <a:t>t-1</a:t>
            </a:r>
            <a:r>
              <a:rPr lang="en-US" sz="2400" dirty="0" smtClean="0"/>
              <a:t>(x</a:t>
            </a:r>
            <a:r>
              <a:rPr lang="en-US" sz="2400" dirty="0"/>
              <a:t>) </a:t>
            </a:r>
            <a:r>
              <a:rPr lang="en-US" sz="2400" dirty="0" smtClean="0"/>
              <a:t>, corresponding to </a:t>
            </a:r>
            <a:r>
              <a:rPr lang="en-US" sz="2400" dirty="0"/>
              <a:t>two consecutive windows, each with length </a:t>
            </a:r>
            <a:r>
              <a:rPr lang="en-US" sz="2400" dirty="0" smtClean="0"/>
              <a:t>n, density </a:t>
            </a:r>
            <a:r>
              <a:rPr lang="en-US" sz="2400" dirty="0"/>
              <a:t>ratio-based CPD methods use </a:t>
            </a:r>
            <a:r>
              <a:rPr lang="en-US" sz="2400" dirty="0" smtClean="0"/>
              <a:t>“</a:t>
            </a:r>
            <a:r>
              <a:rPr lang="en-US" sz="2400" i="1" dirty="0" smtClean="0"/>
              <a:t>dissimilarity measures” </a:t>
            </a:r>
            <a:r>
              <a:rPr lang="en-US" sz="2400" dirty="0"/>
              <a:t>as a measure of difference between them to </a:t>
            </a:r>
            <a:r>
              <a:rPr lang="en-US" sz="2400" dirty="0" smtClean="0"/>
              <a:t>determine whether </a:t>
            </a:r>
            <a:r>
              <a:rPr lang="en-US" sz="2400" dirty="0"/>
              <a:t>or not there exists a change point </a:t>
            </a:r>
            <a:r>
              <a:rPr lang="en-US" sz="2400" dirty="0" smtClean="0"/>
              <a:t>between these </a:t>
            </a:r>
            <a:r>
              <a:rPr lang="en-US" sz="2400" dirty="0"/>
              <a:t>two windows. </a:t>
            </a:r>
            <a:endParaRPr lang="en-US" sz="2400"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6911" y="2628946"/>
            <a:ext cx="8785860" cy="4015740"/>
          </a:xfrm>
          <a:prstGeom prst="rect">
            <a:avLst/>
          </a:prstGeom>
        </p:spPr>
      </p:pic>
    </p:spTree>
    <p:extLst>
      <p:ext uri="{BB962C8B-B14F-4D97-AF65-F5344CB8AC3E}">
        <p14:creationId xmlns:p14="http://schemas.microsoft.com/office/powerpoint/2010/main" val="3376537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 Description</a:t>
            </a:r>
            <a:endParaRPr lang="en-US" dirty="0"/>
          </a:p>
        </p:txBody>
      </p:sp>
      <p:sp>
        <p:nvSpPr>
          <p:cNvPr id="3" name="Content Placeholder 2"/>
          <p:cNvSpPr>
            <a:spLocks noGrp="1"/>
          </p:cNvSpPr>
          <p:nvPr>
            <p:ph idx="1"/>
          </p:nvPr>
        </p:nvSpPr>
        <p:spPr/>
        <p:txBody>
          <a:bodyPr>
            <a:normAutofit/>
          </a:bodyPr>
          <a:lstStyle/>
          <a:p>
            <a:r>
              <a:rPr lang="en-US" i="1" dirty="0" smtClean="0"/>
              <a:t>Ѳ=(</a:t>
            </a:r>
            <a:r>
              <a:rPr lang="az-Cyrl-AZ" i="1" dirty="0"/>
              <a:t>Ѳ</a:t>
            </a:r>
            <a:r>
              <a:rPr lang="en-US" i="1" baseline="-25000" dirty="0" smtClean="0"/>
              <a:t>1</a:t>
            </a:r>
            <a:r>
              <a:rPr lang="en-US" i="1" dirty="0" smtClean="0"/>
              <a:t>,…,</a:t>
            </a:r>
            <a:r>
              <a:rPr lang="az-Cyrl-AZ" i="1" dirty="0"/>
              <a:t> Ѳ</a:t>
            </a:r>
            <a:r>
              <a:rPr lang="en-US" i="1" baseline="-25000" dirty="0" smtClean="0"/>
              <a:t>n</a:t>
            </a:r>
            <a:r>
              <a:rPr lang="en-US" i="1" dirty="0" smtClean="0"/>
              <a:t>)</a:t>
            </a:r>
            <a:r>
              <a:rPr lang="en-US" i="1" baseline="30000" dirty="0" smtClean="0"/>
              <a:t>T</a:t>
            </a:r>
            <a:r>
              <a:rPr lang="en-US" i="1" dirty="0" smtClean="0"/>
              <a:t> </a:t>
            </a:r>
            <a:r>
              <a:rPr lang="en-US" dirty="0"/>
              <a:t>represents the set of </a:t>
            </a:r>
            <a:r>
              <a:rPr lang="en-US" dirty="0" smtClean="0"/>
              <a:t>parameters for </a:t>
            </a:r>
            <a:r>
              <a:rPr lang="en-US" dirty="0"/>
              <a:t>the ratio function to be learned from </a:t>
            </a:r>
            <a:r>
              <a:rPr lang="en-US" dirty="0" smtClean="0"/>
              <a:t>existing data </a:t>
            </a:r>
            <a:r>
              <a:rPr lang="en-US" dirty="0"/>
              <a:t>points in the current </a:t>
            </a:r>
            <a:r>
              <a:rPr lang="en-US" dirty="0" smtClean="0"/>
              <a:t>windows</a:t>
            </a:r>
            <a:r>
              <a:rPr lang="en-US" dirty="0"/>
              <a:t>, and </a:t>
            </a:r>
            <a:r>
              <a:rPr lang="en-US" i="1" dirty="0"/>
              <a:t>σ&gt;0 </a:t>
            </a:r>
            <a:r>
              <a:rPr lang="en-US" dirty="0"/>
              <a:t>represents </a:t>
            </a:r>
            <a:r>
              <a:rPr lang="en-US" dirty="0" smtClean="0"/>
              <a:t>the kernel </a:t>
            </a:r>
            <a:r>
              <a:rPr lang="en-US" dirty="0"/>
              <a:t>parameter. </a:t>
            </a:r>
            <a:endParaRPr lang="en-US" dirty="0" smtClean="0"/>
          </a:p>
          <a:p>
            <a:r>
              <a:rPr lang="en-US" dirty="0" smtClean="0"/>
              <a:t>In </a:t>
            </a:r>
            <a:r>
              <a:rPr lang="en-US" dirty="0"/>
              <a:t>the training phase, the parameters </a:t>
            </a:r>
            <a:r>
              <a:rPr lang="az-Cyrl-AZ" i="1" dirty="0"/>
              <a:t>Ѳ</a:t>
            </a:r>
            <a:r>
              <a:rPr lang="en-US" i="1" dirty="0" smtClean="0"/>
              <a:t> </a:t>
            </a:r>
            <a:r>
              <a:rPr lang="en-US" dirty="0" smtClean="0"/>
              <a:t>are </a:t>
            </a:r>
            <a:r>
              <a:rPr lang="en-US" dirty="0"/>
              <a:t>determined for each window so that a chosen </a:t>
            </a:r>
            <a:r>
              <a:rPr lang="en-US" dirty="0" smtClean="0"/>
              <a:t>dissimilarity measure </a:t>
            </a:r>
            <a:r>
              <a:rPr lang="en-US" dirty="0"/>
              <a:t>is minimized. </a:t>
            </a:r>
            <a:endParaRPr lang="en-US" dirty="0" smtClean="0"/>
          </a:p>
          <a:p>
            <a:r>
              <a:rPr lang="en-US" dirty="0" smtClean="0"/>
              <a:t>Given </a:t>
            </a:r>
            <a:r>
              <a:rPr lang="en-US" dirty="0"/>
              <a:t>a density-ratio </a:t>
            </a:r>
            <a:r>
              <a:rPr lang="en-US" dirty="0" smtClean="0"/>
              <a:t>estimator </a:t>
            </a:r>
            <a:r>
              <a:rPr lang="en-US" i="1" dirty="0" err="1" smtClean="0"/>
              <a:t>g</a:t>
            </a:r>
            <a:r>
              <a:rPr lang="en-US" i="1" baseline="-25000" dirty="0" err="1" smtClean="0"/>
              <a:t>t</a:t>
            </a:r>
            <a:r>
              <a:rPr lang="en-US" i="1" dirty="0" smtClean="0"/>
              <a:t>(x</a:t>
            </a:r>
            <a:r>
              <a:rPr lang="en-US" i="1" dirty="0"/>
              <a:t>)</a:t>
            </a:r>
            <a:r>
              <a:rPr lang="en-US" dirty="0"/>
              <a:t>, a dissimilarity measure between windows is </a:t>
            </a:r>
            <a:r>
              <a:rPr lang="en-US" dirty="0" smtClean="0"/>
              <a:t>calculated during </a:t>
            </a:r>
            <a:r>
              <a:rPr lang="en-US" dirty="0"/>
              <a:t>the test phase as a change point score</a:t>
            </a:r>
            <a:r>
              <a:rPr lang="en-US" dirty="0" smtClean="0"/>
              <a:t>.</a:t>
            </a:r>
            <a:endParaRPr lang="en-US" dirty="0"/>
          </a:p>
        </p:txBody>
      </p:sp>
    </p:spTree>
    <p:extLst>
      <p:ext uri="{BB962C8B-B14F-4D97-AF65-F5344CB8AC3E}">
        <p14:creationId xmlns:p14="http://schemas.microsoft.com/office/powerpoint/2010/main" val="2808020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err="1"/>
              <a:t>Kullback-Leibler</a:t>
            </a:r>
            <a:r>
              <a:rPr lang="en-US" sz="3200" dirty="0"/>
              <a:t> </a:t>
            </a:r>
            <a:r>
              <a:rPr lang="en-US" sz="3200" dirty="0" smtClean="0"/>
              <a:t>Importance </a:t>
            </a:r>
            <a:r>
              <a:rPr lang="en-US" sz="3200" dirty="0"/>
              <a:t>E</a:t>
            </a:r>
            <a:r>
              <a:rPr lang="en-US" sz="3200" dirty="0" smtClean="0"/>
              <a:t>stimation </a:t>
            </a:r>
            <a:r>
              <a:rPr lang="en-US" sz="3200" dirty="0"/>
              <a:t>P</a:t>
            </a:r>
            <a:r>
              <a:rPr lang="en-US" sz="3200" dirty="0" smtClean="0"/>
              <a:t>rocedure (KLIEP)</a:t>
            </a:r>
            <a:endParaRPr lang="en-US" sz="3200" dirty="0"/>
          </a:p>
        </p:txBody>
      </p:sp>
      <p:sp>
        <p:nvSpPr>
          <p:cNvPr id="3" name="Content Placeholder 2"/>
          <p:cNvSpPr>
            <a:spLocks noGrp="1"/>
          </p:cNvSpPr>
          <p:nvPr>
            <p:ph idx="1"/>
          </p:nvPr>
        </p:nvSpPr>
        <p:spPr>
          <a:xfrm>
            <a:off x="1120000" y="1825625"/>
            <a:ext cx="10233800" cy="4871266"/>
          </a:xfrm>
        </p:spPr>
        <p:txBody>
          <a:bodyPr/>
          <a:lstStyle/>
          <a:p>
            <a:r>
              <a:rPr lang="en-US" dirty="0" smtClean="0"/>
              <a:t>Estimates the density ratio using </a:t>
            </a:r>
            <a:r>
              <a:rPr lang="en-US" dirty="0" err="1" smtClean="0"/>
              <a:t>Kullback-Leibler</a:t>
            </a:r>
            <a:r>
              <a:rPr lang="en-US" dirty="0" smtClean="0"/>
              <a:t> (KL) divergence</a:t>
            </a:r>
          </a:p>
          <a:p>
            <a:endParaRPr lang="en-US" dirty="0"/>
          </a:p>
          <a:p>
            <a:endParaRPr lang="en-US" dirty="0" smtClean="0"/>
          </a:p>
          <a:p>
            <a:pPr marL="0" indent="0">
              <a:buNone/>
            </a:pPr>
            <a:endParaRPr lang="en-US" dirty="0" smtClean="0"/>
          </a:p>
          <a:p>
            <a:r>
              <a:rPr lang="en-US" dirty="0" smtClean="0"/>
              <a:t>Convex </a:t>
            </a:r>
            <a:r>
              <a:rPr lang="en-US" dirty="0"/>
              <a:t>optimization </a:t>
            </a:r>
            <a:r>
              <a:rPr lang="en-US" dirty="0" smtClean="0"/>
              <a:t>problem</a:t>
            </a:r>
          </a:p>
          <a:p>
            <a:r>
              <a:rPr lang="en-US" dirty="0"/>
              <a:t>U</a:t>
            </a:r>
            <a:r>
              <a:rPr lang="en-US" dirty="0" smtClean="0"/>
              <a:t>nique </a:t>
            </a:r>
            <a:r>
              <a:rPr lang="en-US" dirty="0"/>
              <a:t>global optimal solution </a:t>
            </a:r>
            <a:r>
              <a:rPr lang="en-US" i="1" dirty="0"/>
              <a:t>Ѳ </a:t>
            </a:r>
            <a:r>
              <a:rPr lang="en-US" i="1" dirty="0" smtClean="0"/>
              <a:t> </a:t>
            </a:r>
            <a:r>
              <a:rPr lang="en-US" dirty="0" smtClean="0"/>
              <a:t>can </a:t>
            </a:r>
            <a:r>
              <a:rPr lang="en-US" dirty="0"/>
              <a:t>be </a:t>
            </a:r>
            <a:r>
              <a:rPr lang="en-US" dirty="0" smtClean="0"/>
              <a:t>obtained</a:t>
            </a:r>
            <a:r>
              <a:rPr lang="en-US" dirty="0"/>
              <a:t> </a:t>
            </a:r>
            <a:r>
              <a:rPr lang="en-US" dirty="0" smtClean="0"/>
              <a:t>by a gradient projection method.</a:t>
            </a:r>
          </a:p>
          <a:p>
            <a:endParaRPr lang="en-US" dirty="0" smtClean="0"/>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645" y="2357301"/>
            <a:ext cx="5463404" cy="137867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6532" y="4927962"/>
            <a:ext cx="3606507" cy="1507543"/>
          </a:xfrm>
          <a:prstGeom prst="rect">
            <a:avLst/>
          </a:prstGeom>
        </p:spPr>
      </p:pic>
    </p:spTree>
    <p:extLst>
      <p:ext uri="{BB962C8B-B14F-4D97-AF65-F5344CB8AC3E}">
        <p14:creationId xmlns:p14="http://schemas.microsoft.com/office/powerpoint/2010/main" val="2990147676"/>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79</TotalTime>
  <Words>502</Words>
  <Application>Microsoft Office PowerPoint</Application>
  <PresentationFormat>Widescreen</PresentationFormat>
  <Paragraphs>61</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Corbel</vt:lpstr>
      <vt:lpstr>Depth</vt:lpstr>
      <vt:lpstr>Handling Adversarial Attacks on Deep Neural Network through Change Point Detection Application to Smart Home Time Series Data                   </vt:lpstr>
      <vt:lpstr>Team Members</vt:lpstr>
      <vt:lpstr>Real-Time Change Point Detection with application to Smart Home Time Series Data</vt:lpstr>
      <vt:lpstr>Abstract</vt:lpstr>
      <vt:lpstr>Introduction</vt:lpstr>
      <vt:lpstr>Overview of CPD Algorithms</vt:lpstr>
      <vt:lpstr>Methodology</vt:lpstr>
      <vt:lpstr>Parameters Description</vt:lpstr>
      <vt:lpstr>Kullback-Leibler Importance Estimation Procedure (KLIEP)</vt:lpstr>
      <vt:lpstr>Unconstrained Least-Squares Importance Fitting (uLSIF)</vt:lpstr>
      <vt:lpstr>Relative uLSIF (RuLSIF)</vt:lpstr>
      <vt:lpstr>Result and Findings</vt:lpstr>
      <vt:lpstr>Result and Findings</vt:lpstr>
      <vt:lpstr>Result and Findings</vt:lpstr>
      <vt:lpstr>Adversarial Attacks on Deep Neural Networks for Time Series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Outline</vt:lpstr>
      <vt:lpstr>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Adversarial Attacks on Deep Neural Network through Change Point Detection Application to Smart Home Time Series Data</dc:title>
  <dc:creator>Mahbuba</dc:creator>
  <cp:lastModifiedBy>Mahbuba</cp:lastModifiedBy>
  <cp:revision>10</cp:revision>
  <dcterms:created xsi:type="dcterms:W3CDTF">2019-11-19T21:42:06Z</dcterms:created>
  <dcterms:modified xsi:type="dcterms:W3CDTF">2019-11-19T23:01:28Z</dcterms:modified>
</cp:coreProperties>
</file>