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82" r:id="rId3"/>
    <p:sldId id="259" r:id="rId4"/>
    <p:sldId id="260" r:id="rId5"/>
    <p:sldId id="265" r:id="rId6"/>
    <p:sldId id="261" r:id="rId7"/>
    <p:sldId id="266" r:id="rId8"/>
    <p:sldId id="262" r:id="rId9"/>
    <p:sldId id="264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1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34240F-10ED-441A-B4CA-2A22EF5AD2CC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2E98B96-9703-4C34-A9A3-6CEB32A5C3FA}">
      <dgm:prSet phldrT="[Text]"/>
      <dgm:spPr/>
      <dgm:t>
        <a:bodyPr/>
        <a:lstStyle/>
        <a:p>
          <a:r>
            <a:rPr lang="en-US" dirty="0" smtClean="0"/>
            <a:t>Employee Management System</a:t>
          </a:r>
          <a:endParaRPr lang="en-US" dirty="0"/>
        </a:p>
      </dgm:t>
    </dgm:pt>
    <dgm:pt modelId="{EE71FE64-8F3F-4C8B-A171-C424ED638D9A}" type="parTrans" cxnId="{BD36842B-547B-411D-AAD0-315D23FE13D8}">
      <dgm:prSet/>
      <dgm:spPr/>
      <dgm:t>
        <a:bodyPr/>
        <a:lstStyle/>
        <a:p>
          <a:endParaRPr lang="en-US"/>
        </a:p>
      </dgm:t>
    </dgm:pt>
    <dgm:pt modelId="{6B1D44A5-DC22-4F57-8C02-FDC2EF575238}" type="sibTrans" cxnId="{BD36842B-547B-411D-AAD0-315D23FE13D8}">
      <dgm:prSet/>
      <dgm:spPr/>
      <dgm:t>
        <a:bodyPr/>
        <a:lstStyle/>
        <a:p>
          <a:endParaRPr lang="en-US"/>
        </a:p>
      </dgm:t>
    </dgm:pt>
    <dgm:pt modelId="{8F0E2C34-528C-4030-B221-93ED1A209A02}">
      <dgm:prSet phldrT="[Text]"/>
      <dgm:spPr/>
      <dgm:t>
        <a:bodyPr/>
        <a:lstStyle/>
        <a:p>
          <a:r>
            <a:rPr lang="en-US" dirty="0" smtClean="0"/>
            <a:t>Resources and Equipment Management System</a:t>
          </a:r>
          <a:endParaRPr lang="en-US" dirty="0"/>
        </a:p>
      </dgm:t>
    </dgm:pt>
    <dgm:pt modelId="{6CC61CC3-05AE-44A4-9C7C-EC7F40D6536C}" type="parTrans" cxnId="{94C2A6FB-CA74-42DF-8A46-4807EAAE7B99}">
      <dgm:prSet/>
      <dgm:spPr/>
      <dgm:t>
        <a:bodyPr/>
        <a:lstStyle/>
        <a:p>
          <a:endParaRPr lang="en-US"/>
        </a:p>
      </dgm:t>
    </dgm:pt>
    <dgm:pt modelId="{88E92A71-294C-4A1E-9D09-974B3E3735FB}" type="sibTrans" cxnId="{94C2A6FB-CA74-42DF-8A46-4807EAAE7B99}">
      <dgm:prSet/>
      <dgm:spPr/>
      <dgm:t>
        <a:bodyPr/>
        <a:lstStyle/>
        <a:p>
          <a:endParaRPr lang="en-US"/>
        </a:p>
      </dgm:t>
    </dgm:pt>
    <dgm:pt modelId="{74F28A33-C119-4904-BD88-8A182CC4E2F1}">
      <dgm:prSet phldrT="[Text]"/>
      <dgm:spPr/>
      <dgm:t>
        <a:bodyPr/>
        <a:lstStyle/>
        <a:p>
          <a:r>
            <a:rPr lang="en-US" dirty="0" smtClean="0"/>
            <a:t>Fire Response System</a:t>
          </a:r>
          <a:endParaRPr lang="en-US" dirty="0"/>
        </a:p>
      </dgm:t>
    </dgm:pt>
    <dgm:pt modelId="{73D46213-3E12-4FDC-81EF-E932CCD146AF}" type="parTrans" cxnId="{50CE2179-5AA0-42C6-871D-198D629DAE04}">
      <dgm:prSet/>
      <dgm:spPr/>
      <dgm:t>
        <a:bodyPr/>
        <a:lstStyle/>
        <a:p>
          <a:endParaRPr lang="en-US"/>
        </a:p>
      </dgm:t>
    </dgm:pt>
    <dgm:pt modelId="{9BF4EC55-B2FF-4D2C-88C1-78C577641180}" type="sibTrans" cxnId="{50CE2179-5AA0-42C6-871D-198D629DAE04}">
      <dgm:prSet/>
      <dgm:spPr/>
      <dgm:t>
        <a:bodyPr/>
        <a:lstStyle/>
        <a:p>
          <a:endParaRPr lang="en-US"/>
        </a:p>
      </dgm:t>
    </dgm:pt>
    <dgm:pt modelId="{474FAF6D-036D-4C0C-844E-29991BC2D35A}">
      <dgm:prSet phldrT="[Text]"/>
      <dgm:spPr/>
      <dgm:t>
        <a:bodyPr/>
        <a:lstStyle/>
        <a:p>
          <a:r>
            <a:rPr lang="en-US" dirty="0" smtClean="0"/>
            <a:t>Post Fire System</a:t>
          </a:r>
          <a:endParaRPr lang="en-US" dirty="0"/>
        </a:p>
      </dgm:t>
    </dgm:pt>
    <dgm:pt modelId="{BA1E099A-AA96-44B7-8B2E-650C8641A2D2}" type="parTrans" cxnId="{C5FB1D6A-1B77-4070-8BF4-EA8AC6D0626C}">
      <dgm:prSet/>
      <dgm:spPr/>
      <dgm:t>
        <a:bodyPr/>
        <a:lstStyle/>
        <a:p>
          <a:endParaRPr lang="en-US"/>
        </a:p>
      </dgm:t>
    </dgm:pt>
    <dgm:pt modelId="{D94DA784-B793-4EF3-8036-952553CCD920}" type="sibTrans" cxnId="{C5FB1D6A-1B77-4070-8BF4-EA8AC6D0626C}">
      <dgm:prSet/>
      <dgm:spPr/>
      <dgm:t>
        <a:bodyPr/>
        <a:lstStyle/>
        <a:p>
          <a:endParaRPr lang="en-US"/>
        </a:p>
      </dgm:t>
    </dgm:pt>
    <dgm:pt modelId="{4F9B2A92-DC3A-4DA3-B586-E0E1884F0CAC}" type="pres">
      <dgm:prSet presAssocID="{3F34240F-10ED-441A-B4CA-2A22EF5AD2C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31DD3E-D3BD-4BE7-8011-EF73C03505AC}" type="pres">
      <dgm:prSet presAssocID="{52E98B96-9703-4C34-A9A3-6CEB32A5C3F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19E628-0725-4EB9-8859-E627E47B1C73}" type="pres">
      <dgm:prSet presAssocID="{6B1D44A5-DC22-4F57-8C02-FDC2EF575238}" presName="spacer" presStyleCnt="0"/>
      <dgm:spPr/>
    </dgm:pt>
    <dgm:pt modelId="{E00906CC-EB5E-4897-817E-9450BF3B0CA1}" type="pres">
      <dgm:prSet presAssocID="{8F0E2C34-528C-4030-B221-93ED1A209A0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1EF24-929E-482A-9447-43815528F281}" type="pres">
      <dgm:prSet presAssocID="{88E92A71-294C-4A1E-9D09-974B3E3735FB}" presName="spacer" presStyleCnt="0"/>
      <dgm:spPr/>
    </dgm:pt>
    <dgm:pt modelId="{E449C3ED-F2E0-4197-BC15-6BEA2E599C24}" type="pres">
      <dgm:prSet presAssocID="{74F28A33-C119-4904-BD88-8A182CC4E2F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917C4-304C-40D1-9C83-BAE5F7EE5405}" type="pres">
      <dgm:prSet presAssocID="{9BF4EC55-B2FF-4D2C-88C1-78C577641180}" presName="spacer" presStyleCnt="0"/>
      <dgm:spPr/>
    </dgm:pt>
    <dgm:pt modelId="{7AEE49AF-3C6A-4BB6-9400-82A368E10004}" type="pres">
      <dgm:prSet presAssocID="{474FAF6D-036D-4C0C-844E-29991BC2D35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263BB2-A571-4A98-BF6F-6198C1D36170}" type="presOf" srcId="{74F28A33-C119-4904-BD88-8A182CC4E2F1}" destId="{E449C3ED-F2E0-4197-BC15-6BEA2E599C24}" srcOrd="0" destOrd="0" presId="urn:microsoft.com/office/officeart/2005/8/layout/vList2"/>
    <dgm:cxn modelId="{0FB84640-B8F8-4E33-A33F-7C1DB5F201A7}" type="presOf" srcId="{474FAF6D-036D-4C0C-844E-29991BC2D35A}" destId="{7AEE49AF-3C6A-4BB6-9400-82A368E10004}" srcOrd="0" destOrd="0" presId="urn:microsoft.com/office/officeart/2005/8/layout/vList2"/>
    <dgm:cxn modelId="{D6203748-3101-4E85-BC67-2E59B362E94C}" type="presOf" srcId="{8F0E2C34-528C-4030-B221-93ED1A209A02}" destId="{E00906CC-EB5E-4897-817E-9450BF3B0CA1}" srcOrd="0" destOrd="0" presId="urn:microsoft.com/office/officeart/2005/8/layout/vList2"/>
    <dgm:cxn modelId="{50CE2179-5AA0-42C6-871D-198D629DAE04}" srcId="{3F34240F-10ED-441A-B4CA-2A22EF5AD2CC}" destId="{74F28A33-C119-4904-BD88-8A182CC4E2F1}" srcOrd="2" destOrd="0" parTransId="{73D46213-3E12-4FDC-81EF-E932CCD146AF}" sibTransId="{9BF4EC55-B2FF-4D2C-88C1-78C577641180}"/>
    <dgm:cxn modelId="{94C2A6FB-CA74-42DF-8A46-4807EAAE7B99}" srcId="{3F34240F-10ED-441A-B4CA-2A22EF5AD2CC}" destId="{8F0E2C34-528C-4030-B221-93ED1A209A02}" srcOrd="1" destOrd="0" parTransId="{6CC61CC3-05AE-44A4-9C7C-EC7F40D6536C}" sibTransId="{88E92A71-294C-4A1E-9D09-974B3E3735FB}"/>
    <dgm:cxn modelId="{DD337504-A17F-459C-BC1A-107C14F03C8E}" type="presOf" srcId="{52E98B96-9703-4C34-A9A3-6CEB32A5C3FA}" destId="{4A31DD3E-D3BD-4BE7-8011-EF73C03505AC}" srcOrd="0" destOrd="0" presId="urn:microsoft.com/office/officeart/2005/8/layout/vList2"/>
    <dgm:cxn modelId="{BD36842B-547B-411D-AAD0-315D23FE13D8}" srcId="{3F34240F-10ED-441A-B4CA-2A22EF5AD2CC}" destId="{52E98B96-9703-4C34-A9A3-6CEB32A5C3FA}" srcOrd="0" destOrd="0" parTransId="{EE71FE64-8F3F-4C8B-A171-C424ED638D9A}" sibTransId="{6B1D44A5-DC22-4F57-8C02-FDC2EF575238}"/>
    <dgm:cxn modelId="{FB970DC5-653C-4CFD-8652-7BA50F70B12E}" type="presOf" srcId="{3F34240F-10ED-441A-B4CA-2A22EF5AD2CC}" destId="{4F9B2A92-DC3A-4DA3-B586-E0E1884F0CAC}" srcOrd="0" destOrd="0" presId="urn:microsoft.com/office/officeart/2005/8/layout/vList2"/>
    <dgm:cxn modelId="{C5FB1D6A-1B77-4070-8BF4-EA8AC6D0626C}" srcId="{3F34240F-10ED-441A-B4CA-2A22EF5AD2CC}" destId="{474FAF6D-036D-4C0C-844E-29991BC2D35A}" srcOrd="3" destOrd="0" parTransId="{BA1E099A-AA96-44B7-8B2E-650C8641A2D2}" sibTransId="{D94DA784-B793-4EF3-8036-952553CCD920}"/>
    <dgm:cxn modelId="{62520258-5C62-492E-A19A-89219D785EED}" type="presParOf" srcId="{4F9B2A92-DC3A-4DA3-B586-E0E1884F0CAC}" destId="{4A31DD3E-D3BD-4BE7-8011-EF73C03505AC}" srcOrd="0" destOrd="0" presId="urn:microsoft.com/office/officeart/2005/8/layout/vList2"/>
    <dgm:cxn modelId="{09FE520A-6322-45AF-B3D7-AB103425CD76}" type="presParOf" srcId="{4F9B2A92-DC3A-4DA3-B586-E0E1884F0CAC}" destId="{1019E628-0725-4EB9-8859-E627E47B1C73}" srcOrd="1" destOrd="0" presId="urn:microsoft.com/office/officeart/2005/8/layout/vList2"/>
    <dgm:cxn modelId="{F3F8B412-B8CC-443D-A3E1-B351E91F9B92}" type="presParOf" srcId="{4F9B2A92-DC3A-4DA3-B586-E0E1884F0CAC}" destId="{E00906CC-EB5E-4897-817E-9450BF3B0CA1}" srcOrd="2" destOrd="0" presId="urn:microsoft.com/office/officeart/2005/8/layout/vList2"/>
    <dgm:cxn modelId="{5FD70DAB-B607-42B4-859F-092AAD4D26ED}" type="presParOf" srcId="{4F9B2A92-DC3A-4DA3-B586-E0E1884F0CAC}" destId="{A391EF24-929E-482A-9447-43815528F281}" srcOrd="3" destOrd="0" presId="urn:microsoft.com/office/officeart/2005/8/layout/vList2"/>
    <dgm:cxn modelId="{647CE17B-128A-4B1A-8737-31224BBAE9C4}" type="presParOf" srcId="{4F9B2A92-DC3A-4DA3-B586-E0E1884F0CAC}" destId="{E449C3ED-F2E0-4197-BC15-6BEA2E599C24}" srcOrd="4" destOrd="0" presId="urn:microsoft.com/office/officeart/2005/8/layout/vList2"/>
    <dgm:cxn modelId="{6722E185-0A02-4196-832F-CBDDDE851461}" type="presParOf" srcId="{4F9B2A92-DC3A-4DA3-B586-E0E1884F0CAC}" destId="{9F4917C4-304C-40D1-9C83-BAE5F7EE5405}" srcOrd="5" destOrd="0" presId="urn:microsoft.com/office/officeart/2005/8/layout/vList2"/>
    <dgm:cxn modelId="{66AC0A3E-E86B-48E3-B829-CEFA87F1C4B1}" type="presParOf" srcId="{4F9B2A92-DC3A-4DA3-B586-E0E1884F0CAC}" destId="{7AEE49AF-3C6A-4BB6-9400-82A368E1000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1DD3E-D3BD-4BE7-8011-EF73C03505AC}">
      <dsp:nvSpPr>
        <dsp:cNvPr id="0" name=""/>
        <dsp:cNvSpPr/>
      </dsp:nvSpPr>
      <dsp:spPr>
        <a:xfrm>
          <a:off x="0" y="589701"/>
          <a:ext cx="822960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Employee Management System</a:t>
          </a:r>
          <a:endParaRPr lang="en-US" sz="3200" kern="1200" dirty="0"/>
        </a:p>
      </dsp:txBody>
      <dsp:txXfrm>
        <a:off x="37467" y="627168"/>
        <a:ext cx="8154666" cy="692586"/>
      </dsp:txXfrm>
    </dsp:sp>
    <dsp:sp modelId="{E00906CC-EB5E-4897-817E-9450BF3B0CA1}">
      <dsp:nvSpPr>
        <dsp:cNvPr id="0" name=""/>
        <dsp:cNvSpPr/>
      </dsp:nvSpPr>
      <dsp:spPr>
        <a:xfrm>
          <a:off x="0" y="1449381"/>
          <a:ext cx="822960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Resources and Equipment Management System</a:t>
          </a:r>
          <a:endParaRPr lang="en-US" sz="3200" kern="1200" dirty="0"/>
        </a:p>
      </dsp:txBody>
      <dsp:txXfrm>
        <a:off x="37467" y="1486848"/>
        <a:ext cx="8154666" cy="692586"/>
      </dsp:txXfrm>
    </dsp:sp>
    <dsp:sp modelId="{E449C3ED-F2E0-4197-BC15-6BEA2E599C24}">
      <dsp:nvSpPr>
        <dsp:cNvPr id="0" name=""/>
        <dsp:cNvSpPr/>
      </dsp:nvSpPr>
      <dsp:spPr>
        <a:xfrm>
          <a:off x="0" y="2309061"/>
          <a:ext cx="822960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Fire Response System</a:t>
          </a:r>
          <a:endParaRPr lang="en-US" sz="3200" kern="1200" dirty="0"/>
        </a:p>
      </dsp:txBody>
      <dsp:txXfrm>
        <a:off x="37467" y="2346528"/>
        <a:ext cx="8154666" cy="692586"/>
      </dsp:txXfrm>
    </dsp:sp>
    <dsp:sp modelId="{7AEE49AF-3C6A-4BB6-9400-82A368E10004}">
      <dsp:nvSpPr>
        <dsp:cNvPr id="0" name=""/>
        <dsp:cNvSpPr/>
      </dsp:nvSpPr>
      <dsp:spPr>
        <a:xfrm>
          <a:off x="0" y="3168741"/>
          <a:ext cx="8229600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Post Fire System</a:t>
          </a:r>
          <a:endParaRPr lang="en-US" sz="3200" kern="1200" dirty="0"/>
        </a:p>
      </dsp:txBody>
      <dsp:txXfrm>
        <a:off x="37467" y="3206208"/>
        <a:ext cx="815466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13294-840D-414B-B948-DB6C7BE6D71E}" type="datetimeFigureOut">
              <a:rPr lang="en-US" smtClean="0"/>
              <a:pPr/>
              <a:t>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ACE89-B32A-403A-A72C-A34A25F568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9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C6C8C-FB90-4F31-9273-B6BF47AD7EB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6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26FB-0586-4121-B87B-3E87B4FBE045}" type="datetime1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91710-9656-45D1-A0E3-9CA586CD8E8C}" type="datetime1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29652-04F5-487C-B366-26FFF519B0F7}" type="datetime1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F227-1B9A-422E-A510-846B7D81191A}" type="datetime1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7541-2FF2-41D1-878B-8EAB5F733294}" type="datetime1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DBDF-9C0D-492B-B38A-84E6D3CBA411}" type="datetime1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AAE4-B18B-4EB3-AF0A-1E87AD0997B2}" type="datetime1">
              <a:rPr lang="en-US" smtClean="0"/>
              <a:pPr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72C0-AFC7-4DBB-AA4D-0D41E2DE3DF0}" type="datetime1">
              <a:rPr lang="en-US" smtClean="0"/>
              <a:pPr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0C26-D3BE-4BD3-B8C0-849C2E668453}" type="datetime1">
              <a:rPr lang="en-US" smtClean="0"/>
              <a:pPr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4C41-3D9F-44D4-9D80-40ECF9962540}" type="datetime1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A83-EB39-4C56-97E5-EA42DD5124D4}" type="datetime1">
              <a:rPr lang="en-US" smtClean="0"/>
              <a:pPr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26428-6C82-4D2F-B283-5666DF23C22C}" type="datetime1">
              <a:rPr lang="en-US" smtClean="0"/>
              <a:pPr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Fire Station</a:t>
            </a:r>
            <a:br>
              <a:rPr lang="en-US" sz="6000" dirty="0" smtClean="0"/>
            </a:br>
            <a:r>
              <a:rPr lang="en-US" sz="6000" dirty="0" smtClean="0"/>
              <a:t>Management System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77022"/>
      </p:ext>
    </p:extLst>
  </p:cSld>
  <p:clrMapOvr>
    <a:masterClrMapping/>
  </p:clrMapOvr>
  <p:transition advTm="146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4. Post Fire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1066800"/>
            <a:ext cx="206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Flow Diagram: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2277"/>
            <a:ext cx="7543800" cy="4374511"/>
          </a:xfrm>
        </p:spPr>
      </p:pic>
    </p:spTree>
    <p:extLst>
      <p:ext uri="{BB962C8B-B14F-4D97-AF65-F5344CB8AC3E}">
        <p14:creationId xmlns:p14="http://schemas.microsoft.com/office/powerpoint/2010/main" val="13864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4. Post Fire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1066800"/>
            <a:ext cx="204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Fish-Bone Diagram:</a:t>
            </a:r>
            <a:endParaRPr lang="en-US" b="1" dirty="0"/>
          </a:p>
        </p:txBody>
      </p: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831446" y="4013261"/>
            <a:ext cx="5181600" cy="0"/>
          </a:xfrm>
          <a:prstGeom prst="straightConnector1">
            <a:avLst/>
          </a:prstGeom>
          <a:ln w="857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13046" y="3517961"/>
            <a:ext cx="2209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smtClean="0"/>
              <a:t>Inefficient Future Fire Response</a:t>
            </a:r>
            <a:endParaRPr lang="en-US" sz="19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1905000" y="1593272"/>
            <a:ext cx="1835554" cy="2406134"/>
            <a:chOff x="647700" y="1784866"/>
            <a:chExt cx="1835554" cy="240613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447800" y="2195945"/>
              <a:ext cx="1035454" cy="19950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47700" y="1784866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Database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79446" y="1593272"/>
            <a:ext cx="1835554" cy="2406134"/>
            <a:chOff x="647700" y="1784866"/>
            <a:chExt cx="1835554" cy="2406134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447800" y="2195945"/>
              <a:ext cx="1035454" cy="19950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7700" y="1784866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Worker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39623" y="4464788"/>
            <a:ext cx="2344256" cy="1856313"/>
            <a:chOff x="1222577" y="4656382"/>
            <a:chExt cx="2344256" cy="1856313"/>
          </a:xfrm>
        </p:grpSpPr>
        <p:cxnSp>
          <p:nvCxnSpPr>
            <p:cNvPr id="16" name="Straight Arrow Connector 15"/>
            <p:cNvCxnSpPr/>
            <p:nvPr/>
          </p:nvCxnSpPr>
          <p:spPr>
            <a:xfrm rot="14270429">
              <a:off x="2051579" y="4176581"/>
              <a:ext cx="1035454" cy="19950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222577" y="61433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1"/>
                  </a:solidFill>
                </a:rPr>
                <a:t>Method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00400" y="4495800"/>
            <a:ext cx="2344256" cy="1856313"/>
            <a:chOff x="1222577" y="4656382"/>
            <a:chExt cx="2344256" cy="1856313"/>
          </a:xfrm>
        </p:grpSpPr>
        <p:cxnSp>
          <p:nvCxnSpPr>
            <p:cNvPr id="19" name="Straight Arrow Connector 18"/>
            <p:cNvCxnSpPr/>
            <p:nvPr/>
          </p:nvCxnSpPr>
          <p:spPr>
            <a:xfrm rot="14270429">
              <a:off x="2051579" y="4176581"/>
              <a:ext cx="1035454" cy="19950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22577" y="61433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1"/>
                  </a:solidFill>
                </a:rPr>
                <a:t>System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447800" y="2274607"/>
            <a:ext cx="144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/>
                </a:solidFill>
              </a:rPr>
              <a:t>Lack of Maintenance 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57600" y="2655607"/>
            <a:ext cx="144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/>
                </a:solidFill>
              </a:rPr>
              <a:t>Lack of Technical Knowledge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9200" y="4480852"/>
            <a:ext cx="144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/>
                </a:solidFill>
              </a:rPr>
              <a:t>Manual Data Entry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" y="5218606"/>
            <a:ext cx="144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/>
                </a:solidFill>
              </a:rPr>
              <a:t>Lengthy Process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02354" y="5246407"/>
            <a:ext cx="144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/>
                </a:solidFill>
              </a:rPr>
              <a:t>Not User Friendly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908377" y="2704006"/>
            <a:ext cx="1139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021004" y="3124200"/>
            <a:ext cx="1236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219200" y="4757851"/>
            <a:ext cx="1361382" cy="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91392" y="5495605"/>
            <a:ext cx="1111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71800" y="55626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8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Operational Feasibility</a:t>
            </a:r>
          </a:p>
          <a:p>
            <a:r>
              <a:rPr lang="en-US" dirty="0" smtClean="0"/>
              <a:t>Cultural Feasibility</a:t>
            </a:r>
          </a:p>
          <a:p>
            <a:r>
              <a:rPr lang="en-US" dirty="0" smtClean="0"/>
              <a:t>Technical Feasibility</a:t>
            </a:r>
          </a:p>
          <a:p>
            <a:r>
              <a:rPr lang="en-US" dirty="0" smtClean="0"/>
              <a:t>Practical Implication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8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User Friendly Fire Response Request System</a:t>
            </a:r>
          </a:p>
          <a:p>
            <a:endParaRPr lang="en-US" dirty="0" smtClean="0"/>
          </a:p>
          <a:p>
            <a:r>
              <a:rPr lang="en-US" dirty="0" smtClean="0"/>
              <a:t>Fire </a:t>
            </a:r>
            <a:r>
              <a:rPr lang="en-US" dirty="0"/>
              <a:t>History for Analysis</a:t>
            </a:r>
          </a:p>
          <a:p>
            <a:endParaRPr lang="en-US" dirty="0" smtClean="0"/>
          </a:p>
          <a:p>
            <a:r>
              <a:rPr lang="en-US" dirty="0"/>
              <a:t>Ever increasing database</a:t>
            </a:r>
          </a:p>
          <a:p>
            <a:pPr lvl="1"/>
            <a:r>
              <a:rPr lang="en-US" dirty="0"/>
              <a:t>infrastructures</a:t>
            </a:r>
          </a:p>
          <a:p>
            <a:pPr lvl="1"/>
            <a:r>
              <a:rPr lang="en-US" dirty="0"/>
              <a:t>water sources</a:t>
            </a:r>
          </a:p>
          <a:p>
            <a:pPr lvl="1"/>
            <a:r>
              <a:rPr lang="en-US" dirty="0"/>
              <a:t>police stations</a:t>
            </a:r>
          </a:p>
          <a:p>
            <a:pPr lvl="1"/>
            <a:r>
              <a:rPr lang="en-US" dirty="0" smtClean="0"/>
              <a:t>hospitals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</a:t>
            </a:r>
            <a:r>
              <a:rPr lang="en-US" dirty="0" smtClean="0"/>
              <a:t>Feasibility(contd.)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worker database</a:t>
            </a:r>
          </a:p>
          <a:p>
            <a:endParaRPr lang="en-US" dirty="0"/>
          </a:p>
          <a:p>
            <a:r>
              <a:rPr lang="en-US" dirty="0"/>
              <a:t>Improved communication opportunity</a:t>
            </a:r>
          </a:p>
          <a:p>
            <a:endParaRPr lang="en-US" dirty="0"/>
          </a:p>
          <a:p>
            <a:r>
              <a:rPr lang="en-US" dirty="0" smtClean="0"/>
              <a:t>Easier management of fire equipment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4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Cultural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fire response</a:t>
            </a:r>
          </a:p>
          <a:p>
            <a:endParaRPr lang="en-US" dirty="0"/>
          </a:p>
          <a:p>
            <a:r>
              <a:rPr lang="en-US" dirty="0" smtClean="0"/>
              <a:t>Always prepared firefighters</a:t>
            </a:r>
          </a:p>
          <a:p>
            <a:endParaRPr lang="en-US" dirty="0"/>
          </a:p>
          <a:p>
            <a:r>
              <a:rPr lang="en-US" dirty="0" smtClean="0"/>
              <a:t>Easier for leaders to manage team members</a:t>
            </a:r>
          </a:p>
          <a:p>
            <a:endParaRPr lang="en-US" dirty="0"/>
          </a:p>
          <a:p>
            <a:r>
              <a:rPr lang="en-US" dirty="0" smtClean="0"/>
              <a:t>More automated, less paper based 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Cultural </a:t>
            </a:r>
            <a:r>
              <a:rPr lang="en-US" dirty="0" smtClean="0"/>
              <a:t>Feasibility(contd.)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functional station management for station officer</a:t>
            </a:r>
          </a:p>
          <a:p>
            <a:endParaRPr lang="en-US" dirty="0"/>
          </a:p>
          <a:p>
            <a:r>
              <a:rPr lang="en-US" dirty="0" smtClean="0"/>
              <a:t>Confidential reporting's security maintained by station officer and DGO</a:t>
            </a:r>
          </a:p>
          <a:p>
            <a:endParaRPr lang="en-US" dirty="0"/>
          </a:p>
          <a:p>
            <a:r>
              <a:rPr lang="en-US" dirty="0" smtClean="0"/>
              <a:t>Efficient Information flow for employees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Java</a:t>
            </a:r>
            <a:r>
              <a:rPr lang="en-US" dirty="0"/>
              <a:t> for Smart Phone app</a:t>
            </a:r>
          </a:p>
          <a:p>
            <a:pPr lvl="0"/>
            <a:r>
              <a:rPr lang="en-US" b="1" dirty="0"/>
              <a:t>PHP</a:t>
            </a:r>
            <a:r>
              <a:rPr lang="en-US" dirty="0"/>
              <a:t> for Server Side Scripting</a:t>
            </a:r>
          </a:p>
          <a:p>
            <a:pPr lvl="0"/>
            <a:r>
              <a:rPr lang="en-US" b="1" dirty="0"/>
              <a:t>JavaScript</a:t>
            </a:r>
            <a:r>
              <a:rPr lang="en-US" dirty="0"/>
              <a:t> for Client Side Scripting</a:t>
            </a:r>
          </a:p>
          <a:p>
            <a:pPr lvl="0"/>
            <a:r>
              <a:rPr lang="en-US" b="1" dirty="0" err="1" smtClean="0"/>
              <a:t>MySQL</a:t>
            </a:r>
            <a:r>
              <a:rPr lang="en-US" b="1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Database</a:t>
            </a:r>
          </a:p>
          <a:p>
            <a:pPr lvl="0"/>
            <a:r>
              <a:rPr lang="en-US" dirty="0"/>
              <a:t>User Friendly designing will be dealt by </a:t>
            </a:r>
            <a:r>
              <a:rPr lang="en-US" dirty="0" smtClean="0"/>
              <a:t>Engineers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Implication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System engineers will monitor any </a:t>
            </a:r>
            <a:r>
              <a:rPr lang="en-US" dirty="0" smtClean="0"/>
              <a:t>malfunction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Versioning of the system will be </a:t>
            </a:r>
            <a:r>
              <a:rPr lang="en-US" dirty="0" smtClean="0"/>
              <a:t>maintained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8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</a:t>
            </a:r>
            <a:r>
              <a:rPr lang="en-US" dirty="0" smtClean="0"/>
              <a:t>: Development Costs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680427"/>
              </p:ext>
            </p:extLst>
          </p:nvPr>
        </p:nvGraphicFramePr>
        <p:xfrm>
          <a:off x="914400" y="1600200"/>
          <a:ext cx="7535419" cy="40708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77618"/>
                <a:gridCol w="1905000"/>
                <a:gridCol w="1676400"/>
                <a:gridCol w="1676401"/>
              </a:tblGrid>
              <a:tr h="4523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Sector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No of Employee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Time Period</a:t>
                      </a:r>
                      <a:endParaRPr lang="en-US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Cost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0463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System Analyst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(35k/month)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2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 months</a:t>
                      </a:r>
                      <a:endParaRPr lang="en-US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280000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0463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Programmer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(40k/month)</a:t>
                      </a:r>
                      <a:endParaRPr lang="en-US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3 months</a:t>
                      </a:r>
                      <a:endParaRPr lang="en-US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360000</a:t>
                      </a:r>
                      <a:endParaRPr lang="en-US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0463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GUI Designer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(40k/month)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</a:t>
                      </a:r>
                      <a:endParaRPr lang="en-US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 month</a:t>
                      </a:r>
                      <a:endParaRPr lang="en-US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40000</a:t>
                      </a:r>
                      <a:endParaRPr lang="en-US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0463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Database Specialist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(40k/month)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1</a:t>
                      </a:r>
                      <a:endParaRPr lang="en-US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2 months</a:t>
                      </a:r>
                      <a:endParaRPr lang="en-US" sz="180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80000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2200" y="5855732"/>
            <a:ext cx="4086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Total Development Costs: </a:t>
            </a:r>
            <a:r>
              <a:rPr lang="en-US" b="1" dirty="0" smtClean="0"/>
              <a:t>10,30,000 </a:t>
            </a:r>
            <a:r>
              <a:rPr lang="en-US" b="1" dirty="0"/>
              <a:t>BDT.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8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</a:p>
          <a:p>
            <a:r>
              <a:rPr lang="en-US" dirty="0" smtClean="0"/>
              <a:t>Fish-Bone Diagram</a:t>
            </a:r>
          </a:p>
          <a:p>
            <a:r>
              <a:rPr lang="en-US" dirty="0" smtClean="0"/>
              <a:t>Feasibility Analysis</a:t>
            </a:r>
          </a:p>
          <a:p>
            <a:r>
              <a:rPr lang="en-US" dirty="0" smtClean="0"/>
              <a:t>Cost Analysis</a:t>
            </a:r>
          </a:p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1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Cost Analysis: Annual </a:t>
            </a:r>
            <a:r>
              <a:rPr lang="en-US" dirty="0" smtClean="0"/>
              <a:t>Operating Costs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920617"/>
              </p:ext>
            </p:extLst>
          </p:nvPr>
        </p:nvGraphicFramePr>
        <p:xfrm>
          <a:off x="457200" y="1600200"/>
          <a:ext cx="8229600" cy="3703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Sector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 of Employee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Cost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 Operator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(15k/month)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180000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System Maintenance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(25k/year)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25000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Domain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(5k/year)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5000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Server Hosting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(5k/year)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--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5000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58572" y="5486400"/>
            <a:ext cx="3317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Total Annual Costs:  </a:t>
            </a:r>
            <a:r>
              <a:rPr lang="en-US" b="1" dirty="0" smtClean="0"/>
              <a:t>2,15,000BDT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1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Tangible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Decrease fire response time</a:t>
            </a:r>
          </a:p>
          <a:p>
            <a:pPr lvl="0"/>
            <a:r>
              <a:rPr lang="en-US" dirty="0"/>
              <a:t>Manage equipment efficiently</a:t>
            </a:r>
          </a:p>
          <a:p>
            <a:pPr lvl="0"/>
            <a:r>
              <a:rPr lang="en-US" dirty="0"/>
              <a:t>Manage workers efficiently</a:t>
            </a:r>
          </a:p>
          <a:p>
            <a:pPr lvl="0"/>
            <a:r>
              <a:rPr lang="en-US" dirty="0"/>
              <a:t>Reduce paper works</a:t>
            </a:r>
          </a:p>
          <a:p>
            <a:pPr lvl="0"/>
            <a:r>
              <a:rPr lang="en-US" dirty="0" smtClean="0"/>
              <a:t>Automate </a:t>
            </a:r>
            <a:r>
              <a:rPr lang="en-US" dirty="0"/>
              <a:t>fire station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Intangible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Improve fire response system</a:t>
            </a:r>
          </a:p>
          <a:p>
            <a:pPr lvl="0"/>
            <a:r>
              <a:rPr lang="en-US" dirty="0"/>
              <a:t>Confidence increased after successful operation</a:t>
            </a:r>
          </a:p>
          <a:p>
            <a:pPr lvl="0"/>
            <a:r>
              <a:rPr lang="en-US" dirty="0"/>
              <a:t>Technical knowledge improved</a:t>
            </a:r>
          </a:p>
          <a:p>
            <a:pPr lvl="0"/>
            <a:r>
              <a:rPr lang="en-US" dirty="0"/>
              <a:t>Modern technology introduced</a:t>
            </a:r>
          </a:p>
          <a:p>
            <a:pPr lvl="0"/>
            <a:r>
              <a:rPr lang="en-US" dirty="0"/>
              <a:t>Reputation Increased</a:t>
            </a:r>
          </a:p>
          <a:p>
            <a:r>
              <a:rPr lang="en-US" dirty="0"/>
              <a:t>Better communication system between fire stations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Questions</a:t>
            </a:r>
            <a:endParaRPr lang="en-US" sz="9600" dirty="0" smtClean="0"/>
          </a:p>
          <a:p>
            <a:pPr marL="0" indent="0" algn="ctr">
              <a:buNone/>
            </a:pPr>
            <a:r>
              <a:rPr lang="en-US" sz="9600" dirty="0" smtClean="0"/>
              <a:t>??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0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Thanking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Sadia</a:t>
            </a:r>
            <a:r>
              <a:rPr lang="en-US" dirty="0" smtClean="0"/>
              <a:t> </a:t>
            </a:r>
            <a:r>
              <a:rPr lang="en-US" dirty="0" err="1" smtClean="0"/>
              <a:t>Atique</a:t>
            </a:r>
            <a:r>
              <a:rPr lang="en-US" dirty="0" smtClean="0"/>
              <a:t>, 1005013</a:t>
            </a:r>
          </a:p>
          <a:p>
            <a:pPr algn="r"/>
            <a:r>
              <a:rPr lang="en-US" dirty="0" err="1" smtClean="0"/>
              <a:t>Tasmin</a:t>
            </a:r>
            <a:r>
              <a:rPr lang="en-US" dirty="0" smtClean="0"/>
              <a:t> </a:t>
            </a:r>
            <a:r>
              <a:rPr lang="en-US" dirty="0" err="1" smtClean="0"/>
              <a:t>Chowdhury</a:t>
            </a:r>
            <a:r>
              <a:rPr lang="en-US" dirty="0" smtClean="0"/>
              <a:t>, 1005025</a:t>
            </a:r>
          </a:p>
          <a:p>
            <a:pPr algn="r"/>
            <a:r>
              <a:rPr lang="en-US" dirty="0" err="1" smtClean="0"/>
              <a:t>Aman</a:t>
            </a:r>
            <a:r>
              <a:rPr lang="en-US" dirty="0" smtClean="0"/>
              <a:t> </a:t>
            </a:r>
            <a:r>
              <a:rPr lang="en-US" dirty="0" err="1" smtClean="0"/>
              <a:t>Ullah</a:t>
            </a:r>
            <a:r>
              <a:rPr lang="en-US" dirty="0" smtClean="0"/>
              <a:t> </a:t>
            </a:r>
            <a:r>
              <a:rPr lang="en-US" dirty="0" err="1" smtClean="0"/>
              <a:t>Aman</a:t>
            </a:r>
            <a:r>
              <a:rPr lang="en-US" dirty="0" smtClean="0"/>
              <a:t>, 1005026</a:t>
            </a:r>
          </a:p>
          <a:p>
            <a:pPr algn="r"/>
            <a:r>
              <a:rPr lang="en-US" dirty="0" smtClean="0"/>
              <a:t>Abdullah Al </a:t>
            </a:r>
            <a:r>
              <a:rPr lang="en-US" dirty="0" err="1" smtClean="0"/>
              <a:t>Fahim</a:t>
            </a:r>
            <a:r>
              <a:rPr lang="en-US" dirty="0" smtClean="0"/>
              <a:t>, 1005028</a:t>
            </a:r>
          </a:p>
          <a:p>
            <a:pPr algn="r"/>
            <a:r>
              <a:rPr lang="en-US" dirty="0" err="1" smtClean="0"/>
              <a:t>Hasanul</a:t>
            </a:r>
            <a:r>
              <a:rPr lang="en-US" dirty="0" smtClean="0"/>
              <a:t> Aziz, 1005030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32962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1. Employee 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76699"/>
            <a:ext cx="7794955" cy="500030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1066800"/>
            <a:ext cx="206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Flow Diagram: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41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1. Employee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1066800"/>
            <a:ext cx="204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Fish-Bone Diagram:</a:t>
            </a:r>
            <a:endParaRPr lang="en-US" b="1" dirty="0"/>
          </a:p>
        </p:txBody>
      </p:sp>
      <p:cxnSp>
        <p:nvCxnSpPr>
          <p:cNvPr id="7" name="Straight Arrow Connector 6"/>
          <p:cNvCxnSpPr>
            <a:stCxn id="9" idx="2"/>
          </p:cNvCxnSpPr>
          <p:nvPr/>
        </p:nvCxnSpPr>
        <p:spPr>
          <a:xfrm flipH="1">
            <a:off x="914400" y="4204855"/>
            <a:ext cx="5181600" cy="0"/>
          </a:xfrm>
          <a:prstGeom prst="straightConnector1">
            <a:avLst/>
          </a:prstGeom>
          <a:ln w="857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96000" y="3709555"/>
            <a:ext cx="1981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smtClean="0"/>
              <a:t>Lengthy  Manual Process</a:t>
            </a:r>
            <a:endParaRPr lang="en-US" sz="1900" b="1" dirty="0"/>
          </a:p>
        </p:txBody>
      </p:sp>
      <p:cxnSp>
        <p:nvCxnSpPr>
          <p:cNvPr id="19" name="Straight Connector 18"/>
          <p:cNvCxnSpPr>
            <a:stCxn id="23" idx="3"/>
            <a:endCxn id="23" idx="1"/>
          </p:cNvCxnSpPr>
          <p:nvPr/>
        </p:nvCxnSpPr>
        <p:spPr>
          <a:xfrm flipH="1">
            <a:off x="685800" y="2667000"/>
            <a:ext cx="14410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143000" y="1784866"/>
            <a:ext cx="1835554" cy="2406134"/>
            <a:chOff x="647700" y="1784866"/>
            <a:chExt cx="1835554" cy="2406134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447800" y="2195945"/>
              <a:ext cx="1035454" cy="19950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47700" y="1784866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1"/>
                  </a:solidFill>
                </a:rPr>
                <a:t>Worker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85800" y="2436167"/>
            <a:ext cx="144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/>
                </a:solidFill>
              </a:rPr>
              <a:t>Lacks Technological Knowledge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3000" y="3352800"/>
            <a:ext cx="144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/>
                </a:solidFill>
              </a:rPr>
              <a:t>Huge Work</a:t>
            </a:r>
            <a:r>
              <a:rPr lang="en-US" sz="1200" b="1" dirty="0">
                <a:solidFill>
                  <a:schemeClr val="accent1"/>
                </a:solidFill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</a:rPr>
              <a:t>Load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743200" y="1784866"/>
            <a:ext cx="1835554" cy="2406134"/>
            <a:chOff x="647700" y="1784866"/>
            <a:chExt cx="1835554" cy="2406134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1447800" y="2195945"/>
              <a:ext cx="1035454" cy="19950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7700" y="1784866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1"/>
                  </a:solidFill>
                </a:rPr>
                <a:t>System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740554" y="2542401"/>
            <a:ext cx="144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/>
                </a:solidFill>
              </a:rPr>
              <a:t>Not User Friendly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22744" y="4656382"/>
            <a:ext cx="2344256" cy="1856313"/>
            <a:chOff x="1222577" y="4656382"/>
            <a:chExt cx="2344256" cy="1856313"/>
          </a:xfrm>
        </p:grpSpPr>
        <p:cxnSp>
          <p:nvCxnSpPr>
            <p:cNvPr id="36" name="Straight Arrow Connector 35"/>
            <p:cNvCxnSpPr/>
            <p:nvPr/>
          </p:nvCxnSpPr>
          <p:spPr>
            <a:xfrm rot="14270429">
              <a:off x="2051579" y="4176581"/>
              <a:ext cx="1035454" cy="19950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222577" y="61433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1"/>
                  </a:solidFill>
                </a:rPr>
                <a:t>Materials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87754" y="4752201"/>
            <a:ext cx="144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/>
                </a:solidFill>
              </a:rPr>
              <a:t>Server Down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922944" y="4648200"/>
            <a:ext cx="2344256" cy="1856313"/>
            <a:chOff x="1222577" y="4656382"/>
            <a:chExt cx="2344256" cy="1856313"/>
          </a:xfrm>
        </p:grpSpPr>
        <p:cxnSp>
          <p:nvCxnSpPr>
            <p:cNvPr id="42" name="Straight Arrow Connector 41"/>
            <p:cNvCxnSpPr/>
            <p:nvPr/>
          </p:nvCxnSpPr>
          <p:spPr>
            <a:xfrm rot="14270429">
              <a:off x="2051579" y="4176581"/>
              <a:ext cx="1035454" cy="19950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222577" y="61433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1"/>
                  </a:solidFill>
                </a:rPr>
                <a:t>Database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>
          <a:xfrm>
            <a:off x="1290100" y="3629799"/>
            <a:ext cx="1373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884277" y="2819400"/>
            <a:ext cx="129732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48000" y="4648200"/>
            <a:ext cx="144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/>
                </a:solidFill>
              </a:rPr>
              <a:t>Lack of Maintenance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09600" y="5029200"/>
            <a:ext cx="106872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69846" y="5153799"/>
            <a:ext cx="12259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-76200" y="5329535"/>
            <a:ext cx="144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/>
                </a:solidFill>
              </a:rPr>
              <a:t>Lack of Maintenance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228600" y="5791200"/>
            <a:ext cx="106872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835554" y="5029200"/>
            <a:ext cx="144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Lack of 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Resource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1524000" y="5486400"/>
            <a:ext cx="106872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352800" y="4648200"/>
            <a:ext cx="2344256" cy="1856313"/>
            <a:chOff x="1222577" y="4656382"/>
            <a:chExt cx="2344256" cy="1856313"/>
          </a:xfrm>
        </p:grpSpPr>
        <p:cxnSp>
          <p:nvCxnSpPr>
            <p:cNvPr id="56" name="Straight Arrow Connector 55"/>
            <p:cNvCxnSpPr/>
            <p:nvPr/>
          </p:nvCxnSpPr>
          <p:spPr>
            <a:xfrm rot="14270429">
              <a:off x="2051579" y="4176581"/>
              <a:ext cx="1035454" cy="19950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222577" y="61433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1"/>
                  </a:solidFill>
                </a:rPr>
                <a:t>Data Operator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267200" y="5329535"/>
            <a:ext cx="144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/>
                </a:solidFill>
              </a:rPr>
              <a:t>Real Time Data Entry Required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329892" y="5786735"/>
            <a:ext cx="13783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19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1066800"/>
            <a:ext cx="206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Flow Diagram:</a:t>
            </a:r>
            <a:endParaRPr lang="en-US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2. Resources and Equipment Management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55" y="1456443"/>
            <a:ext cx="7352845" cy="5020557"/>
          </a:xfrm>
        </p:spPr>
      </p:pic>
    </p:spTree>
    <p:extLst>
      <p:ext uri="{BB962C8B-B14F-4D97-AF65-F5344CB8AC3E}">
        <p14:creationId xmlns:p14="http://schemas.microsoft.com/office/powerpoint/2010/main" val="13864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1066800"/>
            <a:ext cx="204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Fish-Bone Diagram:</a:t>
            </a:r>
            <a:endParaRPr lang="en-US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2. Resources and Equipment Management</a:t>
            </a:r>
            <a:endParaRPr lang="en-US" dirty="0"/>
          </a:p>
        </p:txBody>
      </p:sp>
      <p:cxnSp>
        <p:nvCxnSpPr>
          <p:cNvPr id="8" name="Straight Arrow Connector 7"/>
          <p:cNvCxnSpPr>
            <a:stCxn id="10" idx="2"/>
          </p:cNvCxnSpPr>
          <p:nvPr/>
        </p:nvCxnSpPr>
        <p:spPr>
          <a:xfrm flipH="1">
            <a:off x="831446" y="4013261"/>
            <a:ext cx="5181600" cy="0"/>
          </a:xfrm>
          <a:prstGeom prst="straightConnector1">
            <a:avLst/>
          </a:prstGeom>
          <a:ln w="857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13046" y="3517961"/>
            <a:ext cx="2209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smtClean="0"/>
              <a:t>Less Efficient  Management</a:t>
            </a:r>
            <a:endParaRPr lang="en-US" sz="19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905000" y="1593272"/>
            <a:ext cx="1835554" cy="2406134"/>
            <a:chOff x="647700" y="1784866"/>
            <a:chExt cx="1835554" cy="240613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447800" y="2195945"/>
              <a:ext cx="1035454" cy="19950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47700" y="1784866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Database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79446" y="1593272"/>
            <a:ext cx="1835554" cy="2406134"/>
            <a:chOff x="647700" y="1784866"/>
            <a:chExt cx="1835554" cy="240613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447800" y="2195945"/>
              <a:ext cx="1035454" cy="19950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47700" y="1784866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Worker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39623" y="4464788"/>
            <a:ext cx="2344256" cy="1856313"/>
            <a:chOff x="1222577" y="4656382"/>
            <a:chExt cx="2344256" cy="1856313"/>
          </a:xfrm>
        </p:grpSpPr>
        <p:cxnSp>
          <p:nvCxnSpPr>
            <p:cNvPr id="18" name="Straight Arrow Connector 17"/>
            <p:cNvCxnSpPr/>
            <p:nvPr/>
          </p:nvCxnSpPr>
          <p:spPr>
            <a:xfrm rot="14270429">
              <a:off x="2051579" y="4176581"/>
              <a:ext cx="1035454" cy="19950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22577" y="61433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1"/>
                  </a:solidFill>
                </a:rPr>
                <a:t>Method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00400" y="4495800"/>
            <a:ext cx="2344256" cy="1856313"/>
            <a:chOff x="1222577" y="4656382"/>
            <a:chExt cx="2344256" cy="1856313"/>
          </a:xfrm>
        </p:grpSpPr>
        <p:cxnSp>
          <p:nvCxnSpPr>
            <p:cNvPr id="21" name="Straight Arrow Connector 20"/>
            <p:cNvCxnSpPr/>
            <p:nvPr/>
          </p:nvCxnSpPr>
          <p:spPr>
            <a:xfrm rot="14270429">
              <a:off x="2051579" y="4176581"/>
              <a:ext cx="1035454" cy="19950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222577" y="61433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1"/>
                  </a:solidFill>
                </a:rPr>
                <a:t>System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47800" y="2274607"/>
            <a:ext cx="144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/>
                </a:solidFill>
              </a:rPr>
              <a:t>Lack of Maintenance 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57600" y="2655607"/>
            <a:ext cx="144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/>
                </a:solidFill>
              </a:rPr>
              <a:t>Lack of Technical Knowledge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19200" y="4480852"/>
            <a:ext cx="144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/>
                </a:solidFill>
              </a:rPr>
              <a:t>Manual Data Entry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000" y="5218606"/>
            <a:ext cx="144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/>
                </a:solidFill>
              </a:rPr>
              <a:t>Lengthy Process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2354" y="5246407"/>
            <a:ext cx="144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/>
                </a:solidFill>
              </a:rPr>
              <a:t>Not User Friendly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908377" y="2704006"/>
            <a:ext cx="1139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021004" y="3124200"/>
            <a:ext cx="1236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219200" y="4757851"/>
            <a:ext cx="1361382" cy="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91392" y="5495605"/>
            <a:ext cx="1111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971800" y="55626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1066800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Flow</a:t>
            </a:r>
          </a:p>
          <a:p>
            <a:r>
              <a:rPr lang="en-US" b="1" dirty="0" smtClean="0"/>
              <a:t>Diagram:</a:t>
            </a:r>
            <a:endParaRPr lang="en-US" b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3. Fire </a:t>
            </a:r>
            <a:r>
              <a:rPr lang="en-US" dirty="0" smtClean="0"/>
              <a:t>Response Management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14400"/>
            <a:ext cx="6623671" cy="5867400"/>
          </a:xfrm>
        </p:spPr>
      </p:pic>
    </p:spTree>
    <p:extLst>
      <p:ext uri="{BB962C8B-B14F-4D97-AF65-F5344CB8AC3E}">
        <p14:creationId xmlns:p14="http://schemas.microsoft.com/office/powerpoint/2010/main" val="13864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3. Fire </a:t>
            </a:r>
            <a:r>
              <a:rPr lang="en-US" dirty="0" smtClean="0"/>
              <a:t>Response Management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066800"/>
            <a:ext cx="202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Fish Bone Diagram:</a:t>
            </a:r>
            <a:endParaRPr lang="en-US" b="1" dirty="0"/>
          </a:p>
        </p:txBody>
      </p: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914400" y="4204855"/>
            <a:ext cx="5181600" cy="0"/>
          </a:xfrm>
          <a:prstGeom prst="straightConnector1">
            <a:avLst/>
          </a:prstGeom>
          <a:ln w="857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96000" y="3709555"/>
            <a:ext cx="1981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 smtClean="0"/>
              <a:t>Slow Fire Response</a:t>
            </a:r>
            <a:endParaRPr lang="en-US" sz="19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983846" y="1784866"/>
            <a:ext cx="1835554" cy="2406134"/>
            <a:chOff x="647700" y="1784866"/>
            <a:chExt cx="1835554" cy="240613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447800" y="2195945"/>
              <a:ext cx="1035454" cy="19950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47700" y="1784866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Public Users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81200" y="1784866"/>
            <a:ext cx="1835554" cy="2406134"/>
            <a:chOff x="647700" y="1784866"/>
            <a:chExt cx="1835554" cy="2406134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447800" y="2195945"/>
              <a:ext cx="1035454" cy="19950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7700" y="1784866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accent1"/>
                  </a:solidFill>
                </a:rPr>
                <a:t>Policies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22577" y="4656382"/>
            <a:ext cx="2344256" cy="1856313"/>
            <a:chOff x="1222577" y="4656382"/>
            <a:chExt cx="2344256" cy="1856313"/>
          </a:xfrm>
        </p:grpSpPr>
        <p:cxnSp>
          <p:nvCxnSpPr>
            <p:cNvPr id="16" name="Straight Arrow Connector 15"/>
            <p:cNvCxnSpPr/>
            <p:nvPr/>
          </p:nvCxnSpPr>
          <p:spPr>
            <a:xfrm rot="14270429">
              <a:off x="2051579" y="4176581"/>
              <a:ext cx="1035454" cy="19950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222577" y="61433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1"/>
                  </a:solidFill>
                </a:rPr>
                <a:t>Procedure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4724400"/>
            <a:ext cx="2344256" cy="1856313"/>
            <a:chOff x="1222577" y="4656382"/>
            <a:chExt cx="2344256" cy="1856313"/>
          </a:xfrm>
        </p:grpSpPr>
        <p:cxnSp>
          <p:nvCxnSpPr>
            <p:cNvPr id="19" name="Straight Arrow Connector 18"/>
            <p:cNvCxnSpPr/>
            <p:nvPr/>
          </p:nvCxnSpPr>
          <p:spPr>
            <a:xfrm rot="14270429">
              <a:off x="2051579" y="4176581"/>
              <a:ext cx="1035454" cy="19950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22577" y="61433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1"/>
                  </a:solidFill>
                </a:rPr>
                <a:t>Fire Fighter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40154" y="2466201"/>
            <a:ext cx="144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/>
                </a:solidFill>
              </a:rPr>
              <a:t>Unaware 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7354" y="3352800"/>
            <a:ext cx="144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/>
                </a:solidFill>
              </a:rPr>
              <a:t>Less Precaution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9554" y="2819400"/>
            <a:ext cx="144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Lack of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Verification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02154" y="4672446"/>
            <a:ext cx="144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/>
                </a:solidFill>
              </a:rPr>
              <a:t>Not automated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954" y="5410200"/>
            <a:ext cx="144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/>
                </a:solidFill>
              </a:rPr>
              <a:t>Lengthy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37177" y="4713963"/>
            <a:ext cx="144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/>
                </a:solidFill>
              </a:rPr>
              <a:t>Not Skilled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59554" y="5285508"/>
            <a:ext cx="144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/>
                </a:solidFill>
              </a:rPr>
              <a:t>Lack of Knowledge</a:t>
            </a:r>
            <a:br>
              <a:rPr lang="en-US" sz="1200" b="1" dirty="0" smtClean="0">
                <a:solidFill>
                  <a:schemeClr val="accent1"/>
                </a:solidFill>
              </a:rPr>
            </a:br>
            <a:r>
              <a:rPr lang="en-US" sz="1200" b="1" dirty="0" smtClean="0">
                <a:solidFill>
                  <a:schemeClr val="accent1"/>
                </a:solidFill>
              </a:rPr>
              <a:t>of Resources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1144454" y="2743200"/>
            <a:ext cx="912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371600" y="35814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352800" y="3281065"/>
            <a:ext cx="1101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00200" y="4953000"/>
            <a:ext cx="1063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5" idx="2"/>
          </p:cNvCxnSpPr>
          <p:nvPr/>
        </p:nvCxnSpPr>
        <p:spPr>
          <a:xfrm>
            <a:off x="1565477" y="5687199"/>
            <a:ext cx="720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308677" y="4990962"/>
            <a:ext cx="812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276600" y="5715000"/>
            <a:ext cx="14410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997123" y="1796350"/>
            <a:ext cx="1835554" cy="2406134"/>
            <a:chOff x="647700" y="1784866"/>
            <a:chExt cx="1835554" cy="2406134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1447800" y="2195945"/>
              <a:ext cx="1035454" cy="1995055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47700" y="1784866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1"/>
                  </a:solidFill>
                </a:rPr>
                <a:t>Materials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733800" y="2286000"/>
            <a:ext cx="144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</a:rPr>
              <a:t>Database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3754539" y="2562999"/>
            <a:ext cx="11984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045354" y="3380601"/>
            <a:ext cx="1441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1"/>
                </a:solidFill>
              </a:rPr>
              <a:t>Server Down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4457700" y="3657600"/>
            <a:ext cx="102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6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527</Words>
  <Application>Microsoft Office PowerPoint</Application>
  <PresentationFormat>On-screen Show (4:3)</PresentationFormat>
  <Paragraphs>216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Fire Station Management System</vt:lpstr>
      <vt:lpstr>Outline</vt:lpstr>
      <vt:lpstr>Subsystems</vt:lpstr>
      <vt:lpstr>1. Employee Management</vt:lpstr>
      <vt:lpstr>1. Employee Management</vt:lpstr>
      <vt:lpstr>PowerPoint Presentation</vt:lpstr>
      <vt:lpstr>PowerPoint Presentation</vt:lpstr>
      <vt:lpstr>3. Fire Response Management</vt:lpstr>
      <vt:lpstr>3. Fire Response Management</vt:lpstr>
      <vt:lpstr>4. Post Fire Management</vt:lpstr>
      <vt:lpstr>4. Post Fire Management</vt:lpstr>
      <vt:lpstr>Feasibility Analysis</vt:lpstr>
      <vt:lpstr>Operational Feasibility</vt:lpstr>
      <vt:lpstr>Operational Feasibility(contd.)</vt:lpstr>
      <vt:lpstr>Cultural Feasibility</vt:lpstr>
      <vt:lpstr>Cultural Feasibility(contd.)</vt:lpstr>
      <vt:lpstr>Technical Feasibility</vt:lpstr>
      <vt:lpstr>Practical Implication</vt:lpstr>
      <vt:lpstr>Cost Analysis: Development Costs</vt:lpstr>
      <vt:lpstr>Cost Analysis: Annual Operating Costs</vt:lpstr>
      <vt:lpstr>Tangible Benefits</vt:lpstr>
      <vt:lpstr>Intangible Benefits</vt:lpstr>
      <vt:lpstr>PowerPoint Presentation</vt:lpstr>
      <vt:lpstr>Thanking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fahim0120D</dc:creator>
  <cp:lastModifiedBy>fahim0120D</cp:lastModifiedBy>
  <cp:revision>78</cp:revision>
  <dcterms:created xsi:type="dcterms:W3CDTF">2006-08-16T00:00:00Z</dcterms:created>
  <dcterms:modified xsi:type="dcterms:W3CDTF">2014-02-10T08:04:26Z</dcterms:modified>
</cp:coreProperties>
</file>