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5"/>
  </p:notesMasterIdLst>
  <p:handoutMasterIdLst>
    <p:handoutMasterId r:id="rId116"/>
  </p:handoutMasterIdLst>
  <p:sldIdLst>
    <p:sldId id="256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40" r:id="rId36"/>
    <p:sldId id="268" r:id="rId37"/>
    <p:sldId id="298" r:id="rId38"/>
    <p:sldId id="257" r:id="rId39"/>
    <p:sldId id="264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97" r:id="rId58"/>
    <p:sldId id="299" r:id="rId59"/>
    <p:sldId id="261" r:id="rId60"/>
    <p:sldId id="265" r:id="rId61"/>
    <p:sldId id="300" r:id="rId62"/>
    <p:sldId id="301" r:id="rId63"/>
    <p:sldId id="302" r:id="rId64"/>
    <p:sldId id="303" r:id="rId65"/>
    <p:sldId id="304" r:id="rId66"/>
    <p:sldId id="305" r:id="rId67"/>
    <p:sldId id="306" r:id="rId68"/>
    <p:sldId id="307" r:id="rId69"/>
    <p:sldId id="308" r:id="rId70"/>
    <p:sldId id="309" r:id="rId71"/>
    <p:sldId id="310" r:id="rId72"/>
    <p:sldId id="311" r:id="rId73"/>
    <p:sldId id="312" r:id="rId74"/>
    <p:sldId id="313" r:id="rId75"/>
    <p:sldId id="314" r:id="rId76"/>
    <p:sldId id="315" r:id="rId77"/>
    <p:sldId id="262" r:id="rId78"/>
    <p:sldId id="317" r:id="rId79"/>
    <p:sldId id="266" r:id="rId80"/>
    <p:sldId id="318" r:id="rId81"/>
    <p:sldId id="319" r:id="rId82"/>
    <p:sldId id="320" r:id="rId83"/>
    <p:sldId id="321" r:id="rId84"/>
    <p:sldId id="322" r:id="rId85"/>
    <p:sldId id="323" r:id="rId86"/>
    <p:sldId id="324" r:id="rId87"/>
    <p:sldId id="325" r:id="rId88"/>
    <p:sldId id="326" r:id="rId89"/>
    <p:sldId id="327" r:id="rId90"/>
    <p:sldId id="328" r:id="rId91"/>
    <p:sldId id="329" r:id="rId92"/>
    <p:sldId id="330" r:id="rId93"/>
    <p:sldId id="331" r:id="rId94"/>
    <p:sldId id="332" r:id="rId95"/>
    <p:sldId id="333" r:id="rId96"/>
    <p:sldId id="334" r:id="rId97"/>
    <p:sldId id="335" r:id="rId98"/>
    <p:sldId id="336" r:id="rId99"/>
    <p:sldId id="337" r:id="rId100"/>
    <p:sldId id="338" r:id="rId101"/>
    <p:sldId id="339" r:id="rId102"/>
    <p:sldId id="263" r:id="rId103"/>
    <p:sldId id="267" r:id="rId104"/>
    <p:sldId id="271" r:id="rId105"/>
    <p:sldId id="277" r:id="rId106"/>
    <p:sldId id="272" r:id="rId107"/>
    <p:sldId id="273" r:id="rId108"/>
    <p:sldId id="278" r:id="rId109"/>
    <p:sldId id="274" r:id="rId110"/>
    <p:sldId id="275" r:id="rId111"/>
    <p:sldId id="279" r:id="rId112"/>
    <p:sldId id="276" r:id="rId113"/>
    <p:sldId id="269" r:id="rId1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737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34240F-10ED-441A-B4CA-2A22EF5AD2CC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2E98B96-9703-4C34-A9A3-6CEB32A5C3FA}">
      <dgm:prSet phldrT="[Text]"/>
      <dgm:spPr/>
      <dgm:t>
        <a:bodyPr/>
        <a:lstStyle/>
        <a:p>
          <a:r>
            <a:rPr lang="en-US" dirty="0" smtClean="0"/>
            <a:t>Employee Management System</a:t>
          </a:r>
          <a:endParaRPr lang="en-US" dirty="0"/>
        </a:p>
      </dgm:t>
    </dgm:pt>
    <dgm:pt modelId="{EE71FE64-8F3F-4C8B-A171-C424ED638D9A}" type="parTrans" cxnId="{BD36842B-547B-411D-AAD0-315D23FE13D8}">
      <dgm:prSet/>
      <dgm:spPr/>
      <dgm:t>
        <a:bodyPr/>
        <a:lstStyle/>
        <a:p>
          <a:endParaRPr lang="en-US"/>
        </a:p>
      </dgm:t>
    </dgm:pt>
    <dgm:pt modelId="{6B1D44A5-DC22-4F57-8C02-FDC2EF575238}" type="sibTrans" cxnId="{BD36842B-547B-411D-AAD0-315D23FE13D8}">
      <dgm:prSet/>
      <dgm:spPr/>
      <dgm:t>
        <a:bodyPr/>
        <a:lstStyle/>
        <a:p>
          <a:endParaRPr lang="en-US"/>
        </a:p>
      </dgm:t>
    </dgm:pt>
    <dgm:pt modelId="{8F0E2C34-528C-4030-B221-93ED1A209A02}">
      <dgm:prSet phldrT="[Text]"/>
      <dgm:spPr/>
      <dgm:t>
        <a:bodyPr/>
        <a:lstStyle/>
        <a:p>
          <a:r>
            <a:rPr lang="en-US" dirty="0" smtClean="0"/>
            <a:t>Resources and Equipment Management System</a:t>
          </a:r>
          <a:endParaRPr lang="en-US" dirty="0"/>
        </a:p>
      </dgm:t>
    </dgm:pt>
    <dgm:pt modelId="{6CC61CC3-05AE-44A4-9C7C-EC7F40D6536C}" type="parTrans" cxnId="{94C2A6FB-CA74-42DF-8A46-4807EAAE7B99}">
      <dgm:prSet/>
      <dgm:spPr/>
      <dgm:t>
        <a:bodyPr/>
        <a:lstStyle/>
        <a:p>
          <a:endParaRPr lang="en-US"/>
        </a:p>
      </dgm:t>
    </dgm:pt>
    <dgm:pt modelId="{88E92A71-294C-4A1E-9D09-974B3E3735FB}" type="sibTrans" cxnId="{94C2A6FB-CA74-42DF-8A46-4807EAAE7B99}">
      <dgm:prSet/>
      <dgm:spPr/>
      <dgm:t>
        <a:bodyPr/>
        <a:lstStyle/>
        <a:p>
          <a:endParaRPr lang="en-US"/>
        </a:p>
      </dgm:t>
    </dgm:pt>
    <dgm:pt modelId="{74F28A33-C119-4904-BD88-8A182CC4E2F1}">
      <dgm:prSet phldrT="[Text]"/>
      <dgm:spPr/>
      <dgm:t>
        <a:bodyPr/>
        <a:lstStyle/>
        <a:p>
          <a:r>
            <a:rPr lang="en-US" dirty="0" smtClean="0"/>
            <a:t>Fire Response System</a:t>
          </a:r>
          <a:endParaRPr lang="en-US" dirty="0"/>
        </a:p>
      </dgm:t>
    </dgm:pt>
    <dgm:pt modelId="{73D46213-3E12-4FDC-81EF-E932CCD146AF}" type="parTrans" cxnId="{50CE2179-5AA0-42C6-871D-198D629DAE04}">
      <dgm:prSet/>
      <dgm:spPr/>
      <dgm:t>
        <a:bodyPr/>
        <a:lstStyle/>
        <a:p>
          <a:endParaRPr lang="en-US"/>
        </a:p>
      </dgm:t>
    </dgm:pt>
    <dgm:pt modelId="{9BF4EC55-B2FF-4D2C-88C1-78C577641180}" type="sibTrans" cxnId="{50CE2179-5AA0-42C6-871D-198D629DAE04}">
      <dgm:prSet/>
      <dgm:spPr/>
      <dgm:t>
        <a:bodyPr/>
        <a:lstStyle/>
        <a:p>
          <a:endParaRPr lang="en-US"/>
        </a:p>
      </dgm:t>
    </dgm:pt>
    <dgm:pt modelId="{474FAF6D-036D-4C0C-844E-29991BC2D35A}">
      <dgm:prSet phldrT="[Text]"/>
      <dgm:spPr/>
      <dgm:t>
        <a:bodyPr/>
        <a:lstStyle/>
        <a:p>
          <a:r>
            <a:rPr lang="en-US" dirty="0" smtClean="0"/>
            <a:t>Post Fire System</a:t>
          </a:r>
          <a:endParaRPr lang="en-US" dirty="0"/>
        </a:p>
      </dgm:t>
    </dgm:pt>
    <dgm:pt modelId="{BA1E099A-AA96-44B7-8B2E-650C8641A2D2}" type="parTrans" cxnId="{C5FB1D6A-1B77-4070-8BF4-EA8AC6D0626C}">
      <dgm:prSet/>
      <dgm:spPr/>
      <dgm:t>
        <a:bodyPr/>
        <a:lstStyle/>
        <a:p>
          <a:endParaRPr lang="en-US"/>
        </a:p>
      </dgm:t>
    </dgm:pt>
    <dgm:pt modelId="{D94DA784-B793-4EF3-8036-952553CCD920}" type="sibTrans" cxnId="{C5FB1D6A-1B77-4070-8BF4-EA8AC6D0626C}">
      <dgm:prSet/>
      <dgm:spPr/>
      <dgm:t>
        <a:bodyPr/>
        <a:lstStyle/>
        <a:p>
          <a:endParaRPr lang="en-US"/>
        </a:p>
      </dgm:t>
    </dgm:pt>
    <dgm:pt modelId="{4F9B2A92-DC3A-4DA3-B586-E0E1884F0CAC}" type="pres">
      <dgm:prSet presAssocID="{3F34240F-10ED-441A-B4CA-2A22EF5AD2C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31DD3E-D3BD-4BE7-8011-EF73C03505AC}" type="pres">
      <dgm:prSet presAssocID="{52E98B96-9703-4C34-A9A3-6CEB32A5C3F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9E628-0725-4EB9-8859-E627E47B1C73}" type="pres">
      <dgm:prSet presAssocID="{6B1D44A5-DC22-4F57-8C02-FDC2EF575238}" presName="spacer" presStyleCnt="0"/>
      <dgm:spPr/>
    </dgm:pt>
    <dgm:pt modelId="{E00906CC-EB5E-4897-817E-9450BF3B0CA1}" type="pres">
      <dgm:prSet presAssocID="{8F0E2C34-528C-4030-B221-93ED1A209A0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1EF24-929E-482A-9447-43815528F281}" type="pres">
      <dgm:prSet presAssocID="{88E92A71-294C-4A1E-9D09-974B3E3735FB}" presName="spacer" presStyleCnt="0"/>
      <dgm:spPr/>
    </dgm:pt>
    <dgm:pt modelId="{E449C3ED-F2E0-4197-BC15-6BEA2E599C24}" type="pres">
      <dgm:prSet presAssocID="{74F28A33-C119-4904-BD88-8A182CC4E2F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917C4-304C-40D1-9C83-BAE5F7EE5405}" type="pres">
      <dgm:prSet presAssocID="{9BF4EC55-B2FF-4D2C-88C1-78C577641180}" presName="spacer" presStyleCnt="0"/>
      <dgm:spPr/>
    </dgm:pt>
    <dgm:pt modelId="{7AEE49AF-3C6A-4BB6-9400-82A368E10004}" type="pres">
      <dgm:prSet presAssocID="{474FAF6D-036D-4C0C-844E-29991BC2D35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9A94A9-DA22-4509-AB10-828A90544CA5}" type="presOf" srcId="{52E98B96-9703-4C34-A9A3-6CEB32A5C3FA}" destId="{4A31DD3E-D3BD-4BE7-8011-EF73C03505AC}" srcOrd="0" destOrd="0" presId="urn:microsoft.com/office/officeart/2005/8/layout/vList2"/>
    <dgm:cxn modelId="{50CE2179-5AA0-42C6-871D-198D629DAE04}" srcId="{3F34240F-10ED-441A-B4CA-2A22EF5AD2CC}" destId="{74F28A33-C119-4904-BD88-8A182CC4E2F1}" srcOrd="2" destOrd="0" parTransId="{73D46213-3E12-4FDC-81EF-E932CCD146AF}" sibTransId="{9BF4EC55-B2FF-4D2C-88C1-78C577641180}"/>
    <dgm:cxn modelId="{B57994FA-1F31-4643-BB9B-FD1648268856}" type="presOf" srcId="{3F34240F-10ED-441A-B4CA-2A22EF5AD2CC}" destId="{4F9B2A92-DC3A-4DA3-B586-E0E1884F0CAC}" srcOrd="0" destOrd="0" presId="urn:microsoft.com/office/officeart/2005/8/layout/vList2"/>
    <dgm:cxn modelId="{94C2A6FB-CA74-42DF-8A46-4807EAAE7B99}" srcId="{3F34240F-10ED-441A-B4CA-2A22EF5AD2CC}" destId="{8F0E2C34-528C-4030-B221-93ED1A209A02}" srcOrd="1" destOrd="0" parTransId="{6CC61CC3-05AE-44A4-9C7C-EC7F40D6536C}" sibTransId="{88E92A71-294C-4A1E-9D09-974B3E3735FB}"/>
    <dgm:cxn modelId="{873F8798-F297-4900-AA1C-18DDA7D21F60}" type="presOf" srcId="{8F0E2C34-528C-4030-B221-93ED1A209A02}" destId="{E00906CC-EB5E-4897-817E-9450BF3B0CA1}" srcOrd="0" destOrd="0" presId="urn:microsoft.com/office/officeart/2005/8/layout/vList2"/>
    <dgm:cxn modelId="{10C8D486-33A2-4D8E-BEB9-FAEB6F2DB2ED}" type="presOf" srcId="{474FAF6D-036D-4C0C-844E-29991BC2D35A}" destId="{7AEE49AF-3C6A-4BB6-9400-82A368E10004}" srcOrd="0" destOrd="0" presId="urn:microsoft.com/office/officeart/2005/8/layout/vList2"/>
    <dgm:cxn modelId="{5E313BC2-0F6C-4109-AEC6-AEA224CAB6C6}" type="presOf" srcId="{74F28A33-C119-4904-BD88-8A182CC4E2F1}" destId="{E449C3ED-F2E0-4197-BC15-6BEA2E599C24}" srcOrd="0" destOrd="0" presId="urn:microsoft.com/office/officeart/2005/8/layout/vList2"/>
    <dgm:cxn modelId="{BD36842B-547B-411D-AAD0-315D23FE13D8}" srcId="{3F34240F-10ED-441A-B4CA-2A22EF5AD2CC}" destId="{52E98B96-9703-4C34-A9A3-6CEB32A5C3FA}" srcOrd="0" destOrd="0" parTransId="{EE71FE64-8F3F-4C8B-A171-C424ED638D9A}" sibTransId="{6B1D44A5-DC22-4F57-8C02-FDC2EF575238}"/>
    <dgm:cxn modelId="{C5FB1D6A-1B77-4070-8BF4-EA8AC6D0626C}" srcId="{3F34240F-10ED-441A-B4CA-2A22EF5AD2CC}" destId="{474FAF6D-036D-4C0C-844E-29991BC2D35A}" srcOrd="3" destOrd="0" parTransId="{BA1E099A-AA96-44B7-8B2E-650C8641A2D2}" sibTransId="{D94DA784-B793-4EF3-8036-952553CCD920}"/>
    <dgm:cxn modelId="{E17C4F4F-74EE-401E-9791-F0487F00045A}" type="presParOf" srcId="{4F9B2A92-DC3A-4DA3-B586-E0E1884F0CAC}" destId="{4A31DD3E-D3BD-4BE7-8011-EF73C03505AC}" srcOrd="0" destOrd="0" presId="urn:microsoft.com/office/officeart/2005/8/layout/vList2"/>
    <dgm:cxn modelId="{257352BD-15AD-4D2F-9241-0323A6108BEA}" type="presParOf" srcId="{4F9B2A92-DC3A-4DA3-B586-E0E1884F0CAC}" destId="{1019E628-0725-4EB9-8859-E627E47B1C73}" srcOrd="1" destOrd="0" presId="urn:microsoft.com/office/officeart/2005/8/layout/vList2"/>
    <dgm:cxn modelId="{CD3B4D2B-2421-421A-9B16-4497080BA975}" type="presParOf" srcId="{4F9B2A92-DC3A-4DA3-B586-E0E1884F0CAC}" destId="{E00906CC-EB5E-4897-817E-9450BF3B0CA1}" srcOrd="2" destOrd="0" presId="urn:microsoft.com/office/officeart/2005/8/layout/vList2"/>
    <dgm:cxn modelId="{AA404324-570B-4890-A046-C93800D83B93}" type="presParOf" srcId="{4F9B2A92-DC3A-4DA3-B586-E0E1884F0CAC}" destId="{A391EF24-929E-482A-9447-43815528F281}" srcOrd="3" destOrd="0" presId="urn:microsoft.com/office/officeart/2005/8/layout/vList2"/>
    <dgm:cxn modelId="{D33DCFF0-BC82-4080-96E6-E7E6494D26B7}" type="presParOf" srcId="{4F9B2A92-DC3A-4DA3-B586-E0E1884F0CAC}" destId="{E449C3ED-F2E0-4197-BC15-6BEA2E599C24}" srcOrd="4" destOrd="0" presId="urn:microsoft.com/office/officeart/2005/8/layout/vList2"/>
    <dgm:cxn modelId="{246DEB6C-1A03-4C06-8008-E89CB0EC1436}" type="presParOf" srcId="{4F9B2A92-DC3A-4DA3-B586-E0E1884F0CAC}" destId="{9F4917C4-304C-40D1-9C83-BAE5F7EE5405}" srcOrd="5" destOrd="0" presId="urn:microsoft.com/office/officeart/2005/8/layout/vList2"/>
    <dgm:cxn modelId="{16E2D2F1-0E6C-40A2-BB87-AA8543A6BB59}" type="presParOf" srcId="{4F9B2A92-DC3A-4DA3-B586-E0E1884F0CAC}" destId="{7AEE49AF-3C6A-4BB6-9400-82A368E1000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4240F-10ED-441A-B4CA-2A22EF5AD2CC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2E98B96-9703-4C34-A9A3-6CEB32A5C3FA}">
      <dgm:prSet phldrT="[Text]"/>
      <dgm:spPr/>
      <dgm:t>
        <a:bodyPr/>
        <a:lstStyle/>
        <a:p>
          <a:r>
            <a:rPr lang="en-US" dirty="0" smtClean="0"/>
            <a:t>Employee Management System</a:t>
          </a:r>
          <a:endParaRPr lang="en-US" dirty="0"/>
        </a:p>
      </dgm:t>
    </dgm:pt>
    <dgm:pt modelId="{EE71FE64-8F3F-4C8B-A171-C424ED638D9A}" type="parTrans" cxnId="{BD36842B-547B-411D-AAD0-315D23FE13D8}">
      <dgm:prSet/>
      <dgm:spPr/>
      <dgm:t>
        <a:bodyPr/>
        <a:lstStyle/>
        <a:p>
          <a:endParaRPr lang="en-US"/>
        </a:p>
      </dgm:t>
    </dgm:pt>
    <dgm:pt modelId="{6B1D44A5-DC22-4F57-8C02-FDC2EF575238}" type="sibTrans" cxnId="{BD36842B-547B-411D-AAD0-315D23FE13D8}">
      <dgm:prSet/>
      <dgm:spPr/>
      <dgm:t>
        <a:bodyPr/>
        <a:lstStyle/>
        <a:p>
          <a:endParaRPr lang="en-US"/>
        </a:p>
      </dgm:t>
    </dgm:pt>
    <dgm:pt modelId="{8F0E2C34-528C-4030-B221-93ED1A209A02}">
      <dgm:prSet phldrT="[Text]"/>
      <dgm:spPr/>
      <dgm:t>
        <a:bodyPr/>
        <a:lstStyle/>
        <a:p>
          <a:r>
            <a:rPr lang="en-US" dirty="0" smtClean="0"/>
            <a:t>Resources and Equipment Management System</a:t>
          </a:r>
          <a:endParaRPr lang="en-US" dirty="0"/>
        </a:p>
      </dgm:t>
    </dgm:pt>
    <dgm:pt modelId="{6CC61CC3-05AE-44A4-9C7C-EC7F40D6536C}" type="parTrans" cxnId="{94C2A6FB-CA74-42DF-8A46-4807EAAE7B99}">
      <dgm:prSet/>
      <dgm:spPr/>
      <dgm:t>
        <a:bodyPr/>
        <a:lstStyle/>
        <a:p>
          <a:endParaRPr lang="en-US"/>
        </a:p>
      </dgm:t>
    </dgm:pt>
    <dgm:pt modelId="{88E92A71-294C-4A1E-9D09-974B3E3735FB}" type="sibTrans" cxnId="{94C2A6FB-CA74-42DF-8A46-4807EAAE7B99}">
      <dgm:prSet/>
      <dgm:spPr/>
      <dgm:t>
        <a:bodyPr/>
        <a:lstStyle/>
        <a:p>
          <a:endParaRPr lang="en-US"/>
        </a:p>
      </dgm:t>
    </dgm:pt>
    <dgm:pt modelId="{74F28A33-C119-4904-BD88-8A182CC4E2F1}">
      <dgm:prSet phldrT="[Text]"/>
      <dgm:spPr/>
      <dgm:t>
        <a:bodyPr/>
        <a:lstStyle/>
        <a:p>
          <a:r>
            <a:rPr lang="en-US" dirty="0" smtClean="0"/>
            <a:t>Fire Response System</a:t>
          </a:r>
          <a:endParaRPr lang="en-US" dirty="0"/>
        </a:p>
      </dgm:t>
    </dgm:pt>
    <dgm:pt modelId="{73D46213-3E12-4FDC-81EF-E932CCD146AF}" type="parTrans" cxnId="{50CE2179-5AA0-42C6-871D-198D629DAE04}">
      <dgm:prSet/>
      <dgm:spPr/>
      <dgm:t>
        <a:bodyPr/>
        <a:lstStyle/>
        <a:p>
          <a:endParaRPr lang="en-US"/>
        </a:p>
      </dgm:t>
    </dgm:pt>
    <dgm:pt modelId="{9BF4EC55-B2FF-4D2C-88C1-78C577641180}" type="sibTrans" cxnId="{50CE2179-5AA0-42C6-871D-198D629DAE04}">
      <dgm:prSet/>
      <dgm:spPr/>
      <dgm:t>
        <a:bodyPr/>
        <a:lstStyle/>
        <a:p>
          <a:endParaRPr lang="en-US"/>
        </a:p>
      </dgm:t>
    </dgm:pt>
    <dgm:pt modelId="{474FAF6D-036D-4C0C-844E-29991BC2D35A}">
      <dgm:prSet phldrT="[Text]"/>
      <dgm:spPr/>
      <dgm:t>
        <a:bodyPr/>
        <a:lstStyle/>
        <a:p>
          <a:r>
            <a:rPr lang="en-US" dirty="0" smtClean="0"/>
            <a:t>Post Fire System</a:t>
          </a:r>
          <a:endParaRPr lang="en-US" dirty="0"/>
        </a:p>
      </dgm:t>
    </dgm:pt>
    <dgm:pt modelId="{BA1E099A-AA96-44B7-8B2E-650C8641A2D2}" type="parTrans" cxnId="{C5FB1D6A-1B77-4070-8BF4-EA8AC6D0626C}">
      <dgm:prSet/>
      <dgm:spPr/>
      <dgm:t>
        <a:bodyPr/>
        <a:lstStyle/>
        <a:p>
          <a:endParaRPr lang="en-US"/>
        </a:p>
      </dgm:t>
    </dgm:pt>
    <dgm:pt modelId="{D94DA784-B793-4EF3-8036-952553CCD920}" type="sibTrans" cxnId="{C5FB1D6A-1B77-4070-8BF4-EA8AC6D0626C}">
      <dgm:prSet/>
      <dgm:spPr/>
      <dgm:t>
        <a:bodyPr/>
        <a:lstStyle/>
        <a:p>
          <a:endParaRPr lang="en-US"/>
        </a:p>
      </dgm:t>
    </dgm:pt>
    <dgm:pt modelId="{4F9B2A92-DC3A-4DA3-B586-E0E1884F0CAC}" type="pres">
      <dgm:prSet presAssocID="{3F34240F-10ED-441A-B4CA-2A22EF5AD2C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31DD3E-D3BD-4BE7-8011-EF73C03505AC}" type="pres">
      <dgm:prSet presAssocID="{52E98B96-9703-4C34-A9A3-6CEB32A5C3F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9E628-0725-4EB9-8859-E627E47B1C73}" type="pres">
      <dgm:prSet presAssocID="{6B1D44A5-DC22-4F57-8C02-FDC2EF575238}" presName="spacer" presStyleCnt="0"/>
      <dgm:spPr/>
    </dgm:pt>
    <dgm:pt modelId="{E00906CC-EB5E-4897-817E-9450BF3B0CA1}" type="pres">
      <dgm:prSet presAssocID="{8F0E2C34-528C-4030-B221-93ED1A209A0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1EF24-929E-482A-9447-43815528F281}" type="pres">
      <dgm:prSet presAssocID="{88E92A71-294C-4A1E-9D09-974B3E3735FB}" presName="spacer" presStyleCnt="0"/>
      <dgm:spPr/>
    </dgm:pt>
    <dgm:pt modelId="{E449C3ED-F2E0-4197-BC15-6BEA2E599C24}" type="pres">
      <dgm:prSet presAssocID="{74F28A33-C119-4904-BD88-8A182CC4E2F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917C4-304C-40D1-9C83-BAE5F7EE5405}" type="pres">
      <dgm:prSet presAssocID="{9BF4EC55-B2FF-4D2C-88C1-78C577641180}" presName="spacer" presStyleCnt="0"/>
      <dgm:spPr/>
    </dgm:pt>
    <dgm:pt modelId="{7AEE49AF-3C6A-4BB6-9400-82A368E10004}" type="pres">
      <dgm:prSet presAssocID="{474FAF6D-036D-4C0C-844E-29991BC2D35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CE2179-5AA0-42C6-871D-198D629DAE04}" srcId="{3F34240F-10ED-441A-B4CA-2A22EF5AD2CC}" destId="{74F28A33-C119-4904-BD88-8A182CC4E2F1}" srcOrd="2" destOrd="0" parTransId="{73D46213-3E12-4FDC-81EF-E932CCD146AF}" sibTransId="{9BF4EC55-B2FF-4D2C-88C1-78C577641180}"/>
    <dgm:cxn modelId="{94C2A6FB-CA74-42DF-8A46-4807EAAE7B99}" srcId="{3F34240F-10ED-441A-B4CA-2A22EF5AD2CC}" destId="{8F0E2C34-528C-4030-B221-93ED1A209A02}" srcOrd="1" destOrd="0" parTransId="{6CC61CC3-05AE-44A4-9C7C-EC7F40D6536C}" sibTransId="{88E92A71-294C-4A1E-9D09-974B3E3735FB}"/>
    <dgm:cxn modelId="{B4EF29D9-C7A2-41C8-AF6C-455F24066492}" type="presOf" srcId="{8F0E2C34-528C-4030-B221-93ED1A209A02}" destId="{E00906CC-EB5E-4897-817E-9450BF3B0CA1}" srcOrd="0" destOrd="0" presId="urn:microsoft.com/office/officeart/2005/8/layout/vList2"/>
    <dgm:cxn modelId="{BD36842B-547B-411D-AAD0-315D23FE13D8}" srcId="{3F34240F-10ED-441A-B4CA-2A22EF5AD2CC}" destId="{52E98B96-9703-4C34-A9A3-6CEB32A5C3FA}" srcOrd="0" destOrd="0" parTransId="{EE71FE64-8F3F-4C8B-A171-C424ED638D9A}" sibTransId="{6B1D44A5-DC22-4F57-8C02-FDC2EF575238}"/>
    <dgm:cxn modelId="{153EB7F2-0399-4751-9F2C-2FE427E796AC}" type="presOf" srcId="{474FAF6D-036D-4C0C-844E-29991BC2D35A}" destId="{7AEE49AF-3C6A-4BB6-9400-82A368E10004}" srcOrd="0" destOrd="0" presId="urn:microsoft.com/office/officeart/2005/8/layout/vList2"/>
    <dgm:cxn modelId="{57401958-7A20-4301-8B85-4C2FCAFA8DDF}" type="presOf" srcId="{3F34240F-10ED-441A-B4CA-2A22EF5AD2CC}" destId="{4F9B2A92-DC3A-4DA3-B586-E0E1884F0CAC}" srcOrd="0" destOrd="0" presId="urn:microsoft.com/office/officeart/2005/8/layout/vList2"/>
    <dgm:cxn modelId="{BD91E05C-34D4-4167-B96D-1F5C612FE307}" type="presOf" srcId="{52E98B96-9703-4C34-A9A3-6CEB32A5C3FA}" destId="{4A31DD3E-D3BD-4BE7-8011-EF73C03505AC}" srcOrd="0" destOrd="0" presId="urn:microsoft.com/office/officeart/2005/8/layout/vList2"/>
    <dgm:cxn modelId="{C5FB1D6A-1B77-4070-8BF4-EA8AC6D0626C}" srcId="{3F34240F-10ED-441A-B4CA-2A22EF5AD2CC}" destId="{474FAF6D-036D-4C0C-844E-29991BC2D35A}" srcOrd="3" destOrd="0" parTransId="{BA1E099A-AA96-44B7-8B2E-650C8641A2D2}" sibTransId="{D94DA784-B793-4EF3-8036-952553CCD920}"/>
    <dgm:cxn modelId="{EF24C5E9-7710-4277-A5F7-713DB8EAAE52}" type="presOf" srcId="{74F28A33-C119-4904-BD88-8A182CC4E2F1}" destId="{E449C3ED-F2E0-4197-BC15-6BEA2E599C24}" srcOrd="0" destOrd="0" presId="urn:microsoft.com/office/officeart/2005/8/layout/vList2"/>
    <dgm:cxn modelId="{AB74B2BC-DF2A-4C47-A179-5D6CCFD3E4B9}" type="presParOf" srcId="{4F9B2A92-DC3A-4DA3-B586-E0E1884F0CAC}" destId="{4A31DD3E-D3BD-4BE7-8011-EF73C03505AC}" srcOrd="0" destOrd="0" presId="urn:microsoft.com/office/officeart/2005/8/layout/vList2"/>
    <dgm:cxn modelId="{0CBEB448-9D0F-428A-9AFE-C7DAAE82A6FC}" type="presParOf" srcId="{4F9B2A92-DC3A-4DA3-B586-E0E1884F0CAC}" destId="{1019E628-0725-4EB9-8859-E627E47B1C73}" srcOrd="1" destOrd="0" presId="urn:microsoft.com/office/officeart/2005/8/layout/vList2"/>
    <dgm:cxn modelId="{EE6845CF-06AA-4218-8024-A978A2F1F703}" type="presParOf" srcId="{4F9B2A92-DC3A-4DA3-B586-E0E1884F0CAC}" destId="{E00906CC-EB5E-4897-817E-9450BF3B0CA1}" srcOrd="2" destOrd="0" presId="urn:microsoft.com/office/officeart/2005/8/layout/vList2"/>
    <dgm:cxn modelId="{C8F2DFA1-E194-42E0-90B3-7C29BDD3721B}" type="presParOf" srcId="{4F9B2A92-DC3A-4DA3-B586-E0E1884F0CAC}" destId="{A391EF24-929E-482A-9447-43815528F281}" srcOrd="3" destOrd="0" presId="urn:microsoft.com/office/officeart/2005/8/layout/vList2"/>
    <dgm:cxn modelId="{D5E87E19-89CA-40EB-82C1-F72E06F7AB27}" type="presParOf" srcId="{4F9B2A92-DC3A-4DA3-B586-E0E1884F0CAC}" destId="{E449C3ED-F2E0-4197-BC15-6BEA2E599C24}" srcOrd="4" destOrd="0" presId="urn:microsoft.com/office/officeart/2005/8/layout/vList2"/>
    <dgm:cxn modelId="{4FC40D33-6EAC-4176-98F5-E324923C3054}" type="presParOf" srcId="{4F9B2A92-DC3A-4DA3-B586-E0E1884F0CAC}" destId="{9F4917C4-304C-40D1-9C83-BAE5F7EE5405}" srcOrd="5" destOrd="0" presId="urn:microsoft.com/office/officeart/2005/8/layout/vList2"/>
    <dgm:cxn modelId="{47640A2B-5141-4B18-9F9B-458694181663}" type="presParOf" srcId="{4F9B2A92-DC3A-4DA3-B586-E0E1884F0CAC}" destId="{7AEE49AF-3C6A-4BB6-9400-82A368E1000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1DD3E-D3BD-4BE7-8011-EF73C03505AC}">
      <dsp:nvSpPr>
        <dsp:cNvPr id="0" name=""/>
        <dsp:cNvSpPr/>
      </dsp:nvSpPr>
      <dsp:spPr>
        <a:xfrm>
          <a:off x="0" y="589701"/>
          <a:ext cx="8229600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Employee Management System</a:t>
          </a:r>
          <a:endParaRPr lang="en-US" sz="3200" kern="1200" dirty="0"/>
        </a:p>
      </dsp:txBody>
      <dsp:txXfrm>
        <a:off x="37467" y="627168"/>
        <a:ext cx="8154666" cy="692586"/>
      </dsp:txXfrm>
    </dsp:sp>
    <dsp:sp modelId="{E00906CC-EB5E-4897-817E-9450BF3B0CA1}">
      <dsp:nvSpPr>
        <dsp:cNvPr id="0" name=""/>
        <dsp:cNvSpPr/>
      </dsp:nvSpPr>
      <dsp:spPr>
        <a:xfrm>
          <a:off x="0" y="1449381"/>
          <a:ext cx="8229600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Resources and Equipment Management System</a:t>
          </a:r>
          <a:endParaRPr lang="en-US" sz="3200" kern="1200" dirty="0"/>
        </a:p>
      </dsp:txBody>
      <dsp:txXfrm>
        <a:off x="37467" y="1486848"/>
        <a:ext cx="8154666" cy="692586"/>
      </dsp:txXfrm>
    </dsp:sp>
    <dsp:sp modelId="{E449C3ED-F2E0-4197-BC15-6BEA2E599C24}">
      <dsp:nvSpPr>
        <dsp:cNvPr id="0" name=""/>
        <dsp:cNvSpPr/>
      </dsp:nvSpPr>
      <dsp:spPr>
        <a:xfrm>
          <a:off x="0" y="2309061"/>
          <a:ext cx="8229600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Fire Response System</a:t>
          </a:r>
          <a:endParaRPr lang="en-US" sz="3200" kern="1200" dirty="0"/>
        </a:p>
      </dsp:txBody>
      <dsp:txXfrm>
        <a:off x="37467" y="2346528"/>
        <a:ext cx="8154666" cy="692586"/>
      </dsp:txXfrm>
    </dsp:sp>
    <dsp:sp modelId="{7AEE49AF-3C6A-4BB6-9400-82A368E10004}">
      <dsp:nvSpPr>
        <dsp:cNvPr id="0" name=""/>
        <dsp:cNvSpPr/>
      </dsp:nvSpPr>
      <dsp:spPr>
        <a:xfrm>
          <a:off x="0" y="3168741"/>
          <a:ext cx="8229600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Post Fire System</a:t>
          </a:r>
          <a:endParaRPr lang="en-US" sz="3200" kern="1200" dirty="0"/>
        </a:p>
      </dsp:txBody>
      <dsp:txXfrm>
        <a:off x="37467" y="3206208"/>
        <a:ext cx="815466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1DD3E-D3BD-4BE7-8011-EF73C03505AC}">
      <dsp:nvSpPr>
        <dsp:cNvPr id="0" name=""/>
        <dsp:cNvSpPr/>
      </dsp:nvSpPr>
      <dsp:spPr>
        <a:xfrm>
          <a:off x="0" y="589701"/>
          <a:ext cx="8229600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Employee Management System</a:t>
          </a:r>
          <a:endParaRPr lang="en-US" sz="3200" kern="1200" dirty="0"/>
        </a:p>
      </dsp:txBody>
      <dsp:txXfrm>
        <a:off x="37467" y="627168"/>
        <a:ext cx="8154666" cy="692586"/>
      </dsp:txXfrm>
    </dsp:sp>
    <dsp:sp modelId="{E00906CC-EB5E-4897-817E-9450BF3B0CA1}">
      <dsp:nvSpPr>
        <dsp:cNvPr id="0" name=""/>
        <dsp:cNvSpPr/>
      </dsp:nvSpPr>
      <dsp:spPr>
        <a:xfrm>
          <a:off x="0" y="1449381"/>
          <a:ext cx="8229600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Resources and Equipment Management System</a:t>
          </a:r>
          <a:endParaRPr lang="en-US" sz="3200" kern="1200" dirty="0"/>
        </a:p>
      </dsp:txBody>
      <dsp:txXfrm>
        <a:off x="37467" y="1486848"/>
        <a:ext cx="8154666" cy="692586"/>
      </dsp:txXfrm>
    </dsp:sp>
    <dsp:sp modelId="{E449C3ED-F2E0-4197-BC15-6BEA2E599C24}">
      <dsp:nvSpPr>
        <dsp:cNvPr id="0" name=""/>
        <dsp:cNvSpPr/>
      </dsp:nvSpPr>
      <dsp:spPr>
        <a:xfrm>
          <a:off x="0" y="2309061"/>
          <a:ext cx="8229600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Fire Response System</a:t>
          </a:r>
          <a:endParaRPr lang="en-US" sz="3200" kern="1200" dirty="0"/>
        </a:p>
      </dsp:txBody>
      <dsp:txXfrm>
        <a:off x="37467" y="2346528"/>
        <a:ext cx="8154666" cy="692586"/>
      </dsp:txXfrm>
    </dsp:sp>
    <dsp:sp modelId="{7AEE49AF-3C6A-4BB6-9400-82A368E10004}">
      <dsp:nvSpPr>
        <dsp:cNvPr id="0" name=""/>
        <dsp:cNvSpPr/>
      </dsp:nvSpPr>
      <dsp:spPr>
        <a:xfrm>
          <a:off x="0" y="3168741"/>
          <a:ext cx="8229600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Post Fire System</a:t>
          </a:r>
          <a:endParaRPr lang="en-US" sz="3200" kern="1200" dirty="0"/>
        </a:p>
      </dsp:txBody>
      <dsp:txXfrm>
        <a:off x="37467" y="3206208"/>
        <a:ext cx="815466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9FDB7-FD2E-44C9-BE01-A9FFCF54F2C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F162A-5CFD-43AB-8A13-9910839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69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E536F-24BE-4F4F-8237-F3813F3A2006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C6C8C-FB90-4F31-9273-B6BF47AD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54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C6C8C-FB90-4F31-9273-B6BF47AD7E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6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9962-409E-40B3-9CC1-46A4B916AC8A}" type="datetime1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4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F24C-5CDE-4DFB-9CEB-C52537207040}" type="datetime1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2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BA22-E9CB-4F63-ACEB-635908321FC8}" type="datetime1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7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6D89-F686-4D97-9C73-9AB4278EECD1}" type="datetime1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3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F3E6-879D-41CC-BF2C-194A06A593F7}" type="datetime1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5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8C30-5D44-4ADF-B5D4-991F4573C831}" type="datetime1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2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FA44-8613-48E1-B219-05953F6D8D3C}" type="datetime1">
              <a:rPr lang="en-US" smtClean="0"/>
              <a:t>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5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D90-FAB5-4D0E-B551-DB9B715EA0D5}" type="datetime1">
              <a:rPr lang="en-US" smtClean="0"/>
              <a:t>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0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E35-6923-4139-A312-C5547FEE47B6}" type="datetime1">
              <a:rPr lang="en-US" smtClean="0"/>
              <a:t>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8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BED7-FB58-409A-956D-ADC1C00596CC}" type="datetime1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9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9F39-586E-4E97-958F-878132BB2126}" type="datetime1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0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D4D02-D4F1-4C25-856A-2B7D0ADD2C57}" type="datetime1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6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mp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Fire Station</a:t>
            </a:r>
            <a:br>
              <a:rPr lang="en-US" sz="6000" dirty="0" smtClean="0"/>
            </a:br>
            <a:r>
              <a:rPr lang="en-US" sz="6000" dirty="0" smtClean="0"/>
              <a:t>Management System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Worker arrives respective station</a:t>
            </a:r>
          </a:p>
          <a:p>
            <a:pPr lvl="0"/>
            <a:r>
              <a:rPr lang="en-US" dirty="0"/>
              <a:t>Logs into his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1.2 Register Attendance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Typical Course of event: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0341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Conclusion: When data operators informs nearest police station and hospital</a:t>
            </a:r>
          </a:p>
          <a:p>
            <a:pPr lvl="0"/>
            <a:r>
              <a:rPr lang="en-US" dirty="0"/>
              <a:t>Pre-Condition :  Nearest police station and hospitals database must be kept up to date in the system</a:t>
            </a:r>
          </a:p>
          <a:p>
            <a:pPr lvl="0"/>
            <a:r>
              <a:rPr lang="en-US" dirty="0"/>
              <a:t>Implementation:  system will give data operator necessary information about nearest police stations and hospitals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3.7 Notify Police Station and Hospitals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Documentation: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501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Post Fire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Actors: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Station Officer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293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4</a:t>
            </a:r>
            <a:r>
              <a:rPr lang="en-US" dirty="0"/>
              <a:t>. Post Fire </a:t>
            </a:r>
            <a:r>
              <a:rPr lang="en-US" dirty="0" smtClean="0"/>
              <a:t>Management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768699"/>
              </p:ext>
            </p:extLst>
          </p:nvPr>
        </p:nvGraphicFramePr>
        <p:xfrm>
          <a:off x="304800" y="1965960"/>
          <a:ext cx="8458199" cy="2834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6433"/>
                <a:gridCol w="1409700"/>
                <a:gridCol w="3210983"/>
                <a:gridCol w="27410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r>
                        <a:rPr lang="en-US" baseline="0" dirty="0" smtClean="0"/>
                        <a:t>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Leader: </a:t>
                      </a:r>
                      <a:r>
                        <a:rPr lang="en-US" dirty="0" smtClean="0"/>
                        <a:t>After fire operation</a:t>
                      </a:r>
                      <a:r>
                        <a:rPr lang="en-US" baseline="0" dirty="0" smtClean="0"/>
                        <a:t> enters all info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Stores history of</a:t>
                      </a:r>
                      <a:r>
                        <a:rPr lang="en-US" baseline="0" dirty="0" smtClean="0"/>
                        <a:t> Fire operation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Store Resources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Leader: </a:t>
                      </a:r>
                      <a:r>
                        <a:rPr lang="en-US" dirty="0" smtClean="0"/>
                        <a:t>Stores</a:t>
                      </a:r>
                      <a:r>
                        <a:rPr lang="en-US" baseline="0" dirty="0" smtClean="0"/>
                        <a:t> description and location of Water resources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Stores and updates details</a:t>
                      </a:r>
                      <a:r>
                        <a:rPr lang="en-US" baseline="0" dirty="0" smtClean="0"/>
                        <a:t> of water resources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</a:t>
                      </a:r>
                      <a:r>
                        <a:rPr lang="en-US" baseline="0" dirty="0" smtClean="0"/>
                        <a:t> Meeting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Station Officer: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aseline="0" dirty="0" smtClean="0"/>
                        <a:t>Calls meeting with workers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Notifies workers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Glossary: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412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4. Post Fire </a:t>
            </a:r>
            <a:r>
              <a:rPr lang="en-US" dirty="0" smtClean="0"/>
              <a:t>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316" y="1524000"/>
            <a:ext cx="5501484" cy="48768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</a:t>
            </a:r>
            <a:br>
              <a:rPr lang="en-US" sz="2400" b="1" dirty="0" smtClean="0"/>
            </a:br>
            <a:r>
              <a:rPr lang="en-US" sz="2400" b="1" dirty="0" smtClean="0"/>
              <a:t>Diagram: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91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Save History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939225"/>
              </p:ext>
            </p:extLst>
          </p:nvPr>
        </p:nvGraphicFramePr>
        <p:xfrm>
          <a:off x="457200" y="1813560"/>
          <a:ext cx="82296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Route and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Save History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leader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Narrative: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0853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Submit report about recent fire break out</a:t>
            </a:r>
          </a:p>
          <a:p>
            <a:pPr lvl="0"/>
            <a:r>
              <a:rPr lang="en-US" dirty="0"/>
              <a:t>Submit information about new water source</a:t>
            </a:r>
          </a:p>
          <a:p>
            <a:pPr lvl="0"/>
            <a:r>
              <a:rPr lang="en-US" dirty="0"/>
              <a:t>Submit information about location where fire broke out</a:t>
            </a:r>
          </a:p>
          <a:p>
            <a:pPr lvl="0"/>
            <a:r>
              <a:rPr lang="en-US" dirty="0"/>
              <a:t>Submit description of problem </a:t>
            </a:r>
            <a:r>
              <a:rPr lang="en-US" dirty="0" smtClean="0"/>
              <a:t>faced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4.1 Save History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Typical Course of event: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6943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Conclusion:  When history is updated</a:t>
            </a:r>
          </a:p>
          <a:p>
            <a:r>
              <a:rPr lang="en-US" dirty="0" smtClean="0"/>
              <a:t>Post </a:t>
            </a:r>
            <a:r>
              <a:rPr lang="en-US" dirty="0"/>
              <a:t>Condition: Inform Station Officer about problems and source condition</a:t>
            </a:r>
          </a:p>
          <a:p>
            <a:r>
              <a:rPr lang="en-US" dirty="0"/>
              <a:t>Implementation: GUI will be provided in application to submit report about fire breakout, location, water source and problems.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4.1 Save History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Documentation: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0402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4.2 Store Resource Information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152912"/>
              </p:ext>
            </p:extLst>
          </p:nvPr>
        </p:nvGraphicFramePr>
        <p:xfrm>
          <a:off x="457200" y="1813560"/>
          <a:ext cx="82296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Route and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Store Resource Information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Secondary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Station Officer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leader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Narrative: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2809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Enter information about new water source</a:t>
            </a:r>
          </a:p>
          <a:p>
            <a:pPr lvl="0"/>
            <a:r>
              <a:rPr lang="en-US" dirty="0"/>
              <a:t>Update information about old water source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4.2 Store Resource Information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Typical Course of event: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5852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Conclusion:  When history is updated</a:t>
            </a:r>
          </a:p>
          <a:p>
            <a:r>
              <a:rPr lang="en-US" dirty="0" smtClean="0"/>
              <a:t>Post </a:t>
            </a:r>
            <a:r>
              <a:rPr lang="en-US" dirty="0"/>
              <a:t>Condition: Inform Station Officer about problems and source condition</a:t>
            </a:r>
          </a:p>
          <a:p>
            <a:r>
              <a:rPr lang="en-US" dirty="0"/>
              <a:t>Implementation: GUI will be provided in application to submit report about fire breakout, location, water source and problems.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4.2 Store Resource Information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Documentation: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022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Conclusion:  When Worker logs in</a:t>
            </a:r>
          </a:p>
          <a:p>
            <a:r>
              <a:rPr lang="en-US" dirty="0" smtClean="0"/>
              <a:t>Implementation</a:t>
            </a:r>
            <a:r>
              <a:rPr lang="en-US" dirty="0"/>
              <a:t>: GUI will be provided to log into account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1.2 Register Attendance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Documentation: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6025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 Call Meeting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133693"/>
              </p:ext>
            </p:extLst>
          </p:nvPr>
        </p:nvGraphicFramePr>
        <p:xfrm>
          <a:off x="457200" y="1813560"/>
          <a:ext cx="82296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Route and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Call</a:t>
                      </a:r>
                      <a:r>
                        <a:rPr lang="en-US" baseline="0" dirty="0" smtClean="0"/>
                        <a:t> Meeting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Station</a:t>
                      </a:r>
                      <a:r>
                        <a:rPr lang="en-US" baseline="0" dirty="0" smtClean="0"/>
                        <a:t> Officer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Secondar</a:t>
                      </a:r>
                      <a:r>
                        <a:rPr lang="en-US" baseline="0" dirty="0" smtClean="0"/>
                        <a:t>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Station</a:t>
                      </a:r>
                      <a:r>
                        <a:rPr lang="en-US" baseline="0" dirty="0" smtClean="0"/>
                        <a:t> Officer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Narrative: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2809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Notify Workers about meeting</a:t>
            </a:r>
          </a:p>
          <a:p>
            <a:pPr lvl="0"/>
            <a:r>
              <a:rPr lang="en-US" dirty="0"/>
              <a:t>Notify workers about schedule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4.3 Call Meeting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Typical Course of event: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288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Conclusion:  When meeting finished</a:t>
            </a:r>
          </a:p>
          <a:p>
            <a:r>
              <a:rPr lang="en-US" dirty="0" smtClean="0"/>
              <a:t>Post </a:t>
            </a:r>
            <a:r>
              <a:rPr lang="en-US" dirty="0"/>
              <a:t>Condition: Update report of meeting and keep log</a:t>
            </a:r>
          </a:p>
          <a:p>
            <a:r>
              <a:rPr lang="en-US" dirty="0"/>
              <a:t>Implementation: GUI will be provided in application to call meeting and view meeting schedule,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4.3 Call Meeting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Documentation: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0227018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Thanking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Sadia</a:t>
            </a:r>
            <a:r>
              <a:rPr lang="en-US" dirty="0" smtClean="0"/>
              <a:t> </a:t>
            </a:r>
            <a:r>
              <a:rPr lang="en-US" dirty="0" err="1" smtClean="0"/>
              <a:t>Atique</a:t>
            </a:r>
            <a:r>
              <a:rPr lang="en-US" dirty="0" smtClean="0"/>
              <a:t>, 1005013</a:t>
            </a:r>
          </a:p>
          <a:p>
            <a:pPr algn="r"/>
            <a:r>
              <a:rPr lang="en-US" dirty="0" err="1" smtClean="0"/>
              <a:t>Tasmin</a:t>
            </a:r>
            <a:r>
              <a:rPr lang="en-US" dirty="0" smtClean="0"/>
              <a:t> </a:t>
            </a:r>
            <a:r>
              <a:rPr lang="en-US" dirty="0" err="1" smtClean="0"/>
              <a:t>Chowdhury</a:t>
            </a:r>
            <a:r>
              <a:rPr lang="en-US" dirty="0" smtClean="0"/>
              <a:t>, 1005025</a:t>
            </a:r>
          </a:p>
          <a:p>
            <a:pPr algn="r"/>
            <a:r>
              <a:rPr lang="en-US" dirty="0" err="1" smtClean="0"/>
              <a:t>Aman</a:t>
            </a:r>
            <a:r>
              <a:rPr lang="en-US" dirty="0" smtClean="0"/>
              <a:t> </a:t>
            </a:r>
            <a:r>
              <a:rPr lang="en-US" dirty="0" err="1" smtClean="0"/>
              <a:t>Ullah</a:t>
            </a:r>
            <a:r>
              <a:rPr lang="en-US" dirty="0" smtClean="0"/>
              <a:t> </a:t>
            </a:r>
            <a:r>
              <a:rPr lang="en-US" dirty="0" err="1" smtClean="0"/>
              <a:t>Aman</a:t>
            </a:r>
            <a:r>
              <a:rPr lang="en-US" dirty="0" smtClean="0"/>
              <a:t>, 1005026</a:t>
            </a:r>
          </a:p>
          <a:p>
            <a:pPr algn="r"/>
            <a:r>
              <a:rPr lang="en-US" dirty="0" smtClean="0"/>
              <a:t>Abdullah Al </a:t>
            </a:r>
            <a:r>
              <a:rPr lang="en-US" dirty="0" err="1" smtClean="0"/>
              <a:t>Fahim</a:t>
            </a:r>
            <a:r>
              <a:rPr lang="en-US" dirty="0" smtClean="0"/>
              <a:t>, 1005028</a:t>
            </a:r>
          </a:p>
          <a:p>
            <a:pPr algn="r"/>
            <a:r>
              <a:rPr lang="en-US" dirty="0" err="1" smtClean="0"/>
              <a:t>Hasanul</a:t>
            </a:r>
            <a:r>
              <a:rPr lang="en-US" dirty="0" smtClean="0"/>
              <a:t> Aziz, 1005030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56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Checking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39410"/>
              </p:ext>
            </p:extLst>
          </p:nvPr>
        </p:nvGraphicFramePr>
        <p:xfrm>
          <a:off x="457200" y="1813560"/>
          <a:ext cx="82296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Route and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Checking Schedule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Worker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Narrative: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1992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Worker arrives his respective station</a:t>
            </a:r>
          </a:p>
          <a:p>
            <a:pPr lvl="0"/>
            <a:r>
              <a:rPr lang="en-US" dirty="0"/>
              <a:t>Logs into his account</a:t>
            </a:r>
          </a:p>
          <a:p>
            <a:pPr lvl="0"/>
            <a:r>
              <a:rPr lang="en-US" dirty="0"/>
              <a:t>Checks his working schedule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1.3 Checking Schedule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Typical Course of event: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7001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Conclusion:  When worker checks his schedule</a:t>
            </a:r>
          </a:p>
          <a:p>
            <a:r>
              <a:rPr lang="en-US" dirty="0" smtClean="0"/>
              <a:t>Implementation</a:t>
            </a:r>
            <a:r>
              <a:rPr lang="en-US" dirty="0"/>
              <a:t>: GUI will be provided to show schedule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1.3 Checking Schedule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Documentation: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875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</a:t>
            </a:r>
            <a:r>
              <a:rPr lang="en-US" dirty="0"/>
              <a:t>Applying For Leave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352331"/>
              </p:ext>
            </p:extLst>
          </p:nvPr>
        </p:nvGraphicFramePr>
        <p:xfrm>
          <a:off x="457200" y="1813560"/>
          <a:ext cx="82296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Route and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Applying For Leave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Secondary</a:t>
                      </a:r>
                      <a:r>
                        <a:rPr lang="en-US" baseline="0" dirty="0" smtClean="0"/>
                        <a:t>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Station Officer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Worker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Narrative: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043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Worker Applies for leave</a:t>
            </a:r>
          </a:p>
          <a:p>
            <a:pPr lvl="0"/>
            <a:r>
              <a:rPr lang="en-US" dirty="0"/>
              <a:t>System notifies station officer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1.4 </a:t>
            </a:r>
            <a:r>
              <a:rPr lang="en-US" dirty="0"/>
              <a:t>Applying For Leave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Typical Course of event: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2433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Conclusion:  When station officer is notified</a:t>
            </a:r>
          </a:p>
          <a:p>
            <a:r>
              <a:rPr lang="en-US" dirty="0" smtClean="0"/>
              <a:t>Implementation</a:t>
            </a:r>
            <a:r>
              <a:rPr lang="en-US" dirty="0"/>
              <a:t>: GUI will be provided to submit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1.4 </a:t>
            </a:r>
            <a:r>
              <a:rPr lang="en-US" dirty="0"/>
              <a:t>Applying For Leave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Documentation: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49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Granting leave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084382"/>
              </p:ext>
            </p:extLst>
          </p:nvPr>
        </p:nvGraphicFramePr>
        <p:xfrm>
          <a:off x="457200" y="1813560"/>
          <a:ext cx="82296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Route and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Granting leave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Station</a:t>
                      </a:r>
                      <a:r>
                        <a:rPr lang="en-US" baseline="0" dirty="0" smtClean="0"/>
                        <a:t> Officer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Secondary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Station Officer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Narrative: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454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Station officer checks applications and validity of them</a:t>
            </a:r>
          </a:p>
          <a:p>
            <a:pPr lvl="0"/>
            <a:r>
              <a:rPr lang="en-US" dirty="0"/>
              <a:t>Takes decision about granting, or not</a:t>
            </a:r>
          </a:p>
          <a:p>
            <a:pPr lvl="0"/>
            <a:r>
              <a:rPr lang="en-US" dirty="0"/>
              <a:t>System notifies worker the decisions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1.5 Granting leave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Typical Course of event: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98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02016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9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Conclusion:  When worker is notified</a:t>
            </a:r>
          </a:p>
          <a:p>
            <a:r>
              <a:rPr lang="en-US" dirty="0" smtClean="0"/>
              <a:t>Implementation</a:t>
            </a:r>
            <a:r>
              <a:rPr lang="en-US" dirty="0"/>
              <a:t>: GUI will be provided to show decision of station officer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1.5 Granting leave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Documentation: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498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 Send Report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437674"/>
              </p:ext>
            </p:extLst>
          </p:nvPr>
        </p:nvGraphicFramePr>
        <p:xfrm>
          <a:off x="457200" y="1813560"/>
          <a:ext cx="82296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Route and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Report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Station</a:t>
                      </a:r>
                      <a:r>
                        <a:rPr lang="en-US" baseline="0" dirty="0" smtClean="0"/>
                        <a:t> Officer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Secondary</a:t>
                      </a:r>
                      <a:r>
                        <a:rPr lang="en-US" baseline="0" dirty="0" smtClean="0"/>
                        <a:t>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DGO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Station</a:t>
                      </a:r>
                      <a:r>
                        <a:rPr lang="en-US" baseline="0" dirty="0" smtClean="0"/>
                        <a:t> Officer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Narrative: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866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Station officer submits report to DGO</a:t>
            </a:r>
          </a:p>
          <a:p>
            <a:pPr lvl="0"/>
            <a:r>
              <a:rPr lang="en-US" dirty="0"/>
              <a:t>System notifies DGO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1.6 Send Report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Typical Course of event: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2618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Conclusion:  When DGO is notified</a:t>
            </a:r>
          </a:p>
          <a:p>
            <a:r>
              <a:rPr lang="en-US" dirty="0" smtClean="0"/>
              <a:t>Implementation</a:t>
            </a:r>
            <a:r>
              <a:rPr lang="en-US" dirty="0"/>
              <a:t>: GUI will be provided to submit and view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1.6 Send Report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Documentation: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8478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Resources and Equipment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Actors:</a:t>
            </a:r>
          </a:p>
          <a:p>
            <a:pPr lvl="1"/>
            <a:r>
              <a:rPr lang="en-US" dirty="0"/>
              <a:t>Workshop </a:t>
            </a:r>
            <a:r>
              <a:rPr lang="en-US" dirty="0" smtClean="0"/>
              <a:t>Inspector</a:t>
            </a:r>
            <a:endParaRPr lang="en-US" sz="2400" dirty="0"/>
          </a:p>
          <a:p>
            <a:pPr lvl="1"/>
            <a:r>
              <a:rPr lang="en-US" dirty="0" smtClean="0"/>
              <a:t>Station Officer</a:t>
            </a:r>
            <a:endParaRPr lang="en-US" dirty="0"/>
          </a:p>
          <a:p>
            <a:pPr lvl="1"/>
            <a:r>
              <a:rPr lang="en-US" dirty="0" smtClean="0"/>
              <a:t>Director </a:t>
            </a:r>
            <a:r>
              <a:rPr lang="en-US" dirty="0"/>
              <a:t>General Office (</a:t>
            </a:r>
            <a:r>
              <a:rPr lang="en-US" dirty="0" smtClean="0"/>
              <a:t>DGO)</a:t>
            </a:r>
            <a:endParaRPr lang="en-US" dirty="0"/>
          </a:p>
          <a:p>
            <a:pPr lvl="1"/>
            <a:r>
              <a:rPr lang="en-US" dirty="0" smtClean="0"/>
              <a:t>Data </a:t>
            </a:r>
            <a:r>
              <a:rPr lang="en-US" dirty="0"/>
              <a:t>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1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2</a:t>
            </a:r>
            <a:r>
              <a:rPr lang="en-US" dirty="0"/>
              <a:t>. Resources and Equipment </a:t>
            </a:r>
            <a:r>
              <a:rPr lang="en-US" dirty="0" smtClean="0"/>
              <a:t>Management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953729"/>
              </p:ext>
            </p:extLst>
          </p:nvPr>
        </p:nvGraphicFramePr>
        <p:xfrm>
          <a:off x="381000" y="1828800"/>
          <a:ext cx="8458201" cy="438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6800"/>
                <a:gridCol w="1752600"/>
                <a:gridCol w="3352800"/>
                <a:gridCol w="2286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ID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r>
                        <a:rPr lang="en-US" baseline="0" dirty="0" smtClean="0"/>
                        <a:t>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Equipment</a:t>
                      </a:r>
                      <a:r>
                        <a:rPr lang="en-US" baseline="0" dirty="0" smtClean="0"/>
                        <a:t> Condition Check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Workshop Inspector</a:t>
                      </a:r>
                      <a:r>
                        <a:rPr lang="en-US" b="1" baseline="0" dirty="0" smtClean="0"/>
                        <a:t> : </a:t>
                      </a:r>
                      <a:r>
                        <a:rPr lang="en-US" dirty="0" smtClean="0"/>
                        <a:t>Checks &amp; Enters Condition</a:t>
                      </a:r>
                      <a:r>
                        <a:rPr lang="en-US" baseline="0" dirty="0" smtClean="0"/>
                        <a:t> of Equipment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Notify</a:t>
                      </a:r>
                      <a:r>
                        <a:rPr lang="en-US" baseline="0" dirty="0" smtClean="0"/>
                        <a:t> Station Officer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 Repair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Station Officer: </a:t>
                      </a:r>
                      <a:r>
                        <a:rPr lang="en-US" dirty="0" smtClean="0"/>
                        <a:t>Sends equipment to workshop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Keeps log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Request </a:t>
                      </a:r>
                    </a:p>
                    <a:p>
                      <a:r>
                        <a:rPr lang="en-US" dirty="0" smtClean="0"/>
                        <a:t>Refuel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Station officer: </a:t>
                      </a:r>
                      <a:r>
                        <a:rPr lang="en-US" dirty="0" smtClean="0"/>
                        <a:t>Sends</a:t>
                      </a:r>
                      <a:r>
                        <a:rPr lang="en-US" baseline="0" dirty="0" smtClean="0"/>
                        <a:t> car to filling station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Keeps</a:t>
                      </a:r>
                      <a:r>
                        <a:rPr lang="en-US" baseline="0" dirty="0" smtClean="0"/>
                        <a:t> log of fuel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 for Equipment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Station officer: </a:t>
                      </a:r>
                      <a:r>
                        <a:rPr lang="en-US" dirty="0" smtClean="0"/>
                        <a:t>Sends Request</a:t>
                      </a:r>
                      <a:r>
                        <a:rPr lang="en-US" baseline="0" dirty="0" smtClean="0"/>
                        <a:t> for New Equipment to DGO,</a:t>
                      </a:r>
                      <a:endParaRPr lang="en-US" dirty="0" smtClean="0"/>
                    </a:p>
                    <a:p>
                      <a:r>
                        <a:rPr lang="en-US" b="1" dirty="0" smtClean="0"/>
                        <a:t>DGO:</a:t>
                      </a:r>
                      <a:r>
                        <a:rPr lang="en-US" dirty="0" smtClean="0"/>
                        <a:t> Receives</a:t>
                      </a:r>
                      <a:r>
                        <a:rPr lang="en-US" baseline="0" dirty="0" smtClean="0"/>
                        <a:t> 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Sends notification</a:t>
                      </a:r>
                      <a:r>
                        <a:rPr lang="en-US" baseline="0" dirty="0" smtClean="0"/>
                        <a:t> to DGO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 Equipment Detail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Data</a:t>
                      </a:r>
                      <a:r>
                        <a:rPr lang="en-US" b="1" baseline="0" dirty="0" smtClean="0"/>
                        <a:t> Operator: </a:t>
                      </a:r>
                      <a:r>
                        <a:rPr lang="en-US" dirty="0" smtClean="0"/>
                        <a:t>Enters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data of equipment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Keeps and updates</a:t>
                      </a:r>
                      <a:r>
                        <a:rPr lang="en-US" baseline="0" dirty="0" smtClean="0"/>
                        <a:t> description of equipment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Glossary: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4063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2. Resources </a:t>
            </a:r>
            <a:r>
              <a:rPr lang="en-US" dirty="0"/>
              <a:t>and Equipment </a:t>
            </a:r>
            <a:r>
              <a:rPr lang="en-US" dirty="0" smtClean="0"/>
              <a:t>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47800"/>
            <a:ext cx="4953000" cy="510540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</a:t>
            </a:r>
            <a:br>
              <a:rPr lang="en-US" sz="2400" b="1" dirty="0" smtClean="0"/>
            </a:br>
            <a:r>
              <a:rPr lang="en-US" sz="2400" b="1" dirty="0" smtClean="0"/>
              <a:t>Diagram: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844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Fire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Actors:</a:t>
            </a:r>
          </a:p>
          <a:p>
            <a:pPr lvl="1"/>
            <a:r>
              <a:rPr lang="en-US" dirty="0" smtClean="0"/>
              <a:t>Public User</a:t>
            </a:r>
          </a:p>
          <a:p>
            <a:pPr lvl="1"/>
            <a:r>
              <a:rPr lang="en-US" dirty="0" smtClean="0"/>
              <a:t>Station Officer</a:t>
            </a:r>
          </a:p>
          <a:p>
            <a:pPr lvl="1"/>
            <a:r>
              <a:rPr lang="en-US" dirty="0" smtClean="0"/>
              <a:t>Data 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3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3</a:t>
            </a:r>
            <a:r>
              <a:rPr lang="en-US" dirty="0"/>
              <a:t>. Fire </a:t>
            </a:r>
            <a:r>
              <a:rPr lang="en-US" dirty="0" smtClean="0"/>
              <a:t>Response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421736"/>
              </p:ext>
            </p:extLst>
          </p:nvPr>
        </p:nvGraphicFramePr>
        <p:xfrm>
          <a:off x="304800" y="1905000"/>
          <a:ext cx="8458200" cy="384173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6800"/>
                <a:gridCol w="1676400"/>
                <a:gridCol w="2743200"/>
                <a:gridCol w="29718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Use Case ID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Use Case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Participant Actors and roles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System Response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effectLst/>
                        </a:rPr>
                        <a:t>3.1 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Notify Fire Station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</a:rPr>
                        <a:t>Public User: </a:t>
                      </a:r>
                      <a:r>
                        <a:rPr lang="en-US" sz="1800" kern="1200" dirty="0">
                          <a:effectLst/>
                        </a:rPr>
                        <a:t>Notifies station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Sends notification to station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effectLst/>
                        </a:rPr>
                        <a:t>3.2 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Check Storage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</a:rPr>
                        <a:t>Station </a:t>
                      </a:r>
                      <a:r>
                        <a:rPr lang="en-US" sz="1800" b="1" kern="1200" dirty="0" smtClean="0">
                          <a:effectLst/>
                        </a:rPr>
                        <a:t>Officer</a:t>
                      </a:r>
                      <a:r>
                        <a:rPr lang="en-US" sz="1800" b="1" kern="1200" dirty="0">
                          <a:effectLst/>
                        </a:rPr>
                        <a:t>:</a:t>
                      </a:r>
                      <a:r>
                        <a:rPr lang="en-US" sz="1800" kern="1200" dirty="0">
                          <a:effectLst/>
                        </a:rPr>
                        <a:t> Checks available equipment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Shows storage to the station manager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effectLst/>
                        </a:rPr>
                        <a:t>3.3 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Check Worker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</a:rPr>
                        <a:t>Station </a:t>
                      </a:r>
                      <a:r>
                        <a:rPr lang="en-US" sz="1800" b="1" kern="1200" dirty="0" smtClean="0">
                          <a:effectLst/>
                        </a:rPr>
                        <a:t>Officer</a:t>
                      </a:r>
                      <a:r>
                        <a:rPr lang="en-US" sz="1800" b="1" kern="1200" dirty="0">
                          <a:effectLst/>
                        </a:rPr>
                        <a:t>: </a:t>
                      </a:r>
                      <a:r>
                        <a:rPr lang="en-US" sz="1800" kern="1200" dirty="0">
                          <a:effectLst/>
                        </a:rPr>
                        <a:t>Checks available workers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Shows available worker list to the station manager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effectLst/>
                        </a:rPr>
                        <a:t>3.4 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Notify and </a:t>
                      </a:r>
                      <a:r>
                        <a:rPr lang="en-US" sz="1800" kern="1200" dirty="0" smtClean="0">
                          <a:effectLst/>
                        </a:rPr>
                        <a:t>Send </a:t>
                      </a:r>
                      <a:r>
                        <a:rPr lang="en-US" sz="1800" kern="1200" dirty="0">
                          <a:effectLst/>
                        </a:rPr>
                        <a:t>Fighters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</a:rPr>
                        <a:t>Station </a:t>
                      </a:r>
                      <a:r>
                        <a:rPr lang="en-US" sz="1800" b="1" kern="1200" dirty="0" smtClean="0">
                          <a:effectLst/>
                        </a:rPr>
                        <a:t>Officer</a:t>
                      </a:r>
                      <a:r>
                        <a:rPr lang="en-US" sz="1800" b="1" kern="1200" dirty="0">
                          <a:effectLst/>
                        </a:rPr>
                        <a:t>: </a:t>
                      </a:r>
                      <a:r>
                        <a:rPr lang="en-US" sz="1800" kern="1200" dirty="0">
                          <a:effectLst/>
                        </a:rPr>
                        <a:t>Notifies and Sends fighters to the spot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Notifies fighters and keeps log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Glossary: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656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Fire Response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038244"/>
              </p:ext>
            </p:extLst>
          </p:nvPr>
        </p:nvGraphicFramePr>
        <p:xfrm>
          <a:off x="457200" y="1889564"/>
          <a:ext cx="8229600" cy="33867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9145"/>
                <a:gridCol w="1586697"/>
                <a:gridCol w="2922863"/>
                <a:gridCol w="25508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 Case 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 Case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Participant Actors and roles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System</a:t>
                      </a:r>
                      <a:r>
                        <a:rPr lang="en-US" sz="1800" baseline="0" dirty="0" smtClean="0"/>
                        <a:t> Response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3.5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Check </a:t>
                      </a:r>
                      <a:r>
                        <a:rPr lang="en-US" sz="1800" kern="1200" dirty="0" smtClean="0">
                          <a:effectLst/>
                        </a:rPr>
                        <a:t>Water </a:t>
                      </a:r>
                      <a:r>
                        <a:rPr lang="en-US" sz="1800" kern="1200" dirty="0">
                          <a:effectLst/>
                        </a:rPr>
                        <a:t>R</a:t>
                      </a:r>
                      <a:r>
                        <a:rPr lang="en-US" sz="1800" kern="1200" dirty="0" smtClean="0">
                          <a:effectLst/>
                        </a:rPr>
                        <a:t>esources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</a:rPr>
                        <a:t>Station officer:</a:t>
                      </a:r>
                      <a:r>
                        <a:rPr lang="en-US" sz="1800" kern="1200" dirty="0">
                          <a:effectLst/>
                        </a:rPr>
                        <a:t> Checks available water resources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Shows available water </a:t>
                      </a:r>
                      <a:r>
                        <a:rPr lang="en-US" sz="1800" kern="1200" dirty="0" smtClean="0">
                          <a:effectLst/>
                        </a:rPr>
                        <a:t>resources to </a:t>
                      </a:r>
                      <a:r>
                        <a:rPr lang="en-US" sz="1800" kern="1200" dirty="0">
                          <a:effectLst/>
                        </a:rPr>
                        <a:t>the </a:t>
                      </a:r>
                      <a:r>
                        <a:rPr lang="en-US" sz="1800" kern="1200" dirty="0" smtClean="0">
                          <a:effectLst/>
                        </a:rPr>
                        <a:t>Station Officer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3.6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Notify </a:t>
                      </a:r>
                      <a:r>
                        <a:rPr lang="en-US" sz="1800" kern="1200" dirty="0" smtClean="0">
                          <a:effectLst/>
                        </a:rPr>
                        <a:t>Other </a:t>
                      </a:r>
                      <a:r>
                        <a:rPr lang="en-US" sz="1800" kern="1200" dirty="0">
                          <a:effectLst/>
                        </a:rPr>
                        <a:t>S</a:t>
                      </a:r>
                      <a:r>
                        <a:rPr lang="en-US" sz="1800" kern="1200" dirty="0" smtClean="0">
                          <a:effectLst/>
                        </a:rPr>
                        <a:t>tations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</a:rPr>
                        <a:t>Data operator: </a:t>
                      </a:r>
                      <a:r>
                        <a:rPr lang="en-US" sz="1800" kern="1200" dirty="0">
                          <a:effectLst/>
                        </a:rPr>
                        <a:t>notifies nearest other stations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Shows nearest </a:t>
                      </a:r>
                      <a:r>
                        <a:rPr lang="en-US" sz="1800" kern="1200" dirty="0" smtClean="0">
                          <a:effectLst/>
                        </a:rPr>
                        <a:t>stations’ information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3.7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Notify </a:t>
                      </a:r>
                      <a:r>
                        <a:rPr lang="en-US" sz="1800" kern="1200" dirty="0" smtClean="0">
                          <a:effectLst/>
                        </a:rPr>
                        <a:t>Police </a:t>
                      </a:r>
                      <a:r>
                        <a:rPr lang="en-US" sz="1800" kern="1200" dirty="0">
                          <a:effectLst/>
                        </a:rPr>
                        <a:t>S</a:t>
                      </a:r>
                      <a:r>
                        <a:rPr lang="en-US" sz="1800" kern="1200" dirty="0" smtClean="0">
                          <a:effectLst/>
                        </a:rPr>
                        <a:t>tation </a:t>
                      </a:r>
                      <a:r>
                        <a:rPr lang="en-US" sz="1800" kern="1200" dirty="0">
                          <a:effectLst/>
                        </a:rPr>
                        <a:t>and </a:t>
                      </a:r>
                      <a:r>
                        <a:rPr lang="en-US" sz="1800" kern="1200" dirty="0" smtClean="0">
                          <a:effectLst/>
                        </a:rPr>
                        <a:t>Hospital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</a:rPr>
                        <a:t>Data operator: </a:t>
                      </a:r>
                      <a:r>
                        <a:rPr lang="en-US" sz="1800" kern="1200" dirty="0">
                          <a:effectLst/>
                        </a:rPr>
                        <a:t>Notifies nearest police station and hospital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Shows nearest police </a:t>
                      </a:r>
                      <a:r>
                        <a:rPr lang="en-US" sz="1800" kern="1200" dirty="0" smtClean="0">
                          <a:effectLst/>
                        </a:rPr>
                        <a:t>stations </a:t>
                      </a:r>
                      <a:r>
                        <a:rPr lang="en-US" sz="1800" kern="1200" dirty="0">
                          <a:effectLst/>
                        </a:rPr>
                        <a:t>and </a:t>
                      </a:r>
                      <a:r>
                        <a:rPr lang="en-US" sz="1800" kern="1200" dirty="0" smtClean="0">
                          <a:effectLst/>
                        </a:rPr>
                        <a:t>hospitals’ information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Glossary: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0754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Employee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Actors:</a:t>
            </a:r>
          </a:p>
          <a:p>
            <a:pPr lvl="1"/>
            <a:r>
              <a:rPr lang="en-US" dirty="0" smtClean="0"/>
              <a:t>Station Officer</a:t>
            </a:r>
          </a:p>
          <a:p>
            <a:pPr lvl="1"/>
            <a:r>
              <a:rPr lang="en-US" dirty="0" smtClean="0"/>
              <a:t>Worker</a:t>
            </a:r>
          </a:p>
          <a:p>
            <a:pPr lvl="1"/>
            <a:r>
              <a:rPr lang="en-US" dirty="0" smtClean="0"/>
              <a:t>Data Operator</a:t>
            </a:r>
          </a:p>
          <a:p>
            <a:pPr lvl="1"/>
            <a:r>
              <a:rPr lang="en-US" dirty="0" smtClean="0"/>
              <a:t>DGO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3. Fire </a:t>
            </a:r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</a:t>
            </a:r>
            <a:br>
              <a:rPr lang="en-US" sz="2400" b="1" dirty="0" smtClean="0"/>
            </a:br>
            <a:r>
              <a:rPr lang="en-US" sz="2400" b="1" dirty="0" smtClean="0"/>
              <a:t>Diagram:</a:t>
            </a:r>
            <a:endParaRPr lang="en-US" sz="24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31" y="1307068"/>
            <a:ext cx="4938272" cy="5246132"/>
          </a:xfrm>
        </p:spPr>
      </p:pic>
    </p:spTree>
    <p:extLst>
      <p:ext uri="{BB962C8B-B14F-4D97-AF65-F5344CB8AC3E}">
        <p14:creationId xmlns:p14="http://schemas.microsoft.com/office/powerpoint/2010/main" val="45149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Post Fire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Actors: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Station Officer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4</a:t>
            </a:r>
            <a:r>
              <a:rPr lang="en-US" dirty="0"/>
              <a:t>. Post Fire </a:t>
            </a:r>
            <a:r>
              <a:rPr lang="en-US" dirty="0" smtClean="0"/>
              <a:t>Management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369012"/>
              </p:ext>
            </p:extLst>
          </p:nvPr>
        </p:nvGraphicFramePr>
        <p:xfrm>
          <a:off x="304800" y="1965960"/>
          <a:ext cx="8458199" cy="2834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6433"/>
                <a:gridCol w="1409700"/>
                <a:gridCol w="3210983"/>
                <a:gridCol w="27410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r>
                        <a:rPr lang="en-US" baseline="0" dirty="0" smtClean="0"/>
                        <a:t>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Leader: </a:t>
                      </a:r>
                      <a:r>
                        <a:rPr lang="en-US" dirty="0" smtClean="0"/>
                        <a:t>After fire operation</a:t>
                      </a:r>
                      <a:r>
                        <a:rPr lang="en-US" baseline="0" dirty="0" smtClean="0"/>
                        <a:t> enters all info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Stores history of</a:t>
                      </a:r>
                      <a:r>
                        <a:rPr lang="en-US" baseline="0" dirty="0" smtClean="0"/>
                        <a:t> Fire operation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Store Resources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Leader: </a:t>
                      </a:r>
                      <a:r>
                        <a:rPr lang="en-US" dirty="0" smtClean="0"/>
                        <a:t>Stores</a:t>
                      </a:r>
                      <a:r>
                        <a:rPr lang="en-US" baseline="0" dirty="0" smtClean="0"/>
                        <a:t> description and location of Water resources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Stores and updates details</a:t>
                      </a:r>
                      <a:r>
                        <a:rPr lang="en-US" baseline="0" dirty="0" smtClean="0"/>
                        <a:t> of water resources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</a:t>
                      </a:r>
                      <a:r>
                        <a:rPr lang="en-US" baseline="0" dirty="0" smtClean="0"/>
                        <a:t> Meeting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Station Officer: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aseline="0" dirty="0" smtClean="0"/>
                        <a:t>Calls meeting with workers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Notifies workers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Glossary: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2323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4. Post Fire </a:t>
            </a:r>
            <a:r>
              <a:rPr lang="en-US" dirty="0" smtClean="0"/>
              <a:t>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316" y="1524000"/>
            <a:ext cx="5501484" cy="48768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</a:t>
            </a:r>
            <a:br>
              <a:rPr lang="en-US" sz="2400" b="1" dirty="0" smtClean="0"/>
            </a:br>
            <a:r>
              <a:rPr lang="en-US" sz="2400" b="1" dirty="0" smtClean="0"/>
              <a:t>Diagram: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486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Questions</a:t>
            </a:r>
            <a:endParaRPr lang="en-US" sz="9600" dirty="0" smtClean="0"/>
          </a:p>
          <a:p>
            <a:pPr marL="0" indent="0" algn="ctr">
              <a:buNone/>
            </a:pPr>
            <a:r>
              <a:rPr lang="en-US" sz="9600" dirty="0" smtClean="0"/>
              <a:t>??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Thanking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Sadia</a:t>
            </a:r>
            <a:r>
              <a:rPr lang="en-US" dirty="0" smtClean="0"/>
              <a:t> </a:t>
            </a:r>
            <a:r>
              <a:rPr lang="en-US" dirty="0" err="1" smtClean="0"/>
              <a:t>Atique</a:t>
            </a:r>
            <a:r>
              <a:rPr lang="en-US" dirty="0" smtClean="0"/>
              <a:t>, 1005013</a:t>
            </a:r>
          </a:p>
          <a:p>
            <a:pPr algn="r"/>
            <a:r>
              <a:rPr lang="en-US" dirty="0" err="1" smtClean="0"/>
              <a:t>Tasmin</a:t>
            </a:r>
            <a:r>
              <a:rPr lang="en-US" dirty="0" smtClean="0"/>
              <a:t> </a:t>
            </a:r>
            <a:r>
              <a:rPr lang="en-US" dirty="0" err="1" smtClean="0"/>
              <a:t>Chowdhury</a:t>
            </a:r>
            <a:r>
              <a:rPr lang="en-US" dirty="0" smtClean="0"/>
              <a:t>, 1005025</a:t>
            </a:r>
          </a:p>
          <a:p>
            <a:pPr algn="r"/>
            <a:r>
              <a:rPr lang="en-US" dirty="0" err="1" smtClean="0"/>
              <a:t>Aman</a:t>
            </a:r>
            <a:r>
              <a:rPr lang="en-US" dirty="0" smtClean="0"/>
              <a:t> </a:t>
            </a:r>
            <a:r>
              <a:rPr lang="en-US" dirty="0" err="1" smtClean="0"/>
              <a:t>Ullah</a:t>
            </a:r>
            <a:r>
              <a:rPr lang="en-US" dirty="0" smtClean="0"/>
              <a:t> </a:t>
            </a:r>
            <a:r>
              <a:rPr lang="en-US" dirty="0" err="1" smtClean="0"/>
              <a:t>Aman</a:t>
            </a:r>
            <a:r>
              <a:rPr lang="en-US" dirty="0" smtClean="0"/>
              <a:t>, 1005026</a:t>
            </a:r>
          </a:p>
          <a:p>
            <a:pPr algn="r"/>
            <a:r>
              <a:rPr lang="en-US" dirty="0" smtClean="0"/>
              <a:t>Abdullah Al </a:t>
            </a:r>
            <a:r>
              <a:rPr lang="en-US" dirty="0" err="1" smtClean="0"/>
              <a:t>Fahim</a:t>
            </a:r>
            <a:r>
              <a:rPr lang="en-US" dirty="0" smtClean="0"/>
              <a:t>, 1005028</a:t>
            </a:r>
          </a:p>
          <a:p>
            <a:pPr algn="r"/>
            <a:r>
              <a:rPr lang="en-US" dirty="0" err="1" smtClean="0"/>
              <a:t>Hasanul</a:t>
            </a:r>
            <a:r>
              <a:rPr lang="en-US" dirty="0" smtClean="0"/>
              <a:t> Aziz, 1005030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3756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6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Employee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Actors:</a:t>
            </a:r>
          </a:p>
          <a:p>
            <a:pPr lvl="1"/>
            <a:r>
              <a:rPr lang="en-US" dirty="0" smtClean="0"/>
              <a:t>Station Officer</a:t>
            </a:r>
          </a:p>
          <a:p>
            <a:pPr lvl="1"/>
            <a:r>
              <a:rPr lang="en-US" dirty="0" smtClean="0"/>
              <a:t>Worker</a:t>
            </a:r>
          </a:p>
          <a:p>
            <a:pPr lvl="1"/>
            <a:r>
              <a:rPr lang="en-US" dirty="0" smtClean="0"/>
              <a:t>Data Operator</a:t>
            </a:r>
          </a:p>
          <a:p>
            <a:pPr lvl="1"/>
            <a:r>
              <a:rPr lang="en-US" dirty="0" smtClean="0"/>
              <a:t>DGO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2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1</a:t>
            </a:r>
            <a:r>
              <a:rPr lang="en-US" dirty="0"/>
              <a:t>. Employee </a:t>
            </a:r>
            <a:r>
              <a:rPr lang="en-US" dirty="0" smtClean="0"/>
              <a:t>Management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121308"/>
              </p:ext>
            </p:extLst>
          </p:nvPr>
        </p:nvGraphicFramePr>
        <p:xfrm>
          <a:off x="380998" y="1722120"/>
          <a:ext cx="8458202" cy="4480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6801"/>
                <a:gridCol w="1524000"/>
                <a:gridCol w="2743200"/>
                <a:gridCol w="3124201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System</a:t>
                      </a:r>
                      <a:r>
                        <a:rPr lang="en-US" baseline="0" dirty="0" smtClean="0"/>
                        <a:t>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New 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Worker, Station Officer:</a:t>
                      </a:r>
                      <a:r>
                        <a:rPr lang="en-US" baseline="0" dirty="0" smtClean="0"/>
                        <a:t> Create new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Activates user</a:t>
                      </a:r>
                      <a:r>
                        <a:rPr lang="en-US" baseline="0" dirty="0" smtClean="0"/>
                        <a:t> profile and bank accounts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r>
                        <a:rPr lang="en-US" baseline="0" dirty="0" smtClean="0"/>
                        <a:t> Attendance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Worker: </a:t>
                      </a:r>
                      <a:r>
                        <a:rPr lang="en-US" dirty="0" smtClean="0"/>
                        <a:t>L</a:t>
                      </a:r>
                      <a:r>
                        <a:rPr lang="en-US" baseline="0" dirty="0" smtClean="0"/>
                        <a:t>ogs into the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Automatically </a:t>
                      </a:r>
                      <a:r>
                        <a:rPr lang="en-US" dirty="0" smtClean="0"/>
                        <a:t>keeps log of attendance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Checking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Worker:</a:t>
                      </a:r>
                      <a:r>
                        <a:rPr lang="en-US" baseline="0" dirty="0" smtClean="0"/>
                        <a:t> Checks working 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shows his schedule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Leave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Worker:</a:t>
                      </a:r>
                      <a:r>
                        <a:rPr lang="en-US" dirty="0" smtClean="0"/>
                        <a:t> Apply for leave to Station Officer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Notifies station officer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Grant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Station officer: </a:t>
                      </a:r>
                      <a:r>
                        <a:rPr lang="en-US" dirty="0" smtClean="0"/>
                        <a:t>Checks</a:t>
                      </a:r>
                      <a:r>
                        <a:rPr lang="en-US" baseline="0" dirty="0" smtClean="0"/>
                        <a:t> application and decides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Notifies the worker</a:t>
                      </a:r>
                      <a:endParaRPr lang="en-US" dirty="0"/>
                    </a:p>
                  </a:txBody>
                  <a:tcPr/>
                </a:tc>
              </a:tr>
              <a:tr h="543560">
                <a:tc>
                  <a:txBody>
                    <a:bodyPr/>
                    <a:lstStyle/>
                    <a:p>
                      <a:r>
                        <a:rPr lang="en-US" dirty="0" smtClean="0"/>
                        <a:t>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Station</a:t>
                      </a:r>
                      <a:r>
                        <a:rPr lang="en-US" b="1" baseline="0" dirty="0" smtClean="0"/>
                        <a:t> officer: </a:t>
                      </a:r>
                      <a:r>
                        <a:rPr lang="en-US" dirty="0" smtClean="0"/>
                        <a:t>Sends</a:t>
                      </a:r>
                      <a:r>
                        <a:rPr lang="en-US" baseline="0" dirty="0" smtClean="0"/>
                        <a:t> workers report to DGO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Stores and sends report to</a:t>
                      </a:r>
                      <a:r>
                        <a:rPr lang="en-US" baseline="0" dirty="0" smtClean="0"/>
                        <a:t> DGO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Glossary: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0780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1. Employee </a:t>
            </a:r>
            <a:r>
              <a:rPr lang="en-US" dirty="0" smtClean="0"/>
              <a:t>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95400"/>
            <a:ext cx="4953000" cy="52578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</a:t>
            </a:r>
            <a:br>
              <a:rPr lang="en-US" sz="2400" b="1" dirty="0" smtClean="0"/>
            </a:br>
            <a:r>
              <a:rPr lang="en-US" sz="2400" b="1" dirty="0" smtClean="0"/>
              <a:t>Diagram: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6507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1</a:t>
            </a:r>
            <a:r>
              <a:rPr lang="en-US" dirty="0"/>
              <a:t>. Employee </a:t>
            </a:r>
            <a:r>
              <a:rPr lang="en-US" dirty="0" smtClean="0"/>
              <a:t>Management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069598"/>
              </p:ext>
            </p:extLst>
          </p:nvPr>
        </p:nvGraphicFramePr>
        <p:xfrm>
          <a:off x="380998" y="1722120"/>
          <a:ext cx="8458202" cy="4480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6801"/>
                <a:gridCol w="1524000"/>
                <a:gridCol w="2743200"/>
                <a:gridCol w="3124201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System</a:t>
                      </a:r>
                      <a:r>
                        <a:rPr lang="en-US" baseline="0" dirty="0" smtClean="0"/>
                        <a:t>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New 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Worker, Station Officer:</a:t>
                      </a:r>
                      <a:r>
                        <a:rPr lang="en-US" baseline="0" dirty="0" smtClean="0"/>
                        <a:t> Create new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Activates user</a:t>
                      </a:r>
                      <a:r>
                        <a:rPr lang="en-US" baseline="0" dirty="0" smtClean="0"/>
                        <a:t> profile and bank accounts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r>
                        <a:rPr lang="en-US" baseline="0" dirty="0" smtClean="0"/>
                        <a:t> Attendance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Worker: </a:t>
                      </a:r>
                      <a:r>
                        <a:rPr lang="en-US" dirty="0" smtClean="0"/>
                        <a:t>L</a:t>
                      </a:r>
                      <a:r>
                        <a:rPr lang="en-US" baseline="0" dirty="0" smtClean="0"/>
                        <a:t>ogs into the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Automatically </a:t>
                      </a:r>
                      <a:r>
                        <a:rPr lang="en-US" dirty="0" smtClean="0"/>
                        <a:t>keeps log of attendance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Checking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Worker:</a:t>
                      </a:r>
                      <a:r>
                        <a:rPr lang="en-US" baseline="0" dirty="0" smtClean="0"/>
                        <a:t> Checks working 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shows his schedule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Leave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Worker:</a:t>
                      </a:r>
                      <a:r>
                        <a:rPr lang="en-US" dirty="0" smtClean="0"/>
                        <a:t> Apply for leave to Station Officer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Notifies station officer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Grant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Station officer: </a:t>
                      </a:r>
                      <a:r>
                        <a:rPr lang="en-US" dirty="0" smtClean="0"/>
                        <a:t>Checks</a:t>
                      </a:r>
                      <a:r>
                        <a:rPr lang="en-US" baseline="0" dirty="0" smtClean="0"/>
                        <a:t> application and decides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Notifies the worker</a:t>
                      </a:r>
                      <a:endParaRPr lang="en-US" dirty="0"/>
                    </a:p>
                  </a:txBody>
                  <a:tcPr/>
                </a:tc>
              </a:tr>
              <a:tr h="543560">
                <a:tc>
                  <a:txBody>
                    <a:bodyPr/>
                    <a:lstStyle/>
                    <a:p>
                      <a:r>
                        <a:rPr lang="en-US" dirty="0" smtClean="0"/>
                        <a:t>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Station</a:t>
                      </a:r>
                      <a:r>
                        <a:rPr lang="en-US" b="1" baseline="0" dirty="0" smtClean="0"/>
                        <a:t> officer: </a:t>
                      </a:r>
                      <a:r>
                        <a:rPr lang="en-US" dirty="0" smtClean="0"/>
                        <a:t>Sends</a:t>
                      </a:r>
                      <a:r>
                        <a:rPr lang="en-US" baseline="0" dirty="0" smtClean="0"/>
                        <a:t> workers report to DGO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Stores and sends report to</a:t>
                      </a:r>
                      <a:r>
                        <a:rPr lang="en-US" baseline="0" dirty="0" smtClean="0"/>
                        <a:t> DGO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Glossary: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4156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Add New Employee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924618"/>
              </p:ext>
            </p:extLst>
          </p:nvPr>
        </p:nvGraphicFramePr>
        <p:xfrm>
          <a:off x="457200" y="1813560"/>
          <a:ext cx="82296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Route and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New Employee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Worker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Narrative: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994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 joins to his respective Station</a:t>
            </a:r>
          </a:p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1.1 Add New Employee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Typical Course of event: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627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Conclusion:  When system creates worker’s profile</a:t>
            </a:r>
          </a:p>
          <a:p>
            <a:r>
              <a:rPr lang="en-US" dirty="0" smtClean="0"/>
              <a:t>Implementation</a:t>
            </a:r>
            <a:r>
              <a:rPr lang="en-US" dirty="0"/>
              <a:t>: Database will be provided to create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1.1 Add New Employee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Documentation: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7959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Register Attendance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666516"/>
              </p:ext>
            </p:extLst>
          </p:nvPr>
        </p:nvGraphicFramePr>
        <p:xfrm>
          <a:off x="457200" y="1813560"/>
          <a:ext cx="82296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Route and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 Attendance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Worker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Narrative: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994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Worker arrives respective station</a:t>
            </a:r>
          </a:p>
          <a:p>
            <a:pPr lvl="0"/>
            <a:r>
              <a:rPr lang="en-US" dirty="0"/>
              <a:t>Logs into his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1.2 Register Attendance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Typical Course of event: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627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Conclusion:  When Worker logs in</a:t>
            </a:r>
          </a:p>
          <a:p>
            <a:r>
              <a:rPr lang="en-US" dirty="0" smtClean="0"/>
              <a:t>Implementation</a:t>
            </a:r>
            <a:r>
              <a:rPr lang="en-US" dirty="0"/>
              <a:t>: GUI will be provided to log into account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1.2 Register Attendance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Documentation: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7959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Checking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410668"/>
              </p:ext>
            </p:extLst>
          </p:nvPr>
        </p:nvGraphicFramePr>
        <p:xfrm>
          <a:off x="457200" y="1813560"/>
          <a:ext cx="82296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Route and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Checking Schedule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Worker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Narrative: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994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Worker arrives his respective station</a:t>
            </a:r>
          </a:p>
          <a:p>
            <a:pPr lvl="0"/>
            <a:r>
              <a:rPr lang="en-US" dirty="0"/>
              <a:t>Logs into his account</a:t>
            </a:r>
          </a:p>
          <a:p>
            <a:pPr lvl="0"/>
            <a:r>
              <a:rPr lang="en-US" dirty="0"/>
              <a:t>Checks his working schedule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1.3 Checking Schedule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Typical Course of event: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627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Conclusion:  When worker checks his schedule</a:t>
            </a:r>
          </a:p>
          <a:p>
            <a:r>
              <a:rPr lang="en-US" dirty="0" smtClean="0"/>
              <a:t>Implementation</a:t>
            </a:r>
            <a:r>
              <a:rPr lang="en-US" dirty="0"/>
              <a:t>: GUI will be provided to show schedule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1.3 Checking Schedule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Documentation: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7959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</a:t>
            </a:r>
            <a:r>
              <a:rPr lang="en-US" dirty="0"/>
              <a:t>Applying For Leave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469193"/>
              </p:ext>
            </p:extLst>
          </p:nvPr>
        </p:nvGraphicFramePr>
        <p:xfrm>
          <a:off x="457200" y="1813560"/>
          <a:ext cx="82296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Route and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Applying For Leave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Secondary</a:t>
                      </a:r>
                      <a:r>
                        <a:rPr lang="en-US" baseline="0" dirty="0" smtClean="0"/>
                        <a:t>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Station Officer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Worker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Narrative: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994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1. Employee </a:t>
            </a:r>
            <a:r>
              <a:rPr lang="en-US" dirty="0" smtClean="0"/>
              <a:t>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95400"/>
            <a:ext cx="4953000" cy="52578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</a:t>
            </a:r>
            <a:br>
              <a:rPr lang="en-US" sz="2400" b="1" dirty="0" smtClean="0"/>
            </a:br>
            <a:r>
              <a:rPr lang="en-US" sz="2400" b="1" dirty="0" smtClean="0"/>
              <a:t>Diagram: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739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Worker Applies for leave</a:t>
            </a:r>
          </a:p>
          <a:p>
            <a:pPr lvl="0"/>
            <a:r>
              <a:rPr lang="en-US" dirty="0"/>
              <a:t>System notifies station officer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1.4 </a:t>
            </a:r>
            <a:r>
              <a:rPr lang="en-US" dirty="0"/>
              <a:t>Applying For Leave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Typical Course of event: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627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Conclusion:  When station officer is notified</a:t>
            </a:r>
          </a:p>
          <a:p>
            <a:r>
              <a:rPr lang="en-US" dirty="0" smtClean="0"/>
              <a:t>Implementation</a:t>
            </a:r>
            <a:r>
              <a:rPr lang="en-US" dirty="0"/>
              <a:t>: GUI will be provided to submit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1.4 </a:t>
            </a:r>
            <a:r>
              <a:rPr lang="en-US" dirty="0"/>
              <a:t>Applying For Leave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Documentation: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7959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Granting leave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403050"/>
              </p:ext>
            </p:extLst>
          </p:nvPr>
        </p:nvGraphicFramePr>
        <p:xfrm>
          <a:off x="457200" y="1813560"/>
          <a:ext cx="82296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Route and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Granting leave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Station</a:t>
                      </a:r>
                      <a:r>
                        <a:rPr lang="en-US" baseline="0" dirty="0" smtClean="0"/>
                        <a:t> Officer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Secondary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Station Officer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Narrative: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994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Station officer checks applications and validity of them</a:t>
            </a:r>
          </a:p>
          <a:p>
            <a:pPr lvl="0"/>
            <a:r>
              <a:rPr lang="en-US" dirty="0"/>
              <a:t>Takes decision about granting, or not</a:t>
            </a:r>
          </a:p>
          <a:p>
            <a:pPr lvl="0"/>
            <a:r>
              <a:rPr lang="en-US" dirty="0"/>
              <a:t>System notifies worker the decisions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1.5 Granting leave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Typical Course of event: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627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Conclusion:  When worker is notified</a:t>
            </a:r>
          </a:p>
          <a:p>
            <a:r>
              <a:rPr lang="en-US" dirty="0" smtClean="0"/>
              <a:t>Implementation</a:t>
            </a:r>
            <a:r>
              <a:rPr lang="en-US" dirty="0"/>
              <a:t>: GUI will be provided to show decision of station officer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1.5 Granting leave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Documentation: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7959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 Send Report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963722"/>
              </p:ext>
            </p:extLst>
          </p:nvPr>
        </p:nvGraphicFramePr>
        <p:xfrm>
          <a:off x="457200" y="1813560"/>
          <a:ext cx="82296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Route and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Report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Station</a:t>
                      </a:r>
                      <a:r>
                        <a:rPr lang="en-US" baseline="0" dirty="0" smtClean="0"/>
                        <a:t> Officer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Secondary</a:t>
                      </a:r>
                      <a:r>
                        <a:rPr lang="en-US" baseline="0" dirty="0" smtClean="0"/>
                        <a:t>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DGO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Station</a:t>
                      </a:r>
                      <a:r>
                        <a:rPr lang="en-US" baseline="0" dirty="0" smtClean="0"/>
                        <a:t> Officer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Narrative: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994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Station officer submits report to DGO</a:t>
            </a:r>
          </a:p>
          <a:p>
            <a:pPr lvl="0"/>
            <a:r>
              <a:rPr lang="en-US" dirty="0"/>
              <a:t>System notifies DGO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1.6 Send Report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Typical Course of event: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627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Conclusion:  When DGO is notified</a:t>
            </a:r>
          </a:p>
          <a:p>
            <a:r>
              <a:rPr lang="en-US" dirty="0" smtClean="0"/>
              <a:t>Implementation</a:t>
            </a:r>
            <a:r>
              <a:rPr lang="en-US" dirty="0"/>
              <a:t>: GUI will be provided to submit and view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1.6 Send Report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Documentation: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7959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Resources and Equipment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Actors:</a:t>
            </a:r>
          </a:p>
          <a:p>
            <a:pPr lvl="1"/>
            <a:r>
              <a:rPr lang="en-US" dirty="0"/>
              <a:t>Workshop </a:t>
            </a:r>
            <a:r>
              <a:rPr lang="en-US" dirty="0" smtClean="0"/>
              <a:t>Inspector</a:t>
            </a:r>
            <a:endParaRPr lang="en-US" sz="2400" dirty="0"/>
          </a:p>
          <a:p>
            <a:pPr lvl="1"/>
            <a:r>
              <a:rPr lang="en-US" dirty="0" smtClean="0"/>
              <a:t>Station Officer</a:t>
            </a:r>
            <a:endParaRPr lang="en-US" dirty="0"/>
          </a:p>
          <a:p>
            <a:pPr lvl="1"/>
            <a:r>
              <a:rPr lang="en-US" dirty="0" smtClean="0"/>
              <a:t>Director </a:t>
            </a:r>
            <a:r>
              <a:rPr lang="en-US" dirty="0"/>
              <a:t>General Office (</a:t>
            </a:r>
            <a:r>
              <a:rPr lang="en-US" dirty="0" smtClean="0"/>
              <a:t>DGO)</a:t>
            </a:r>
            <a:endParaRPr lang="en-US" dirty="0"/>
          </a:p>
          <a:p>
            <a:pPr lvl="1"/>
            <a:r>
              <a:rPr lang="en-US" dirty="0" smtClean="0"/>
              <a:t>Data </a:t>
            </a:r>
            <a:r>
              <a:rPr lang="en-US" dirty="0"/>
              <a:t>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930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2</a:t>
            </a:r>
            <a:r>
              <a:rPr lang="en-US" dirty="0"/>
              <a:t>. Resources and Equipment </a:t>
            </a:r>
            <a:r>
              <a:rPr lang="en-US" dirty="0" smtClean="0"/>
              <a:t>Management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165355"/>
              </p:ext>
            </p:extLst>
          </p:nvPr>
        </p:nvGraphicFramePr>
        <p:xfrm>
          <a:off x="381000" y="1828800"/>
          <a:ext cx="8458201" cy="438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6800"/>
                <a:gridCol w="1752600"/>
                <a:gridCol w="3352800"/>
                <a:gridCol w="2286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ID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Participant Actors and 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r>
                        <a:rPr lang="en-US" baseline="0" dirty="0" smtClean="0"/>
                        <a:t> 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Equipment</a:t>
                      </a:r>
                      <a:r>
                        <a:rPr lang="en-US" baseline="0" dirty="0" smtClean="0"/>
                        <a:t> Condition Check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Workshop Inspector</a:t>
                      </a:r>
                      <a:r>
                        <a:rPr lang="en-US" b="1" baseline="0" dirty="0" smtClean="0"/>
                        <a:t> : </a:t>
                      </a:r>
                      <a:r>
                        <a:rPr lang="en-US" dirty="0" smtClean="0"/>
                        <a:t>Checks &amp; Enters Condition</a:t>
                      </a:r>
                      <a:r>
                        <a:rPr lang="en-US" baseline="0" dirty="0" smtClean="0"/>
                        <a:t> of Equipment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Notify</a:t>
                      </a:r>
                      <a:r>
                        <a:rPr lang="en-US" baseline="0" dirty="0" smtClean="0"/>
                        <a:t> Station Officer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 Repair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Station Officer: </a:t>
                      </a:r>
                      <a:r>
                        <a:rPr lang="en-US" dirty="0" smtClean="0"/>
                        <a:t>Sends equipment to workshop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Keeps log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Request </a:t>
                      </a:r>
                    </a:p>
                    <a:p>
                      <a:r>
                        <a:rPr lang="en-US" dirty="0" smtClean="0"/>
                        <a:t>Refuel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Station officer: </a:t>
                      </a:r>
                      <a:r>
                        <a:rPr lang="en-US" dirty="0" smtClean="0"/>
                        <a:t>Sends</a:t>
                      </a:r>
                      <a:r>
                        <a:rPr lang="en-US" baseline="0" dirty="0" smtClean="0"/>
                        <a:t> car to filling station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Keeps</a:t>
                      </a:r>
                      <a:r>
                        <a:rPr lang="en-US" baseline="0" dirty="0" smtClean="0"/>
                        <a:t> log of fuel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 for Equipment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Station officer: </a:t>
                      </a:r>
                      <a:r>
                        <a:rPr lang="en-US" dirty="0" smtClean="0"/>
                        <a:t>Sends Request</a:t>
                      </a:r>
                      <a:r>
                        <a:rPr lang="en-US" baseline="0" dirty="0" smtClean="0"/>
                        <a:t> for New Equipment to DGO,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DGO: Receives</a:t>
                      </a:r>
                      <a:r>
                        <a:rPr lang="en-US" baseline="0" dirty="0" smtClean="0"/>
                        <a:t> 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Sends notification</a:t>
                      </a:r>
                      <a:r>
                        <a:rPr lang="en-US" baseline="0" dirty="0" smtClean="0"/>
                        <a:t> to DGO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 Equipment Detail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Data</a:t>
                      </a:r>
                      <a:r>
                        <a:rPr lang="en-US" b="1" baseline="0" dirty="0" smtClean="0"/>
                        <a:t> Operator: </a:t>
                      </a:r>
                      <a:r>
                        <a:rPr lang="en-US" dirty="0" smtClean="0"/>
                        <a:t>Enters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data of equipment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Keeps and updates</a:t>
                      </a:r>
                      <a:r>
                        <a:rPr lang="en-US" baseline="0" dirty="0" smtClean="0"/>
                        <a:t> description of equipment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Glossary: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751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Add New Employee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479340"/>
              </p:ext>
            </p:extLst>
          </p:nvPr>
        </p:nvGraphicFramePr>
        <p:xfrm>
          <a:off x="457200" y="1813560"/>
          <a:ext cx="82296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Route and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New Employee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Worker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Narrative: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201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2. Resources </a:t>
            </a:r>
            <a:r>
              <a:rPr lang="en-US" dirty="0"/>
              <a:t>and Equipment </a:t>
            </a:r>
            <a:r>
              <a:rPr lang="en-US" dirty="0" smtClean="0"/>
              <a:t>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47800"/>
            <a:ext cx="4953000" cy="510540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</a:t>
            </a:r>
            <a:br>
              <a:rPr lang="en-US" sz="2400" b="1" dirty="0" smtClean="0"/>
            </a:br>
            <a:r>
              <a:rPr lang="en-US" sz="2400" b="1" dirty="0" smtClean="0"/>
              <a:t>Diagram: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914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Equipment Condition Check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627900"/>
              </p:ext>
            </p:extLst>
          </p:nvPr>
        </p:nvGraphicFramePr>
        <p:xfrm>
          <a:off x="457200" y="1813560"/>
          <a:ext cx="82296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Route and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Equipment Condition Check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Workshop</a:t>
                      </a:r>
                      <a:r>
                        <a:rPr lang="en-US" baseline="0" dirty="0" smtClean="0"/>
                        <a:t> Inspector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Secondary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Station Officer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By Workshop</a:t>
                      </a:r>
                      <a:r>
                        <a:rPr lang="en-US" baseline="0" dirty="0" smtClean="0"/>
                        <a:t> Inspector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Narrative: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997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Check equipment</a:t>
            </a:r>
          </a:p>
          <a:p>
            <a:pPr lvl="0"/>
            <a:r>
              <a:rPr lang="en-US" dirty="0"/>
              <a:t>Update condition of equipment</a:t>
            </a:r>
          </a:p>
          <a:p>
            <a:pPr lvl="0"/>
            <a:r>
              <a:rPr lang="en-US" dirty="0"/>
              <a:t>Submit report to station officer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2.1 Equipment Condition Check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Typical Course of event: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9077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Conclusion:  When Equipment check finishes</a:t>
            </a:r>
          </a:p>
          <a:p>
            <a:r>
              <a:rPr lang="en-US" dirty="0" smtClean="0"/>
              <a:t>Post </a:t>
            </a:r>
            <a:r>
              <a:rPr lang="en-US" dirty="0"/>
              <a:t>Condition: Inform Station Officer for any problems found</a:t>
            </a:r>
          </a:p>
          <a:p>
            <a:r>
              <a:rPr lang="en-US" dirty="0" smtClean="0"/>
              <a:t>Implementation</a:t>
            </a:r>
            <a:r>
              <a:rPr lang="en-US" dirty="0"/>
              <a:t>: GUI will be provided in application to submit &amp; view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2.1 Equipment Condition Check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Documentation: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963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Request Repair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882940"/>
              </p:ext>
            </p:extLst>
          </p:nvPr>
        </p:nvGraphicFramePr>
        <p:xfrm>
          <a:off x="457200" y="1813560"/>
          <a:ext cx="82296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Define Route and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Request Repair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Priority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Primary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Station</a:t>
                      </a:r>
                      <a:r>
                        <a:rPr lang="en-US" baseline="0" dirty="0" smtClean="0"/>
                        <a:t> Officer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Secondary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Repair Workshop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Station</a:t>
                      </a:r>
                      <a:r>
                        <a:rPr lang="en-US" baseline="0" dirty="0" smtClean="0"/>
                        <a:t> Officer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Narrative: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997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Send report to workshop to repair equipment</a:t>
            </a:r>
          </a:p>
          <a:p>
            <a:pPr lvl="0"/>
            <a:r>
              <a:rPr lang="en-US" dirty="0"/>
              <a:t>Supply necessary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2.2 Request Repair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Typical Course of event: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9077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Conclusion:  When Equipment are send to Workshop</a:t>
            </a:r>
          </a:p>
          <a:p>
            <a:r>
              <a:rPr lang="en-US" dirty="0" smtClean="0"/>
              <a:t>Post </a:t>
            </a:r>
            <a:r>
              <a:rPr lang="en-US" dirty="0"/>
              <a:t>Condition: Include repaired Resource    </a:t>
            </a:r>
          </a:p>
          <a:p>
            <a:r>
              <a:rPr lang="en-US" dirty="0"/>
              <a:t>Implementation: GUI will be provided in application to submit Repair Request to 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2.2 Request Repair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Documentation: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963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Request Refuel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191472"/>
              </p:ext>
            </p:extLst>
          </p:nvPr>
        </p:nvGraphicFramePr>
        <p:xfrm>
          <a:off x="457200" y="1813560"/>
          <a:ext cx="82296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Route and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Request Refuel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Station</a:t>
                      </a:r>
                      <a:r>
                        <a:rPr lang="en-US" baseline="0" dirty="0" smtClean="0"/>
                        <a:t> Officer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Secondary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Filling Station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Station</a:t>
                      </a:r>
                      <a:r>
                        <a:rPr lang="en-US" baseline="0" dirty="0" smtClean="0"/>
                        <a:t> Officer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Narrative: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997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Check whether fuel is required </a:t>
            </a:r>
          </a:p>
          <a:p>
            <a:pPr lvl="0"/>
            <a:r>
              <a:rPr lang="en-US" dirty="0"/>
              <a:t>Submit report to Filling station to refuel</a:t>
            </a:r>
          </a:p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2.3 Request Refuel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Typical Course of event: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9077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Conclusion:  When Fire Cars are refueled, Fuel arrives.</a:t>
            </a:r>
          </a:p>
          <a:p>
            <a:r>
              <a:rPr lang="en-US" dirty="0" smtClean="0"/>
              <a:t>Post </a:t>
            </a:r>
            <a:r>
              <a:rPr lang="en-US" dirty="0"/>
              <a:t>Condition: keep Log of fuel and cost.</a:t>
            </a:r>
          </a:p>
          <a:p>
            <a:r>
              <a:rPr lang="en-US" dirty="0"/>
              <a:t>Implementation: GUI will be provided in application to submit &amp; view report to Filling Station.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2.3 Request Refuel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Documentation: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963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 joins to his respective Station</a:t>
            </a:r>
          </a:p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1.1 Add New Employee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Typical Course of event: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0128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Request for Equipment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846189"/>
              </p:ext>
            </p:extLst>
          </p:nvPr>
        </p:nvGraphicFramePr>
        <p:xfrm>
          <a:off x="457200" y="1813560"/>
          <a:ext cx="82296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Route and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Request for Equipment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Station</a:t>
                      </a:r>
                      <a:r>
                        <a:rPr lang="en-US" baseline="0" dirty="0" smtClean="0"/>
                        <a:t> Officer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Secondary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DGO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By Station</a:t>
                      </a:r>
                      <a:r>
                        <a:rPr lang="en-US" baseline="0" dirty="0" smtClean="0"/>
                        <a:t> Officer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Narrative: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997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Check whether new equipment required</a:t>
            </a:r>
          </a:p>
          <a:p>
            <a:pPr lvl="0"/>
            <a:r>
              <a:rPr lang="en-US" dirty="0"/>
              <a:t>Submit required equipment list</a:t>
            </a:r>
          </a:p>
          <a:p>
            <a:pPr lvl="0"/>
            <a:r>
              <a:rPr lang="en-US" dirty="0"/>
              <a:t>Provide reason to add new equipment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2.4 Request for Equipment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Typical Course of event: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9077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Conclusion:  When DGO is notified about equipment requirement </a:t>
            </a:r>
          </a:p>
          <a:p>
            <a:r>
              <a:rPr lang="en-US" dirty="0"/>
              <a:t>Post Condition: DGO will check requirement and take necessary action to add new equipment. </a:t>
            </a:r>
          </a:p>
          <a:p>
            <a:r>
              <a:rPr lang="en-US" dirty="0"/>
              <a:t>Implementation: GUI will be provided in application to submit Equipment request &amp; provide reason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2.4 Request for Equipment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Documentation: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963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 Enter Equipment Detail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507192"/>
              </p:ext>
            </p:extLst>
          </p:nvPr>
        </p:nvGraphicFramePr>
        <p:xfrm>
          <a:off x="457200" y="1813560"/>
          <a:ext cx="82296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Route and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Enter Equipment Detail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Operator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Data</a:t>
                      </a:r>
                      <a:r>
                        <a:rPr lang="en-US" baseline="0" dirty="0" smtClean="0"/>
                        <a:t> Operator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Narrative: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997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Keep log of equipment  arrives</a:t>
            </a:r>
          </a:p>
          <a:p>
            <a:pPr lvl="0"/>
            <a:r>
              <a:rPr lang="en-US" dirty="0"/>
              <a:t>Keep log of condition of new equipment</a:t>
            </a:r>
          </a:p>
          <a:p>
            <a:r>
              <a:rPr lang="en-US" dirty="0"/>
              <a:t>Update Resource database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2.5 Enter Equipment Detail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Typical Course of event: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9077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Conclusion:  When Equipment database is updated</a:t>
            </a:r>
          </a:p>
          <a:p>
            <a:r>
              <a:rPr lang="en-US" dirty="0" smtClean="0"/>
              <a:t>Post </a:t>
            </a:r>
            <a:r>
              <a:rPr lang="en-US" dirty="0"/>
              <a:t>Condition: Inform DGO about arrival of new equipment</a:t>
            </a:r>
          </a:p>
          <a:p>
            <a:r>
              <a:rPr lang="en-US" smtClean="0"/>
              <a:t>Implementation</a:t>
            </a:r>
            <a:r>
              <a:rPr lang="en-US" dirty="0"/>
              <a:t>: GUI will be provided in application to record new equipment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2.5 Enter Equipment Detail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Documentation: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963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Fire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Actors:</a:t>
            </a:r>
          </a:p>
          <a:p>
            <a:pPr lvl="1"/>
            <a:r>
              <a:rPr lang="en-US" dirty="0" smtClean="0"/>
              <a:t>Public User</a:t>
            </a:r>
          </a:p>
          <a:p>
            <a:pPr lvl="1"/>
            <a:r>
              <a:rPr lang="en-US" dirty="0" smtClean="0"/>
              <a:t>Station Officer</a:t>
            </a:r>
          </a:p>
          <a:p>
            <a:pPr lvl="1"/>
            <a:r>
              <a:rPr lang="en-US" dirty="0" smtClean="0"/>
              <a:t>Data 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513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3</a:t>
            </a:r>
            <a:r>
              <a:rPr lang="en-US" dirty="0"/>
              <a:t>. Fire </a:t>
            </a:r>
            <a:r>
              <a:rPr lang="en-US" dirty="0" smtClean="0"/>
              <a:t>Response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246833"/>
              </p:ext>
            </p:extLst>
          </p:nvPr>
        </p:nvGraphicFramePr>
        <p:xfrm>
          <a:off x="304800" y="1905000"/>
          <a:ext cx="8458200" cy="35262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6800"/>
                <a:gridCol w="1676400"/>
                <a:gridCol w="2743200"/>
                <a:gridCol w="29718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Use Case ID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Use Case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Participant Actors and roles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System Response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effectLst/>
                        </a:rPr>
                        <a:t>3.1 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Notify Fire Station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</a:rPr>
                        <a:t>Public User: </a:t>
                      </a:r>
                      <a:r>
                        <a:rPr lang="en-US" sz="1800" kern="1200" dirty="0">
                          <a:effectLst/>
                        </a:rPr>
                        <a:t>Notifies station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Sends notification to station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effectLst/>
                        </a:rPr>
                        <a:t>3.2 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Check Storage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</a:rPr>
                        <a:t>Station officer:</a:t>
                      </a:r>
                      <a:r>
                        <a:rPr lang="en-US" sz="1800" kern="1200" dirty="0">
                          <a:effectLst/>
                        </a:rPr>
                        <a:t> Checks available equipment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Shows storage to the station manager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effectLst/>
                        </a:rPr>
                        <a:t>3.3 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Check Worker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</a:rPr>
                        <a:t>Station officer: </a:t>
                      </a:r>
                      <a:r>
                        <a:rPr lang="en-US" sz="1800" kern="1200" dirty="0">
                          <a:effectLst/>
                        </a:rPr>
                        <a:t>Checks available workers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Shows available worker list to the station manager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effectLst/>
                        </a:rPr>
                        <a:t>3.4 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Notify and send Fighters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</a:rPr>
                        <a:t>Station officer: </a:t>
                      </a:r>
                      <a:r>
                        <a:rPr lang="en-US" sz="1800" kern="1200" dirty="0">
                          <a:effectLst/>
                        </a:rPr>
                        <a:t>Notifies and Sends fighters to the spot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Notifies fighters and keeps log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Glossary: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74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Fire Response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013743"/>
              </p:ext>
            </p:extLst>
          </p:nvPr>
        </p:nvGraphicFramePr>
        <p:xfrm>
          <a:off x="457200" y="1889564"/>
          <a:ext cx="8229600" cy="33867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9145"/>
                <a:gridCol w="1586697"/>
                <a:gridCol w="2922863"/>
                <a:gridCol w="25508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 Case 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 Case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Participant Actors and roles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System</a:t>
                      </a:r>
                      <a:r>
                        <a:rPr lang="en-US" sz="1800" baseline="0" dirty="0" smtClean="0"/>
                        <a:t> Response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3.5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Check water resources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</a:rPr>
                        <a:t>Station officer:</a:t>
                      </a:r>
                      <a:r>
                        <a:rPr lang="en-US" sz="1800" kern="1200" dirty="0">
                          <a:effectLst/>
                        </a:rPr>
                        <a:t> Checks available water resources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Shows available water </a:t>
                      </a:r>
                      <a:r>
                        <a:rPr lang="en-US" sz="1800" kern="1200" dirty="0" smtClean="0">
                          <a:effectLst/>
                        </a:rPr>
                        <a:t>resources to </a:t>
                      </a:r>
                      <a:r>
                        <a:rPr lang="en-US" sz="1800" kern="1200" dirty="0">
                          <a:effectLst/>
                        </a:rPr>
                        <a:t>the </a:t>
                      </a:r>
                      <a:r>
                        <a:rPr lang="en-US" sz="1800" kern="1200" dirty="0" smtClean="0">
                          <a:effectLst/>
                        </a:rPr>
                        <a:t>Station Officer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3.6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Notify other stations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</a:rPr>
                        <a:t>Data operator: </a:t>
                      </a:r>
                      <a:r>
                        <a:rPr lang="en-US" sz="1800" kern="1200" dirty="0">
                          <a:effectLst/>
                        </a:rPr>
                        <a:t>notifies nearest other stations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Shows nearest </a:t>
                      </a:r>
                      <a:r>
                        <a:rPr lang="en-US" sz="1800" kern="1200" dirty="0" smtClean="0">
                          <a:effectLst/>
                        </a:rPr>
                        <a:t>stations’ information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3.7 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Notify police station and hospital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</a:rPr>
                        <a:t>Data operator: </a:t>
                      </a:r>
                      <a:r>
                        <a:rPr lang="en-US" sz="1800" kern="1200" dirty="0">
                          <a:effectLst/>
                        </a:rPr>
                        <a:t>Notifies nearest police station and hospital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Shows nearest police </a:t>
                      </a:r>
                      <a:r>
                        <a:rPr lang="en-US" sz="1800" kern="1200" dirty="0" smtClean="0">
                          <a:effectLst/>
                        </a:rPr>
                        <a:t>stations </a:t>
                      </a:r>
                      <a:r>
                        <a:rPr lang="en-US" sz="1800" kern="1200" dirty="0">
                          <a:effectLst/>
                        </a:rPr>
                        <a:t>and </a:t>
                      </a:r>
                      <a:r>
                        <a:rPr lang="en-US" sz="1800" kern="1200" dirty="0" smtClean="0">
                          <a:effectLst/>
                        </a:rPr>
                        <a:t>hospitals’ information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4318" marR="74318" marT="37159" marB="37159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Glossary: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04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3. Fire </a:t>
            </a:r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</a:t>
            </a:r>
            <a:br>
              <a:rPr lang="en-US" sz="2400" b="1" dirty="0" smtClean="0"/>
            </a:br>
            <a:r>
              <a:rPr lang="en-US" sz="2400" b="1" dirty="0" smtClean="0"/>
              <a:t>Diagram:</a:t>
            </a:r>
            <a:endParaRPr lang="en-US" sz="24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31" y="1307068"/>
            <a:ext cx="4938272" cy="5246132"/>
          </a:xfrm>
        </p:spPr>
      </p:pic>
    </p:spTree>
    <p:extLst>
      <p:ext uri="{BB962C8B-B14F-4D97-AF65-F5344CB8AC3E}">
        <p14:creationId xmlns:p14="http://schemas.microsoft.com/office/powerpoint/2010/main" val="97326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Conclusion:  When system creates worker’s profile</a:t>
            </a:r>
          </a:p>
          <a:p>
            <a:r>
              <a:rPr lang="en-US" dirty="0" smtClean="0"/>
              <a:t>Implementation</a:t>
            </a:r>
            <a:r>
              <a:rPr lang="en-US" dirty="0"/>
              <a:t>: Database will be provided to create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1.1 Add New Employee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Documentation: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740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Notify Fire </a:t>
            </a:r>
            <a:r>
              <a:rPr lang="en-US" dirty="0" smtClean="0"/>
              <a:t>Station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417848"/>
              </p:ext>
            </p:extLst>
          </p:nvPr>
        </p:nvGraphicFramePr>
        <p:xfrm>
          <a:off x="457200" y="1813560"/>
          <a:ext cx="82296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Route and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Notify Fire station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r>
                        <a:rPr lang="en-US" baseline="0" dirty="0" smtClean="0"/>
                        <a:t> User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Secondary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Station Officer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Public</a:t>
                      </a:r>
                      <a:r>
                        <a:rPr lang="en-US" baseline="0" dirty="0" smtClean="0"/>
                        <a:t> User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Narrative: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005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Open your App , find the nearest station from the affected area in the map</a:t>
            </a:r>
          </a:p>
          <a:p>
            <a:pPr lvl="0"/>
            <a:r>
              <a:rPr lang="en-US" dirty="0"/>
              <a:t>Inform the station about the location where to come , about the fire type and infrastructure condition</a:t>
            </a:r>
          </a:p>
          <a:p>
            <a:pPr lvl="0"/>
            <a:r>
              <a:rPr lang="en-US" dirty="0"/>
              <a:t>The system will forward it to station Officer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3.1 Notify Fire </a:t>
            </a:r>
            <a:r>
              <a:rPr lang="en-US" dirty="0" smtClean="0"/>
              <a:t>Station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Typical Course of event: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488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Conclusion: When public user notifies the station about the details of fire affected area</a:t>
            </a:r>
          </a:p>
          <a:p>
            <a:pPr lvl="0"/>
            <a:r>
              <a:rPr lang="en-US" dirty="0"/>
              <a:t>Pre-Condition :  notify about the fire </a:t>
            </a:r>
            <a:r>
              <a:rPr lang="en-US" dirty="0" smtClean="0"/>
              <a:t>type, </a:t>
            </a:r>
            <a:r>
              <a:rPr lang="en-US" dirty="0"/>
              <a:t>infrastructure condition </a:t>
            </a:r>
          </a:p>
          <a:p>
            <a:pPr lvl="0"/>
            <a:r>
              <a:rPr lang="en-US" dirty="0"/>
              <a:t>Implementation: GUI will be provided in the smart </a:t>
            </a:r>
            <a:r>
              <a:rPr lang="en-US" dirty="0" smtClean="0"/>
              <a:t>phone, </a:t>
            </a:r>
            <a:r>
              <a:rPr lang="en-US" dirty="0"/>
              <a:t>a map will come pointing all the current active </a:t>
            </a:r>
            <a:r>
              <a:rPr lang="en-US" dirty="0" smtClean="0"/>
              <a:t>station, </a:t>
            </a:r>
            <a:r>
              <a:rPr lang="en-US" dirty="0"/>
              <a:t>user will tab the nearest station from the affected </a:t>
            </a:r>
            <a:r>
              <a:rPr lang="en-US" dirty="0" smtClean="0"/>
              <a:t>area, </a:t>
            </a:r>
            <a:r>
              <a:rPr lang="en-US" dirty="0"/>
              <a:t>then the station officers cell no and other information will pop </a:t>
            </a:r>
            <a:r>
              <a:rPr lang="en-US" dirty="0" smtClean="0"/>
              <a:t>up. </a:t>
            </a:r>
            <a:r>
              <a:rPr lang="en-US" dirty="0"/>
              <a:t>if the user try to notify the station </a:t>
            </a:r>
            <a:r>
              <a:rPr lang="en-US" dirty="0" smtClean="0"/>
              <a:t>officer, </a:t>
            </a:r>
            <a:r>
              <a:rPr lang="en-US" dirty="0"/>
              <a:t>system will automatically forward the call to </a:t>
            </a:r>
            <a:r>
              <a:rPr lang="en-US" dirty="0" smtClean="0"/>
              <a:t>him. </a:t>
            </a:r>
            <a:r>
              <a:rPr lang="en-US" dirty="0"/>
              <a:t>user will also notify the station about the fire type and infrastructure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3.1 Notify Fire </a:t>
            </a:r>
            <a:r>
              <a:rPr lang="en-US" dirty="0" smtClean="0"/>
              <a:t>Station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Documentation: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501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Check Storage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06303"/>
              </p:ext>
            </p:extLst>
          </p:nvPr>
        </p:nvGraphicFramePr>
        <p:xfrm>
          <a:off x="457200" y="1813560"/>
          <a:ext cx="82296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Route and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Storage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Station Officer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Station Officer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Narrative: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005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After getting the fire call , station officer will log into the system and will check the available storage in the station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3.2 Check Storage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Typical Course of event: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488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Conclusion: When station officer is informed about the available storage and equipment condition through system</a:t>
            </a:r>
          </a:p>
          <a:p>
            <a:pPr lvl="0"/>
            <a:r>
              <a:rPr lang="en-US" dirty="0"/>
              <a:t>Pre-Condition :  Storage Database must be filled up with necessary information</a:t>
            </a:r>
          </a:p>
          <a:p>
            <a:pPr lvl="0"/>
            <a:r>
              <a:rPr lang="en-US" dirty="0"/>
              <a:t>Implementation:  system will allow station officer to query about the storage and will show the result into the screen of the computer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3.2 Check Storage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Documentation: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501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Check Water sources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088744"/>
              </p:ext>
            </p:extLst>
          </p:nvPr>
        </p:nvGraphicFramePr>
        <p:xfrm>
          <a:off x="457200" y="1813560"/>
          <a:ext cx="8229600" cy="2250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Route and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Water sources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Station Officer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Station Officer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Narrative: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005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After getting the fire call , station officer will log into the system and will check the available water resources from the affected area</a:t>
            </a:r>
          </a:p>
          <a:p>
            <a:pPr lvl="0"/>
            <a:r>
              <a:rPr lang="en-US" dirty="0"/>
              <a:t>He will inform about the water resources to the fireman available then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3.3 Check Water sources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Typical Course of event: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488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Conclusion: When station officer is informed about the available water resources near the affected area and informs all the fire man about them</a:t>
            </a:r>
          </a:p>
          <a:p>
            <a:pPr lvl="0"/>
            <a:r>
              <a:rPr lang="en-US" dirty="0"/>
              <a:t>Pre-Condition :  Water resource Database must be filled up with necessary information</a:t>
            </a:r>
          </a:p>
          <a:p>
            <a:pPr lvl="0"/>
            <a:r>
              <a:rPr lang="en-US" dirty="0"/>
              <a:t>Implementation:  system will allow station officer to query about the water sources and will show the result into the screen of the computer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3.3 Check Water sources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Documentation: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501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Check Available </a:t>
            </a:r>
            <a:r>
              <a:rPr lang="en-US" dirty="0" smtClean="0"/>
              <a:t>Workers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205514"/>
              </p:ext>
            </p:extLst>
          </p:nvPr>
        </p:nvGraphicFramePr>
        <p:xfrm>
          <a:off x="457200" y="1813560"/>
          <a:ext cx="82296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Route and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Available workers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Station Officer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Station Officer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Narrative: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005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Register Attendance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428796"/>
              </p:ext>
            </p:extLst>
          </p:nvPr>
        </p:nvGraphicFramePr>
        <p:xfrm>
          <a:off x="457200" y="1813560"/>
          <a:ext cx="82296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Route and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 Attendance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Worker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Narrative: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72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After getting the fire call , station officer will log into the system and will check the available worker and generates a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3.4 Check Available workers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Typical Course of event: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488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Conclusion: When station officer is informed about the available workers </a:t>
            </a:r>
          </a:p>
          <a:p>
            <a:pPr lvl="0"/>
            <a:r>
              <a:rPr lang="en-US" dirty="0"/>
              <a:t>Pre-Condition :  workers Database must be up to date</a:t>
            </a:r>
          </a:p>
          <a:p>
            <a:pPr lvl="0"/>
            <a:r>
              <a:rPr lang="en-US" dirty="0"/>
              <a:t>Implementation:  system will show the station officer current available worker’s list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3.4 Check Available workers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Documentation: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501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 </a:t>
            </a:r>
            <a:r>
              <a:rPr lang="en-US" dirty="0" smtClean="0"/>
              <a:t>Notify </a:t>
            </a:r>
            <a:r>
              <a:rPr lang="en-US" dirty="0"/>
              <a:t>and </a:t>
            </a:r>
            <a:r>
              <a:rPr lang="en-US" dirty="0" smtClean="0"/>
              <a:t>Send </a:t>
            </a:r>
            <a:r>
              <a:rPr lang="en-US" dirty="0"/>
              <a:t>Fire </a:t>
            </a:r>
            <a:r>
              <a:rPr lang="en-US" dirty="0" smtClean="0"/>
              <a:t>Fighters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567712"/>
              </p:ext>
            </p:extLst>
          </p:nvPr>
        </p:nvGraphicFramePr>
        <p:xfrm>
          <a:off x="457200" y="1813560"/>
          <a:ext cx="82296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Route and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Notify and Send Fire Fighters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Station Officer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Station Officer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Narrative: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005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Station officer will inform all the current available fire fighters about the fire break out and send them immediately to the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3.5 Notify and Send Fire Fighters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Typical Course of event: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488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Conclusion: When station officer informs the fire fighter and send them to the affected place</a:t>
            </a:r>
          </a:p>
          <a:p>
            <a:pPr lvl="0"/>
            <a:r>
              <a:rPr lang="en-US" dirty="0"/>
              <a:t>Pre-Condition :  all workers must be notified , all workers must have a cell phone</a:t>
            </a:r>
          </a:p>
          <a:p>
            <a:pPr lvl="0"/>
            <a:r>
              <a:rPr lang="en-US" dirty="0"/>
              <a:t>Implementation:  system will give all the available fighters a message to come quickly to their phone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3.5 Notify and Send Fire Fighters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Documentation: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501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3.6 Notify Other Stations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724059"/>
              </p:ext>
            </p:extLst>
          </p:nvPr>
        </p:nvGraphicFramePr>
        <p:xfrm>
          <a:off x="457200" y="1813560"/>
          <a:ext cx="82296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Route and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Notify Other Stations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operator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Operator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Narrative: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005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If the fire condition is severe data operator will notify the other stations through system for their assistance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3.6 Notify Other Stations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Typical Course of event: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488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Conclusion: When data operates informs other station</a:t>
            </a:r>
          </a:p>
          <a:p>
            <a:pPr lvl="0"/>
            <a:r>
              <a:rPr lang="en-US" dirty="0"/>
              <a:t>Pre-Condition :  other station’s necessary  information must be logged into system</a:t>
            </a:r>
          </a:p>
          <a:p>
            <a:pPr lvl="0"/>
            <a:r>
              <a:rPr lang="en-US" dirty="0"/>
              <a:t>Implementation:  system will give data operator necessary information about other stations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3.6 Notify Other Stations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Documentation: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501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3.7 Notify Police Station and Hospitals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980291"/>
              </p:ext>
            </p:extLst>
          </p:nvPr>
        </p:nvGraphicFramePr>
        <p:xfrm>
          <a:off x="457200" y="1813560"/>
          <a:ext cx="82296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Route and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Notify Police Station and Hospitals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Operator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By Data Operator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 Case Narrative: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005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Data operator informs the nearest police stations and hospitals about the fire accident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3.7 Notify Police Station and Hospitals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307068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Typical Course of event: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488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469</TotalTime>
  <Words>3802</Words>
  <Application>Microsoft Office PowerPoint</Application>
  <PresentationFormat>On-screen Show (4:3)</PresentationFormat>
  <Paragraphs>1040</Paragraphs>
  <Slides>113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4" baseType="lpstr">
      <vt:lpstr>Theme1</vt:lpstr>
      <vt:lpstr>Fire Station Management System</vt:lpstr>
      <vt:lpstr>Subsystems</vt:lpstr>
      <vt:lpstr>1. Employee Management</vt:lpstr>
      <vt:lpstr>1. Employee Management</vt:lpstr>
      <vt:lpstr>1. Employee Management</vt:lpstr>
      <vt:lpstr>1.1 Add New Employee</vt:lpstr>
      <vt:lpstr>1.1 Add New Employee</vt:lpstr>
      <vt:lpstr>1.1 Add New Employee</vt:lpstr>
      <vt:lpstr>1.2 Register Attendance</vt:lpstr>
      <vt:lpstr>1.2 Register Attendance</vt:lpstr>
      <vt:lpstr>1.2 Register Attendance</vt:lpstr>
      <vt:lpstr>1.3 Checking Schedule</vt:lpstr>
      <vt:lpstr>1.3 Checking Schedule</vt:lpstr>
      <vt:lpstr>1.3 Checking Schedule</vt:lpstr>
      <vt:lpstr>1.4 Applying For Leave</vt:lpstr>
      <vt:lpstr>1.4 Applying For Leave</vt:lpstr>
      <vt:lpstr>1.4 Applying For Leave</vt:lpstr>
      <vt:lpstr>1.5 Granting leave</vt:lpstr>
      <vt:lpstr>1.5 Granting leave</vt:lpstr>
      <vt:lpstr>1.5 Granting leave</vt:lpstr>
      <vt:lpstr>1.6 Send Report</vt:lpstr>
      <vt:lpstr>1.6 Send Report</vt:lpstr>
      <vt:lpstr>1.6 Send Report</vt:lpstr>
      <vt:lpstr>2. Resources and Equipment Management</vt:lpstr>
      <vt:lpstr>2. Resources and Equipment Management</vt:lpstr>
      <vt:lpstr>2. Resources and Equipment Management</vt:lpstr>
      <vt:lpstr>3. Fire Response</vt:lpstr>
      <vt:lpstr>3. Fire Response</vt:lpstr>
      <vt:lpstr>3. Fire Response</vt:lpstr>
      <vt:lpstr>3. Fire Response</vt:lpstr>
      <vt:lpstr>4. Post Fire Management</vt:lpstr>
      <vt:lpstr>4. Post Fire Management</vt:lpstr>
      <vt:lpstr>4. Post Fire Management</vt:lpstr>
      <vt:lpstr>PowerPoint Presentation</vt:lpstr>
      <vt:lpstr>Thanking You</vt:lpstr>
      <vt:lpstr>Subsystems</vt:lpstr>
      <vt:lpstr>1. Employee Management</vt:lpstr>
      <vt:lpstr>1. Employee Management</vt:lpstr>
      <vt:lpstr>1. Employee Management</vt:lpstr>
      <vt:lpstr>1.1 Add New Employee</vt:lpstr>
      <vt:lpstr>1.1 Add New Employee</vt:lpstr>
      <vt:lpstr>1.1 Add New Employee</vt:lpstr>
      <vt:lpstr>1.2 Register Attendance</vt:lpstr>
      <vt:lpstr>1.2 Register Attendance</vt:lpstr>
      <vt:lpstr>1.2 Register Attendance</vt:lpstr>
      <vt:lpstr>1.3 Checking Schedule</vt:lpstr>
      <vt:lpstr>1.3 Checking Schedule</vt:lpstr>
      <vt:lpstr>1.3 Checking Schedule</vt:lpstr>
      <vt:lpstr>1.4 Applying For Leave</vt:lpstr>
      <vt:lpstr>1.4 Applying For Leave</vt:lpstr>
      <vt:lpstr>1.4 Applying For Leave</vt:lpstr>
      <vt:lpstr>1.5 Granting leave</vt:lpstr>
      <vt:lpstr>1.5 Granting leave</vt:lpstr>
      <vt:lpstr>1.5 Granting leave</vt:lpstr>
      <vt:lpstr>1.6 Send Report</vt:lpstr>
      <vt:lpstr>1.6 Send Report</vt:lpstr>
      <vt:lpstr>1.6 Send Report</vt:lpstr>
      <vt:lpstr>2. Resources and Equipment Management</vt:lpstr>
      <vt:lpstr>2. Resources and Equipment Management</vt:lpstr>
      <vt:lpstr>2. Resources and Equipment Management</vt:lpstr>
      <vt:lpstr>2.1 Equipment Condition Check</vt:lpstr>
      <vt:lpstr>2.1 Equipment Condition Check</vt:lpstr>
      <vt:lpstr>2.1 Equipment Condition Check</vt:lpstr>
      <vt:lpstr>2.2 Request Repair</vt:lpstr>
      <vt:lpstr>2.2 Request Repair</vt:lpstr>
      <vt:lpstr>2.2 Request Repair</vt:lpstr>
      <vt:lpstr>2.3 Request Refuel</vt:lpstr>
      <vt:lpstr>2.3 Request Refuel</vt:lpstr>
      <vt:lpstr>2.3 Request Refuel</vt:lpstr>
      <vt:lpstr>2.4 Request for Equipment</vt:lpstr>
      <vt:lpstr>2.4 Request for Equipment</vt:lpstr>
      <vt:lpstr>2.4 Request for Equipment</vt:lpstr>
      <vt:lpstr>2.5 Enter Equipment Detail</vt:lpstr>
      <vt:lpstr>2.5 Enter Equipment Detail</vt:lpstr>
      <vt:lpstr>2.5 Enter Equipment Detail</vt:lpstr>
      <vt:lpstr>3. Fire Response</vt:lpstr>
      <vt:lpstr>3. Fire Response</vt:lpstr>
      <vt:lpstr>3. Fire Response</vt:lpstr>
      <vt:lpstr>3. Fire Response</vt:lpstr>
      <vt:lpstr>3.1 Notify Fire Station</vt:lpstr>
      <vt:lpstr>3.1 Notify Fire Station</vt:lpstr>
      <vt:lpstr>3.1 Notify Fire Station</vt:lpstr>
      <vt:lpstr>3.2 Check Storage</vt:lpstr>
      <vt:lpstr>3.2 Check Storage</vt:lpstr>
      <vt:lpstr>3.2 Check Storage</vt:lpstr>
      <vt:lpstr>3.3 Check Water sources</vt:lpstr>
      <vt:lpstr>3.3 Check Water sources</vt:lpstr>
      <vt:lpstr>3.3 Check Water sources</vt:lpstr>
      <vt:lpstr>3.4 Check Available Workers</vt:lpstr>
      <vt:lpstr>3.4 Check Available workers</vt:lpstr>
      <vt:lpstr>3.4 Check Available workers</vt:lpstr>
      <vt:lpstr>3.5 Notify and Send Fire Fighters</vt:lpstr>
      <vt:lpstr>3.5 Notify and Send Fire Fighters</vt:lpstr>
      <vt:lpstr>3.5 Notify and Send Fire Fighters</vt:lpstr>
      <vt:lpstr>3.6 Notify Other Stations</vt:lpstr>
      <vt:lpstr>3.6 Notify Other Stations</vt:lpstr>
      <vt:lpstr>3.6 Notify Other Stations</vt:lpstr>
      <vt:lpstr>3.7 Notify Police Station and Hospitals</vt:lpstr>
      <vt:lpstr>3.7 Notify Police Station and Hospitals</vt:lpstr>
      <vt:lpstr>3.7 Notify Police Station and Hospitals</vt:lpstr>
      <vt:lpstr>4. Post Fire Management</vt:lpstr>
      <vt:lpstr>4. Post Fire Management</vt:lpstr>
      <vt:lpstr>4. Post Fire Management</vt:lpstr>
      <vt:lpstr>4.1 Save History</vt:lpstr>
      <vt:lpstr>4.1 Save History</vt:lpstr>
      <vt:lpstr>4.1 Save History</vt:lpstr>
      <vt:lpstr>4.2 Store Resource Information</vt:lpstr>
      <vt:lpstr>4.2 Store Resource Information</vt:lpstr>
      <vt:lpstr>4.2 Store Resource Information</vt:lpstr>
      <vt:lpstr>4.3 Call Meeting</vt:lpstr>
      <vt:lpstr>4.3 Call Meeting</vt:lpstr>
      <vt:lpstr>4.3 Call Meeting</vt:lpstr>
      <vt:lpstr>Thanking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fahim0120D</dc:creator>
  <cp:lastModifiedBy>fahim0120D</cp:lastModifiedBy>
  <cp:revision>181</cp:revision>
  <dcterms:created xsi:type="dcterms:W3CDTF">2006-08-16T00:00:00Z</dcterms:created>
  <dcterms:modified xsi:type="dcterms:W3CDTF">2014-02-04T19:23:44Z</dcterms:modified>
</cp:coreProperties>
</file>