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18" r:id="rId2"/>
    <p:sldId id="319" r:id="rId3"/>
    <p:sldId id="317" r:id="rId4"/>
    <p:sldId id="287" r:id="rId5"/>
    <p:sldId id="316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15" r:id="rId18"/>
    <p:sldId id="268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14" r:id="rId30"/>
    <p:sldId id="269" r:id="rId31"/>
    <p:sldId id="288" r:id="rId32"/>
    <p:sldId id="271" r:id="rId33"/>
    <p:sldId id="289" r:id="rId34"/>
    <p:sldId id="285" r:id="rId35"/>
    <p:sldId id="272" r:id="rId36"/>
    <p:sldId id="313" r:id="rId37"/>
    <p:sldId id="301" r:id="rId38"/>
    <p:sldId id="307" r:id="rId39"/>
    <p:sldId id="302" r:id="rId40"/>
    <p:sldId id="308" r:id="rId41"/>
    <p:sldId id="303" r:id="rId42"/>
    <p:sldId id="309" r:id="rId43"/>
    <p:sldId id="304" r:id="rId44"/>
    <p:sldId id="310" r:id="rId45"/>
    <p:sldId id="305" r:id="rId46"/>
    <p:sldId id="311" r:id="rId47"/>
    <p:sldId id="306" r:id="rId48"/>
    <p:sldId id="312" r:id="rId49"/>
    <p:sldId id="328" r:id="rId50"/>
    <p:sldId id="329" r:id="rId51"/>
    <p:sldId id="322" r:id="rId52"/>
    <p:sldId id="323" r:id="rId53"/>
    <p:sldId id="324" r:id="rId54"/>
    <p:sldId id="325" r:id="rId55"/>
    <p:sldId id="320" r:id="rId56"/>
    <p:sldId id="32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59" autoAdjust="0"/>
    <p:restoredTop sz="94684" autoAdjust="0"/>
  </p:normalViewPr>
  <p:slideViewPr>
    <p:cSldViewPr>
      <p:cViewPr varScale="1">
        <p:scale>
          <a:sx n="69" d="100"/>
          <a:sy n="69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A11C8-10FD-4709-A9D8-15B02E091B58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93234-12BE-4C75-AB7C-4C2BADEEB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91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6C8C-FB90-4F31-9273-B6BF47AD7E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666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FD62-7EAB-4B74-A07F-154E4A209F97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D89C-3BE7-40E5-9081-9BA7245A152E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85A9-E1F7-4895-AF1D-059DBBCF5E6F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0D5-4358-46C3-B828-7CF17BBCC8D5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AE34-17D1-4CA7-91F6-065EAFEF5890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E7D4-8D57-4A57-9EFF-EF02BE8E690D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FCC-FB84-4E80-B13A-21F4E8200772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E8F1-012E-4E71-B65D-51FC9385FFFD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DEF-CB1B-4452-9F3A-81896C9FDFBE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3F1A-97F2-48AA-9D62-12C98C697E43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0400-BA15-4C06-8B53-4C129FE9D26A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D0BB-89C0-43EF-AC52-AAAA142CB8E3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Fire Station</a:t>
            </a:r>
            <a:br>
              <a:rPr lang="en-US" sz="6000" dirty="0" smtClean="0"/>
            </a:br>
            <a:r>
              <a:rPr lang="en-US" sz="6000" dirty="0" smtClean="0"/>
              <a:t>Management System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3328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Database </a:t>
            </a:r>
            <a:r>
              <a:rPr lang="en-US" dirty="0" smtClean="0"/>
              <a:t>Entity(5)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0819160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LEAVE APPLICATION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Application</a:t>
                      </a:r>
                      <a:r>
                        <a:rPr lang="en-US" u="sng" baseline="0" dirty="0" err="1" smtClean="0"/>
                        <a:t>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Applicant</a:t>
                      </a:r>
                      <a:r>
                        <a:rPr lang="en-US" baseline="0" dirty="0" err="1" smtClean="0"/>
                        <a:t>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Station</a:t>
                      </a:r>
                      <a:r>
                        <a:rPr lang="en-US" baseline="0" dirty="0" err="1" smtClean="0"/>
                        <a:t>ID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LeaveType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StartDate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FinishDate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AcceptStatus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VARCHAR2(3)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85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Database </a:t>
            </a:r>
            <a:r>
              <a:rPr lang="en-US" dirty="0" smtClean="0"/>
              <a:t>Entity(6)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72527560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TRANSFER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TransferID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err="1" smtClean="0"/>
                        <a:t>Worker</a:t>
                      </a:r>
                      <a:r>
                        <a:rPr lang="en-US" u="none" baseline="0" dirty="0" err="1" smtClean="0"/>
                        <a:t>ID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FromStation</a:t>
                      </a:r>
                      <a:r>
                        <a:rPr lang="en-US" baseline="0" dirty="0" err="1" smtClean="0"/>
                        <a:t>ID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ToStation</a:t>
                      </a:r>
                      <a:r>
                        <a:rPr lang="en-US" baseline="0" dirty="0" err="1" smtClean="0"/>
                        <a:t>ID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Database </a:t>
            </a:r>
            <a:r>
              <a:rPr lang="en-US" dirty="0" smtClean="0"/>
              <a:t>Entity(7)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66471708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EquipmentID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Station</a:t>
                      </a:r>
                      <a:r>
                        <a:rPr lang="en-US" baseline="0" dirty="0" err="1" smtClean="0"/>
                        <a:t>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Assigned</a:t>
                      </a:r>
                      <a:r>
                        <a:rPr lang="en-US" baseline="0" dirty="0" err="1" smtClean="0"/>
                        <a:t>StaffID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VARCHAR2(3)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93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Database </a:t>
            </a:r>
            <a:r>
              <a:rPr lang="en-US" dirty="0" smtClean="0"/>
              <a:t>Entity(8)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72387910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REPAIR</a:t>
                      </a:r>
                      <a:r>
                        <a:rPr lang="en-US" baseline="0" dirty="0" smtClean="0"/>
                        <a:t> STATISTICS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baseline="0" dirty="0" err="1" smtClean="0"/>
                        <a:t>RepairID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Equipment</a:t>
                      </a:r>
                      <a:r>
                        <a:rPr lang="en-US" baseline="0" dirty="0" err="1" smtClean="0"/>
                        <a:t>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Mechanic</a:t>
                      </a:r>
                      <a:r>
                        <a:rPr lang="en-US" baseline="0" dirty="0" err="1" smtClean="0"/>
                        <a:t>ID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ReceiveDate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Delivery</a:t>
                      </a:r>
                      <a:r>
                        <a:rPr lang="en-US" baseline="0" dirty="0" err="1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13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Database </a:t>
            </a:r>
            <a:r>
              <a:rPr lang="en-US" dirty="0" smtClean="0"/>
              <a:t>Entity(9)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4376274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FUELING STATISTICS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Fueling</a:t>
                      </a:r>
                      <a:r>
                        <a:rPr lang="en-US" u="sng" baseline="0" dirty="0" err="1" smtClean="0"/>
                        <a:t>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EquipmentID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FillingStation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VARCHAR2(30)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</a:t>
                      </a:r>
                      <a:r>
                        <a:rPr lang="en-US" baseline="0" dirty="0" err="1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Database </a:t>
            </a:r>
            <a:r>
              <a:rPr lang="en-US" dirty="0" smtClean="0"/>
              <a:t>Entity(10)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8544729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FIRE</a:t>
                      </a:r>
                      <a:r>
                        <a:rPr lang="en-US" baseline="0" dirty="0" smtClean="0"/>
                        <a:t> CALL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Call</a:t>
                      </a:r>
                      <a:r>
                        <a:rPr lang="en-US" u="sng" baseline="0" dirty="0" err="1" smtClean="0"/>
                        <a:t>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WorkingStation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VARCHAR2(30)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VARCHAR2(30)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58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Database </a:t>
            </a:r>
            <a:r>
              <a:rPr lang="en-US" dirty="0" smtClean="0"/>
              <a:t>Entity(11)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72299817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WATER SOURCE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Source</a:t>
                      </a:r>
                      <a:r>
                        <a:rPr lang="en-US" baseline="0" dirty="0" err="1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NUMBER(10)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NUMBER(10)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36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Relationship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52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7263" y="3619500"/>
            <a:ext cx="1071978" cy="5842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tation</a:t>
            </a:r>
            <a:endParaRPr lang="en-US" sz="1400" dirty="0"/>
          </a:p>
        </p:txBody>
      </p:sp>
      <p:sp>
        <p:nvSpPr>
          <p:cNvPr id="3" name="Flowchart: Decision 2"/>
          <p:cNvSpPr/>
          <p:nvPr/>
        </p:nvSpPr>
        <p:spPr>
          <a:xfrm>
            <a:off x="3250340" y="3421997"/>
            <a:ext cx="1550260" cy="979207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notifies</a:t>
            </a:r>
            <a:endParaRPr lang="en-US" sz="1400" dirty="0"/>
          </a:p>
        </p:txBody>
      </p:sp>
      <p:cxnSp>
        <p:nvCxnSpPr>
          <p:cNvPr id="5" name="Straight Connector 4"/>
          <p:cNvCxnSpPr>
            <a:stCxn id="3" idx="1"/>
            <a:endCxn id="2" idx="3"/>
          </p:cNvCxnSpPr>
          <p:nvPr/>
        </p:nvCxnSpPr>
        <p:spPr>
          <a:xfrm flipH="1" flipV="1">
            <a:off x="2399241" y="3911600"/>
            <a:ext cx="851099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6" idx="1"/>
            <a:endCxn id="3" idx="3"/>
          </p:cNvCxnSpPr>
          <p:nvPr/>
        </p:nvCxnSpPr>
        <p:spPr>
          <a:xfrm flipH="1">
            <a:off x="4800600" y="3911600"/>
            <a:ext cx="93416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84263" y="1605705"/>
            <a:ext cx="1143000" cy="6863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Station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4200" y="2135391"/>
            <a:ext cx="1196768" cy="6361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Ward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914" y="401379"/>
            <a:ext cx="1150427" cy="6361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District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48088" y="719470"/>
            <a:ext cx="1151826" cy="6361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Name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97494" y="1380631"/>
            <a:ext cx="1105693" cy="6361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Thana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8600" y="5424376"/>
            <a:ext cx="1295400" cy="6361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Officer 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34764" y="3530600"/>
            <a:ext cx="1143919" cy="762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Fire Call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8155338" y="4245645"/>
            <a:ext cx="836359" cy="4489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Type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155338" y="2927293"/>
            <a:ext cx="757639" cy="52833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29733" y="5546483"/>
            <a:ext cx="1036098" cy="6257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Location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40" idx="0"/>
            <a:endCxn id="36" idx="2"/>
          </p:cNvCxnSpPr>
          <p:nvPr/>
        </p:nvCxnSpPr>
        <p:spPr>
          <a:xfrm flipV="1">
            <a:off x="5947783" y="4292600"/>
            <a:ext cx="358941" cy="12538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6" idx="0"/>
            <a:endCxn id="36" idx="2"/>
          </p:cNvCxnSpPr>
          <p:nvPr/>
        </p:nvCxnSpPr>
        <p:spPr>
          <a:xfrm flipH="1" flipV="1">
            <a:off x="6306723" y="4292600"/>
            <a:ext cx="1396538" cy="715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7" idx="2"/>
            <a:endCxn id="36" idx="3"/>
          </p:cNvCxnSpPr>
          <p:nvPr/>
        </p:nvCxnSpPr>
        <p:spPr>
          <a:xfrm flipH="1" flipV="1">
            <a:off x="6878683" y="3911600"/>
            <a:ext cx="1276655" cy="558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2"/>
          </p:cNvCxnSpPr>
          <p:nvPr/>
        </p:nvCxnSpPr>
        <p:spPr>
          <a:xfrm flipH="1">
            <a:off x="6878683" y="3191461"/>
            <a:ext cx="1276655" cy="568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51185" y="5007768"/>
            <a:ext cx="904152" cy="538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Call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" idx="0"/>
            <a:endCxn id="9" idx="4"/>
          </p:cNvCxnSpPr>
          <p:nvPr/>
        </p:nvCxnSpPr>
        <p:spPr>
          <a:xfrm flipH="1" flipV="1">
            <a:off x="755764" y="2292095"/>
            <a:ext cx="1107489" cy="132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" idx="0"/>
            <a:endCxn id="13" idx="4"/>
          </p:cNvCxnSpPr>
          <p:nvPr/>
        </p:nvCxnSpPr>
        <p:spPr>
          <a:xfrm flipH="1" flipV="1">
            <a:off x="1524001" y="1355651"/>
            <a:ext cx="339251" cy="2263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2"/>
            <a:endCxn id="2" idx="0"/>
          </p:cNvCxnSpPr>
          <p:nvPr/>
        </p:nvCxnSpPr>
        <p:spPr>
          <a:xfrm flipH="1">
            <a:off x="1863252" y="2453482"/>
            <a:ext cx="1260948" cy="1166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" idx="0"/>
            <a:endCxn id="14" idx="3"/>
          </p:cNvCxnSpPr>
          <p:nvPr/>
        </p:nvCxnSpPr>
        <p:spPr>
          <a:xfrm flipV="1">
            <a:off x="1863252" y="1923645"/>
            <a:ext cx="996167" cy="1695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4"/>
            <a:endCxn id="2" idx="0"/>
          </p:cNvCxnSpPr>
          <p:nvPr/>
        </p:nvCxnSpPr>
        <p:spPr>
          <a:xfrm flipH="1">
            <a:off x="1863252" y="1037560"/>
            <a:ext cx="811876" cy="258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" idx="2"/>
            <a:endCxn id="15" idx="0"/>
          </p:cNvCxnSpPr>
          <p:nvPr/>
        </p:nvCxnSpPr>
        <p:spPr>
          <a:xfrm flipH="1">
            <a:off x="876300" y="4203701"/>
            <a:ext cx="986952" cy="1220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086601" y="2479032"/>
            <a:ext cx="1196094" cy="52833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8" idx="2"/>
            <a:endCxn id="36" idx="0"/>
          </p:cNvCxnSpPr>
          <p:nvPr/>
        </p:nvCxnSpPr>
        <p:spPr>
          <a:xfrm rot="10800000" flipV="1">
            <a:off x="6306725" y="2743200"/>
            <a:ext cx="779877" cy="787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8631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1565" y="4724694"/>
            <a:ext cx="1136635" cy="736305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Equipment</a:t>
            </a:r>
            <a:endParaRPr lang="en-US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3509793" y="3325627"/>
            <a:ext cx="1134352" cy="883567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uses</a:t>
            </a:r>
            <a:endParaRPr lang="en-US" sz="1400" dirty="0"/>
          </a:p>
        </p:txBody>
      </p:sp>
      <p:cxnSp>
        <p:nvCxnSpPr>
          <p:cNvPr id="6" name="Straight Connector 5"/>
          <p:cNvCxnSpPr>
            <a:stCxn id="4" idx="2"/>
            <a:endCxn id="2" idx="0"/>
          </p:cNvCxnSpPr>
          <p:nvPr/>
        </p:nvCxnSpPr>
        <p:spPr>
          <a:xfrm>
            <a:off x="4076970" y="4209194"/>
            <a:ext cx="2913" cy="51550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62188" y="6020587"/>
            <a:ext cx="846692" cy="39084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Type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55280" y="4454537"/>
            <a:ext cx="1145524" cy="4690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Equipment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526008" y="6020587"/>
            <a:ext cx="1295400" cy="50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Status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68505" y="4923552"/>
            <a:ext cx="1181100" cy="54636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Assigned Staff 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stCxn id="2" idx="2"/>
            <a:endCxn id="30" idx="0"/>
          </p:cNvCxnSpPr>
          <p:nvPr/>
        </p:nvCxnSpPr>
        <p:spPr>
          <a:xfrm>
            <a:off x="4079882" y="5460999"/>
            <a:ext cx="1093826" cy="5595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7"/>
            <a:endCxn id="2" idx="2"/>
          </p:cNvCxnSpPr>
          <p:nvPr/>
        </p:nvCxnSpPr>
        <p:spPr>
          <a:xfrm flipV="1">
            <a:off x="3284886" y="5461000"/>
            <a:ext cx="794997" cy="61682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6"/>
            <a:endCxn id="2" idx="1"/>
          </p:cNvCxnSpPr>
          <p:nvPr/>
        </p:nvCxnSpPr>
        <p:spPr>
          <a:xfrm>
            <a:off x="2500804" y="4689044"/>
            <a:ext cx="1010760" cy="40380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" idx="3"/>
            <a:endCxn id="31" idx="2"/>
          </p:cNvCxnSpPr>
          <p:nvPr/>
        </p:nvCxnSpPr>
        <p:spPr>
          <a:xfrm>
            <a:off x="4648199" y="5092848"/>
            <a:ext cx="1420306" cy="10388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19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40980" y="2132523"/>
            <a:ext cx="1071978" cy="5842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tation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708842" y="454404"/>
            <a:ext cx="1143000" cy="6863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Station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086600" y="1643001"/>
            <a:ext cx="1196768" cy="6361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Ward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626172" y="371971"/>
            <a:ext cx="1150427" cy="6361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District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353485" y="231113"/>
            <a:ext cx="1151826" cy="6361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Name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179304" y="539250"/>
            <a:ext cx="1105693" cy="6361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Thana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32642" y="1596511"/>
            <a:ext cx="1295400" cy="6361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Officer 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54" idx="0"/>
            <a:endCxn id="58" idx="5"/>
          </p:cNvCxnSpPr>
          <p:nvPr/>
        </p:nvCxnSpPr>
        <p:spPr>
          <a:xfrm flipH="1" flipV="1">
            <a:off x="1684454" y="1040275"/>
            <a:ext cx="2392515" cy="1092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4" idx="0"/>
            <a:endCxn id="62" idx="4"/>
          </p:cNvCxnSpPr>
          <p:nvPr/>
        </p:nvCxnSpPr>
        <p:spPr>
          <a:xfrm flipH="1" flipV="1">
            <a:off x="2929398" y="867294"/>
            <a:ext cx="1147571" cy="1265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2"/>
            <a:endCxn id="54" idx="3"/>
          </p:cNvCxnSpPr>
          <p:nvPr/>
        </p:nvCxnSpPr>
        <p:spPr>
          <a:xfrm flipH="1">
            <a:off x="4612958" y="1961092"/>
            <a:ext cx="2473642" cy="463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4" idx="3"/>
            <a:endCxn id="63" idx="3"/>
          </p:cNvCxnSpPr>
          <p:nvPr/>
        </p:nvCxnSpPr>
        <p:spPr>
          <a:xfrm flipV="1">
            <a:off x="4612958" y="1082264"/>
            <a:ext cx="1728271" cy="1342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4"/>
            <a:endCxn id="54" idx="0"/>
          </p:cNvCxnSpPr>
          <p:nvPr/>
        </p:nvCxnSpPr>
        <p:spPr>
          <a:xfrm flipH="1">
            <a:off x="4076969" y="1008152"/>
            <a:ext cx="1124417" cy="112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4" idx="1"/>
            <a:endCxn id="64" idx="6"/>
          </p:cNvCxnSpPr>
          <p:nvPr/>
        </p:nvCxnSpPr>
        <p:spPr>
          <a:xfrm flipH="1" flipV="1">
            <a:off x="1928042" y="1914602"/>
            <a:ext cx="1612938" cy="510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54" idx="2"/>
            <a:endCxn id="4" idx="0"/>
          </p:cNvCxnSpPr>
          <p:nvPr/>
        </p:nvCxnSpPr>
        <p:spPr>
          <a:xfrm>
            <a:off x="4076969" y="2716723"/>
            <a:ext cx="0" cy="6089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337742" y="5486400"/>
            <a:ext cx="1181100" cy="54636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</a:t>
            </a:r>
            <a:r>
              <a:rPr lang="en-US" sz="1200" dirty="0" smtClean="0">
                <a:solidFill>
                  <a:schemeClr val="bg1"/>
                </a:solidFill>
              </a:rPr>
              <a:t>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stCxn id="2" idx="1"/>
            <a:endCxn id="32" idx="6"/>
          </p:cNvCxnSpPr>
          <p:nvPr/>
        </p:nvCxnSpPr>
        <p:spPr>
          <a:xfrm rot="10800000" flipV="1">
            <a:off x="2518843" y="5092847"/>
            <a:ext cx="992723" cy="66673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6300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</a:p>
          <a:p>
            <a:r>
              <a:rPr lang="en-US" dirty="0" smtClean="0"/>
              <a:t>Database Schema</a:t>
            </a:r>
          </a:p>
          <a:p>
            <a:r>
              <a:rPr lang="en-US" dirty="0" smtClean="0"/>
              <a:t>ERD in depth Analysis</a:t>
            </a:r>
          </a:p>
          <a:p>
            <a:r>
              <a:rPr lang="en-US" dirty="0" smtClean="0"/>
              <a:t>Trigger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Role</a:t>
            </a:r>
          </a:p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2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144520"/>
            <a:ext cx="1143000" cy="9652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Repairs</a:t>
            </a:r>
            <a:br>
              <a:rPr lang="en-US" sz="1400" dirty="0" smtClean="0"/>
            </a:br>
            <a:r>
              <a:rPr lang="en-US" sz="1400" dirty="0" smtClean="0"/>
              <a:t>Statistics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6324600" y="3996051"/>
            <a:ext cx="1143000" cy="9652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Equipment</a:t>
            </a:r>
            <a:endParaRPr lang="en-US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3886200" y="3048000"/>
            <a:ext cx="1140704" cy="115824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has</a:t>
            </a:r>
            <a:endParaRPr lang="en-US" sz="1400" dirty="0"/>
          </a:p>
        </p:txBody>
      </p:sp>
      <p:cxnSp>
        <p:nvCxnSpPr>
          <p:cNvPr id="6" name="Straight Connector 5"/>
          <p:cNvCxnSpPr>
            <a:stCxn id="4" idx="3"/>
            <a:endCxn id="3" idx="1"/>
          </p:cNvCxnSpPr>
          <p:nvPr/>
        </p:nvCxnSpPr>
        <p:spPr>
          <a:xfrm>
            <a:off x="5026904" y="3627120"/>
            <a:ext cx="1297696" cy="8515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2" idx="3"/>
          </p:cNvCxnSpPr>
          <p:nvPr/>
        </p:nvCxnSpPr>
        <p:spPr>
          <a:xfrm flipH="1">
            <a:off x="2743200" y="3627120"/>
            <a:ext cx="1143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447800" y="5411971"/>
            <a:ext cx="965933" cy="812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Receive 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2964" y="1563189"/>
            <a:ext cx="1066800" cy="609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Repair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87785" y="4851400"/>
            <a:ext cx="1050815" cy="812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Delivery 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2400" y="4430923"/>
            <a:ext cx="1295400" cy="63137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Mechanic 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185878" y="1031359"/>
            <a:ext cx="1243123" cy="8950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Equipment 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" idx="0"/>
            <a:endCxn id="16" idx="5"/>
          </p:cNvCxnSpPr>
          <p:nvPr/>
        </p:nvCxnSpPr>
        <p:spPr>
          <a:xfrm flipH="1" flipV="1">
            <a:off x="1333536" y="2083517"/>
            <a:ext cx="838165" cy="1061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" idx="2"/>
            <a:endCxn id="15" idx="0"/>
          </p:cNvCxnSpPr>
          <p:nvPr/>
        </p:nvCxnSpPr>
        <p:spPr>
          <a:xfrm flipH="1">
            <a:off x="1930767" y="4109720"/>
            <a:ext cx="240933" cy="1302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1"/>
            <a:endCxn id="18" idx="0"/>
          </p:cNvCxnSpPr>
          <p:nvPr/>
        </p:nvCxnSpPr>
        <p:spPr>
          <a:xfrm flipH="1">
            <a:off x="800100" y="3627120"/>
            <a:ext cx="800100" cy="803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0"/>
            <a:endCxn id="19" idx="4"/>
          </p:cNvCxnSpPr>
          <p:nvPr/>
        </p:nvCxnSpPr>
        <p:spPr>
          <a:xfrm flipV="1">
            <a:off x="2171701" y="1926368"/>
            <a:ext cx="635739" cy="1218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2" idx="2"/>
          </p:cNvCxnSpPr>
          <p:nvPr/>
        </p:nvCxnSpPr>
        <p:spPr>
          <a:xfrm flipH="1" flipV="1">
            <a:off x="2171700" y="4109720"/>
            <a:ext cx="1341492" cy="741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378406" y="5605308"/>
            <a:ext cx="846692" cy="39084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Type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42226" y="5605308"/>
            <a:ext cx="1295400" cy="50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Status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7190" y="1771974"/>
            <a:ext cx="1181100" cy="54636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Assigned Staff 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" idx="2"/>
            <a:endCxn id="37" idx="0"/>
          </p:cNvCxnSpPr>
          <p:nvPr/>
        </p:nvCxnSpPr>
        <p:spPr>
          <a:xfrm>
            <a:off x="6896100" y="4961252"/>
            <a:ext cx="1093826" cy="644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7"/>
            <a:endCxn id="3" idx="2"/>
          </p:cNvCxnSpPr>
          <p:nvPr/>
        </p:nvCxnSpPr>
        <p:spPr>
          <a:xfrm flipV="1">
            <a:off x="6101104" y="4961251"/>
            <a:ext cx="794997" cy="701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3" idx="4"/>
            <a:endCxn id="3" idx="0"/>
          </p:cNvCxnSpPr>
          <p:nvPr/>
        </p:nvCxnSpPr>
        <p:spPr>
          <a:xfrm>
            <a:off x="5675752" y="2318343"/>
            <a:ext cx="1220348" cy="1677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0"/>
            <a:endCxn id="38" idx="4"/>
          </p:cNvCxnSpPr>
          <p:nvPr/>
        </p:nvCxnSpPr>
        <p:spPr>
          <a:xfrm rot="5400000" flipH="1" flipV="1">
            <a:off x="6603066" y="2611377"/>
            <a:ext cx="1677708" cy="1091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26904" y="1771975"/>
            <a:ext cx="1297696" cy="54636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smtClean="0">
                <a:solidFill>
                  <a:schemeClr val="bg1"/>
                </a:solidFill>
              </a:rPr>
              <a:t>Equipment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20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696200" y="3200400"/>
            <a:ext cx="1181100" cy="54636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</a:t>
            </a:r>
            <a:r>
              <a:rPr lang="en-US" sz="1200" dirty="0" smtClean="0">
                <a:solidFill>
                  <a:schemeClr val="bg1"/>
                </a:solidFill>
              </a:rPr>
              <a:t>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3" idx="3"/>
            <a:endCxn id="28" idx="2"/>
          </p:cNvCxnSpPr>
          <p:nvPr/>
        </p:nvCxnSpPr>
        <p:spPr>
          <a:xfrm flipV="1">
            <a:off x="7467600" y="3473585"/>
            <a:ext cx="228600" cy="1005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3456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4600" y="2948803"/>
            <a:ext cx="1143000" cy="83312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Equipment</a:t>
            </a:r>
            <a:endParaRPr lang="en-US" sz="1400" dirty="0"/>
          </a:p>
        </p:txBody>
      </p:sp>
      <p:sp>
        <p:nvSpPr>
          <p:cNvPr id="3" name="Flowchart: Decision 2"/>
          <p:cNvSpPr/>
          <p:nvPr/>
        </p:nvSpPr>
        <p:spPr>
          <a:xfrm>
            <a:off x="3975228" y="3695896"/>
            <a:ext cx="1140704" cy="115824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has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3" idx="3"/>
            <a:endCxn id="2" idx="1"/>
          </p:cNvCxnSpPr>
          <p:nvPr/>
        </p:nvCxnSpPr>
        <p:spPr>
          <a:xfrm flipV="1">
            <a:off x="5115932" y="3365363"/>
            <a:ext cx="1208668" cy="90965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3" idx="1"/>
            <a:endCxn id="14" idx="3"/>
          </p:cNvCxnSpPr>
          <p:nvPr/>
        </p:nvCxnSpPr>
        <p:spPr>
          <a:xfrm flipH="1" flipV="1">
            <a:off x="2819400" y="4257789"/>
            <a:ext cx="1155828" cy="1722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378406" y="4519135"/>
            <a:ext cx="846692" cy="39084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Type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397190" y="685801"/>
            <a:ext cx="1181100" cy="54636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Assigned Staff 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6896100" y="3781923"/>
            <a:ext cx="1093826" cy="77613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7"/>
            <a:endCxn id="2" idx="2"/>
          </p:cNvCxnSpPr>
          <p:nvPr/>
        </p:nvCxnSpPr>
        <p:spPr>
          <a:xfrm flipV="1">
            <a:off x="6101104" y="3781924"/>
            <a:ext cx="794997" cy="79444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" idx="4"/>
            <a:endCxn id="2" idx="0"/>
          </p:cNvCxnSpPr>
          <p:nvPr/>
        </p:nvCxnSpPr>
        <p:spPr>
          <a:xfrm rot="16200000" flipH="1">
            <a:off x="5554418" y="1607120"/>
            <a:ext cx="1577203" cy="110616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4"/>
          </p:cNvCxnSpPr>
          <p:nvPr/>
        </p:nvCxnSpPr>
        <p:spPr>
          <a:xfrm flipV="1">
            <a:off x="6896100" y="1232169"/>
            <a:ext cx="1091640" cy="17163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79076" y="763154"/>
            <a:ext cx="1221724" cy="6084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Equipment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2226" y="4519135"/>
            <a:ext cx="1295400" cy="50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Status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3841228"/>
            <a:ext cx="1143000" cy="83312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Fueling</a:t>
            </a:r>
            <a:br>
              <a:rPr lang="en-US" sz="1400" dirty="0" smtClean="0"/>
            </a:br>
            <a:r>
              <a:rPr lang="en-US" sz="1400" dirty="0" smtClean="0"/>
              <a:t>Statistics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1607712" y="6070600"/>
            <a:ext cx="901148" cy="50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52400" y="5450485"/>
            <a:ext cx="1219200" cy="609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Fueling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56552" y="5763359"/>
            <a:ext cx="901148" cy="50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Staff Id</a:t>
            </a:r>
          </a:p>
        </p:txBody>
      </p:sp>
      <p:sp>
        <p:nvSpPr>
          <p:cNvPr id="22" name="Oval 21"/>
          <p:cNvSpPr/>
          <p:nvPr/>
        </p:nvSpPr>
        <p:spPr>
          <a:xfrm>
            <a:off x="220183" y="1845993"/>
            <a:ext cx="1333500" cy="73297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Equipment 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816906" y="2209716"/>
            <a:ext cx="1171223" cy="71014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Filling Station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19" idx="0"/>
            <a:endCxn id="19" idx="0"/>
          </p:cNvCxnSpPr>
          <p:nvPr/>
        </p:nvCxnSpPr>
        <p:spPr>
          <a:xfrm>
            <a:off x="762000" y="5450485"/>
            <a:ext cx="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1"/>
            <a:endCxn id="19" idx="0"/>
          </p:cNvCxnSpPr>
          <p:nvPr/>
        </p:nvCxnSpPr>
        <p:spPr>
          <a:xfrm flipH="1">
            <a:off x="762000" y="4257789"/>
            <a:ext cx="914400" cy="119269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0"/>
            <a:endCxn id="24" idx="4"/>
          </p:cNvCxnSpPr>
          <p:nvPr/>
        </p:nvCxnSpPr>
        <p:spPr>
          <a:xfrm flipV="1">
            <a:off x="2247901" y="2919857"/>
            <a:ext cx="154617" cy="92137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2"/>
            <a:endCxn id="18" idx="0"/>
          </p:cNvCxnSpPr>
          <p:nvPr/>
        </p:nvCxnSpPr>
        <p:spPr>
          <a:xfrm flipH="1">
            <a:off x="2058286" y="4674349"/>
            <a:ext cx="189614" cy="139625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0"/>
            <a:endCxn id="22" idx="4"/>
          </p:cNvCxnSpPr>
          <p:nvPr/>
        </p:nvCxnSpPr>
        <p:spPr>
          <a:xfrm flipH="1" flipV="1">
            <a:off x="886934" y="2578964"/>
            <a:ext cx="1360967" cy="126226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0" idx="0"/>
            <a:endCxn id="14" idx="2"/>
          </p:cNvCxnSpPr>
          <p:nvPr/>
        </p:nvCxnSpPr>
        <p:spPr>
          <a:xfrm flipH="1" flipV="1">
            <a:off x="2247900" y="4674348"/>
            <a:ext cx="1759226" cy="108901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21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96200" y="2590800"/>
            <a:ext cx="1181100" cy="54636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</a:t>
            </a:r>
            <a:r>
              <a:rPr lang="en-US" sz="1200" dirty="0" smtClean="0">
                <a:solidFill>
                  <a:schemeClr val="bg1"/>
                </a:solidFill>
              </a:rPr>
              <a:t>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stCxn id="2" idx="3"/>
            <a:endCxn id="27" idx="2"/>
          </p:cNvCxnSpPr>
          <p:nvPr/>
        </p:nvCxnSpPr>
        <p:spPr>
          <a:xfrm flipV="1">
            <a:off x="7467600" y="2863985"/>
            <a:ext cx="228600" cy="50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1428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49495" y="4207817"/>
            <a:ext cx="1357830" cy="7112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tation</a:t>
            </a:r>
            <a:endParaRPr lang="en-US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3949495" y="2796677"/>
            <a:ext cx="1355102" cy="85344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Works at</a:t>
            </a:r>
            <a:endParaRPr lang="en-US" sz="1400" dirty="0"/>
          </a:p>
        </p:txBody>
      </p:sp>
      <p:cxnSp>
        <p:nvCxnSpPr>
          <p:cNvPr id="5" name="Straight Connector 4"/>
          <p:cNvCxnSpPr>
            <a:stCxn id="4" idx="2"/>
            <a:endCxn id="3" idx="0"/>
          </p:cNvCxnSpPr>
          <p:nvPr/>
        </p:nvCxnSpPr>
        <p:spPr>
          <a:xfrm>
            <a:off x="4627046" y="3650117"/>
            <a:ext cx="1364" cy="55770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239001" y="3429000"/>
            <a:ext cx="1066800" cy="6443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Station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315200" y="4241800"/>
            <a:ext cx="1144524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Name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60414" y="5867400"/>
            <a:ext cx="1166646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Officer 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stCxn id="50" idx="1"/>
            <a:endCxn id="3" idx="3"/>
          </p:cNvCxnSpPr>
          <p:nvPr/>
        </p:nvCxnSpPr>
        <p:spPr>
          <a:xfrm flipH="1" flipV="1">
            <a:off x="5307325" y="4563417"/>
            <a:ext cx="1223940" cy="140813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" idx="3"/>
            <a:endCxn id="49" idx="2"/>
          </p:cNvCxnSpPr>
          <p:nvPr/>
        </p:nvCxnSpPr>
        <p:spPr>
          <a:xfrm>
            <a:off x="5307325" y="4563417"/>
            <a:ext cx="2007875" cy="3398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3"/>
            <a:endCxn id="47" idx="3"/>
          </p:cNvCxnSpPr>
          <p:nvPr/>
        </p:nvCxnSpPr>
        <p:spPr>
          <a:xfrm flipV="1">
            <a:off x="5307325" y="3978959"/>
            <a:ext cx="2087905" cy="58445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672237" y="2485085"/>
            <a:ext cx="1023659" cy="55193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Ward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091280" y="1351751"/>
            <a:ext cx="1257584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Thana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778259" y="1817891"/>
            <a:ext cx="961992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District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/>
          <p:cNvCxnSpPr>
            <a:stCxn id="3" idx="3"/>
            <a:endCxn id="73" idx="4"/>
          </p:cNvCxnSpPr>
          <p:nvPr/>
        </p:nvCxnSpPr>
        <p:spPr>
          <a:xfrm flipV="1">
            <a:off x="5307325" y="2529091"/>
            <a:ext cx="951930" cy="203432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" idx="3"/>
            <a:endCxn id="72" idx="4"/>
          </p:cNvCxnSpPr>
          <p:nvPr/>
        </p:nvCxnSpPr>
        <p:spPr>
          <a:xfrm flipV="1">
            <a:off x="5307325" y="2062951"/>
            <a:ext cx="2412747" cy="250046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" idx="3"/>
            <a:endCxn id="71" idx="3"/>
          </p:cNvCxnSpPr>
          <p:nvPr/>
        </p:nvCxnSpPr>
        <p:spPr>
          <a:xfrm flipV="1">
            <a:off x="5307325" y="2956193"/>
            <a:ext cx="2514823" cy="160722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391400" y="5156200"/>
            <a:ext cx="990600" cy="609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Location 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stCxn id="35" idx="2"/>
            <a:endCxn id="3" idx="3"/>
          </p:cNvCxnSpPr>
          <p:nvPr/>
        </p:nvCxnSpPr>
        <p:spPr>
          <a:xfrm flipH="1" flipV="1">
            <a:off x="5307325" y="4563417"/>
            <a:ext cx="2084075" cy="89758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22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74797" y="2867797"/>
            <a:ext cx="1018373" cy="7112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222898" y="1856089"/>
            <a:ext cx="1349277" cy="6279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Worker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8" idx="0"/>
            <a:endCxn id="56" idx="5"/>
          </p:cNvCxnSpPr>
          <p:nvPr/>
        </p:nvCxnSpPr>
        <p:spPr>
          <a:xfrm flipH="1" flipV="1">
            <a:off x="1684238" y="1673555"/>
            <a:ext cx="999746" cy="119424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1"/>
            <a:endCxn id="39" idx="4"/>
          </p:cNvCxnSpPr>
          <p:nvPr/>
        </p:nvCxnSpPr>
        <p:spPr>
          <a:xfrm flipH="1" flipV="1">
            <a:off x="897537" y="2484050"/>
            <a:ext cx="1277260" cy="7393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09058" y="4919876"/>
            <a:ext cx="1349277" cy="6279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Join Date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42" idx="0"/>
            <a:endCxn id="38" idx="2"/>
          </p:cNvCxnSpPr>
          <p:nvPr/>
        </p:nvCxnSpPr>
        <p:spPr>
          <a:xfrm flipV="1">
            <a:off x="1183697" y="3578997"/>
            <a:ext cx="1500287" cy="134087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83697" y="346416"/>
            <a:ext cx="1405057" cy="6416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Address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961751" y="4972987"/>
            <a:ext cx="1219743" cy="6002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Phone No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45" idx="0"/>
            <a:endCxn id="38" idx="2"/>
          </p:cNvCxnSpPr>
          <p:nvPr/>
        </p:nvCxnSpPr>
        <p:spPr>
          <a:xfrm flipH="1" flipV="1">
            <a:off x="2683984" y="3578997"/>
            <a:ext cx="887639" cy="139399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0"/>
            <a:endCxn id="44" idx="4"/>
          </p:cNvCxnSpPr>
          <p:nvPr/>
        </p:nvCxnSpPr>
        <p:spPr>
          <a:xfrm flipH="1" flipV="1">
            <a:off x="1886226" y="988103"/>
            <a:ext cx="797758" cy="187969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84947" y="1125841"/>
            <a:ext cx="1405057" cy="6416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Worker Name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08578" y="3772106"/>
            <a:ext cx="1176457" cy="6676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Id</a:t>
            </a:r>
          </a:p>
        </p:txBody>
      </p:sp>
      <p:cxnSp>
        <p:nvCxnSpPr>
          <p:cNvPr id="58" name="Straight Connector 57"/>
          <p:cNvCxnSpPr>
            <a:stCxn id="57" idx="7"/>
            <a:endCxn id="38" idx="1"/>
          </p:cNvCxnSpPr>
          <p:nvPr/>
        </p:nvCxnSpPr>
        <p:spPr>
          <a:xfrm flipV="1">
            <a:off x="1312747" y="3223397"/>
            <a:ext cx="862050" cy="64648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94439" y="2816997"/>
            <a:ext cx="1176457" cy="6676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Post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>
            <a:stCxn id="59" idx="6"/>
            <a:endCxn id="38" idx="1"/>
          </p:cNvCxnSpPr>
          <p:nvPr/>
        </p:nvCxnSpPr>
        <p:spPr>
          <a:xfrm>
            <a:off x="1370896" y="3150828"/>
            <a:ext cx="803901" cy="7256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3"/>
            <a:endCxn id="4" idx="1"/>
          </p:cNvCxnSpPr>
          <p:nvPr/>
        </p:nvCxnSpPr>
        <p:spPr>
          <a:xfrm>
            <a:off x="3193170" y="3223397"/>
            <a:ext cx="75632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603826" y="667260"/>
            <a:ext cx="1405057" cy="6416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Availability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38" idx="0"/>
            <a:endCxn id="62" idx="4"/>
          </p:cNvCxnSpPr>
          <p:nvPr/>
        </p:nvCxnSpPr>
        <p:spPr>
          <a:xfrm flipV="1">
            <a:off x="2683984" y="1308947"/>
            <a:ext cx="622371" cy="15588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684238" y="5547837"/>
            <a:ext cx="1405057" cy="6416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Password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38" idx="2"/>
            <a:endCxn id="64" idx="0"/>
          </p:cNvCxnSpPr>
          <p:nvPr/>
        </p:nvCxnSpPr>
        <p:spPr>
          <a:xfrm flipH="1">
            <a:off x="2386767" y="3578997"/>
            <a:ext cx="297217" cy="19688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90373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5800" y="4815595"/>
            <a:ext cx="1371600" cy="747005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Schedule</a:t>
            </a:r>
            <a:endParaRPr lang="en-US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3244468" y="3327401"/>
            <a:ext cx="1191198" cy="896407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174492" y="1973703"/>
            <a:ext cx="1318905" cy="675395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Station Officer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11" idx="2"/>
            <a:endCxn id="4" idx="0"/>
          </p:cNvCxnSpPr>
          <p:nvPr/>
        </p:nvCxnSpPr>
        <p:spPr>
          <a:xfrm>
            <a:off x="3833945" y="2649098"/>
            <a:ext cx="6122" cy="67830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</p:cNvCxnSpPr>
          <p:nvPr/>
        </p:nvCxnSpPr>
        <p:spPr>
          <a:xfrm>
            <a:off x="3840067" y="4223807"/>
            <a:ext cx="0" cy="96529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" idx="1"/>
          </p:cNvCxnSpPr>
          <p:nvPr/>
        </p:nvCxnSpPr>
        <p:spPr>
          <a:xfrm>
            <a:off x="3840068" y="5189097"/>
            <a:ext cx="65573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858001" y="5264004"/>
            <a:ext cx="140505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Start Time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061792" y="3995252"/>
            <a:ext cx="140505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Worker 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708009" y="2811887"/>
            <a:ext cx="140505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D</a:t>
            </a:r>
            <a:r>
              <a:rPr lang="en-US" sz="1200" u="sng" dirty="0" smtClean="0">
                <a:solidFill>
                  <a:schemeClr val="bg1"/>
                </a:solidFill>
              </a:rPr>
              <a:t>ate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629401" y="2811887"/>
            <a:ext cx="140505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410537" y="6123763"/>
            <a:ext cx="140505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Finish Time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3" idx="2"/>
            <a:endCxn id="47" idx="1"/>
          </p:cNvCxnSpPr>
          <p:nvPr/>
        </p:nvCxnSpPr>
        <p:spPr>
          <a:xfrm>
            <a:off x="5181600" y="5562601"/>
            <a:ext cx="434702" cy="66531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2"/>
            <a:endCxn id="3" idx="3"/>
          </p:cNvCxnSpPr>
          <p:nvPr/>
        </p:nvCxnSpPr>
        <p:spPr>
          <a:xfrm flipH="1" flipV="1">
            <a:off x="5867400" y="5189097"/>
            <a:ext cx="990600" cy="43050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2"/>
            <a:endCxn id="3" idx="3"/>
          </p:cNvCxnSpPr>
          <p:nvPr/>
        </p:nvCxnSpPr>
        <p:spPr>
          <a:xfrm flipH="1">
            <a:off x="5867401" y="4350852"/>
            <a:ext cx="1194391" cy="8382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3"/>
            <a:endCxn id="3" idx="0"/>
          </p:cNvCxnSpPr>
          <p:nvPr/>
        </p:nvCxnSpPr>
        <p:spPr>
          <a:xfrm flipH="1">
            <a:off x="5181600" y="3418934"/>
            <a:ext cx="1653566" cy="139666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4"/>
            <a:endCxn id="3" idx="0"/>
          </p:cNvCxnSpPr>
          <p:nvPr/>
        </p:nvCxnSpPr>
        <p:spPr>
          <a:xfrm flipH="1">
            <a:off x="5181601" y="3523087"/>
            <a:ext cx="228937" cy="129250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23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762561" y="203200"/>
            <a:ext cx="106396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Id</a:t>
            </a:r>
          </a:p>
        </p:txBody>
      </p:sp>
      <p:cxnSp>
        <p:nvCxnSpPr>
          <p:cNvPr id="28" name="Straight Connector 27"/>
          <p:cNvCxnSpPr>
            <a:stCxn id="27" idx="4"/>
            <a:endCxn id="11" idx="0"/>
          </p:cNvCxnSpPr>
          <p:nvPr/>
        </p:nvCxnSpPr>
        <p:spPr>
          <a:xfrm>
            <a:off x="3294545" y="914400"/>
            <a:ext cx="539400" cy="105930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616579" y="775774"/>
            <a:ext cx="1349277" cy="6279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Worker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11" idx="0"/>
            <a:endCxn id="29" idx="4"/>
          </p:cNvCxnSpPr>
          <p:nvPr/>
        </p:nvCxnSpPr>
        <p:spPr>
          <a:xfrm flipH="1" flipV="1">
            <a:off x="2291218" y="1403735"/>
            <a:ext cx="1542727" cy="56996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04908" y="441943"/>
            <a:ext cx="1176457" cy="6676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Post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stCxn id="32" idx="4"/>
            <a:endCxn id="11" idx="0"/>
          </p:cNvCxnSpPr>
          <p:nvPr/>
        </p:nvCxnSpPr>
        <p:spPr>
          <a:xfrm flipH="1">
            <a:off x="3833945" y="1109604"/>
            <a:ext cx="859192" cy="86409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0" y="4876800"/>
            <a:ext cx="1219200" cy="609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ecision 33"/>
          <p:cNvSpPr/>
          <p:nvPr/>
        </p:nvSpPr>
        <p:spPr>
          <a:xfrm>
            <a:off x="3429000" y="3505200"/>
            <a:ext cx="762000" cy="533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363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4801827"/>
            <a:ext cx="1371600" cy="747005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Schedule</a:t>
            </a:r>
            <a:endParaRPr lang="en-US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4203171" y="3327401"/>
            <a:ext cx="1191198" cy="896407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uses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42" idx="2"/>
            <a:endCxn id="4" idx="0"/>
          </p:cNvCxnSpPr>
          <p:nvPr/>
        </p:nvCxnSpPr>
        <p:spPr>
          <a:xfrm>
            <a:off x="4798770" y="2062000"/>
            <a:ext cx="0" cy="126540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</p:cNvCxnSpPr>
          <p:nvPr/>
        </p:nvCxnSpPr>
        <p:spPr>
          <a:xfrm>
            <a:off x="4798770" y="4223807"/>
            <a:ext cx="0" cy="96529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3"/>
          </p:cNvCxnSpPr>
          <p:nvPr/>
        </p:nvCxnSpPr>
        <p:spPr>
          <a:xfrm>
            <a:off x="4114800" y="5175329"/>
            <a:ext cx="6858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752601" y="5852816"/>
            <a:ext cx="100270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Start Time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09601" y="4837133"/>
            <a:ext cx="1046397" cy="6801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Worker 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281755" y="3459640"/>
            <a:ext cx="1063125" cy="631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</a:t>
            </a:r>
            <a:r>
              <a:rPr lang="en-US" sz="1200" dirty="0" smtClean="0">
                <a:solidFill>
                  <a:schemeClr val="bg1"/>
                </a:solidFill>
              </a:rPr>
              <a:t>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990601" y="3762607"/>
            <a:ext cx="94785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91383" y="5883907"/>
            <a:ext cx="937022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Finish Time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3" idx="2"/>
            <a:endCxn id="47" idx="1"/>
          </p:cNvCxnSpPr>
          <p:nvPr/>
        </p:nvCxnSpPr>
        <p:spPr>
          <a:xfrm>
            <a:off x="3429001" y="5548833"/>
            <a:ext cx="499607" cy="43922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7"/>
            <a:endCxn id="3" idx="2"/>
          </p:cNvCxnSpPr>
          <p:nvPr/>
        </p:nvCxnSpPr>
        <p:spPr>
          <a:xfrm flipV="1">
            <a:off x="2608464" y="5548833"/>
            <a:ext cx="820536" cy="40813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6"/>
            <a:endCxn id="3" idx="1"/>
          </p:cNvCxnSpPr>
          <p:nvPr/>
        </p:nvCxnSpPr>
        <p:spPr>
          <a:xfrm flipV="1">
            <a:off x="1655998" y="5175330"/>
            <a:ext cx="1087203" cy="190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6"/>
            <a:endCxn id="3" idx="0"/>
          </p:cNvCxnSpPr>
          <p:nvPr/>
        </p:nvCxnSpPr>
        <p:spPr>
          <a:xfrm>
            <a:off x="1938458" y="4118207"/>
            <a:ext cx="1490543" cy="68362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5"/>
            <a:endCxn id="3" idx="0"/>
          </p:cNvCxnSpPr>
          <p:nvPr/>
        </p:nvCxnSpPr>
        <p:spPr>
          <a:xfrm>
            <a:off x="3189188" y="3999023"/>
            <a:ext cx="239812" cy="8028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319536" y="1386604"/>
            <a:ext cx="958468" cy="675395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General</a:t>
            </a:r>
            <a:br>
              <a:rPr lang="en-US" sz="1400" dirty="0" smtClean="0"/>
            </a:br>
            <a:r>
              <a:rPr lang="en-US" sz="1400" dirty="0" smtClean="0"/>
              <a:t>Worker</a:t>
            </a:r>
            <a:endParaRPr lang="en-US" sz="1400" dirty="0"/>
          </a:p>
        </p:txBody>
      </p:sp>
      <p:sp>
        <p:nvSpPr>
          <p:cNvPr id="53" name="Oval 52"/>
          <p:cNvSpPr/>
          <p:nvPr/>
        </p:nvSpPr>
        <p:spPr>
          <a:xfrm>
            <a:off x="3326538" y="204362"/>
            <a:ext cx="1116738" cy="53404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Worker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stCxn id="42" idx="0"/>
            <a:endCxn id="62" idx="4"/>
          </p:cNvCxnSpPr>
          <p:nvPr/>
        </p:nvCxnSpPr>
        <p:spPr>
          <a:xfrm flipV="1">
            <a:off x="4798771" y="950412"/>
            <a:ext cx="702529" cy="43619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2" idx="0"/>
            <a:endCxn id="53" idx="5"/>
          </p:cNvCxnSpPr>
          <p:nvPr/>
        </p:nvCxnSpPr>
        <p:spPr>
          <a:xfrm flipH="1" flipV="1">
            <a:off x="4279734" y="660196"/>
            <a:ext cx="519036" cy="72640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364778" y="2968725"/>
            <a:ext cx="1151086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Join Date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stCxn id="56" idx="2"/>
            <a:endCxn id="42" idx="3"/>
          </p:cNvCxnSpPr>
          <p:nvPr/>
        </p:nvCxnSpPr>
        <p:spPr>
          <a:xfrm flipH="1" flipV="1">
            <a:off x="5278004" y="1724301"/>
            <a:ext cx="1086774" cy="160002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553201" y="675403"/>
            <a:ext cx="1143000" cy="82797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Address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6813336" y="1767320"/>
            <a:ext cx="1144922" cy="75699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Phone No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>
            <a:stCxn id="59" idx="2"/>
            <a:endCxn id="42" idx="3"/>
          </p:cNvCxnSpPr>
          <p:nvPr/>
        </p:nvCxnSpPr>
        <p:spPr>
          <a:xfrm flipH="1" flipV="1">
            <a:off x="5278004" y="1724301"/>
            <a:ext cx="1535332" cy="42151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2" idx="3"/>
            <a:endCxn id="58" idx="3"/>
          </p:cNvCxnSpPr>
          <p:nvPr/>
        </p:nvCxnSpPr>
        <p:spPr>
          <a:xfrm flipV="1">
            <a:off x="5278005" y="1382122"/>
            <a:ext cx="1442585" cy="34218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798771" y="239212"/>
            <a:ext cx="140505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Worker Name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223169" y="1510521"/>
            <a:ext cx="1040062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Id</a:t>
            </a:r>
          </a:p>
        </p:txBody>
      </p:sp>
      <p:cxnSp>
        <p:nvCxnSpPr>
          <p:cNvPr id="64" name="Straight Connector 63"/>
          <p:cNvCxnSpPr>
            <a:stCxn id="63" idx="6"/>
            <a:endCxn id="42" idx="1"/>
          </p:cNvCxnSpPr>
          <p:nvPr/>
        </p:nvCxnSpPr>
        <p:spPr>
          <a:xfrm flipV="1">
            <a:off x="3263232" y="1724302"/>
            <a:ext cx="1056305" cy="14182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274360" y="561462"/>
            <a:ext cx="1056673" cy="60704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Post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>
            <a:stCxn id="65" idx="5"/>
            <a:endCxn id="42" idx="1"/>
          </p:cNvCxnSpPr>
          <p:nvPr/>
        </p:nvCxnSpPr>
        <p:spPr>
          <a:xfrm>
            <a:off x="3176286" y="1079608"/>
            <a:ext cx="1143250" cy="64469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24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19400" y="4876800"/>
            <a:ext cx="1219200" cy="609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ecision 33"/>
          <p:cNvSpPr/>
          <p:nvPr/>
        </p:nvSpPr>
        <p:spPr>
          <a:xfrm>
            <a:off x="4419600" y="3505200"/>
            <a:ext cx="762000" cy="533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191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2721" y="1386604"/>
            <a:ext cx="958468" cy="675395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General</a:t>
            </a:r>
            <a:br>
              <a:rPr lang="en-US" sz="1400" dirty="0" smtClean="0"/>
            </a:br>
            <a:r>
              <a:rPr lang="en-US" sz="1400" dirty="0" smtClean="0"/>
              <a:t>Worker</a:t>
            </a:r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3428651" y="133352"/>
            <a:ext cx="110025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Worker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0"/>
            <a:endCxn id="12" idx="4"/>
          </p:cNvCxnSpPr>
          <p:nvPr/>
        </p:nvCxnSpPr>
        <p:spPr>
          <a:xfrm flipV="1">
            <a:off x="5451956" y="826095"/>
            <a:ext cx="314255" cy="56050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" idx="1"/>
            <a:endCxn id="3" idx="5"/>
          </p:cNvCxnSpPr>
          <p:nvPr/>
        </p:nvCxnSpPr>
        <p:spPr>
          <a:xfrm flipH="1" flipV="1">
            <a:off x="4367779" y="740399"/>
            <a:ext cx="604943" cy="98390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040556" y="2338259"/>
            <a:ext cx="1218929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Join Date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6" idx="1"/>
            <a:endCxn id="2" idx="3"/>
          </p:cNvCxnSpPr>
          <p:nvPr/>
        </p:nvCxnSpPr>
        <p:spPr>
          <a:xfrm flipH="1" flipV="1">
            <a:off x="5931189" y="1724302"/>
            <a:ext cx="1287874" cy="71811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91416" y="133352"/>
            <a:ext cx="1258249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Address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50020" y="1218929"/>
            <a:ext cx="1199291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Phone No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9" idx="2"/>
            <a:endCxn id="2" idx="3"/>
          </p:cNvCxnSpPr>
          <p:nvPr/>
        </p:nvCxnSpPr>
        <p:spPr>
          <a:xfrm flipH="1">
            <a:off x="5931189" y="1574530"/>
            <a:ext cx="1718830" cy="14977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0"/>
            <a:endCxn id="8" idx="3"/>
          </p:cNvCxnSpPr>
          <p:nvPr/>
        </p:nvCxnSpPr>
        <p:spPr>
          <a:xfrm flipV="1">
            <a:off x="5451955" y="740399"/>
            <a:ext cx="1723726" cy="64620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18602" y="114895"/>
            <a:ext cx="109521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Worker Name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59509" y="1971879"/>
            <a:ext cx="106396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Id</a:t>
            </a:r>
          </a:p>
        </p:txBody>
      </p:sp>
      <p:cxnSp>
        <p:nvCxnSpPr>
          <p:cNvPr id="14" name="Straight Connector 13"/>
          <p:cNvCxnSpPr>
            <a:stCxn id="13" idx="7"/>
            <a:endCxn id="2" idx="1"/>
          </p:cNvCxnSpPr>
          <p:nvPr/>
        </p:nvCxnSpPr>
        <p:spPr>
          <a:xfrm flipV="1">
            <a:off x="4167661" y="1724301"/>
            <a:ext cx="805060" cy="35173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60393" y="897735"/>
            <a:ext cx="891295" cy="6423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Post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stCxn id="15" idx="6"/>
            <a:endCxn id="2" idx="1"/>
          </p:cNvCxnSpPr>
          <p:nvPr/>
        </p:nvCxnSpPr>
        <p:spPr>
          <a:xfrm>
            <a:off x="3451687" y="1218930"/>
            <a:ext cx="1521034" cy="50537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4698602" y="3225801"/>
            <a:ext cx="1501951" cy="896407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applies</a:t>
            </a:r>
            <a:endParaRPr lang="en-US" sz="1400" dirty="0"/>
          </a:p>
        </p:txBody>
      </p:sp>
      <p:cxnSp>
        <p:nvCxnSpPr>
          <p:cNvPr id="38" name="Straight Connector 37"/>
          <p:cNvCxnSpPr>
            <a:stCxn id="17" idx="0"/>
            <a:endCxn id="2" idx="2"/>
          </p:cNvCxnSpPr>
          <p:nvPr/>
        </p:nvCxnSpPr>
        <p:spPr>
          <a:xfrm flipV="1">
            <a:off x="5449579" y="2062000"/>
            <a:ext cx="2377" cy="116380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6" idx="3"/>
          </p:cNvCxnSpPr>
          <p:nvPr/>
        </p:nvCxnSpPr>
        <p:spPr>
          <a:xfrm>
            <a:off x="4419601" y="4953001"/>
            <a:ext cx="1032355" cy="902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7" idx="2"/>
          </p:cNvCxnSpPr>
          <p:nvPr/>
        </p:nvCxnSpPr>
        <p:spPr>
          <a:xfrm flipH="1" flipV="1">
            <a:off x="5449579" y="4122208"/>
            <a:ext cx="2377" cy="83079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329694" y="4615303"/>
            <a:ext cx="1089906" cy="675395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1399637" y="2915981"/>
            <a:ext cx="1269399" cy="80410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Application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46" idx="1"/>
            <a:endCxn id="62" idx="5"/>
          </p:cNvCxnSpPr>
          <p:nvPr/>
        </p:nvCxnSpPr>
        <p:spPr>
          <a:xfrm flipH="1" flipV="1">
            <a:off x="2483136" y="3602325"/>
            <a:ext cx="846558" cy="135067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219201" y="5524773"/>
            <a:ext cx="106396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Id</a:t>
            </a:r>
          </a:p>
        </p:txBody>
      </p:sp>
      <p:cxnSp>
        <p:nvCxnSpPr>
          <p:cNvPr id="65" name="Straight Connector 64"/>
          <p:cNvCxnSpPr>
            <a:stCxn id="64" idx="7"/>
            <a:endCxn id="46" idx="1"/>
          </p:cNvCxnSpPr>
          <p:nvPr/>
        </p:nvCxnSpPr>
        <p:spPr>
          <a:xfrm flipV="1">
            <a:off x="2127354" y="4953001"/>
            <a:ext cx="1202341" cy="6759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888483" y="4122207"/>
            <a:ext cx="1119895" cy="69557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Applicant 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6" idx="6"/>
            <a:endCxn id="46" idx="1"/>
          </p:cNvCxnSpPr>
          <p:nvPr/>
        </p:nvCxnSpPr>
        <p:spPr>
          <a:xfrm>
            <a:off x="2008378" y="4469994"/>
            <a:ext cx="1321317" cy="48300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438400" y="5867400"/>
            <a:ext cx="914400" cy="609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Status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8" idx="0"/>
            <a:endCxn id="46" idx="1"/>
          </p:cNvCxnSpPr>
          <p:nvPr/>
        </p:nvCxnSpPr>
        <p:spPr>
          <a:xfrm flipV="1">
            <a:off x="2895600" y="4953000"/>
            <a:ext cx="434094" cy="91440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25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20762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5800" y="4815595"/>
            <a:ext cx="1371600" cy="747005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</a:t>
            </a:r>
            <a:endParaRPr lang="en-US" sz="1400" dirty="0"/>
          </a:p>
        </p:txBody>
      </p:sp>
      <p:sp>
        <p:nvSpPr>
          <p:cNvPr id="3" name="Flowchart: Decision 2"/>
          <p:cNvSpPr/>
          <p:nvPr/>
        </p:nvSpPr>
        <p:spPr>
          <a:xfrm>
            <a:off x="2965856" y="3327401"/>
            <a:ext cx="1606145" cy="896407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decides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109475" y="2177718"/>
            <a:ext cx="1318905" cy="675395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Station Officer</a:t>
            </a:r>
            <a:endParaRPr lang="en-US" sz="1400" dirty="0"/>
          </a:p>
        </p:txBody>
      </p:sp>
      <p:cxnSp>
        <p:nvCxnSpPr>
          <p:cNvPr id="11" name="Straight Connector 10"/>
          <p:cNvCxnSpPr>
            <a:stCxn id="4" idx="2"/>
            <a:endCxn id="3" idx="0"/>
          </p:cNvCxnSpPr>
          <p:nvPr/>
        </p:nvCxnSpPr>
        <p:spPr>
          <a:xfrm>
            <a:off x="3768928" y="2853113"/>
            <a:ext cx="1" cy="47428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</p:cNvCxnSpPr>
          <p:nvPr/>
        </p:nvCxnSpPr>
        <p:spPr>
          <a:xfrm flipH="1">
            <a:off x="3768928" y="4223807"/>
            <a:ext cx="1" cy="96529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" idx="1"/>
          </p:cNvCxnSpPr>
          <p:nvPr/>
        </p:nvCxnSpPr>
        <p:spPr>
          <a:xfrm>
            <a:off x="3768928" y="5189097"/>
            <a:ext cx="72687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1246" y="3090257"/>
            <a:ext cx="1269399" cy="80410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Application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83805" y="4996125"/>
            <a:ext cx="106396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Id</a:t>
            </a:r>
          </a:p>
        </p:txBody>
      </p:sp>
      <p:sp>
        <p:nvSpPr>
          <p:cNvPr id="24" name="Oval 23"/>
          <p:cNvSpPr/>
          <p:nvPr/>
        </p:nvSpPr>
        <p:spPr>
          <a:xfrm>
            <a:off x="5915295" y="2548701"/>
            <a:ext cx="1119895" cy="69557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Applicant 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stCxn id="23" idx="2"/>
            <a:endCxn id="2" idx="3"/>
          </p:cNvCxnSpPr>
          <p:nvPr/>
        </p:nvCxnSpPr>
        <p:spPr>
          <a:xfrm flipH="1" flipV="1">
            <a:off x="5867400" y="5189098"/>
            <a:ext cx="1616405" cy="162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5"/>
            <a:endCxn id="2" idx="0"/>
          </p:cNvCxnSpPr>
          <p:nvPr/>
        </p:nvCxnSpPr>
        <p:spPr>
          <a:xfrm flipH="1">
            <a:off x="5181600" y="3142409"/>
            <a:ext cx="1689585" cy="167318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0"/>
            <a:endCxn id="22" idx="4"/>
          </p:cNvCxnSpPr>
          <p:nvPr/>
        </p:nvCxnSpPr>
        <p:spPr>
          <a:xfrm flipV="1">
            <a:off x="5181600" y="3894360"/>
            <a:ext cx="144346" cy="92123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71185" y="5855074"/>
            <a:ext cx="914400" cy="609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Status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20" idx="1"/>
            <a:endCxn id="2" idx="3"/>
          </p:cNvCxnSpPr>
          <p:nvPr/>
        </p:nvCxnSpPr>
        <p:spPr>
          <a:xfrm flipH="1" flipV="1">
            <a:off x="5867400" y="5189098"/>
            <a:ext cx="1137696" cy="7552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26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62899" y="3064404"/>
            <a:ext cx="106396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Start Date</a:t>
            </a:r>
          </a:p>
        </p:txBody>
      </p:sp>
      <p:cxnSp>
        <p:nvCxnSpPr>
          <p:cNvPr id="38" name="Straight Connector 37"/>
          <p:cNvCxnSpPr>
            <a:stCxn id="37" idx="3"/>
            <a:endCxn id="2" idx="0"/>
          </p:cNvCxnSpPr>
          <p:nvPr/>
        </p:nvCxnSpPr>
        <p:spPr>
          <a:xfrm flipH="1">
            <a:off x="5181600" y="3671451"/>
            <a:ext cx="2037113" cy="114414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561421" y="3922594"/>
            <a:ext cx="106396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Finish Date</a:t>
            </a:r>
          </a:p>
        </p:txBody>
      </p:sp>
      <p:cxnSp>
        <p:nvCxnSpPr>
          <p:cNvPr id="44" name="Straight Connector 43"/>
          <p:cNvCxnSpPr>
            <a:stCxn id="43" idx="2"/>
            <a:endCxn id="2" idx="3"/>
          </p:cNvCxnSpPr>
          <p:nvPr/>
        </p:nvCxnSpPr>
        <p:spPr>
          <a:xfrm flipH="1">
            <a:off x="5867400" y="4278194"/>
            <a:ext cx="1694021" cy="9109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762561" y="203200"/>
            <a:ext cx="1063967" cy="71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Id</a:t>
            </a:r>
          </a:p>
        </p:txBody>
      </p:sp>
      <p:cxnSp>
        <p:nvCxnSpPr>
          <p:cNvPr id="67" name="Straight Connector 66"/>
          <p:cNvCxnSpPr>
            <a:stCxn id="66" idx="4"/>
            <a:endCxn id="4" idx="0"/>
          </p:cNvCxnSpPr>
          <p:nvPr/>
        </p:nvCxnSpPr>
        <p:spPr>
          <a:xfrm>
            <a:off x="3294545" y="914400"/>
            <a:ext cx="474383" cy="126331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616579" y="775774"/>
            <a:ext cx="1349277" cy="6279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Worker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/>
          <p:cNvCxnSpPr>
            <a:stCxn id="4" idx="0"/>
            <a:endCxn id="71" idx="4"/>
          </p:cNvCxnSpPr>
          <p:nvPr/>
        </p:nvCxnSpPr>
        <p:spPr>
          <a:xfrm flipH="1" flipV="1">
            <a:off x="2291218" y="1403735"/>
            <a:ext cx="1477710" cy="77398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04908" y="441943"/>
            <a:ext cx="1176457" cy="6676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Post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/>
          <p:cNvCxnSpPr>
            <a:stCxn id="73" idx="4"/>
            <a:endCxn id="4" idx="0"/>
          </p:cNvCxnSpPr>
          <p:nvPr/>
        </p:nvCxnSpPr>
        <p:spPr>
          <a:xfrm flipH="1">
            <a:off x="3768928" y="1109604"/>
            <a:ext cx="924209" cy="106811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47647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3457927" y="3120095"/>
            <a:ext cx="1450095" cy="97536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</a:t>
            </a:r>
            <a:r>
              <a:rPr lang="en-US" sz="1400" dirty="0" smtClean="0"/>
              <a:t>s Transferred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791200" y="3226775"/>
            <a:ext cx="1225300" cy="762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Transfer</a:t>
            </a:r>
            <a:endParaRPr lang="en-US" sz="1400" dirty="0"/>
          </a:p>
        </p:txBody>
      </p:sp>
      <p:cxnSp>
        <p:nvCxnSpPr>
          <p:cNvPr id="6" name="Straight Connector 5"/>
          <p:cNvCxnSpPr>
            <a:stCxn id="4" idx="1"/>
            <a:endCxn id="3" idx="3"/>
          </p:cNvCxnSpPr>
          <p:nvPr/>
        </p:nvCxnSpPr>
        <p:spPr>
          <a:xfrm flipH="1">
            <a:off x="4908022" y="3607775"/>
            <a:ext cx="883179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1" y="3252175"/>
            <a:ext cx="1018373" cy="7112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105502" y="2240467"/>
            <a:ext cx="1349277" cy="6279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Worker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7" idx="0"/>
            <a:endCxn id="17" idx="5"/>
          </p:cNvCxnSpPr>
          <p:nvPr/>
        </p:nvCxnSpPr>
        <p:spPr>
          <a:xfrm flipH="1" flipV="1">
            <a:off x="1566842" y="2057933"/>
            <a:ext cx="999746" cy="119424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8" idx="4"/>
          </p:cNvCxnSpPr>
          <p:nvPr/>
        </p:nvCxnSpPr>
        <p:spPr>
          <a:xfrm flipH="1" flipV="1">
            <a:off x="780141" y="2868428"/>
            <a:ext cx="1277260" cy="7393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1662" y="5304254"/>
            <a:ext cx="1349277" cy="6279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Join Date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11" idx="0"/>
            <a:endCxn id="7" idx="2"/>
          </p:cNvCxnSpPr>
          <p:nvPr/>
        </p:nvCxnSpPr>
        <p:spPr>
          <a:xfrm flipV="1">
            <a:off x="1066301" y="3963375"/>
            <a:ext cx="1500287" cy="134087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66301" y="730794"/>
            <a:ext cx="1405057" cy="6416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Address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44355" y="5357365"/>
            <a:ext cx="1219743" cy="6002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Phone No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4" idx="0"/>
            <a:endCxn id="7" idx="2"/>
          </p:cNvCxnSpPr>
          <p:nvPr/>
        </p:nvCxnSpPr>
        <p:spPr>
          <a:xfrm flipH="1" flipV="1">
            <a:off x="2566588" y="3963375"/>
            <a:ext cx="887639" cy="139399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13" idx="4"/>
          </p:cNvCxnSpPr>
          <p:nvPr/>
        </p:nvCxnSpPr>
        <p:spPr>
          <a:xfrm flipH="1" flipV="1">
            <a:off x="1768830" y="1372481"/>
            <a:ext cx="797758" cy="187969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7551" y="1510219"/>
            <a:ext cx="1405057" cy="6416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Worker Name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1182" y="4156484"/>
            <a:ext cx="1176457" cy="6676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Id</a:t>
            </a:r>
          </a:p>
        </p:txBody>
      </p:sp>
      <p:cxnSp>
        <p:nvCxnSpPr>
          <p:cNvPr id="19" name="Straight Connector 18"/>
          <p:cNvCxnSpPr>
            <a:stCxn id="18" idx="7"/>
            <a:endCxn id="7" idx="1"/>
          </p:cNvCxnSpPr>
          <p:nvPr/>
        </p:nvCxnSpPr>
        <p:spPr>
          <a:xfrm flipV="1">
            <a:off x="1195351" y="3607775"/>
            <a:ext cx="862050" cy="64648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7043" y="3201375"/>
            <a:ext cx="1176457" cy="6676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Post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20" idx="6"/>
            <a:endCxn id="7" idx="1"/>
          </p:cNvCxnSpPr>
          <p:nvPr/>
        </p:nvCxnSpPr>
        <p:spPr>
          <a:xfrm>
            <a:off x="1253500" y="3535206"/>
            <a:ext cx="803901" cy="7256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3"/>
            <a:endCxn id="3" idx="1"/>
          </p:cNvCxnSpPr>
          <p:nvPr/>
        </p:nvCxnSpPr>
        <p:spPr>
          <a:xfrm>
            <a:off x="3075774" y="3607775"/>
            <a:ext cx="38215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918153" y="1721034"/>
            <a:ext cx="1349277" cy="6279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Transfer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749648" y="3514797"/>
            <a:ext cx="1405057" cy="6416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466007" y="2250465"/>
            <a:ext cx="1405057" cy="6416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Worker 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694607" y="5023535"/>
            <a:ext cx="1176457" cy="6676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From Station Id</a:t>
            </a:r>
          </a:p>
        </p:txBody>
      </p:sp>
      <p:sp>
        <p:nvSpPr>
          <p:cNvPr id="60" name="Oval 59"/>
          <p:cNvSpPr/>
          <p:nvPr/>
        </p:nvSpPr>
        <p:spPr>
          <a:xfrm>
            <a:off x="6004564" y="5433132"/>
            <a:ext cx="1176457" cy="6676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 Station Id</a:t>
            </a:r>
          </a:p>
        </p:txBody>
      </p:sp>
      <p:cxnSp>
        <p:nvCxnSpPr>
          <p:cNvPr id="61" name="Straight Connector 60"/>
          <p:cNvCxnSpPr>
            <a:stCxn id="4" idx="0"/>
            <a:endCxn id="58" idx="3"/>
          </p:cNvCxnSpPr>
          <p:nvPr/>
        </p:nvCxnSpPr>
        <p:spPr>
          <a:xfrm flipV="1">
            <a:off x="6403850" y="2798178"/>
            <a:ext cx="1267922" cy="42859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2"/>
            <a:endCxn id="4" idx="3"/>
          </p:cNvCxnSpPr>
          <p:nvPr/>
        </p:nvCxnSpPr>
        <p:spPr>
          <a:xfrm flipH="1" flipV="1">
            <a:off x="7016501" y="3607775"/>
            <a:ext cx="733147" cy="22786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9" idx="1"/>
            <a:endCxn id="4" idx="2"/>
          </p:cNvCxnSpPr>
          <p:nvPr/>
        </p:nvCxnSpPr>
        <p:spPr>
          <a:xfrm flipH="1" flipV="1">
            <a:off x="6403850" y="3988776"/>
            <a:ext cx="1463044" cy="113253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" idx="2"/>
            <a:endCxn id="60" idx="0"/>
          </p:cNvCxnSpPr>
          <p:nvPr/>
        </p:nvCxnSpPr>
        <p:spPr>
          <a:xfrm>
            <a:off x="6403850" y="3988775"/>
            <a:ext cx="188942" cy="144435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" idx="0"/>
            <a:endCxn id="56" idx="4"/>
          </p:cNvCxnSpPr>
          <p:nvPr/>
        </p:nvCxnSpPr>
        <p:spPr>
          <a:xfrm flipV="1">
            <a:off x="6403851" y="2348995"/>
            <a:ext cx="188941" cy="87778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27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486430" y="1051638"/>
            <a:ext cx="1405057" cy="6416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Availability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7" idx="0"/>
            <a:endCxn id="36" idx="4"/>
          </p:cNvCxnSpPr>
          <p:nvPr/>
        </p:nvCxnSpPr>
        <p:spPr>
          <a:xfrm flipV="1">
            <a:off x="2566588" y="1693325"/>
            <a:ext cx="622371" cy="15588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566842" y="5932215"/>
            <a:ext cx="1405057" cy="6416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Password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>
            <a:stCxn id="7" idx="2"/>
            <a:endCxn id="51" idx="0"/>
          </p:cNvCxnSpPr>
          <p:nvPr/>
        </p:nvCxnSpPr>
        <p:spPr>
          <a:xfrm flipH="1">
            <a:off x="2269371" y="3963375"/>
            <a:ext cx="297217" cy="19688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2232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1792" y="2691219"/>
            <a:ext cx="971568" cy="636181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tation</a:t>
            </a:r>
            <a:endParaRPr lang="en-US" sz="1400" dirty="0"/>
          </a:p>
        </p:txBody>
      </p:sp>
      <p:sp>
        <p:nvSpPr>
          <p:cNvPr id="3" name="Flowchart: Decision 2"/>
          <p:cNvSpPr/>
          <p:nvPr/>
        </p:nvSpPr>
        <p:spPr>
          <a:xfrm>
            <a:off x="2895937" y="4140200"/>
            <a:ext cx="912563" cy="6096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has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1676400" y="1162494"/>
            <a:ext cx="1143000" cy="6863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Station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48673" y="1848885"/>
            <a:ext cx="1011108" cy="62354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Ward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63223" y="423402"/>
            <a:ext cx="1143886" cy="6361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Name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620961" y="895830"/>
            <a:ext cx="1105693" cy="61875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Thana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14400" y="2472432"/>
            <a:ext cx="1219200" cy="6361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Station Officer 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5156200"/>
            <a:ext cx="1143919" cy="762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Water Source</a:t>
            </a:r>
            <a:endParaRPr lang="en-US" sz="1400" dirty="0"/>
          </a:p>
        </p:txBody>
      </p:sp>
      <p:cxnSp>
        <p:nvCxnSpPr>
          <p:cNvPr id="13" name="Straight Connector 12"/>
          <p:cNvCxnSpPr>
            <a:stCxn id="2" idx="0"/>
            <a:endCxn id="6" idx="4"/>
          </p:cNvCxnSpPr>
          <p:nvPr/>
        </p:nvCxnSpPr>
        <p:spPr>
          <a:xfrm flipH="1" flipV="1">
            <a:off x="2247900" y="1848885"/>
            <a:ext cx="1099676" cy="84233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0"/>
            <a:endCxn id="9" idx="4"/>
          </p:cNvCxnSpPr>
          <p:nvPr/>
        </p:nvCxnSpPr>
        <p:spPr>
          <a:xfrm flipV="1">
            <a:off x="3347576" y="1059583"/>
            <a:ext cx="87590" cy="163163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2" idx="0"/>
          </p:cNvCxnSpPr>
          <p:nvPr/>
        </p:nvCxnSpPr>
        <p:spPr>
          <a:xfrm flipH="1">
            <a:off x="3347576" y="2160659"/>
            <a:ext cx="2201097" cy="53056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0"/>
            <a:endCxn id="10" idx="3"/>
          </p:cNvCxnSpPr>
          <p:nvPr/>
        </p:nvCxnSpPr>
        <p:spPr>
          <a:xfrm flipV="1">
            <a:off x="3347576" y="1423972"/>
            <a:ext cx="2435310" cy="126724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0" idx="3"/>
            <a:endCxn id="2" idx="0"/>
          </p:cNvCxnSpPr>
          <p:nvPr/>
        </p:nvCxnSpPr>
        <p:spPr>
          <a:xfrm flipH="1">
            <a:off x="3347576" y="895830"/>
            <a:ext cx="1325419" cy="179538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1"/>
            <a:endCxn id="11" idx="6"/>
          </p:cNvCxnSpPr>
          <p:nvPr/>
        </p:nvCxnSpPr>
        <p:spPr>
          <a:xfrm flipH="1" flipV="1">
            <a:off x="2133600" y="2790523"/>
            <a:ext cx="728192" cy="21878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23923" y="423402"/>
            <a:ext cx="1017929" cy="55348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District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stCxn id="3" idx="0"/>
            <a:endCxn id="2" idx="2"/>
          </p:cNvCxnSpPr>
          <p:nvPr/>
        </p:nvCxnSpPr>
        <p:spPr>
          <a:xfrm flipH="1" flipV="1">
            <a:off x="3347576" y="3327400"/>
            <a:ext cx="4642" cy="81280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2" idx="0"/>
          </p:cNvCxnSpPr>
          <p:nvPr/>
        </p:nvCxnSpPr>
        <p:spPr>
          <a:xfrm flipV="1">
            <a:off x="4686760" y="4445000"/>
            <a:ext cx="0" cy="71120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" idx="3"/>
          </p:cNvCxnSpPr>
          <p:nvPr/>
        </p:nvCxnSpPr>
        <p:spPr>
          <a:xfrm flipH="1">
            <a:off x="3808500" y="4445000"/>
            <a:ext cx="89713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666106" y="4764568"/>
            <a:ext cx="1011108" cy="62354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Size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334222" y="4035728"/>
            <a:ext cx="1105693" cy="61875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Type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12" idx="3"/>
          </p:cNvCxnSpPr>
          <p:nvPr/>
        </p:nvCxnSpPr>
        <p:spPr>
          <a:xfrm flipH="1">
            <a:off x="5258720" y="5076341"/>
            <a:ext cx="1407387" cy="4608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2" idx="3"/>
            <a:endCxn id="69" idx="2"/>
          </p:cNvCxnSpPr>
          <p:nvPr/>
        </p:nvCxnSpPr>
        <p:spPr>
          <a:xfrm flipV="1">
            <a:off x="5258719" y="4345107"/>
            <a:ext cx="1075502" cy="119209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3" idx="3"/>
            <a:endCxn id="12" idx="3"/>
          </p:cNvCxnSpPr>
          <p:nvPr/>
        </p:nvCxnSpPr>
        <p:spPr>
          <a:xfrm flipH="1">
            <a:off x="5258719" y="3801893"/>
            <a:ext cx="432204" cy="173530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41852" y="3329466"/>
            <a:ext cx="1017929" cy="55348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bg1"/>
                </a:solidFill>
              </a:rPr>
              <a:t>Source Id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256559" y="5918201"/>
            <a:ext cx="1017929" cy="55348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Location 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9" name="Straight Connector 98"/>
          <p:cNvCxnSpPr>
            <a:stCxn id="12" idx="3"/>
            <a:endCxn id="74" idx="2"/>
          </p:cNvCxnSpPr>
          <p:nvPr/>
        </p:nvCxnSpPr>
        <p:spPr>
          <a:xfrm>
            <a:off x="5258720" y="5537201"/>
            <a:ext cx="997839" cy="65774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28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28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51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2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Trigger(1)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02372232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set_worker_availability_NO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of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After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in </a:t>
                      </a:r>
                      <a:r>
                        <a:rPr lang="en-US" b="0" dirty="0" smtClean="0"/>
                        <a:t>the </a:t>
                      </a:r>
                      <a:r>
                        <a:rPr lang="en-US" b="1" dirty="0" smtClean="0"/>
                        <a:t>Application </a:t>
                      </a:r>
                      <a:r>
                        <a:rPr lang="en-US" b="0" dirty="0" smtClean="0"/>
                        <a:t>table </a:t>
                      </a:r>
                      <a:r>
                        <a:rPr lang="en-US" b="0" i="1" dirty="0" err="1" smtClean="0"/>
                        <a:t>AcceptStatus</a:t>
                      </a:r>
                      <a:r>
                        <a:rPr lang="en-US" b="0" i="1" baseline="0" dirty="0" smtClean="0"/>
                        <a:t> </a:t>
                      </a:r>
                      <a:r>
                        <a:rPr lang="en-US" b="0" dirty="0" smtClean="0"/>
                        <a:t>is</a:t>
                      </a:r>
                      <a:r>
                        <a:rPr lang="en-US" b="0" baseline="0" dirty="0" smtClean="0"/>
                        <a:t> set </a:t>
                      </a:r>
                      <a:r>
                        <a:rPr lang="en-US" b="0" i="1" baseline="0" dirty="0" smtClean="0"/>
                        <a:t>YES </a:t>
                      </a:r>
                      <a:r>
                        <a:rPr lang="en-US" b="0" i="0" baseline="0" dirty="0" smtClean="0"/>
                        <a:t>and </a:t>
                      </a:r>
                      <a:r>
                        <a:rPr lang="en-US" b="0" i="1" baseline="0" dirty="0" err="1" smtClean="0"/>
                        <a:t>StartDate</a:t>
                      </a:r>
                      <a:r>
                        <a:rPr lang="en-US" b="0" i="0" baseline="0" dirty="0" smtClean="0"/>
                        <a:t> starts.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prevent</a:t>
                      </a:r>
                      <a:r>
                        <a:rPr lang="en-US" baseline="0" dirty="0" smtClean="0"/>
                        <a:t> assigning a worker to a fire call who is on leave.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0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Trigger(2)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83601970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set_worker_availability_YES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of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After</a:t>
                      </a:r>
                      <a:r>
                        <a:rPr lang="en-US" b="0" baseline="0" dirty="0" smtClean="0"/>
                        <a:t>  </a:t>
                      </a:r>
                      <a:r>
                        <a:rPr lang="en-US" b="0" dirty="0" smtClean="0"/>
                        <a:t>in </a:t>
                      </a:r>
                      <a:r>
                        <a:rPr lang="en-US" b="0" dirty="0" smtClean="0"/>
                        <a:t>the </a:t>
                      </a:r>
                      <a:r>
                        <a:rPr lang="en-US" b="1" dirty="0" smtClean="0"/>
                        <a:t>Application </a:t>
                      </a:r>
                      <a:r>
                        <a:rPr lang="en-US" b="0" dirty="0" smtClean="0"/>
                        <a:t>table </a:t>
                      </a:r>
                      <a:r>
                        <a:rPr lang="en-US" b="0" i="1" dirty="0" err="1" smtClean="0"/>
                        <a:t>AcceptStatus</a:t>
                      </a:r>
                      <a:r>
                        <a:rPr lang="en-US" b="0" i="1" baseline="0" dirty="0" smtClean="0"/>
                        <a:t> </a:t>
                      </a:r>
                      <a:r>
                        <a:rPr lang="en-US" b="0" dirty="0" smtClean="0"/>
                        <a:t>is</a:t>
                      </a:r>
                      <a:r>
                        <a:rPr lang="en-US" b="0" baseline="0" dirty="0" smtClean="0"/>
                        <a:t> set </a:t>
                      </a:r>
                      <a:r>
                        <a:rPr lang="en-US" b="0" i="1" baseline="0" dirty="0" smtClean="0"/>
                        <a:t>YES </a:t>
                      </a:r>
                      <a:r>
                        <a:rPr lang="en-US" b="0" i="0" baseline="0" dirty="0" smtClean="0"/>
                        <a:t>and </a:t>
                      </a:r>
                      <a:r>
                        <a:rPr lang="en-US" b="0" i="1" baseline="0" dirty="0" err="1" smtClean="0"/>
                        <a:t>FinishDate</a:t>
                      </a:r>
                      <a:r>
                        <a:rPr lang="en-US" b="0" i="0" baseline="0" dirty="0" smtClean="0"/>
                        <a:t> exceeds.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</a:t>
                      </a:r>
                      <a:r>
                        <a:rPr lang="en-US" baseline="0" dirty="0" smtClean="0"/>
                        <a:t>assign workers to a fire call who are </a:t>
                      </a:r>
                      <a:r>
                        <a:rPr lang="en-US" baseline="0" dirty="0" err="1" smtClean="0"/>
                        <a:t>avilable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838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Trigger(3)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94069484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update_worker</a:t>
                      </a:r>
                      <a:r>
                        <a:rPr lang="en-US" baseline="0" dirty="0" err="1" smtClean="0"/>
                        <a:t>_station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of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After</a:t>
                      </a:r>
                      <a:r>
                        <a:rPr lang="en-US" b="0" baseline="0" dirty="0" smtClean="0"/>
                        <a:t> n</a:t>
                      </a:r>
                      <a:r>
                        <a:rPr lang="en-US" b="0" dirty="0" smtClean="0"/>
                        <a:t>ew </a:t>
                      </a:r>
                      <a:r>
                        <a:rPr lang="en-US" b="0" dirty="0" smtClean="0"/>
                        <a:t>tuple</a:t>
                      </a:r>
                      <a:r>
                        <a:rPr lang="en-US" b="0" baseline="0" dirty="0" smtClean="0"/>
                        <a:t> in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1" dirty="0" smtClean="0"/>
                        <a:t>Transfer </a:t>
                      </a:r>
                      <a:r>
                        <a:rPr lang="en-US" b="0" dirty="0" smtClean="0"/>
                        <a:t>table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is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i="1" baseline="0" dirty="0" smtClean="0"/>
                        <a:t>CREATED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StationID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Whe</a:t>
                      </a:r>
                      <a:r>
                        <a:rPr lang="en-US" baseline="0" dirty="0" smtClean="0"/>
                        <a:t>n a worker is transferred, his station must be updated.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42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Trigger(4)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39444259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update_equipment_assigned_staff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of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After</a:t>
                      </a:r>
                      <a:r>
                        <a:rPr lang="en-US" b="0" baseline="0" dirty="0" smtClean="0"/>
                        <a:t> n</a:t>
                      </a:r>
                      <a:r>
                        <a:rPr lang="en-US" b="0" dirty="0" smtClean="0"/>
                        <a:t>ew </a:t>
                      </a:r>
                      <a:r>
                        <a:rPr lang="en-US" b="0" dirty="0" smtClean="0"/>
                        <a:t>tuple</a:t>
                      </a:r>
                      <a:r>
                        <a:rPr lang="en-US" b="0" baseline="0" dirty="0" smtClean="0"/>
                        <a:t> in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1" dirty="0" smtClean="0"/>
                        <a:t>Transfer </a:t>
                      </a:r>
                      <a:r>
                        <a:rPr lang="en-US" b="0" dirty="0" smtClean="0"/>
                        <a:t>table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is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i="1" baseline="0" dirty="0" smtClean="0"/>
                        <a:t>CREATED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AssignedStaffID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Whe</a:t>
                      </a:r>
                      <a:r>
                        <a:rPr lang="en-US" baseline="0" dirty="0" smtClean="0"/>
                        <a:t>n a worker is transferred, equipment under his control must be updated.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08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Trigger(5)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30183437"/>
              </p:ext>
            </p:extLst>
          </p:nvPr>
        </p:nvGraphicFramePr>
        <p:xfrm>
          <a:off x="457200" y="1600200"/>
          <a:ext cx="8229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set_equipment_status_unavailable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of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0" i="1" baseline="0" dirty="0" err="1" smtClean="0"/>
                        <a:t>Recieve</a:t>
                      </a:r>
                      <a:r>
                        <a:rPr lang="en-US" b="0" i="1" dirty="0" err="1" smtClean="0"/>
                        <a:t>Date</a:t>
                      </a:r>
                      <a:r>
                        <a:rPr lang="en-US" baseline="0" dirty="0" smtClean="0"/>
                        <a:t> starts in table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RepairStatistics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an equipment is sent to workshop for repairing, it is made unavailable for fire call.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65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Trigger(6)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03694056"/>
              </p:ext>
            </p:extLst>
          </p:nvPr>
        </p:nvGraphicFramePr>
        <p:xfrm>
          <a:off x="457200" y="1600200"/>
          <a:ext cx="8229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set_equipment_status_available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of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0" i="1" baseline="0" dirty="0" err="1" smtClean="0"/>
                        <a:t>D</a:t>
                      </a:r>
                      <a:r>
                        <a:rPr lang="en-US" b="0" i="1" dirty="0" err="1" smtClean="0"/>
                        <a:t>eliveryDate</a:t>
                      </a:r>
                      <a:r>
                        <a:rPr lang="en-US" baseline="0" dirty="0" smtClean="0"/>
                        <a:t> exceeds in table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RepairStatistics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a equipment is repaired successfully, it is made available again for fire call.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42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56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Procedure(1)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26023724"/>
              </p:ext>
            </p:extLst>
          </p:nvPr>
        </p:nvGraphicFramePr>
        <p:xfrm>
          <a:off x="457200" y="1600200"/>
          <a:ext cx="8229600" cy="21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Procedure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getActiveWorkerList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Time of Execution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When a fire call reaches the station, station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officer needs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to know which worker are available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Input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Nil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Output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List of name of available workers and post and join 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Apply 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Attendance, Worker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7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05066319"/>
              </p:ext>
            </p:extLst>
          </p:nvPr>
        </p:nvGraphicFramePr>
        <p:xfrm>
          <a:off x="457200" y="1600200"/>
          <a:ext cx="8229600" cy="2245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Action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Remarks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Select Worker ID from attendance</a:t>
                      </a:r>
                      <a:b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</a:b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Select Worker Name, Post, 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JoinDate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from Worker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At first select those Workers IDs from Attendance table where Date and Shift are current date and shift and status is ‘yes’, </a:t>
                      </a:r>
                      <a:endParaRPr lang="en-US" sz="1800" dirty="0" smtClean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Then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select corresponding Worker name, Post and Join Date from Worker Table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02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Procedure(2)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56822907"/>
              </p:ext>
            </p:extLst>
          </p:nvPr>
        </p:nvGraphicFramePr>
        <p:xfrm>
          <a:off x="457200" y="1600200"/>
          <a:ext cx="8229600" cy="21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Procedure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getAvailableEquipmentList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Time of Execution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When a fire call reaches the station, station master needs to know which equipement are available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Input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Nil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Output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List of name of available equipment and count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Apply 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Equipment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732" y="1280405"/>
            <a:ext cx="685800" cy="508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Worker</a:t>
            </a:r>
            <a:endParaRPr lang="en-US" sz="1200" dirty="0"/>
          </a:p>
        </p:txBody>
      </p:sp>
      <p:sp>
        <p:nvSpPr>
          <p:cNvPr id="5" name="Down Arrow 4"/>
          <p:cNvSpPr/>
          <p:nvPr/>
        </p:nvSpPr>
        <p:spPr>
          <a:xfrm>
            <a:off x="1435865" y="1788405"/>
            <a:ext cx="609600" cy="40640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Isa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489332" y="2398005"/>
            <a:ext cx="914400" cy="508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Station Officer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1818702" y="2398005"/>
            <a:ext cx="1076899" cy="508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General</a:t>
            </a:r>
            <a:endParaRPr lang="en-US" sz="1200" dirty="0"/>
          </a:p>
        </p:txBody>
      </p:sp>
      <p:sp>
        <p:nvSpPr>
          <p:cNvPr id="8" name="Flowchart: Decision 7"/>
          <p:cNvSpPr/>
          <p:nvPr/>
        </p:nvSpPr>
        <p:spPr>
          <a:xfrm>
            <a:off x="828102" y="3479800"/>
            <a:ext cx="912563" cy="6096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decides</a:t>
            </a:r>
            <a:endParaRPr lang="en-US" sz="700" dirty="0"/>
          </a:p>
        </p:txBody>
      </p:sp>
      <p:sp>
        <p:nvSpPr>
          <p:cNvPr id="9" name="Flowchart: Decision 8"/>
          <p:cNvSpPr/>
          <p:nvPr/>
        </p:nvSpPr>
        <p:spPr>
          <a:xfrm>
            <a:off x="1828800" y="3479800"/>
            <a:ext cx="904301" cy="6096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applies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1209102" y="4495800"/>
            <a:ext cx="1143919" cy="508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295400" y="5816600"/>
            <a:ext cx="990600" cy="508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Schedule</a:t>
            </a:r>
            <a:endParaRPr lang="en-US" sz="1200" dirty="0"/>
          </a:p>
        </p:txBody>
      </p:sp>
      <p:sp>
        <p:nvSpPr>
          <p:cNvPr id="12" name="Flowchart: Decision 11"/>
          <p:cNvSpPr/>
          <p:nvPr/>
        </p:nvSpPr>
        <p:spPr>
          <a:xfrm>
            <a:off x="152400" y="5207000"/>
            <a:ext cx="794132" cy="6096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sets</a:t>
            </a:r>
            <a:endParaRPr lang="en-US" sz="1000" dirty="0"/>
          </a:p>
        </p:txBody>
      </p:sp>
      <p:sp>
        <p:nvSpPr>
          <p:cNvPr id="13" name="Flowchart: Decision 12"/>
          <p:cNvSpPr/>
          <p:nvPr/>
        </p:nvSpPr>
        <p:spPr>
          <a:xfrm>
            <a:off x="2440172" y="5207000"/>
            <a:ext cx="934128" cy="6096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uses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2985571" y="3683000"/>
            <a:ext cx="914400" cy="508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tation</a:t>
            </a:r>
            <a:endParaRPr lang="en-US" sz="1200" dirty="0"/>
          </a:p>
        </p:txBody>
      </p:sp>
      <p:sp>
        <p:nvSpPr>
          <p:cNvPr id="15" name="Flowchart: Decision 14"/>
          <p:cNvSpPr/>
          <p:nvPr/>
        </p:nvSpPr>
        <p:spPr>
          <a:xfrm>
            <a:off x="2917318" y="2244499"/>
            <a:ext cx="1049067" cy="6096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works at</a:t>
            </a:r>
            <a:endParaRPr lang="en-US" sz="1000" dirty="0"/>
          </a:p>
        </p:txBody>
      </p:sp>
      <p:sp>
        <p:nvSpPr>
          <p:cNvPr id="16" name="Flowchart: Decision 15"/>
          <p:cNvSpPr/>
          <p:nvPr/>
        </p:nvSpPr>
        <p:spPr>
          <a:xfrm>
            <a:off x="5836843" y="3632200"/>
            <a:ext cx="1144013" cy="6096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notifies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7926636" y="3675502"/>
            <a:ext cx="914400" cy="508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Fire Call</a:t>
            </a:r>
            <a:endParaRPr lang="en-US" sz="1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88828" y="1997740"/>
            <a:ext cx="1772" cy="4064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018664" y="1991605"/>
            <a:ext cx="41973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1979792"/>
            <a:ext cx="1772" cy="4064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84382" y="2908301"/>
            <a:ext cx="0" cy="5715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75901" y="2908301"/>
            <a:ext cx="0" cy="5715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75136" y="4089400"/>
            <a:ext cx="0" cy="4064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9307" y="4089400"/>
            <a:ext cx="0" cy="4064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-621070" y="4035075"/>
            <a:ext cx="2326395" cy="1745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3" idx="0"/>
          </p:cNvCxnSpPr>
          <p:nvPr/>
        </p:nvCxnSpPr>
        <p:spPr>
          <a:xfrm rot="16200000" flipH="1">
            <a:off x="1738223" y="4037986"/>
            <a:ext cx="2326393" cy="1163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3400" y="6121400"/>
            <a:ext cx="80606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3400" y="5816600"/>
            <a:ext cx="0" cy="304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237628" y="6121400"/>
            <a:ext cx="67969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2"/>
          </p:cNvCxnSpPr>
          <p:nvPr/>
        </p:nvCxnSpPr>
        <p:spPr>
          <a:xfrm>
            <a:off x="2907236" y="5816600"/>
            <a:ext cx="10082" cy="304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2"/>
            <a:endCxn id="14" idx="0"/>
          </p:cNvCxnSpPr>
          <p:nvPr/>
        </p:nvCxnSpPr>
        <p:spPr>
          <a:xfrm>
            <a:off x="3441852" y="2854099"/>
            <a:ext cx="919" cy="82890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15" idx="0"/>
          </p:cNvCxnSpPr>
          <p:nvPr/>
        </p:nvCxnSpPr>
        <p:spPr>
          <a:xfrm>
            <a:off x="2089532" y="1534405"/>
            <a:ext cx="1352320" cy="71009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1"/>
            <a:endCxn id="14" idx="3"/>
          </p:cNvCxnSpPr>
          <p:nvPr/>
        </p:nvCxnSpPr>
        <p:spPr>
          <a:xfrm flipH="1">
            <a:off x="3899971" y="3937000"/>
            <a:ext cx="193687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1"/>
            <a:endCxn id="16" idx="3"/>
          </p:cNvCxnSpPr>
          <p:nvPr/>
        </p:nvCxnSpPr>
        <p:spPr>
          <a:xfrm flipH="1">
            <a:off x="6980856" y="3929502"/>
            <a:ext cx="945780" cy="749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84131" y="4633728"/>
            <a:ext cx="914400" cy="508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Water Source</a:t>
            </a:r>
            <a:endParaRPr lang="en-US" sz="1200" dirty="0"/>
          </a:p>
        </p:txBody>
      </p:sp>
      <p:sp>
        <p:nvSpPr>
          <p:cNvPr id="36" name="Flowchart: Decision 35"/>
          <p:cNvSpPr/>
          <p:nvPr/>
        </p:nvSpPr>
        <p:spPr>
          <a:xfrm>
            <a:off x="2985572" y="4582928"/>
            <a:ext cx="912563" cy="6096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</a:t>
            </a:r>
            <a:endParaRPr lang="en-US" sz="1000" dirty="0"/>
          </a:p>
        </p:txBody>
      </p:sp>
      <p:cxnSp>
        <p:nvCxnSpPr>
          <p:cNvPr id="37" name="Straight Connector 36"/>
          <p:cNvCxnSpPr>
            <a:stCxn id="14" idx="2"/>
            <a:endCxn id="36" idx="0"/>
          </p:cNvCxnSpPr>
          <p:nvPr/>
        </p:nvCxnSpPr>
        <p:spPr>
          <a:xfrm flipH="1">
            <a:off x="3441853" y="4191000"/>
            <a:ext cx="918" cy="3919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403732" y="1280405"/>
            <a:ext cx="685800" cy="508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Worker</a:t>
            </a:r>
            <a:endParaRPr lang="en-US" sz="1200" dirty="0"/>
          </a:p>
        </p:txBody>
      </p:sp>
      <p:sp>
        <p:nvSpPr>
          <p:cNvPr id="39" name="Down Arrow 38"/>
          <p:cNvSpPr/>
          <p:nvPr/>
        </p:nvSpPr>
        <p:spPr>
          <a:xfrm>
            <a:off x="1435865" y="1788405"/>
            <a:ext cx="609600" cy="40640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Isa</a:t>
            </a:r>
            <a:endParaRPr 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2985571" y="3683000"/>
            <a:ext cx="914400" cy="508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tation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7898009" y="1373447"/>
            <a:ext cx="914400" cy="508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Repairs</a:t>
            </a:r>
            <a:br>
              <a:rPr lang="en-US" sz="1200" dirty="0" smtClean="0"/>
            </a:br>
            <a:r>
              <a:rPr lang="en-US" sz="1200" dirty="0"/>
              <a:t>Statistics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98009" y="2143603"/>
            <a:ext cx="914400" cy="508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Fueling</a:t>
            </a:r>
            <a:br>
              <a:rPr lang="en-US" sz="1200" dirty="0" smtClean="0"/>
            </a:br>
            <a:r>
              <a:rPr lang="en-US" sz="1200" dirty="0" smtClean="0"/>
              <a:t>Statistics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4922443" y="1736499"/>
            <a:ext cx="914400" cy="508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Equipment</a:t>
            </a:r>
            <a:endParaRPr lang="en-US" sz="1200" dirty="0"/>
          </a:p>
        </p:txBody>
      </p:sp>
      <p:sp>
        <p:nvSpPr>
          <p:cNvPr id="44" name="Flowchart: Decision 43"/>
          <p:cNvSpPr/>
          <p:nvPr/>
        </p:nvSpPr>
        <p:spPr>
          <a:xfrm>
            <a:off x="6387916" y="2092803"/>
            <a:ext cx="912563" cy="6096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</a:t>
            </a:r>
            <a:endParaRPr lang="en-US" sz="1000" dirty="0"/>
          </a:p>
        </p:txBody>
      </p:sp>
      <p:sp>
        <p:nvSpPr>
          <p:cNvPr id="45" name="Flowchart: Decision 44"/>
          <p:cNvSpPr/>
          <p:nvPr/>
        </p:nvSpPr>
        <p:spPr>
          <a:xfrm>
            <a:off x="4191000" y="2666296"/>
            <a:ext cx="912563" cy="6096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uses</a:t>
            </a:r>
            <a:endParaRPr lang="en-US" sz="1000" dirty="0"/>
          </a:p>
        </p:txBody>
      </p:sp>
      <p:sp>
        <p:nvSpPr>
          <p:cNvPr id="46" name="Flowchart: Decision 45"/>
          <p:cNvSpPr/>
          <p:nvPr/>
        </p:nvSpPr>
        <p:spPr>
          <a:xfrm>
            <a:off x="6387915" y="1304699"/>
            <a:ext cx="912563" cy="6096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</a:t>
            </a:r>
            <a:endParaRPr lang="en-US" sz="1000" dirty="0"/>
          </a:p>
        </p:txBody>
      </p:sp>
      <p:cxnSp>
        <p:nvCxnSpPr>
          <p:cNvPr id="47" name="Straight Connector 46"/>
          <p:cNvCxnSpPr>
            <a:stCxn id="40" idx="3"/>
            <a:endCxn id="45" idx="1"/>
          </p:cNvCxnSpPr>
          <p:nvPr/>
        </p:nvCxnSpPr>
        <p:spPr>
          <a:xfrm flipV="1">
            <a:off x="3899971" y="2971096"/>
            <a:ext cx="291029" cy="96590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1"/>
            <a:endCxn id="43" idx="3"/>
          </p:cNvCxnSpPr>
          <p:nvPr/>
        </p:nvCxnSpPr>
        <p:spPr>
          <a:xfrm flipH="1">
            <a:off x="5836843" y="1609499"/>
            <a:ext cx="551072" cy="381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1"/>
            <a:endCxn id="43" idx="3"/>
          </p:cNvCxnSpPr>
          <p:nvPr/>
        </p:nvCxnSpPr>
        <p:spPr>
          <a:xfrm flipH="1" flipV="1">
            <a:off x="5836843" y="1990499"/>
            <a:ext cx="551073" cy="40710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3"/>
            <a:endCxn id="41" idx="1"/>
          </p:cNvCxnSpPr>
          <p:nvPr/>
        </p:nvCxnSpPr>
        <p:spPr>
          <a:xfrm>
            <a:off x="7300478" y="1609499"/>
            <a:ext cx="597531" cy="179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3"/>
            <a:endCxn id="42" idx="1"/>
          </p:cNvCxnSpPr>
          <p:nvPr/>
        </p:nvCxnSpPr>
        <p:spPr>
          <a:xfrm>
            <a:off x="7300479" y="2397603"/>
            <a:ext cx="59753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999233" y="1989177"/>
            <a:ext cx="41973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3"/>
            <a:endCxn id="43" idx="2"/>
          </p:cNvCxnSpPr>
          <p:nvPr/>
        </p:nvCxnSpPr>
        <p:spPr>
          <a:xfrm flipV="1">
            <a:off x="5103563" y="2244499"/>
            <a:ext cx="276080" cy="72659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35" idx="1"/>
          </p:cNvCxnSpPr>
          <p:nvPr/>
        </p:nvCxnSpPr>
        <p:spPr>
          <a:xfrm>
            <a:off x="3898135" y="4887728"/>
            <a:ext cx="108599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ecision 54"/>
          <p:cNvSpPr/>
          <p:nvPr/>
        </p:nvSpPr>
        <p:spPr>
          <a:xfrm>
            <a:off x="2529289" y="912831"/>
            <a:ext cx="1052111" cy="621573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transferred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4052412" y="1033118"/>
            <a:ext cx="914400" cy="3810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Transfer</a:t>
            </a:r>
            <a:endParaRPr lang="en-US" sz="1200" dirty="0"/>
          </a:p>
        </p:txBody>
      </p:sp>
      <p:cxnSp>
        <p:nvCxnSpPr>
          <p:cNvPr id="57" name="Straight Connector 56"/>
          <p:cNvCxnSpPr>
            <a:stCxn id="55" idx="1"/>
            <a:endCxn id="38" idx="3"/>
          </p:cNvCxnSpPr>
          <p:nvPr/>
        </p:nvCxnSpPr>
        <p:spPr>
          <a:xfrm flipH="1">
            <a:off x="2089532" y="1223618"/>
            <a:ext cx="439757" cy="310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1"/>
            <a:endCxn id="55" idx="3"/>
          </p:cNvCxnSpPr>
          <p:nvPr/>
        </p:nvCxnSpPr>
        <p:spPr>
          <a:xfrm flipH="1">
            <a:off x="3581400" y="1223618"/>
            <a:ext cx="47101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1228839" y="325037"/>
            <a:ext cx="1052111" cy="621573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gives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2895600" y="366005"/>
            <a:ext cx="990600" cy="457200"/>
          </a:xfrm>
          <a:prstGeom prst="rect">
            <a:avLst/>
          </a:prstGeom>
          <a:solidFill>
            <a:srgbClr val="868AE0"/>
          </a:solidFill>
          <a:ln>
            <a:solidFill>
              <a:srgbClr val="24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Attendance</a:t>
            </a:r>
            <a:endParaRPr lang="en-US" sz="1200" dirty="0"/>
          </a:p>
        </p:txBody>
      </p:sp>
      <p:cxnSp>
        <p:nvCxnSpPr>
          <p:cNvPr id="80" name="Straight Connector 79"/>
          <p:cNvCxnSpPr>
            <a:stCxn id="78" idx="2"/>
            <a:endCxn id="38" idx="0"/>
          </p:cNvCxnSpPr>
          <p:nvPr/>
        </p:nvCxnSpPr>
        <p:spPr>
          <a:xfrm flipH="1">
            <a:off x="1746632" y="946610"/>
            <a:ext cx="8263" cy="33379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9" idx="1"/>
            <a:endCxn id="78" idx="3"/>
          </p:cNvCxnSpPr>
          <p:nvPr/>
        </p:nvCxnSpPr>
        <p:spPr>
          <a:xfrm rot="10800000" flipV="1">
            <a:off x="2280950" y="594604"/>
            <a:ext cx="614650" cy="4121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71800" y="442205"/>
            <a:ext cx="838200" cy="304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371600" y="5928605"/>
            <a:ext cx="838200" cy="304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4" name="Flowchart: Decision 63"/>
          <p:cNvSpPr/>
          <p:nvPr/>
        </p:nvSpPr>
        <p:spPr>
          <a:xfrm>
            <a:off x="228600" y="5319005"/>
            <a:ext cx="609600" cy="3810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ecision 64"/>
          <p:cNvSpPr/>
          <p:nvPr/>
        </p:nvSpPr>
        <p:spPr>
          <a:xfrm>
            <a:off x="1371600" y="442205"/>
            <a:ext cx="762000" cy="3810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Decision 65"/>
          <p:cNvSpPr/>
          <p:nvPr/>
        </p:nvSpPr>
        <p:spPr>
          <a:xfrm>
            <a:off x="2514600" y="5319005"/>
            <a:ext cx="762000" cy="3810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98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68854402"/>
              </p:ext>
            </p:extLst>
          </p:nvPr>
        </p:nvGraphicFramePr>
        <p:xfrm>
          <a:off x="457200" y="1600200"/>
          <a:ext cx="8229600" cy="163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Action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Remarks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Select type and count from equipment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Group by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For each equipment which has status=’available’ in table Equipment, return select the type and count of the equipment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8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Procedure(3)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56822907"/>
              </p:ext>
            </p:extLst>
          </p:nvPr>
        </p:nvGraphicFramePr>
        <p:xfrm>
          <a:off x="457200" y="1600200"/>
          <a:ext cx="8229600" cy="209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Procedure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getLeaveDetails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Time of Execution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When an applicant applies for leave, station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officer needs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to check total days of leave he took during the year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Input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Applicant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Output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Details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of Worker Leave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Apply 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Leave Application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Procedure(3)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73450772"/>
              </p:ext>
            </p:extLst>
          </p:nvPr>
        </p:nvGraphicFramePr>
        <p:xfrm>
          <a:off x="457200" y="1600200"/>
          <a:ext cx="8229600" cy="226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Action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Remarks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Select Worker ID from Leave Application</a:t>
                      </a:r>
                      <a:b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</a:b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Select Sum of End Date-Start Date+1 from Leave of application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At first select Worker ID in the leave application table, which is the input; then sum all the end date- start date +1 entries on Leave application table for the corresponding Worker Id where the status is ‘granted’ and start date is in current year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8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Procedure(4)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56822907"/>
              </p:ext>
            </p:extLst>
          </p:nvPr>
        </p:nvGraphicFramePr>
        <p:xfrm>
          <a:off x="457200" y="1600200"/>
          <a:ext cx="8229600" cy="21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Procedure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getAbsenceDetails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Time of Execution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When an applicant applies for leave, station master needs to check his absence records around the year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Input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Applicant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Output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Total number of absence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Apply 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Attendance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Procedure(4)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36087145"/>
              </p:ext>
            </p:extLst>
          </p:nvPr>
        </p:nvGraphicFramePr>
        <p:xfrm>
          <a:off x="457200" y="1600200"/>
          <a:ext cx="8229600" cy="131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Action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Remarks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Select count from Attendance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For the entries in the Attendance table in accordance with given Worker Id, select the number of entries, where status is ‘no’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8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Procedure(5)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56822907"/>
              </p:ext>
            </p:extLst>
          </p:nvPr>
        </p:nvGraphicFramePr>
        <p:xfrm>
          <a:off x="457200" y="1600200"/>
          <a:ext cx="8229600" cy="21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Procedure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getFireCallDetails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Time of Execution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Before writing yearly report, Station master needs to know the types and counts of firecalls around the year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Input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Nill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Output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Type and count of fire calls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Apply 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Fire 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Procedure(5)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84244657"/>
              </p:ext>
            </p:extLst>
          </p:nvPr>
        </p:nvGraphicFramePr>
        <p:xfrm>
          <a:off x="457200" y="1600200"/>
          <a:ext cx="8229600" cy="100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Action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Remarks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Select type, count from fire call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Group by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For each type of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fire call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in fire call table, select type and count of the entries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8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Procedure(6)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5113685"/>
              </p:ext>
            </p:extLst>
          </p:nvPr>
        </p:nvGraphicFramePr>
        <p:xfrm>
          <a:off x="457200" y="1600200"/>
          <a:ext cx="8229600" cy="21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Procedure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getNewWorkerList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Time of Execution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Before writing yearly report, Station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officer needs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to know the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information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about new worker who joined this year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Input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Output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New Woker count and their post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Apply 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Procedure(6)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91860794"/>
              </p:ext>
            </p:extLst>
          </p:nvPr>
        </p:nvGraphicFramePr>
        <p:xfrm>
          <a:off x="457200" y="1600200"/>
          <a:ext cx="8229600" cy="163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Action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Remarks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Select Post, count from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Worker</a:t>
                      </a:r>
                      <a:b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</a:b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group by post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For each type of Post in Worker table, select type and count of the entries, where Join Date is not before the starting of the year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8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Procedure(7)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15075749"/>
              </p:ext>
            </p:extLst>
          </p:nvPr>
        </p:nvGraphicFramePr>
        <p:xfrm>
          <a:off x="457200" y="1600200"/>
          <a:ext cx="8229600" cy="21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Procedure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findWaterSource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Time of Execution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 fire call reaches the station, station master needs to know which water source are available near fire accident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Input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Location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Output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type and capacity of Water source near fire accident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Apply 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Water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Source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9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06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Procedure(7)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61907973"/>
              </p:ext>
            </p:extLst>
          </p:nvPr>
        </p:nvGraphicFramePr>
        <p:xfrm>
          <a:off x="457200" y="1600200"/>
          <a:ext cx="8229600" cy="131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Action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                     Remarks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type and capacity from Water Source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given location, return the list of type and capacity of water source in that location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60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Role(1)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role </a:t>
            </a:r>
            <a:r>
              <a:rPr lang="en-US" dirty="0" err="1" smtClean="0"/>
              <a:t>stationOfficer_role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grant all privileges on </a:t>
            </a:r>
            <a:br>
              <a:rPr lang="en-US" dirty="0" smtClean="0"/>
            </a:br>
            <a:r>
              <a:rPr lang="en-US" b="1" dirty="0" smtClean="0"/>
              <a:t>Schedule</a:t>
            </a:r>
            <a:r>
              <a:rPr lang="en-US" dirty="0" smtClean="0"/>
              <a:t>,</a:t>
            </a:r>
            <a:r>
              <a:rPr lang="en-US" b="1" dirty="0" smtClean="0"/>
              <a:t> 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stationOfficer_role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Role(2)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role </a:t>
            </a:r>
            <a:r>
              <a:rPr lang="en-US" dirty="0" err="1" smtClean="0"/>
              <a:t>workshopInspector_role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grant all privileges on </a:t>
            </a:r>
            <a:br>
              <a:rPr lang="en-US" dirty="0" smtClean="0"/>
            </a:br>
            <a:r>
              <a:rPr lang="en-US" b="1" dirty="0" smtClean="0"/>
              <a:t>Equipment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workshopInspector_role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View(1)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View:</a:t>
            </a:r>
            <a:br>
              <a:rPr lang="en-US" dirty="0" smtClean="0"/>
            </a:br>
            <a:r>
              <a:rPr lang="en-US" dirty="0" smtClean="0"/>
              <a:t>The WORKER who were not assigned duty in the last schedule are shown to Station Officer to set the schedule.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View(2)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EQUIPMENT View:</a:t>
            </a:r>
            <a:br>
              <a:rPr lang="en-US" dirty="0" smtClean="0"/>
            </a:br>
            <a:r>
              <a:rPr lang="en-US" dirty="0" smtClean="0"/>
              <a:t>The equipment, which are AVAILABLE, are shown to Station Officer for Fire response.</a:t>
            </a:r>
          </a:p>
          <a:p>
            <a:endParaRPr lang="en-US" dirty="0" smtClean="0"/>
          </a:p>
          <a:p>
            <a:r>
              <a:rPr lang="en-US" dirty="0" smtClean="0"/>
              <a:t>WORKER View: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workers, </a:t>
            </a:r>
            <a:r>
              <a:rPr lang="en-US" dirty="0" smtClean="0"/>
              <a:t>who are AVAILABLE, are shown to Station Officer for Fire response.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Questions</a:t>
            </a: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/>
              <a:t>??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87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Thanking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Sadia</a:t>
            </a:r>
            <a:r>
              <a:rPr lang="en-US" dirty="0" smtClean="0"/>
              <a:t> </a:t>
            </a:r>
            <a:r>
              <a:rPr lang="en-US" dirty="0" err="1" smtClean="0"/>
              <a:t>Atique</a:t>
            </a:r>
            <a:r>
              <a:rPr lang="en-US" dirty="0" smtClean="0"/>
              <a:t>, 1005013</a:t>
            </a:r>
          </a:p>
          <a:p>
            <a:pPr algn="r"/>
            <a:r>
              <a:rPr lang="en-US" dirty="0" err="1" smtClean="0"/>
              <a:t>Tasmin</a:t>
            </a:r>
            <a:r>
              <a:rPr lang="en-US" dirty="0" smtClean="0"/>
              <a:t> </a:t>
            </a:r>
            <a:r>
              <a:rPr lang="en-US" dirty="0" err="1" smtClean="0"/>
              <a:t>Chowdhury</a:t>
            </a:r>
            <a:r>
              <a:rPr lang="en-US" dirty="0" smtClean="0"/>
              <a:t>, 1005025</a:t>
            </a:r>
          </a:p>
          <a:p>
            <a:pPr algn="r"/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Ullah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, 1005026</a:t>
            </a:r>
          </a:p>
          <a:p>
            <a:pPr algn="r"/>
            <a:r>
              <a:rPr lang="en-US" dirty="0" smtClean="0"/>
              <a:t>Abdullah Al </a:t>
            </a:r>
            <a:r>
              <a:rPr lang="en-US" dirty="0" err="1" smtClean="0"/>
              <a:t>Fahim</a:t>
            </a:r>
            <a:r>
              <a:rPr lang="en-US" dirty="0" smtClean="0"/>
              <a:t>, 1005028</a:t>
            </a:r>
          </a:p>
          <a:p>
            <a:pPr algn="r"/>
            <a:r>
              <a:rPr lang="en-US" dirty="0" err="1" smtClean="0"/>
              <a:t>Hasanul</a:t>
            </a:r>
            <a:r>
              <a:rPr lang="en-US" dirty="0" smtClean="0"/>
              <a:t> Aziz, 1005030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0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Database Entity(1)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4203591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Station</a:t>
                      </a:r>
                      <a:r>
                        <a:rPr lang="en-US" u="sng" baseline="0" dirty="0" err="1" smtClean="0"/>
                        <a:t>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Station</a:t>
                      </a:r>
                      <a:r>
                        <a:rPr lang="en-US" baseline="0" dirty="0" err="1" smtClean="0"/>
                        <a:t>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VARCHAR2(30)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StationOfficerID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NUMBER(5)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6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Database </a:t>
            </a:r>
            <a:r>
              <a:rPr lang="en-US" dirty="0" smtClean="0"/>
              <a:t>Entity(2)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01104431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Worker</a:t>
                      </a:r>
                      <a:r>
                        <a:rPr lang="en-US" u="sng" baseline="0" dirty="0" err="1" smtClean="0"/>
                        <a:t>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WorkerName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VARCHAR2(30)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VARCHAR2(32)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Station</a:t>
                      </a:r>
                      <a:r>
                        <a:rPr lang="en-US" baseline="0" dirty="0" err="1" smtClean="0"/>
                        <a:t>ID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VARCHAR2(30)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VARCHAR2(20)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</a:t>
                      </a:r>
                      <a:r>
                        <a:rPr lang="en-US" baseline="0" dirty="0" err="1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VARCHAR2(3)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55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Database </a:t>
            </a:r>
            <a:r>
              <a:rPr lang="en-US" dirty="0" smtClean="0"/>
              <a:t>Entity(3)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58834328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ATTENDANCE</a:t>
                      </a:r>
                      <a:endParaRPr lang="en-US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err="1" smtClean="0"/>
                        <a:t>Worker</a:t>
                      </a:r>
                      <a:r>
                        <a:rPr lang="en-US" u="none" baseline="0" dirty="0" err="1" smtClean="0"/>
                        <a:t>ID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Station</a:t>
                      </a:r>
                      <a:r>
                        <a:rPr lang="en-US" baseline="0" dirty="0" err="1" smtClean="0"/>
                        <a:t>ID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VARCHAR2(3)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2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Database </a:t>
            </a:r>
            <a:r>
              <a:rPr lang="en-US" dirty="0" smtClean="0"/>
              <a:t>Entity(4)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52123387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Station</a:t>
                      </a:r>
                      <a:r>
                        <a:rPr lang="en-US" baseline="0" dirty="0" err="1" smtClean="0"/>
                        <a:t>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WorkerID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Finish</a:t>
                      </a:r>
                      <a:r>
                        <a:rPr lang="en-US" baseline="0" dirty="0" err="1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VARCHAR2(10)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37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467</TotalTime>
  <Words>1453</Words>
  <Application>Microsoft Office PowerPoint</Application>
  <PresentationFormat>On-screen Show (4:3)</PresentationFormat>
  <Paragraphs>623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Fire Station Management System</vt:lpstr>
      <vt:lpstr>Outline</vt:lpstr>
      <vt:lpstr>Entity Relationship Diagram</vt:lpstr>
      <vt:lpstr>Slide 4</vt:lpstr>
      <vt:lpstr>Database Schema</vt:lpstr>
      <vt:lpstr>Database Entity(1)</vt:lpstr>
      <vt:lpstr>Database Entity(2)</vt:lpstr>
      <vt:lpstr>Database Entity(3)</vt:lpstr>
      <vt:lpstr>Database Entity(4)</vt:lpstr>
      <vt:lpstr>Database Entity(5)</vt:lpstr>
      <vt:lpstr>Database Entity(6)</vt:lpstr>
      <vt:lpstr>Database Entity(7)</vt:lpstr>
      <vt:lpstr>Database Entity(8)</vt:lpstr>
      <vt:lpstr>Database Entity(9)</vt:lpstr>
      <vt:lpstr>Database Entity(10)</vt:lpstr>
      <vt:lpstr>Database Entity(11)</vt:lpstr>
      <vt:lpstr>Entity Relationship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Trigger</vt:lpstr>
      <vt:lpstr>Trigger(1)</vt:lpstr>
      <vt:lpstr>Trigger(2)</vt:lpstr>
      <vt:lpstr>Trigger(3)</vt:lpstr>
      <vt:lpstr>Trigger(4)</vt:lpstr>
      <vt:lpstr>Trigger(5)</vt:lpstr>
      <vt:lpstr>Trigger(6)</vt:lpstr>
      <vt:lpstr>Procedures</vt:lpstr>
      <vt:lpstr>Procedure(1)</vt:lpstr>
      <vt:lpstr>Procedure(1)</vt:lpstr>
      <vt:lpstr>Procedure(2)</vt:lpstr>
      <vt:lpstr>Procedure(2)</vt:lpstr>
      <vt:lpstr>Procedure(3)</vt:lpstr>
      <vt:lpstr>Procedure(3)</vt:lpstr>
      <vt:lpstr>Procedure(4)</vt:lpstr>
      <vt:lpstr>Procedure(4)</vt:lpstr>
      <vt:lpstr>Procedure(5)</vt:lpstr>
      <vt:lpstr>Procedure(5)</vt:lpstr>
      <vt:lpstr>Procedure(6)</vt:lpstr>
      <vt:lpstr>Procedure(6)</vt:lpstr>
      <vt:lpstr>Procedure(7)</vt:lpstr>
      <vt:lpstr>Procedure(7)</vt:lpstr>
      <vt:lpstr>Role(1)</vt:lpstr>
      <vt:lpstr>Role(2)</vt:lpstr>
      <vt:lpstr>View(1)</vt:lpstr>
      <vt:lpstr>View(2)</vt:lpstr>
      <vt:lpstr>Slide 55</vt:lpstr>
      <vt:lpstr>Thanking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fahim0120D</dc:creator>
  <cp:lastModifiedBy>uesr</cp:lastModifiedBy>
  <cp:revision>243</cp:revision>
  <dcterms:created xsi:type="dcterms:W3CDTF">2006-08-16T00:00:00Z</dcterms:created>
  <dcterms:modified xsi:type="dcterms:W3CDTF">2014-03-09T07:59:18Z</dcterms:modified>
</cp:coreProperties>
</file>