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79" r:id="rId6"/>
    <p:sldId id="280" r:id="rId7"/>
    <p:sldId id="262" r:id="rId8"/>
    <p:sldId id="263" r:id="rId9"/>
    <p:sldId id="264" r:id="rId10"/>
    <p:sldId id="261" r:id="rId11"/>
    <p:sldId id="266" r:id="rId12"/>
    <p:sldId id="265" r:id="rId13"/>
    <p:sldId id="267" r:id="rId14"/>
    <p:sldId id="268" r:id="rId15"/>
    <p:sldId id="269" r:id="rId16"/>
    <p:sldId id="286" r:id="rId17"/>
    <p:sldId id="271" r:id="rId18"/>
    <p:sldId id="270" r:id="rId19"/>
    <p:sldId id="287" r:id="rId20"/>
    <p:sldId id="276" r:id="rId21"/>
    <p:sldId id="275" r:id="rId22"/>
    <p:sldId id="278" r:id="rId23"/>
    <p:sldId id="277" r:id="rId24"/>
    <p:sldId id="281" r:id="rId25"/>
    <p:sldId id="272" r:id="rId26"/>
    <p:sldId id="273" r:id="rId27"/>
    <p:sldId id="283" r:id="rId28"/>
    <p:sldId id="282" r:id="rId29"/>
    <p:sldId id="288" r:id="rId30"/>
    <p:sldId id="27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10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684DFAB-1BAD-4A29-8228-8B1A5023E934}" type="datetimeFigureOut">
              <a:rPr lang="en-US" smtClean="0"/>
              <a:t>8/16/2018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DE91C71-FE23-4A58-8404-EFBB4C3E66A8}"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84DFAB-1BAD-4A29-8228-8B1A5023E934}"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91C71-FE23-4A58-8404-EFBB4C3E66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84DFAB-1BAD-4A29-8228-8B1A5023E934}"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91C71-FE23-4A58-8404-EFBB4C3E66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A684DFAB-1BAD-4A29-8228-8B1A5023E934}"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91C71-FE23-4A58-8404-EFBB4C3E66A8}"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684DFAB-1BAD-4A29-8228-8B1A5023E934}" type="datetimeFigureOut">
              <a:rPr lang="en-US" smtClean="0"/>
              <a:t>8/16/2018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DE91C71-FE23-4A58-8404-EFBB4C3E66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684DFAB-1BAD-4A29-8228-8B1A5023E934}"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91C71-FE23-4A58-8404-EFBB4C3E66A8}"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684DFAB-1BAD-4A29-8228-8B1A5023E934}" type="datetimeFigureOut">
              <a:rPr lang="en-US" smtClean="0"/>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E91C71-FE23-4A58-8404-EFBB4C3E66A8}"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684DFAB-1BAD-4A29-8228-8B1A5023E934}" type="datetimeFigureOut">
              <a:rPr lang="en-US" smtClean="0"/>
              <a:t>8/16/2018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E91C71-FE23-4A58-8404-EFBB4C3E66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4DFAB-1BAD-4A29-8228-8B1A5023E934}" type="datetimeFigureOut">
              <a:rPr lang="en-US" smtClean="0"/>
              <a:t>8/16/2018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E91C71-FE23-4A58-8404-EFBB4C3E66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684DFAB-1BAD-4A29-8228-8B1A5023E934}"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91C71-FE23-4A58-8404-EFBB4C3E66A8}"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684DFAB-1BAD-4A29-8228-8B1A5023E934}" type="datetimeFigureOut">
              <a:rPr lang="en-US" smtClean="0"/>
              <a:t>8/16/2018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DE91C71-FE23-4A58-8404-EFBB4C3E66A8}"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684DFAB-1BAD-4A29-8228-8B1A5023E934}" type="datetimeFigureOut">
              <a:rPr lang="en-US" smtClean="0"/>
              <a:t>8/16/2018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DE91C71-FE23-4A58-8404-EFBB4C3E66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Tasmin Chowdhury, Mehdi Jafarnia</a:t>
            </a:r>
          </a:p>
          <a:p>
            <a:r>
              <a:rPr lang="en-US" dirty="0"/>
              <a:t>Supervisors: </a:t>
            </a:r>
            <a:r>
              <a:rPr lang="en-US" dirty="0" err="1"/>
              <a:t>Sayandev</a:t>
            </a:r>
            <a:r>
              <a:rPr lang="en-US" dirty="0"/>
              <a:t>, Eric, Keita</a:t>
            </a:r>
          </a:p>
        </p:txBody>
      </p:sp>
      <p:sp>
        <p:nvSpPr>
          <p:cNvPr id="2" name="Title 1"/>
          <p:cNvSpPr>
            <a:spLocks noGrp="1"/>
          </p:cNvSpPr>
          <p:nvPr>
            <p:ph type="ctrTitle"/>
          </p:nvPr>
        </p:nvSpPr>
        <p:spPr/>
        <p:txBody>
          <a:bodyPr/>
          <a:lstStyle/>
          <a:p>
            <a:r>
              <a:rPr lang="en-US" dirty="0"/>
              <a:t>Universal Defense Against Adversarial Attacks in Deep Learning</a:t>
            </a:r>
          </a:p>
        </p:txBody>
      </p:sp>
      <p:sp>
        <p:nvSpPr>
          <p:cNvPr id="4" name="TextBox 3"/>
          <p:cNvSpPr txBox="1"/>
          <p:nvPr/>
        </p:nvSpPr>
        <p:spPr>
          <a:xfrm>
            <a:off x="4038599" y="5181600"/>
            <a:ext cx="987963" cy="369332"/>
          </a:xfrm>
          <a:prstGeom prst="rect">
            <a:avLst/>
          </a:prstGeom>
          <a:noFill/>
        </p:spPr>
        <p:txBody>
          <a:bodyPr wrap="none" rtlCol="0">
            <a:spAutoFit/>
          </a:bodyPr>
          <a:lstStyle/>
          <a:p>
            <a:r>
              <a:rPr lang="en-US" dirty="0"/>
              <a:t>July 2018</a:t>
            </a:r>
          </a:p>
        </p:txBody>
      </p:sp>
    </p:spTree>
    <p:extLst>
      <p:ext uri="{BB962C8B-B14F-4D97-AF65-F5344CB8AC3E}">
        <p14:creationId xmlns:p14="http://schemas.microsoft.com/office/powerpoint/2010/main" val="358435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a:t>
            </a:r>
          </a:p>
        </p:txBody>
      </p:sp>
      <p:sp>
        <p:nvSpPr>
          <p:cNvPr id="3" name="Content Placeholder 2"/>
          <p:cNvSpPr>
            <a:spLocks noGrp="1"/>
          </p:cNvSpPr>
          <p:nvPr>
            <p:ph sz="quarter" idx="1"/>
          </p:nvPr>
        </p:nvSpPr>
        <p:spPr/>
        <p:txBody>
          <a:bodyPr/>
          <a:lstStyle/>
          <a:p>
            <a:r>
              <a:rPr lang="en-US" dirty="0"/>
              <a:t>Neural networks are not learning true features</a:t>
            </a:r>
          </a:p>
          <a:p>
            <a:r>
              <a:rPr lang="en-US" dirty="0"/>
              <a:t>Adversaries have too much power and freedom</a:t>
            </a:r>
          </a:p>
          <a:p>
            <a:r>
              <a:rPr lang="en-US" dirty="0"/>
              <a:t>Adversarial examples are transferable among networks</a:t>
            </a:r>
          </a:p>
          <a:p>
            <a:endParaRPr lang="en-US" dirty="0"/>
          </a:p>
          <a:p>
            <a:r>
              <a:rPr lang="en-US" dirty="0"/>
              <a:t>Random noise can hardly fool the network</a:t>
            </a:r>
          </a:p>
          <a:p>
            <a:r>
              <a:rPr lang="en-US" dirty="0"/>
              <a:t>Neural networks can learn and generalize well on clean data (although we don’t know what they are learning)</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461" y="3848794"/>
            <a:ext cx="422550" cy="406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25" y="1981200"/>
            <a:ext cx="422012" cy="430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25" y="1458085"/>
            <a:ext cx="422012" cy="430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461" y="3428999"/>
            <a:ext cx="422550" cy="406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25" y="2483710"/>
            <a:ext cx="422012" cy="430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 y="3276600"/>
            <a:ext cx="8610600" cy="16002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4419600" y="4909915"/>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6613" y="5562599"/>
            <a:ext cx="7574574" cy="461665"/>
          </a:xfrm>
          <a:prstGeom prst="rect">
            <a:avLst/>
          </a:prstGeom>
          <a:noFill/>
        </p:spPr>
        <p:txBody>
          <a:bodyPr wrap="none" rtlCol="0">
            <a:spAutoFit/>
          </a:bodyPr>
          <a:lstStyle/>
          <a:p>
            <a:r>
              <a:rPr lang="en-US" sz="2400" dirty="0">
                <a:solidFill>
                  <a:schemeClr val="accent1"/>
                </a:solidFill>
              </a:rPr>
              <a:t>Can we use these properties to guard against adversarial examples?</a:t>
            </a:r>
          </a:p>
        </p:txBody>
      </p:sp>
    </p:spTree>
    <p:extLst>
      <p:ext uri="{BB962C8B-B14F-4D97-AF65-F5344CB8AC3E}">
        <p14:creationId xmlns:p14="http://schemas.microsoft.com/office/powerpoint/2010/main" val="299997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Hide Input Space</a:t>
            </a:r>
          </a:p>
        </p:txBody>
      </p:sp>
      <p:sp>
        <p:nvSpPr>
          <p:cNvPr id="4" name="Rectangle 3"/>
          <p:cNvSpPr/>
          <p:nvPr/>
        </p:nvSpPr>
        <p:spPr>
          <a:xfrm>
            <a:off x="3587097" y="3342391"/>
            <a:ext cx="2350093"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241529" y="3843525"/>
            <a:ext cx="1029834" cy="369332"/>
          </a:xfrm>
          <a:prstGeom prst="rect">
            <a:avLst/>
          </a:prstGeom>
          <a:noFill/>
        </p:spPr>
        <p:txBody>
          <a:bodyPr wrap="none" rtlCol="0">
            <a:spAutoFit/>
          </a:bodyPr>
          <a:lstStyle/>
          <a:p>
            <a:r>
              <a:rPr lang="en-US" dirty="0"/>
              <a:t>Adversary</a:t>
            </a:r>
          </a:p>
        </p:txBody>
      </p:sp>
      <p:sp>
        <p:nvSpPr>
          <p:cNvPr id="8" name="Right Arrow 7"/>
          <p:cNvSpPr/>
          <p:nvPr/>
        </p:nvSpPr>
        <p:spPr>
          <a:xfrm>
            <a:off x="2743200" y="3891924"/>
            <a:ext cx="838200" cy="272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71600" y="3843525"/>
            <a:ext cx="1218603" cy="369332"/>
          </a:xfrm>
          <a:prstGeom prst="rect">
            <a:avLst/>
          </a:prstGeom>
          <a:noFill/>
        </p:spPr>
        <p:txBody>
          <a:bodyPr wrap="none" rtlCol="0">
            <a:spAutoFit/>
          </a:bodyPr>
          <a:lstStyle/>
          <a:p>
            <a:r>
              <a:rPr lang="en-US" dirty="0"/>
              <a:t>Clean Image</a:t>
            </a:r>
          </a:p>
        </p:txBody>
      </p:sp>
      <p:sp>
        <p:nvSpPr>
          <p:cNvPr id="10" name="Down Arrow 9"/>
          <p:cNvSpPr/>
          <p:nvPr/>
        </p:nvSpPr>
        <p:spPr>
          <a:xfrm>
            <a:off x="4642146" y="2743200"/>
            <a:ext cx="228600" cy="59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978092" y="2358913"/>
            <a:ext cx="1556708" cy="369332"/>
          </a:xfrm>
          <a:prstGeom prst="rect">
            <a:avLst/>
          </a:prstGeom>
          <a:noFill/>
        </p:spPr>
        <p:txBody>
          <a:bodyPr wrap="none" rtlCol="0">
            <a:spAutoFit/>
          </a:bodyPr>
          <a:lstStyle/>
          <a:p>
            <a:r>
              <a:rPr lang="en-US" dirty="0"/>
              <a:t>Neural Network</a:t>
            </a:r>
          </a:p>
        </p:txBody>
      </p:sp>
      <p:sp>
        <p:nvSpPr>
          <p:cNvPr id="14" name="Right Arrow 13"/>
          <p:cNvSpPr/>
          <p:nvPr/>
        </p:nvSpPr>
        <p:spPr>
          <a:xfrm>
            <a:off x="5937190" y="3886034"/>
            <a:ext cx="838200" cy="272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858000" y="3843525"/>
            <a:ext cx="1681422" cy="369332"/>
          </a:xfrm>
          <a:prstGeom prst="rect">
            <a:avLst/>
          </a:prstGeom>
          <a:noFill/>
        </p:spPr>
        <p:txBody>
          <a:bodyPr wrap="none" rtlCol="0">
            <a:spAutoFit/>
          </a:bodyPr>
          <a:lstStyle/>
          <a:p>
            <a:r>
              <a:rPr lang="en-US" dirty="0"/>
              <a:t>Adversarial Image</a:t>
            </a:r>
          </a:p>
        </p:txBody>
      </p:sp>
      <p:sp>
        <p:nvSpPr>
          <p:cNvPr id="19" name="Content Placeholder 18"/>
          <p:cNvSpPr>
            <a:spLocks noGrp="1"/>
          </p:cNvSpPr>
          <p:nvPr>
            <p:ph sz="quarter" idx="1"/>
          </p:nvPr>
        </p:nvSpPr>
        <p:spPr>
          <a:xfrm>
            <a:off x="3651546" y="2048279"/>
            <a:ext cx="2209800" cy="990600"/>
          </a:xfrm>
          <a:prstGeom prst="mathMultiply">
            <a:avLst>
              <a:gd name="adj1" fmla="val 2243"/>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826" y="685800"/>
            <a:ext cx="806174"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179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0834 0.2179 " pathEditMode="relative" ptsTypes="AA">
                                      <p:cBhvr>
                                        <p:cTn id="6" dur="2000" fill="hold"/>
                                        <p:tgtEl>
                                          <p:spTgt spid="19">
                                            <p:bg/>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nodePh="1">
                                  <p:stCondLst>
                                    <p:cond delay="0"/>
                                  </p:stCondLst>
                                  <p:endCondLst>
                                    <p:cond evt="begin" delay="0">
                                      <p:tn val="9"/>
                                    </p:cond>
                                  </p:endCondLst>
                                  <p:childTnLst>
                                    <p:animMotion origin="layout" path="M 0 0 L -0.30834 0.2179 " pathEditMode="relative" ptsTypes="AA">
                                      <p:cBhvr>
                                        <p:cTn id="10" dur="2000" fill="hold"/>
                                        <p:tgtEl>
                                          <p:spTgt spid="19">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Idea: Random Permutation</a:t>
            </a:r>
          </a:p>
        </p:txBody>
      </p:sp>
      <p:sp>
        <p:nvSpPr>
          <p:cNvPr id="3" name="Content Placeholder 2"/>
          <p:cNvSpPr>
            <a:spLocks noGrp="1"/>
          </p:cNvSpPr>
          <p:nvPr>
            <p:ph sz="quarter" idx="1"/>
          </p:nvPr>
        </p:nvSpPr>
        <p:spPr/>
        <p:txBody>
          <a:bodyPr/>
          <a:lstStyle/>
          <a:p>
            <a:r>
              <a:rPr lang="en-US" dirty="0"/>
              <a:t>Fix a random permutation</a:t>
            </a:r>
          </a:p>
          <a:p>
            <a:r>
              <a:rPr lang="en-US" dirty="0"/>
              <a:t>Train your network based on permuted image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892" y="2843334"/>
            <a:ext cx="1104900" cy="1119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1105242" y="3962522"/>
            <a:ext cx="1600200"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2736064" y="3512243"/>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20773" y="3766753"/>
            <a:ext cx="901401" cy="646331"/>
          </a:xfrm>
          <a:prstGeom prst="rect">
            <a:avLst/>
          </a:prstGeom>
          <a:noFill/>
        </p:spPr>
        <p:txBody>
          <a:bodyPr wrap="none" rtlCol="0">
            <a:spAutoFit/>
          </a:bodyPr>
          <a:lstStyle/>
          <a:p>
            <a:r>
              <a:rPr lang="en-US" dirty="0"/>
              <a:t>Random</a:t>
            </a:r>
          </a:p>
          <a:p>
            <a:r>
              <a:rPr lang="en-US" dirty="0"/>
              <a:t>Permute</a:t>
            </a:r>
          </a:p>
        </p:txBody>
      </p:sp>
      <p:sp>
        <p:nvSpPr>
          <p:cNvPr id="7" name="Down Arrow 6"/>
          <p:cNvSpPr/>
          <p:nvPr/>
        </p:nvSpPr>
        <p:spPr>
          <a:xfrm>
            <a:off x="3357173" y="2806936"/>
            <a:ext cx="228600" cy="6858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73667" y="2437604"/>
            <a:ext cx="572593" cy="369332"/>
          </a:xfrm>
          <a:prstGeom prst="rect">
            <a:avLst/>
          </a:prstGeom>
          <a:noFill/>
        </p:spPr>
        <p:txBody>
          <a:bodyPr wrap="none" rtlCol="0">
            <a:spAutoFit/>
          </a:bodyPr>
          <a:lstStyle/>
          <a:p>
            <a:r>
              <a:rPr lang="en-US" dirty="0">
                <a:solidFill>
                  <a:schemeClr val="accent1"/>
                </a:solidFill>
              </a:rPr>
              <a:t>Seed</a:t>
            </a:r>
          </a:p>
        </p:txBody>
      </p:sp>
      <p:sp>
        <p:nvSpPr>
          <p:cNvPr id="10" name="Right Arrow 9"/>
          <p:cNvSpPr/>
          <p:nvPr/>
        </p:nvSpPr>
        <p:spPr>
          <a:xfrm>
            <a:off x="4229100" y="3944440"/>
            <a:ext cx="1648374"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103" y="2843334"/>
            <a:ext cx="1114974" cy="1119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096000" y="3887171"/>
            <a:ext cx="1123962" cy="369332"/>
          </a:xfrm>
          <a:prstGeom prst="rect">
            <a:avLst/>
          </a:prstGeom>
          <a:noFill/>
        </p:spPr>
        <p:txBody>
          <a:bodyPr wrap="none" rtlCol="0">
            <a:spAutoFit/>
          </a:bodyPr>
          <a:lstStyle/>
          <a:p>
            <a:r>
              <a:rPr lang="en-US" dirty="0"/>
              <a:t>Train CNN</a:t>
            </a:r>
          </a:p>
        </p:txBody>
      </p:sp>
      <p:sp>
        <p:nvSpPr>
          <p:cNvPr id="11" name="TextBox 10"/>
          <p:cNvSpPr txBox="1"/>
          <p:nvPr/>
        </p:nvSpPr>
        <p:spPr>
          <a:xfrm>
            <a:off x="5943600" y="3079762"/>
            <a:ext cx="1810284" cy="646331"/>
          </a:xfrm>
          <a:prstGeom prst="rect">
            <a:avLst/>
          </a:prstGeom>
          <a:noFill/>
        </p:spPr>
        <p:txBody>
          <a:bodyPr wrap="square" rtlCol="0">
            <a:spAutoFit/>
          </a:bodyPr>
          <a:lstStyle/>
          <a:p>
            <a:r>
              <a:rPr lang="en-US" dirty="0"/>
              <a:t>95% test accuracy </a:t>
            </a:r>
          </a:p>
          <a:p>
            <a:r>
              <a:rPr lang="en-US" dirty="0"/>
              <a:t>on clean images</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092" y="4360523"/>
            <a:ext cx="102870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8292" y="4303148"/>
            <a:ext cx="1109989" cy="1114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53872" y="5442852"/>
            <a:ext cx="3608552" cy="523220"/>
          </a:xfrm>
          <a:prstGeom prst="rect">
            <a:avLst/>
          </a:prstGeom>
          <a:noFill/>
        </p:spPr>
        <p:txBody>
          <a:bodyPr wrap="none" rtlCol="0">
            <a:spAutoFit/>
          </a:bodyPr>
          <a:lstStyle/>
          <a:p>
            <a:r>
              <a:rPr lang="en-US" sz="1400" dirty="0"/>
              <a:t>Generated by FGSM method with </a:t>
            </a:r>
            <a:r>
              <a:rPr lang="en-US" sz="1400" dirty="0" err="1"/>
              <a:t>unpermuted</a:t>
            </a:r>
            <a:r>
              <a:rPr lang="en-US" sz="1400" dirty="0"/>
              <a:t> CNN</a:t>
            </a:r>
          </a:p>
          <a:p>
            <a:r>
              <a:rPr lang="en-US" sz="1400" dirty="0"/>
              <a:t>Results in 3% accuracy on </a:t>
            </a:r>
            <a:r>
              <a:rPr lang="en-US" sz="1400" dirty="0" err="1"/>
              <a:t>unpermuted</a:t>
            </a:r>
            <a:r>
              <a:rPr lang="en-US" sz="1400" dirty="0"/>
              <a:t> CNN</a:t>
            </a:r>
          </a:p>
        </p:txBody>
      </p:sp>
      <p:sp>
        <p:nvSpPr>
          <p:cNvPr id="18" name="TextBox 17"/>
          <p:cNvSpPr txBox="1"/>
          <p:nvPr/>
        </p:nvSpPr>
        <p:spPr>
          <a:xfrm>
            <a:off x="6096000" y="4537421"/>
            <a:ext cx="1810284" cy="646331"/>
          </a:xfrm>
          <a:prstGeom prst="rect">
            <a:avLst/>
          </a:prstGeom>
          <a:noFill/>
        </p:spPr>
        <p:txBody>
          <a:bodyPr wrap="square" rtlCol="0">
            <a:spAutoFit/>
          </a:bodyPr>
          <a:lstStyle/>
          <a:p>
            <a:r>
              <a:rPr lang="en-US" dirty="0"/>
              <a:t>Results in 18% accuracy</a:t>
            </a:r>
          </a:p>
        </p:txBody>
      </p:sp>
      <p:pic>
        <p:nvPicPr>
          <p:cNvPr id="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82370" y="4645185"/>
            <a:ext cx="422012" cy="430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95009" y="3199624"/>
            <a:ext cx="422550" cy="406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827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par>
                                <p:cTn id="8" presetID="14" presetClass="entr" presetSubtype="10"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randombar(horizontal)">
                                      <p:cBhvr>
                                        <p:cTn id="10" dur="500"/>
                                        <p:tgtEl>
                                          <p:spTgt spid="205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randombar(horizontal)">
                                      <p:cBhvr>
                                        <p:cTn id="21" dur="500"/>
                                        <p:tgtEl>
                                          <p:spTgt spid="2052"/>
                                        </p:tgtEl>
                                      </p:cBhvr>
                                    </p:animEffect>
                                  </p:childTnLst>
                                </p:cTn>
                              </p:par>
                              <p:par>
                                <p:cTn id="22" presetID="14" presetClass="entr" presetSubtype="10" fill="hold" nodeType="withEffect">
                                  <p:stCondLst>
                                    <p:cond delay="0"/>
                                  </p:stCondLst>
                                  <p:childTnLst>
                                    <p:set>
                                      <p:cBhvr>
                                        <p:cTn id="23" dur="1" fill="hold">
                                          <p:stCondLst>
                                            <p:cond delay="0"/>
                                          </p:stCondLst>
                                        </p:cTn>
                                        <p:tgtEl>
                                          <p:spTgt spid="2053"/>
                                        </p:tgtEl>
                                        <p:attrNameLst>
                                          <p:attrName>style.visibility</p:attrName>
                                        </p:attrNameLst>
                                      </p:cBhvr>
                                      <p:to>
                                        <p:strVal val="visible"/>
                                      </p:to>
                                    </p:set>
                                    <p:animEffect transition="in" filter="randombar(horizontal)">
                                      <p:cBhvr>
                                        <p:cTn id="24" dur="500"/>
                                        <p:tgtEl>
                                          <p:spTgt spid="2053"/>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randombar(horizontal)">
                                      <p:cBhvr>
                                        <p:cTn id="27" dur="500"/>
                                        <p:tgtEl>
                                          <p:spTgt spid="18"/>
                                        </p:tgtEl>
                                      </p:cBhvr>
                                    </p:animEffect>
                                  </p:childTnLst>
                                </p:cTn>
                              </p:par>
                              <p:par>
                                <p:cTn id="28" presetID="14" presetClass="entr" presetSubtype="1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randombar(horizontal)">
                                      <p:cBhvr>
                                        <p:cTn id="30" dur="500"/>
                                        <p:tgtEl>
                                          <p:spTgt spid="19"/>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Random Permutation didn’t work?</a:t>
            </a:r>
          </a:p>
        </p:txBody>
      </p:sp>
      <p:sp>
        <p:nvSpPr>
          <p:cNvPr id="3" name="Content Placeholder 2"/>
          <p:cNvSpPr>
            <a:spLocks noGrp="1"/>
          </p:cNvSpPr>
          <p:nvPr>
            <p:ph sz="quarter" idx="1"/>
          </p:nvPr>
        </p:nvSpPr>
        <p:spPr/>
        <p:txBody>
          <a:bodyPr/>
          <a:lstStyle/>
          <a:p>
            <a:r>
              <a:rPr lang="en-US" dirty="0"/>
              <a:t>Important pixels in </a:t>
            </a:r>
            <a:r>
              <a:rPr lang="en-US" dirty="0" err="1"/>
              <a:t>unpermuted</a:t>
            </a:r>
            <a:r>
              <a:rPr lang="en-US" dirty="0"/>
              <a:t> image are still important pixels in the permuted image no matter what seed is used</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7000"/>
            <a:ext cx="2899954"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667000"/>
            <a:ext cx="2807034"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3758450" y="3949303"/>
            <a:ext cx="1600200"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97937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Second Idea: Permutation + Fourier</a:t>
            </a:r>
          </a:p>
        </p:txBody>
      </p:sp>
      <p:sp>
        <p:nvSpPr>
          <p:cNvPr id="3" name="Content Placeholder 2"/>
          <p:cNvSpPr>
            <a:spLocks noGrp="1"/>
          </p:cNvSpPr>
          <p:nvPr>
            <p:ph sz="quarter" idx="1"/>
          </p:nvPr>
        </p:nvSpPr>
        <p:spPr/>
        <p:txBody>
          <a:bodyPr/>
          <a:lstStyle/>
          <a:p>
            <a:r>
              <a:rPr lang="en-US" dirty="0"/>
              <a:t>Fix a random permutation</a:t>
            </a:r>
          </a:p>
          <a:p>
            <a:r>
              <a:rPr lang="en-US" dirty="0"/>
              <a:t>Train your network based on phase of permuted images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048" y="2843334"/>
            <a:ext cx="803871" cy="814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222788" y="3726093"/>
            <a:ext cx="1420392"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1670242" y="3287715"/>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37033" y="3530324"/>
            <a:ext cx="901401" cy="646331"/>
          </a:xfrm>
          <a:prstGeom prst="rect">
            <a:avLst/>
          </a:prstGeom>
          <a:noFill/>
        </p:spPr>
        <p:txBody>
          <a:bodyPr wrap="none" rtlCol="0">
            <a:spAutoFit/>
          </a:bodyPr>
          <a:lstStyle/>
          <a:p>
            <a:r>
              <a:rPr lang="en-US" dirty="0"/>
              <a:t>Random</a:t>
            </a:r>
          </a:p>
          <a:p>
            <a:r>
              <a:rPr lang="en-US" dirty="0"/>
              <a:t>Permute</a:t>
            </a:r>
          </a:p>
        </p:txBody>
      </p:sp>
      <p:sp>
        <p:nvSpPr>
          <p:cNvPr id="7" name="Down Arrow 6"/>
          <p:cNvSpPr/>
          <p:nvPr/>
        </p:nvSpPr>
        <p:spPr>
          <a:xfrm>
            <a:off x="2272616" y="2769688"/>
            <a:ext cx="228600" cy="48077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100619" y="2400356"/>
            <a:ext cx="572593" cy="369332"/>
          </a:xfrm>
          <a:prstGeom prst="rect">
            <a:avLst/>
          </a:prstGeom>
          <a:noFill/>
        </p:spPr>
        <p:txBody>
          <a:bodyPr wrap="none" rtlCol="0">
            <a:spAutoFit/>
          </a:bodyPr>
          <a:lstStyle/>
          <a:p>
            <a:r>
              <a:rPr lang="en-US" dirty="0">
                <a:solidFill>
                  <a:schemeClr val="accent1"/>
                </a:solidFill>
              </a:rPr>
              <a:t>Seed</a:t>
            </a:r>
          </a:p>
        </p:txBody>
      </p:sp>
      <p:sp>
        <p:nvSpPr>
          <p:cNvPr id="10" name="Right Arrow 9"/>
          <p:cNvSpPr/>
          <p:nvPr/>
        </p:nvSpPr>
        <p:spPr>
          <a:xfrm>
            <a:off x="3118042" y="3708299"/>
            <a:ext cx="122535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2874595"/>
            <a:ext cx="838200" cy="841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987421" y="3630341"/>
            <a:ext cx="1123962" cy="369332"/>
          </a:xfrm>
          <a:prstGeom prst="rect">
            <a:avLst/>
          </a:prstGeom>
          <a:noFill/>
        </p:spPr>
        <p:txBody>
          <a:bodyPr wrap="none" rtlCol="0">
            <a:spAutoFit/>
          </a:bodyPr>
          <a:lstStyle/>
          <a:p>
            <a:r>
              <a:rPr lang="en-US" dirty="0"/>
              <a:t>Train CNN</a:t>
            </a:r>
          </a:p>
        </p:txBody>
      </p:sp>
      <p:sp>
        <p:nvSpPr>
          <p:cNvPr id="11" name="TextBox 10"/>
          <p:cNvSpPr txBox="1"/>
          <p:nvPr/>
        </p:nvSpPr>
        <p:spPr>
          <a:xfrm>
            <a:off x="6691687" y="2952163"/>
            <a:ext cx="1810284" cy="646331"/>
          </a:xfrm>
          <a:prstGeom prst="rect">
            <a:avLst/>
          </a:prstGeom>
          <a:noFill/>
        </p:spPr>
        <p:txBody>
          <a:bodyPr wrap="square" rtlCol="0">
            <a:spAutoFit/>
          </a:bodyPr>
          <a:lstStyle/>
          <a:p>
            <a:r>
              <a:rPr lang="en-US" dirty="0"/>
              <a:t>93% test accuracy </a:t>
            </a:r>
          </a:p>
          <a:p>
            <a:r>
              <a:rPr lang="en-US" dirty="0"/>
              <a:t>on clean images</a:t>
            </a:r>
          </a:p>
        </p:txBody>
      </p:sp>
      <p:sp>
        <p:nvSpPr>
          <p:cNvPr id="13" name="TextBox 12"/>
          <p:cNvSpPr txBox="1"/>
          <p:nvPr/>
        </p:nvSpPr>
        <p:spPr>
          <a:xfrm>
            <a:off x="128179" y="4990616"/>
            <a:ext cx="1853021" cy="1015663"/>
          </a:xfrm>
          <a:prstGeom prst="rect">
            <a:avLst/>
          </a:prstGeom>
          <a:noFill/>
        </p:spPr>
        <p:txBody>
          <a:bodyPr wrap="square" rtlCol="0">
            <a:spAutoFit/>
          </a:bodyPr>
          <a:lstStyle/>
          <a:p>
            <a:r>
              <a:rPr lang="en-US" sz="1200" dirty="0"/>
              <a:t>Generated by FGSM method on phase domain for </a:t>
            </a:r>
            <a:r>
              <a:rPr lang="en-US" sz="1200" dirty="0" err="1"/>
              <a:t>unpermuted</a:t>
            </a:r>
            <a:r>
              <a:rPr lang="en-US" sz="1200" dirty="0"/>
              <a:t> CNN</a:t>
            </a:r>
          </a:p>
          <a:p>
            <a:r>
              <a:rPr lang="en-US" sz="1200" dirty="0"/>
              <a:t>Results in 60% accuracy on </a:t>
            </a:r>
            <a:r>
              <a:rPr lang="en-US" sz="1200" dirty="0" err="1"/>
              <a:t>unpermuted</a:t>
            </a:r>
            <a:r>
              <a:rPr lang="en-US" sz="1200" dirty="0"/>
              <a:t> CNN</a:t>
            </a:r>
          </a:p>
        </p:txBody>
      </p:sp>
      <p:sp>
        <p:nvSpPr>
          <p:cNvPr id="18" name="TextBox 17"/>
          <p:cNvSpPr txBox="1"/>
          <p:nvPr/>
        </p:nvSpPr>
        <p:spPr>
          <a:xfrm>
            <a:off x="5908703" y="4990616"/>
            <a:ext cx="2320897" cy="369332"/>
          </a:xfrm>
          <a:prstGeom prst="rect">
            <a:avLst/>
          </a:prstGeom>
          <a:noFill/>
        </p:spPr>
        <p:txBody>
          <a:bodyPr wrap="square" rtlCol="0">
            <a:spAutoFit/>
          </a:bodyPr>
          <a:lstStyle/>
          <a:p>
            <a:r>
              <a:rPr lang="en-US" dirty="0"/>
              <a:t>Achieves 90% Accuracy</a:t>
            </a:r>
          </a:p>
        </p:txBody>
      </p:sp>
      <p:sp>
        <p:nvSpPr>
          <p:cNvPr id="19" name="Rectangle 18"/>
          <p:cNvSpPr/>
          <p:nvPr/>
        </p:nvSpPr>
        <p:spPr>
          <a:xfrm>
            <a:off x="4343400" y="3275329"/>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5821822" y="3707526"/>
            <a:ext cx="111237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TextBox 11"/>
          <p:cNvSpPr txBox="1"/>
          <p:nvPr/>
        </p:nvSpPr>
        <p:spPr>
          <a:xfrm>
            <a:off x="4502882" y="3564005"/>
            <a:ext cx="1128835" cy="646331"/>
          </a:xfrm>
          <a:prstGeom prst="rect">
            <a:avLst/>
          </a:prstGeom>
          <a:noFill/>
        </p:spPr>
        <p:txBody>
          <a:bodyPr wrap="none" rtlCol="0">
            <a:spAutoFit/>
          </a:bodyPr>
          <a:lstStyle/>
          <a:p>
            <a:r>
              <a:rPr lang="en-US" dirty="0"/>
              <a:t>Phase of</a:t>
            </a:r>
          </a:p>
          <a:p>
            <a:r>
              <a:rPr lang="en-US" dirty="0"/>
              <a:t>2-dim DFT</a:t>
            </a: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2851173"/>
            <a:ext cx="824287" cy="817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01971" y="3047164"/>
            <a:ext cx="422550" cy="406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1048" y="4108865"/>
            <a:ext cx="803871" cy="811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04119" y="4083387"/>
            <a:ext cx="810682" cy="810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87340" y="4108865"/>
            <a:ext cx="804347" cy="804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0696" y="4963157"/>
            <a:ext cx="422550" cy="406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844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par>
                                <p:cTn id="8" presetID="14" presetClass="entr" presetSubtype="10"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randombar(horizontal)">
                                      <p:cBhvr>
                                        <p:cTn id="10" dur="500"/>
                                        <p:tgtEl>
                                          <p:spTgt spid="2051"/>
                                        </p:tgtEl>
                                      </p:cBhvr>
                                    </p:animEffect>
                                  </p:childTnLst>
                                </p:cTn>
                              </p:par>
                              <p:par>
                                <p:cTn id="11" presetID="14" presetClass="entr" presetSubtype="1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randombar(horizontal)">
                                      <p:cBhvr>
                                        <p:cTn id="13" dur="500"/>
                                        <p:tgtEl>
                                          <p:spTgt spid="307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075"/>
                                        </p:tgtEl>
                                        <p:attrNameLst>
                                          <p:attrName>style.visibility</p:attrName>
                                        </p:attrNameLst>
                                      </p:cBhvr>
                                      <p:to>
                                        <p:strVal val="visible"/>
                                      </p:to>
                                    </p:set>
                                    <p:animEffect transition="in" filter="randombar(horizontal)">
                                      <p:cBhvr>
                                        <p:cTn id="24" dur="500"/>
                                        <p:tgtEl>
                                          <p:spTgt spid="307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par>
                                <p:cTn id="28" presetID="14" presetClass="entr" presetSubtype="10" fill="hold" nodeType="withEffect">
                                  <p:stCondLst>
                                    <p:cond delay="0"/>
                                  </p:stCondLst>
                                  <p:childTnLst>
                                    <p:set>
                                      <p:cBhvr>
                                        <p:cTn id="29" dur="1" fill="hold">
                                          <p:stCondLst>
                                            <p:cond delay="0"/>
                                          </p:stCondLst>
                                        </p:cTn>
                                        <p:tgtEl>
                                          <p:spTgt spid="3076"/>
                                        </p:tgtEl>
                                        <p:attrNameLst>
                                          <p:attrName>style.visibility</p:attrName>
                                        </p:attrNameLst>
                                      </p:cBhvr>
                                      <p:to>
                                        <p:strVal val="visible"/>
                                      </p:to>
                                    </p:set>
                                    <p:animEffect transition="in" filter="randombar(horizontal)">
                                      <p:cBhvr>
                                        <p:cTn id="30" dur="500"/>
                                        <p:tgtEl>
                                          <p:spTgt spid="3076"/>
                                        </p:tgtEl>
                                      </p:cBhvr>
                                    </p:animEffect>
                                  </p:childTnLst>
                                </p:cTn>
                              </p:par>
                              <p:par>
                                <p:cTn id="31" presetID="14" presetClass="entr" presetSubtype="10" fill="hold" nodeType="withEffect">
                                  <p:stCondLst>
                                    <p:cond delay="0"/>
                                  </p:stCondLst>
                                  <p:childTnLst>
                                    <p:set>
                                      <p:cBhvr>
                                        <p:cTn id="32" dur="1" fill="hold">
                                          <p:stCondLst>
                                            <p:cond delay="0"/>
                                          </p:stCondLst>
                                        </p:cTn>
                                        <p:tgtEl>
                                          <p:spTgt spid="3077"/>
                                        </p:tgtEl>
                                        <p:attrNameLst>
                                          <p:attrName>style.visibility</p:attrName>
                                        </p:attrNameLst>
                                      </p:cBhvr>
                                      <p:to>
                                        <p:strVal val="visible"/>
                                      </p:to>
                                    </p:set>
                                    <p:animEffect transition="in" filter="randombar(horizontal)">
                                      <p:cBhvr>
                                        <p:cTn id="33" dur="500"/>
                                        <p:tgtEl>
                                          <p:spTgt spid="3077"/>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randombar(horizontal)">
                                      <p:cBhvr>
                                        <p:cTn id="36" dur="500"/>
                                        <p:tgtEl>
                                          <p:spTgt spid="18"/>
                                        </p:tgtEl>
                                      </p:cBhvr>
                                    </p:animEffect>
                                  </p:childTnLst>
                                </p:cTn>
                              </p:par>
                              <p:par>
                                <p:cTn id="37" presetID="14"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randombar(horizontal)">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reach higher accuracies?</a:t>
            </a:r>
          </a:p>
        </p:txBody>
      </p:sp>
      <p:sp>
        <p:nvSpPr>
          <p:cNvPr id="3" name="Content Placeholder 2"/>
          <p:cNvSpPr>
            <a:spLocks noGrp="1"/>
          </p:cNvSpPr>
          <p:nvPr>
            <p:ph sz="quarter" idx="1"/>
          </p:nvPr>
        </p:nvSpPr>
        <p:spPr/>
        <p:txBody>
          <a:bodyPr/>
          <a:lstStyle/>
          <a:p>
            <a:r>
              <a:rPr lang="en-US" dirty="0"/>
              <a:t>Yes, by ensemble of 10 models we can achieve:</a:t>
            </a:r>
          </a:p>
          <a:p>
            <a:pPr marL="0" indent="0">
              <a:buNone/>
            </a:pPr>
            <a:endParaRPr lang="en-US" dirty="0"/>
          </a:p>
        </p:txBody>
      </p:sp>
      <p:sp>
        <p:nvSpPr>
          <p:cNvPr id="4" name="TextBox 3"/>
          <p:cNvSpPr txBox="1"/>
          <p:nvPr/>
        </p:nvSpPr>
        <p:spPr>
          <a:xfrm>
            <a:off x="1828800" y="2971800"/>
            <a:ext cx="5438092" cy="1077218"/>
          </a:xfrm>
          <a:prstGeom prst="rect">
            <a:avLst/>
          </a:prstGeom>
          <a:noFill/>
        </p:spPr>
        <p:txBody>
          <a:bodyPr wrap="none" rtlCol="0">
            <a:spAutoFit/>
          </a:bodyPr>
          <a:lstStyle/>
          <a:p>
            <a:pPr marL="285750" indent="-285750">
              <a:buFont typeface="Arial" panose="020B0604020202020204" pitchFamily="34" charset="0"/>
              <a:buChar char="•"/>
            </a:pPr>
            <a:r>
              <a:rPr lang="en-US" sz="3200" dirty="0">
                <a:solidFill>
                  <a:schemeClr val="accent1"/>
                </a:solidFill>
              </a:rPr>
              <a:t>96%</a:t>
            </a:r>
            <a:r>
              <a:rPr lang="en-US" sz="3200" dirty="0"/>
              <a:t> on clean images</a:t>
            </a:r>
          </a:p>
          <a:p>
            <a:pPr marL="285750" indent="-285750">
              <a:buFont typeface="Arial" panose="020B0604020202020204" pitchFamily="34" charset="0"/>
              <a:buChar char="•"/>
            </a:pPr>
            <a:r>
              <a:rPr lang="en-US" sz="3200" dirty="0">
                <a:solidFill>
                  <a:schemeClr val="accent1"/>
                </a:solidFill>
              </a:rPr>
              <a:t>95%</a:t>
            </a:r>
            <a:r>
              <a:rPr lang="en-US" sz="3200" dirty="0"/>
              <a:t> on FGSM adversarial images</a:t>
            </a:r>
          </a:p>
        </p:txBody>
      </p:sp>
    </p:spTree>
    <p:extLst>
      <p:ext uri="{BB962C8B-B14F-4D97-AF65-F5344CB8AC3E}">
        <p14:creationId xmlns:p14="http://schemas.microsoft.com/office/powerpoint/2010/main" val="254562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10C1-0C5A-442F-B697-A209E525ECCD}"/>
              </a:ext>
            </a:extLst>
          </p:cNvPr>
          <p:cNvSpPr>
            <a:spLocks noGrp="1"/>
          </p:cNvSpPr>
          <p:nvPr>
            <p:ph type="title"/>
          </p:nvPr>
        </p:nvSpPr>
        <p:spPr/>
        <p:txBody>
          <a:bodyPr/>
          <a:lstStyle/>
          <a:p>
            <a:r>
              <a:rPr lang="en-US" dirty="0"/>
              <a:t>Pipeline </a:t>
            </a:r>
          </a:p>
        </p:txBody>
      </p:sp>
      <p:sp>
        <p:nvSpPr>
          <p:cNvPr id="3" name="Content Placeholder 2">
            <a:extLst>
              <a:ext uri="{FF2B5EF4-FFF2-40B4-BE49-F238E27FC236}">
                <a16:creationId xmlns:a16="http://schemas.microsoft.com/office/drawing/2014/main" id="{04F19FAE-0CF4-4FDC-A540-7D147A352B19}"/>
              </a:ext>
            </a:extLst>
          </p:cNvPr>
          <p:cNvSpPr>
            <a:spLocks noGrp="1"/>
          </p:cNvSpPr>
          <p:nvPr>
            <p:ph sz="quarter" idx="1"/>
          </p:nvPr>
        </p:nvSpPr>
        <p:spPr>
          <a:xfrm>
            <a:off x="914400" y="1447800"/>
            <a:ext cx="7772400" cy="4572000"/>
          </a:xfrm>
        </p:spPr>
        <p:txBody>
          <a:bodyPr/>
          <a:lstStyle/>
          <a:p>
            <a:r>
              <a:rPr lang="en-US" dirty="0"/>
              <a:t>The main pipeline is the following </a:t>
            </a:r>
          </a:p>
          <a:p>
            <a:pPr marL="0" indent="0">
              <a:buNone/>
            </a:pPr>
            <a:endParaRPr lang="en-US" dirty="0"/>
          </a:p>
        </p:txBody>
      </p:sp>
      <p:sp>
        <p:nvSpPr>
          <p:cNvPr id="4" name="Rectangle 3">
            <a:extLst>
              <a:ext uri="{FF2B5EF4-FFF2-40B4-BE49-F238E27FC236}">
                <a16:creationId xmlns:a16="http://schemas.microsoft.com/office/drawing/2014/main" id="{900BD6D9-415A-4236-8071-070157487356}"/>
              </a:ext>
            </a:extLst>
          </p:cNvPr>
          <p:cNvSpPr/>
          <p:nvPr/>
        </p:nvSpPr>
        <p:spPr>
          <a:xfrm>
            <a:off x="1998145" y="3352539"/>
            <a:ext cx="1219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Permutation</a:t>
            </a:r>
          </a:p>
        </p:txBody>
      </p:sp>
      <p:sp>
        <p:nvSpPr>
          <p:cNvPr id="5" name="Rectangle 4">
            <a:extLst>
              <a:ext uri="{FF2B5EF4-FFF2-40B4-BE49-F238E27FC236}">
                <a16:creationId xmlns:a16="http://schemas.microsoft.com/office/drawing/2014/main" id="{F2076A28-8B14-4FC4-8206-33E23DDFE016}"/>
              </a:ext>
            </a:extLst>
          </p:cNvPr>
          <p:cNvSpPr/>
          <p:nvPr/>
        </p:nvSpPr>
        <p:spPr>
          <a:xfrm>
            <a:off x="3810000" y="3352800"/>
            <a:ext cx="1219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Phase</a:t>
            </a:r>
          </a:p>
        </p:txBody>
      </p:sp>
      <p:sp>
        <p:nvSpPr>
          <p:cNvPr id="6" name="Rectangle 5">
            <a:extLst>
              <a:ext uri="{FF2B5EF4-FFF2-40B4-BE49-F238E27FC236}">
                <a16:creationId xmlns:a16="http://schemas.microsoft.com/office/drawing/2014/main" id="{DAF20432-8A31-4CEE-9C9C-ED0A4F84588C}"/>
              </a:ext>
            </a:extLst>
          </p:cNvPr>
          <p:cNvSpPr/>
          <p:nvPr/>
        </p:nvSpPr>
        <p:spPr>
          <a:xfrm>
            <a:off x="5562600" y="3352800"/>
            <a:ext cx="1219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NN</a:t>
            </a:r>
          </a:p>
        </p:txBody>
      </p:sp>
      <p:sp>
        <p:nvSpPr>
          <p:cNvPr id="7" name="Rectangle 6">
            <a:extLst>
              <a:ext uri="{FF2B5EF4-FFF2-40B4-BE49-F238E27FC236}">
                <a16:creationId xmlns:a16="http://schemas.microsoft.com/office/drawing/2014/main" id="{51DDBE42-5AD1-403B-BEFD-6EE1846496E7}"/>
              </a:ext>
            </a:extLst>
          </p:cNvPr>
          <p:cNvSpPr/>
          <p:nvPr/>
        </p:nvSpPr>
        <p:spPr>
          <a:xfrm>
            <a:off x="7315200" y="3352800"/>
            <a:ext cx="1219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Predict</a:t>
            </a:r>
          </a:p>
        </p:txBody>
      </p:sp>
      <p:sp>
        <p:nvSpPr>
          <p:cNvPr id="8" name="Arrow: Right 7">
            <a:extLst>
              <a:ext uri="{FF2B5EF4-FFF2-40B4-BE49-F238E27FC236}">
                <a16:creationId xmlns:a16="http://schemas.microsoft.com/office/drawing/2014/main" id="{D6421639-6F8D-4C42-A11A-459D4BBBBD40}"/>
              </a:ext>
            </a:extLst>
          </p:cNvPr>
          <p:cNvSpPr/>
          <p:nvPr/>
        </p:nvSpPr>
        <p:spPr>
          <a:xfrm>
            <a:off x="3282696" y="3525170"/>
            <a:ext cx="521208" cy="2086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4086B3E-DBBD-4716-A3CC-B4BDCE2E50C5}"/>
              </a:ext>
            </a:extLst>
          </p:cNvPr>
          <p:cNvSpPr/>
          <p:nvPr/>
        </p:nvSpPr>
        <p:spPr>
          <a:xfrm>
            <a:off x="5041392" y="3526512"/>
            <a:ext cx="521208" cy="2086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C388B26C-ABD7-4235-B171-01B4838485A3}"/>
              </a:ext>
            </a:extLst>
          </p:cNvPr>
          <p:cNvSpPr/>
          <p:nvPr/>
        </p:nvSpPr>
        <p:spPr>
          <a:xfrm>
            <a:off x="6793992" y="3525171"/>
            <a:ext cx="521208" cy="2086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09F550D-1331-4C33-9ADF-A1B6AA447AF4}"/>
              </a:ext>
            </a:extLst>
          </p:cNvPr>
          <p:cNvSpPr txBox="1"/>
          <p:nvPr/>
        </p:nvSpPr>
        <p:spPr>
          <a:xfrm>
            <a:off x="3702944" y="2733537"/>
            <a:ext cx="1907445" cy="646331"/>
          </a:xfrm>
          <a:prstGeom prst="rect">
            <a:avLst/>
          </a:prstGeom>
          <a:noFill/>
        </p:spPr>
        <p:txBody>
          <a:bodyPr wrap="none" rtlCol="0">
            <a:spAutoFit/>
          </a:bodyPr>
          <a:lstStyle/>
          <a:p>
            <a:r>
              <a:rPr lang="en-US" dirty="0"/>
              <a:t>Adversary can attack</a:t>
            </a:r>
          </a:p>
          <a:p>
            <a:r>
              <a:rPr lang="en-US" dirty="0"/>
              <a:t> on phase domain</a:t>
            </a:r>
          </a:p>
        </p:txBody>
      </p:sp>
      <p:sp>
        <p:nvSpPr>
          <p:cNvPr id="16" name="TextBox 15">
            <a:extLst>
              <a:ext uri="{FF2B5EF4-FFF2-40B4-BE49-F238E27FC236}">
                <a16:creationId xmlns:a16="http://schemas.microsoft.com/office/drawing/2014/main" id="{6E5CDA9B-5949-4E30-AA0F-57A367B5E029}"/>
              </a:ext>
            </a:extLst>
          </p:cNvPr>
          <p:cNvSpPr txBox="1"/>
          <p:nvPr/>
        </p:nvSpPr>
        <p:spPr>
          <a:xfrm>
            <a:off x="1765865" y="2733536"/>
            <a:ext cx="1907445" cy="646331"/>
          </a:xfrm>
          <a:prstGeom prst="rect">
            <a:avLst/>
          </a:prstGeom>
          <a:noFill/>
        </p:spPr>
        <p:txBody>
          <a:bodyPr wrap="none" rtlCol="0">
            <a:spAutoFit/>
          </a:bodyPr>
          <a:lstStyle/>
          <a:p>
            <a:r>
              <a:rPr lang="en-US" dirty="0"/>
              <a:t>Adversary can attack</a:t>
            </a:r>
          </a:p>
          <a:p>
            <a:r>
              <a:rPr lang="en-US" dirty="0"/>
              <a:t> on pixel domain </a:t>
            </a:r>
          </a:p>
        </p:txBody>
      </p:sp>
      <p:sp>
        <p:nvSpPr>
          <p:cNvPr id="17" name="Arrow: Curved Right 16">
            <a:extLst>
              <a:ext uri="{FF2B5EF4-FFF2-40B4-BE49-F238E27FC236}">
                <a16:creationId xmlns:a16="http://schemas.microsoft.com/office/drawing/2014/main" id="{1935AEE2-7320-4024-93EA-6F56A9C975DA}"/>
              </a:ext>
            </a:extLst>
          </p:cNvPr>
          <p:cNvSpPr/>
          <p:nvPr/>
        </p:nvSpPr>
        <p:spPr>
          <a:xfrm>
            <a:off x="3574359" y="3027037"/>
            <a:ext cx="176373" cy="42193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8" name="Arrow: Curved Right 17">
            <a:extLst>
              <a:ext uri="{FF2B5EF4-FFF2-40B4-BE49-F238E27FC236}">
                <a16:creationId xmlns:a16="http://schemas.microsoft.com/office/drawing/2014/main" id="{BB0C5C82-57DF-4947-8F02-10B47FE2B4D8}"/>
              </a:ext>
            </a:extLst>
          </p:cNvPr>
          <p:cNvSpPr/>
          <p:nvPr/>
        </p:nvSpPr>
        <p:spPr>
          <a:xfrm>
            <a:off x="1624269" y="3027038"/>
            <a:ext cx="176373" cy="598698"/>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B70CEBC4-F1BD-48C0-8046-0A123A9C8EFE}"/>
              </a:ext>
            </a:extLst>
          </p:cNvPr>
          <p:cNvSpPr txBox="1"/>
          <p:nvPr/>
        </p:nvSpPr>
        <p:spPr>
          <a:xfrm>
            <a:off x="1123216" y="4921631"/>
            <a:ext cx="6592767" cy="369332"/>
          </a:xfrm>
          <a:prstGeom prst="rect">
            <a:avLst/>
          </a:prstGeom>
          <a:noFill/>
        </p:spPr>
        <p:txBody>
          <a:bodyPr wrap="none" rtlCol="0">
            <a:spAutoFit/>
          </a:bodyPr>
          <a:lstStyle/>
          <a:p>
            <a:r>
              <a:rPr lang="en-US" dirty="0"/>
              <a:t>So the philosophy of our work was to hide the seed and reveal everything else</a:t>
            </a:r>
          </a:p>
        </p:txBody>
      </p:sp>
    </p:spTree>
    <p:extLst>
      <p:ext uri="{BB962C8B-B14F-4D97-AF65-F5344CB8AC3E}">
        <p14:creationId xmlns:p14="http://schemas.microsoft.com/office/powerpoint/2010/main" val="89285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Block Diagram</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034053"/>
            <a:ext cx="803871" cy="814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ight Arrow 8"/>
          <p:cNvSpPr/>
          <p:nvPr/>
        </p:nvSpPr>
        <p:spPr>
          <a:xfrm>
            <a:off x="932256" y="2848319"/>
            <a:ext cx="122535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2157614" y="2416122"/>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306414" y="2791050"/>
            <a:ext cx="1128835" cy="369332"/>
          </a:xfrm>
          <a:prstGeom prst="rect">
            <a:avLst/>
          </a:prstGeom>
          <a:noFill/>
        </p:spPr>
        <p:txBody>
          <a:bodyPr wrap="none" rtlCol="0">
            <a:spAutoFit/>
          </a:bodyPr>
          <a:lstStyle/>
          <a:p>
            <a:r>
              <a:rPr lang="en-US" dirty="0"/>
              <a:t>2-dim DFT</a:t>
            </a:r>
          </a:p>
        </p:txBody>
      </p:sp>
      <p:sp>
        <p:nvSpPr>
          <p:cNvPr id="12" name="Right Arrow 11"/>
          <p:cNvSpPr/>
          <p:nvPr/>
        </p:nvSpPr>
        <p:spPr>
          <a:xfrm>
            <a:off x="3605414" y="2895480"/>
            <a:ext cx="122535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ight Arrow 12"/>
          <p:cNvSpPr/>
          <p:nvPr/>
        </p:nvSpPr>
        <p:spPr>
          <a:xfrm rot="5400000">
            <a:off x="2391159" y="3888732"/>
            <a:ext cx="95934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3810000" y="3087011"/>
            <a:ext cx="651140" cy="369332"/>
          </a:xfrm>
          <a:prstGeom prst="rect">
            <a:avLst/>
          </a:prstGeom>
          <a:noFill/>
        </p:spPr>
        <p:txBody>
          <a:bodyPr wrap="none" rtlCol="0">
            <a:spAutoFit/>
          </a:bodyPr>
          <a:lstStyle/>
          <a:p>
            <a:r>
              <a:rPr lang="en-US" dirty="0"/>
              <a:t>Phase</a:t>
            </a:r>
          </a:p>
        </p:txBody>
      </p:sp>
      <p:sp>
        <p:nvSpPr>
          <p:cNvPr id="15" name="TextBox 14"/>
          <p:cNvSpPr txBox="1"/>
          <p:nvPr/>
        </p:nvSpPr>
        <p:spPr>
          <a:xfrm>
            <a:off x="830296" y="3103113"/>
            <a:ext cx="1325748" cy="369332"/>
          </a:xfrm>
          <a:prstGeom prst="rect">
            <a:avLst/>
          </a:prstGeom>
          <a:noFill/>
        </p:spPr>
        <p:txBody>
          <a:bodyPr wrap="none" rtlCol="0">
            <a:spAutoFit/>
          </a:bodyPr>
          <a:lstStyle/>
          <a:p>
            <a:r>
              <a:rPr lang="en-US" dirty="0"/>
              <a:t>Pixel Domain</a:t>
            </a:r>
          </a:p>
        </p:txBody>
      </p:sp>
      <p:sp>
        <p:nvSpPr>
          <p:cNvPr id="16" name="TextBox 15"/>
          <p:cNvSpPr txBox="1"/>
          <p:nvPr/>
        </p:nvSpPr>
        <p:spPr>
          <a:xfrm>
            <a:off x="1669101" y="3842795"/>
            <a:ext cx="1074333" cy="369332"/>
          </a:xfrm>
          <a:prstGeom prst="rect">
            <a:avLst/>
          </a:prstGeom>
          <a:noFill/>
        </p:spPr>
        <p:txBody>
          <a:bodyPr wrap="none" rtlCol="0">
            <a:spAutoFit/>
          </a:bodyPr>
          <a:lstStyle/>
          <a:p>
            <a:r>
              <a:rPr lang="en-US" dirty="0"/>
              <a:t>Magnitude</a:t>
            </a:r>
          </a:p>
        </p:txBody>
      </p:sp>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3090187" y="3628080"/>
            <a:ext cx="798761" cy="798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4830772" y="2463283"/>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830772" y="2826240"/>
            <a:ext cx="1528106" cy="338554"/>
          </a:xfrm>
          <a:prstGeom prst="rect">
            <a:avLst/>
          </a:prstGeom>
          <a:noFill/>
        </p:spPr>
        <p:txBody>
          <a:bodyPr wrap="square" rtlCol="0">
            <a:spAutoFit/>
          </a:bodyPr>
          <a:lstStyle/>
          <a:p>
            <a:r>
              <a:rPr lang="en-US" sz="1600" dirty="0"/>
              <a:t>Attack Algorithm</a:t>
            </a:r>
          </a:p>
        </p:txBody>
      </p:sp>
      <p:sp>
        <p:nvSpPr>
          <p:cNvPr id="21" name="Right Arrow 20"/>
          <p:cNvSpPr/>
          <p:nvPr/>
        </p:nvSpPr>
        <p:spPr>
          <a:xfrm rot="5400000">
            <a:off x="5333314" y="2092431"/>
            <a:ext cx="44271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4249905" y="1567934"/>
            <a:ext cx="2689839" cy="369332"/>
          </a:xfrm>
          <a:prstGeom prst="rect">
            <a:avLst/>
          </a:prstGeom>
          <a:noFill/>
        </p:spPr>
        <p:txBody>
          <a:bodyPr wrap="none" rtlCol="0">
            <a:spAutoFit/>
          </a:bodyPr>
          <a:lstStyle/>
          <a:p>
            <a:r>
              <a:rPr lang="en-US" dirty="0" err="1"/>
              <a:t>Unpermuted</a:t>
            </a:r>
            <a:r>
              <a:rPr lang="en-US" dirty="0"/>
              <a:t> Neural Network</a:t>
            </a:r>
          </a:p>
        </p:txBody>
      </p:sp>
      <p:sp>
        <p:nvSpPr>
          <p:cNvPr id="23" name="Rectangle 22"/>
          <p:cNvSpPr/>
          <p:nvPr/>
        </p:nvSpPr>
        <p:spPr>
          <a:xfrm>
            <a:off x="4135570" y="1447800"/>
            <a:ext cx="2951030" cy="550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154" y="3612680"/>
            <a:ext cx="833282" cy="829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ight Arrow 24"/>
          <p:cNvSpPr/>
          <p:nvPr/>
        </p:nvSpPr>
        <p:spPr>
          <a:xfrm rot="5400000">
            <a:off x="5074999" y="3930910"/>
            <a:ext cx="95934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6581" y="2185696"/>
            <a:ext cx="690127" cy="702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5741405" y="3842338"/>
            <a:ext cx="1647759" cy="369332"/>
          </a:xfrm>
          <a:prstGeom prst="rect">
            <a:avLst/>
          </a:prstGeom>
          <a:noFill/>
        </p:spPr>
        <p:txBody>
          <a:bodyPr wrap="none" rtlCol="0">
            <a:spAutoFit/>
          </a:bodyPr>
          <a:lstStyle/>
          <a:p>
            <a:r>
              <a:rPr lang="en-US" dirty="0"/>
              <a:t>Adversarial Phase</a:t>
            </a:r>
          </a:p>
        </p:txBody>
      </p:sp>
      <p:sp>
        <p:nvSpPr>
          <p:cNvPr id="28" name="TextBox 27"/>
          <p:cNvSpPr txBox="1"/>
          <p:nvPr/>
        </p:nvSpPr>
        <p:spPr>
          <a:xfrm>
            <a:off x="3079084" y="4628649"/>
            <a:ext cx="3414412" cy="369332"/>
          </a:xfrm>
          <a:prstGeom prst="rect">
            <a:avLst/>
          </a:prstGeom>
          <a:noFill/>
        </p:spPr>
        <p:txBody>
          <a:bodyPr wrap="square" rtlCol="0">
            <a:spAutoFit/>
          </a:bodyPr>
          <a:lstStyle/>
          <a:p>
            <a:r>
              <a:rPr lang="en-US" dirty="0"/>
              <a:t>Inverse 2-dim DFT</a:t>
            </a:r>
          </a:p>
        </p:txBody>
      </p:sp>
      <p:sp>
        <p:nvSpPr>
          <p:cNvPr id="29" name="Rectangle 28"/>
          <p:cNvSpPr/>
          <p:nvPr/>
        </p:nvSpPr>
        <p:spPr>
          <a:xfrm>
            <a:off x="2302798" y="4537980"/>
            <a:ext cx="3745961" cy="550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5400000">
            <a:off x="3655897" y="5440926"/>
            <a:ext cx="95934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2256631" y="5383657"/>
            <a:ext cx="1681422" cy="369332"/>
          </a:xfrm>
          <a:prstGeom prst="rect">
            <a:avLst/>
          </a:prstGeom>
          <a:noFill/>
        </p:spPr>
        <p:txBody>
          <a:bodyPr wrap="none" rtlCol="0">
            <a:spAutoFit/>
          </a:bodyPr>
          <a:lstStyle/>
          <a:p>
            <a:r>
              <a:rPr lang="en-US" dirty="0"/>
              <a:t>Adversarial Image</a:t>
            </a:r>
          </a:p>
        </p:txBody>
      </p:sp>
      <p:pic>
        <p:nvPicPr>
          <p:cNvPr id="3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84354" y="5162750"/>
            <a:ext cx="803871" cy="811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4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randombar(horizontal)">
                                      <p:cBhvr>
                                        <p:cTn id="10" dur="500"/>
                                        <p:tgtEl>
                                          <p:spTgt spid="1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randombar(horizontal)">
                                      <p:cBhvr>
                                        <p:cTn id="13" dur="500"/>
                                        <p:tgtEl>
                                          <p:spTgt spid="2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randombar(horizontal)">
                                      <p:cBhvr>
                                        <p:cTn id="16" dur="500"/>
                                        <p:tgtEl>
                                          <p:spTgt spid="23"/>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4" presetClass="entr" presetSubtype="1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randombar(horizontal)">
                                      <p:cBhvr>
                                        <p:cTn id="30" dur="500"/>
                                        <p:tgtEl>
                                          <p:spTgt spid="15"/>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randombar(horizontal)">
                                      <p:cBhvr>
                                        <p:cTn id="36" dur="500"/>
                                        <p:tgtEl>
                                          <p:spTgt spid="10"/>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par>
                                <p:cTn id="40" presetID="14" presetClass="entr" presetSubtype="10" fill="hold" nodeType="withEffect">
                                  <p:stCondLst>
                                    <p:cond delay="0"/>
                                  </p:stCondLst>
                                  <p:childTnLst>
                                    <p:set>
                                      <p:cBhvr>
                                        <p:cTn id="41" dur="1" fill="hold">
                                          <p:stCondLst>
                                            <p:cond delay="0"/>
                                          </p:stCondLst>
                                        </p:cTn>
                                        <p:tgtEl>
                                          <p:spTgt spid="1029"/>
                                        </p:tgtEl>
                                        <p:attrNameLst>
                                          <p:attrName>style.visibility</p:attrName>
                                        </p:attrNameLst>
                                      </p:cBhvr>
                                      <p:to>
                                        <p:strVal val="visible"/>
                                      </p:to>
                                    </p:set>
                                    <p:animEffect transition="in" filter="randombar(horizontal)">
                                      <p:cBhvr>
                                        <p:cTn id="42" dur="500"/>
                                        <p:tgtEl>
                                          <p:spTgt spid="102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randombar(horizontal)">
                                      <p:cBhvr>
                                        <p:cTn id="45" dur="500"/>
                                        <p:tgtEl>
                                          <p:spTgt spid="14"/>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randombar(horizontal)">
                                      <p:cBhvr>
                                        <p:cTn id="48" dur="500"/>
                                        <p:tgtEl>
                                          <p:spTgt spid="13"/>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randombar(horizontal)">
                                      <p:cBhvr>
                                        <p:cTn id="51" dur="500"/>
                                        <p:tgtEl>
                                          <p:spTgt spid="16"/>
                                        </p:tgtEl>
                                      </p:cBhvr>
                                    </p:animEffect>
                                  </p:childTnLst>
                                </p:cTn>
                              </p:par>
                              <p:par>
                                <p:cTn id="52" presetID="14" presetClass="entr" presetSubtype="1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animEffect transition="in" filter="randombar(horizontal)">
                                      <p:cBhvr>
                                        <p:cTn id="54" dur="500"/>
                                        <p:tgtEl>
                                          <p:spTgt spid="1026"/>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028"/>
                                        </p:tgtEl>
                                        <p:attrNameLst>
                                          <p:attrName>style.visibility</p:attrName>
                                        </p:attrNameLst>
                                      </p:cBhvr>
                                      <p:to>
                                        <p:strVal val="visible"/>
                                      </p:to>
                                    </p:set>
                                    <p:animEffect transition="in" filter="randombar(horizontal)">
                                      <p:cBhvr>
                                        <p:cTn id="59" dur="500"/>
                                        <p:tgtEl>
                                          <p:spTgt spid="1028"/>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randombar(horizontal)">
                                      <p:cBhvr>
                                        <p:cTn id="62" dur="500"/>
                                        <p:tgtEl>
                                          <p:spTgt spid="25"/>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randombar(horizontal)">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randombar(horizontal)">
                                      <p:cBhvr>
                                        <p:cTn id="70" dur="500"/>
                                        <p:tgtEl>
                                          <p:spTgt spid="29"/>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randombar(horizontal)">
                                      <p:cBhvr>
                                        <p:cTn id="73" dur="500"/>
                                        <p:tgtEl>
                                          <p:spTgt spid="28"/>
                                        </p:tgtEl>
                                      </p:cBhvr>
                                    </p:animEffect>
                                  </p:childTnLst>
                                </p:cTn>
                              </p:par>
                              <p:par>
                                <p:cTn id="74" presetID="14" presetClass="entr" presetSubtype="1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randombar(horizontal)">
                                      <p:cBhvr>
                                        <p:cTn id="76" dur="500"/>
                                        <p:tgtEl>
                                          <p:spTgt spid="32"/>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randombar(horizontal)">
                                      <p:cBhvr>
                                        <p:cTn id="79" dur="500"/>
                                        <p:tgtEl>
                                          <p:spTgt spid="30"/>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randombar(horizontal)">
                                      <p:cBhvr>
                                        <p:cTn id="8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P spid="13" grpId="0" animBg="1"/>
      <p:bldP spid="14" grpId="0"/>
      <p:bldP spid="15" grpId="0"/>
      <p:bldP spid="16" grpId="0"/>
      <p:bldP spid="19" grpId="0" animBg="1"/>
      <p:bldP spid="20" grpId="0"/>
      <p:bldP spid="21" grpId="0" animBg="1"/>
      <p:bldP spid="17" grpId="0"/>
      <p:bldP spid="23" grpId="0" animBg="1"/>
      <p:bldP spid="25" grpId="0" animBg="1"/>
      <p:bldP spid="27" grpId="0"/>
      <p:bldP spid="28" grpId="0"/>
      <p:bldP spid="29" grpId="0" animBg="1"/>
      <p:bldP spid="30" grpId="0" animBg="1"/>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128"/>
            <a:ext cx="8229600" cy="1143000"/>
          </a:xfrm>
        </p:spPr>
        <p:txBody>
          <a:bodyPr>
            <a:normAutofit fontScale="90000"/>
          </a:bodyPr>
          <a:lstStyle/>
          <a:p>
            <a:r>
              <a:rPr lang="en-US" dirty="0"/>
              <a:t>Performance of attacks on Phase Domain</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142751209"/>
              </p:ext>
            </p:extLst>
          </p:nvPr>
        </p:nvGraphicFramePr>
        <p:xfrm>
          <a:off x="914400" y="1447800"/>
          <a:ext cx="7924800" cy="4576572"/>
        </p:xfrm>
        <a:graphic>
          <a:graphicData uri="http://schemas.openxmlformats.org/drawingml/2006/table">
            <a:tbl>
              <a:tblPr firstRow="1" bandRow="1">
                <a:tableStyleId>{616DA210-FB5B-4158-B5E0-FEB733F419BA}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905256">
                <a:tc>
                  <a:txBody>
                    <a:bodyPr/>
                    <a:lstStyle/>
                    <a:p>
                      <a:pPr algn="ctr"/>
                      <a:r>
                        <a:rPr lang="en-US" dirty="0"/>
                        <a:t>Attack</a:t>
                      </a:r>
                    </a:p>
                  </a:txBody>
                  <a:tcPr/>
                </a:tc>
                <a:tc>
                  <a:txBody>
                    <a:bodyPr/>
                    <a:lstStyle/>
                    <a:p>
                      <a:pPr algn="ctr"/>
                      <a:r>
                        <a:rPr lang="en-US" sz="1200" dirty="0"/>
                        <a:t>Accuracy of</a:t>
                      </a:r>
                      <a:r>
                        <a:rPr lang="en-US" sz="1200" baseline="0" dirty="0"/>
                        <a:t> </a:t>
                      </a:r>
                      <a:r>
                        <a:rPr lang="en-US" sz="1200" baseline="0" dirty="0" err="1">
                          <a:solidFill>
                            <a:srgbClr val="FF0000"/>
                          </a:solidFill>
                        </a:rPr>
                        <a:t>Unpermuted</a:t>
                      </a:r>
                      <a:r>
                        <a:rPr lang="en-US" sz="1200" baseline="0" dirty="0"/>
                        <a:t> Model on</a:t>
                      </a:r>
                      <a:r>
                        <a:rPr lang="en-US" sz="1200" dirty="0"/>
                        <a:t> Adversarial</a:t>
                      </a:r>
                      <a:r>
                        <a:rPr lang="en-US" sz="1200" baseline="0" dirty="0"/>
                        <a:t> Phase</a:t>
                      </a:r>
                      <a:endParaRPr lang="en-US" sz="1200" dirty="0"/>
                    </a:p>
                  </a:txBody>
                  <a:tcPr/>
                </a:tc>
                <a:tc>
                  <a:txBody>
                    <a:bodyPr/>
                    <a:lstStyle/>
                    <a:p>
                      <a:pPr algn="ctr"/>
                      <a:r>
                        <a:rPr lang="en-US" sz="1200" dirty="0"/>
                        <a:t>Accuracy of </a:t>
                      </a:r>
                      <a:r>
                        <a:rPr lang="en-US" sz="1200" dirty="0" err="1">
                          <a:solidFill>
                            <a:srgbClr val="FF0000"/>
                          </a:solidFill>
                        </a:rPr>
                        <a:t>Unpermuted</a:t>
                      </a:r>
                      <a:r>
                        <a:rPr lang="en-US" sz="1200" dirty="0"/>
                        <a:t> Model on Adversarial Images</a:t>
                      </a:r>
                    </a:p>
                  </a:txBody>
                  <a:tcPr/>
                </a:tc>
                <a:tc>
                  <a:txBody>
                    <a:bodyPr/>
                    <a:lstStyle/>
                    <a:p>
                      <a:pPr algn="ctr"/>
                      <a:r>
                        <a:rPr lang="en-US" sz="1200" dirty="0"/>
                        <a:t>Accuracy of </a:t>
                      </a:r>
                      <a:r>
                        <a:rPr lang="en-US" sz="1200" dirty="0">
                          <a:solidFill>
                            <a:srgbClr val="FF0000"/>
                          </a:solidFill>
                        </a:rPr>
                        <a:t>Permuted</a:t>
                      </a:r>
                      <a:r>
                        <a:rPr lang="en-US" sz="1200" dirty="0"/>
                        <a:t> Model on Adversarial Images</a:t>
                      </a:r>
                    </a:p>
                  </a:txBody>
                  <a:tcPr/>
                </a:tc>
                <a:tc>
                  <a:txBody>
                    <a:bodyPr/>
                    <a:lstStyle/>
                    <a:p>
                      <a:pPr algn="ctr"/>
                      <a:r>
                        <a:rPr lang="en-US" sz="1200" dirty="0"/>
                        <a:t>Accuracy of </a:t>
                      </a:r>
                      <a:r>
                        <a:rPr lang="en-US" sz="1200" dirty="0">
                          <a:solidFill>
                            <a:srgbClr val="FF0000"/>
                          </a:solidFill>
                        </a:rPr>
                        <a:t>Ensemble</a:t>
                      </a:r>
                      <a:r>
                        <a:rPr lang="en-US" sz="1200" dirty="0"/>
                        <a:t> of 10 Permuted Models on Adversarial Images</a:t>
                      </a:r>
                    </a:p>
                  </a:txBody>
                  <a:tcPr/>
                </a:tc>
                <a:extLst>
                  <a:ext uri="{0D108BD9-81ED-4DB2-BD59-A6C34878D82A}">
                    <a16:rowId xmlns:a16="http://schemas.microsoft.com/office/drawing/2014/main" val="10000"/>
                  </a:ext>
                </a:extLst>
              </a:tr>
              <a:tr h="407924">
                <a:tc>
                  <a:txBody>
                    <a:bodyPr/>
                    <a:lstStyle/>
                    <a:p>
                      <a:r>
                        <a:rPr lang="en-US" dirty="0"/>
                        <a:t>FGSM</a:t>
                      </a:r>
                    </a:p>
                  </a:txBody>
                  <a:tcPr/>
                </a:tc>
                <a:tc>
                  <a:txBody>
                    <a:bodyPr/>
                    <a:lstStyle/>
                    <a:p>
                      <a:r>
                        <a:rPr lang="en-US" dirty="0"/>
                        <a:t>30%</a:t>
                      </a:r>
                    </a:p>
                  </a:txBody>
                  <a:tcPr/>
                </a:tc>
                <a:tc>
                  <a:txBody>
                    <a:bodyPr/>
                    <a:lstStyle/>
                    <a:p>
                      <a:r>
                        <a:rPr lang="en-US" dirty="0"/>
                        <a:t>62%</a:t>
                      </a:r>
                    </a:p>
                  </a:txBody>
                  <a:tcPr/>
                </a:tc>
                <a:tc>
                  <a:txBody>
                    <a:bodyPr/>
                    <a:lstStyle/>
                    <a:p>
                      <a:r>
                        <a:rPr lang="en-US" dirty="0"/>
                        <a:t>90%</a:t>
                      </a:r>
                    </a:p>
                  </a:txBody>
                  <a:tcPr/>
                </a:tc>
                <a:tc>
                  <a:txBody>
                    <a:bodyPr/>
                    <a:lstStyle/>
                    <a:p>
                      <a:r>
                        <a:rPr lang="en-US" dirty="0"/>
                        <a:t>94%</a:t>
                      </a:r>
                    </a:p>
                  </a:txBody>
                  <a:tcPr/>
                </a:tc>
                <a:extLst>
                  <a:ext uri="{0D108BD9-81ED-4DB2-BD59-A6C34878D82A}">
                    <a16:rowId xmlns:a16="http://schemas.microsoft.com/office/drawing/2014/main" val="10001"/>
                  </a:ext>
                </a:extLst>
              </a:tr>
              <a:tr h="407924">
                <a:tc>
                  <a:txBody>
                    <a:bodyPr/>
                    <a:lstStyle/>
                    <a:p>
                      <a:r>
                        <a:rPr lang="en-US" dirty="0"/>
                        <a:t>MIM</a:t>
                      </a:r>
                    </a:p>
                  </a:txBody>
                  <a:tcPr/>
                </a:tc>
                <a:tc>
                  <a:txBody>
                    <a:bodyPr/>
                    <a:lstStyle/>
                    <a:p>
                      <a:r>
                        <a:rPr lang="en-US" dirty="0"/>
                        <a:t>2.96%</a:t>
                      </a:r>
                    </a:p>
                  </a:txBody>
                  <a:tcPr/>
                </a:tc>
                <a:tc>
                  <a:txBody>
                    <a:bodyPr/>
                    <a:lstStyle/>
                    <a:p>
                      <a:r>
                        <a:rPr lang="en-US" dirty="0"/>
                        <a:t>18%</a:t>
                      </a:r>
                    </a:p>
                  </a:txBody>
                  <a:tcPr/>
                </a:tc>
                <a:tc>
                  <a:txBody>
                    <a:bodyPr/>
                    <a:lstStyle/>
                    <a:p>
                      <a:r>
                        <a:rPr lang="en-US" dirty="0"/>
                        <a:t>86%</a:t>
                      </a:r>
                    </a:p>
                  </a:txBody>
                  <a:tcPr/>
                </a:tc>
                <a:tc>
                  <a:txBody>
                    <a:bodyPr/>
                    <a:lstStyle/>
                    <a:p>
                      <a:r>
                        <a:rPr lang="en-US" dirty="0"/>
                        <a:t>92%</a:t>
                      </a:r>
                    </a:p>
                  </a:txBody>
                  <a:tcPr/>
                </a:tc>
                <a:extLst>
                  <a:ext uri="{0D108BD9-81ED-4DB2-BD59-A6C34878D82A}">
                    <a16:rowId xmlns:a16="http://schemas.microsoft.com/office/drawing/2014/main" val="10002"/>
                  </a:ext>
                </a:extLst>
              </a:tr>
              <a:tr h="407924">
                <a:tc>
                  <a:txBody>
                    <a:bodyPr/>
                    <a:lstStyle/>
                    <a:p>
                      <a:r>
                        <a:rPr lang="en-US" dirty="0"/>
                        <a:t>C &amp; W</a:t>
                      </a:r>
                    </a:p>
                  </a:txBody>
                  <a:tcPr/>
                </a:tc>
                <a:tc>
                  <a:txBody>
                    <a:bodyPr/>
                    <a:lstStyle/>
                    <a:p>
                      <a:r>
                        <a:rPr lang="en-US" dirty="0"/>
                        <a:t>4.2%</a:t>
                      </a:r>
                    </a:p>
                  </a:txBody>
                  <a:tcPr/>
                </a:tc>
                <a:tc>
                  <a:txBody>
                    <a:bodyPr/>
                    <a:lstStyle/>
                    <a:p>
                      <a:r>
                        <a:rPr lang="en-US" dirty="0"/>
                        <a:t>63%</a:t>
                      </a:r>
                    </a:p>
                  </a:txBody>
                  <a:tcPr/>
                </a:tc>
                <a:tc>
                  <a:txBody>
                    <a:bodyPr/>
                    <a:lstStyle/>
                    <a:p>
                      <a:r>
                        <a:rPr lang="en-US" dirty="0"/>
                        <a:t>91%</a:t>
                      </a:r>
                    </a:p>
                  </a:txBody>
                  <a:tcPr/>
                </a:tc>
                <a:tc>
                  <a:txBody>
                    <a:bodyPr/>
                    <a:lstStyle/>
                    <a:p>
                      <a:r>
                        <a:rPr lang="en-US" dirty="0"/>
                        <a:t>95%</a:t>
                      </a:r>
                    </a:p>
                  </a:txBody>
                  <a:tcPr/>
                </a:tc>
                <a:extLst>
                  <a:ext uri="{0D108BD9-81ED-4DB2-BD59-A6C34878D82A}">
                    <a16:rowId xmlns:a16="http://schemas.microsoft.com/office/drawing/2014/main" val="10003"/>
                  </a:ext>
                </a:extLst>
              </a:tr>
              <a:tr h="407924">
                <a:tc>
                  <a:txBody>
                    <a:bodyPr/>
                    <a:lstStyle/>
                    <a:p>
                      <a:r>
                        <a:rPr lang="en-US" dirty="0"/>
                        <a:t>PGD</a:t>
                      </a:r>
                    </a:p>
                  </a:txBody>
                  <a:tcPr/>
                </a:tc>
                <a:tc>
                  <a:txBody>
                    <a:bodyPr/>
                    <a:lstStyle/>
                    <a:p>
                      <a:r>
                        <a:rPr lang="en-US" dirty="0"/>
                        <a:t>21%</a:t>
                      </a:r>
                    </a:p>
                  </a:txBody>
                  <a:tcPr/>
                </a:tc>
                <a:tc>
                  <a:txBody>
                    <a:bodyPr/>
                    <a:lstStyle/>
                    <a:p>
                      <a:r>
                        <a:rPr lang="en-US" dirty="0"/>
                        <a:t>62%</a:t>
                      </a:r>
                    </a:p>
                  </a:txBody>
                  <a:tcPr/>
                </a:tc>
                <a:tc>
                  <a:txBody>
                    <a:bodyPr/>
                    <a:lstStyle/>
                    <a:p>
                      <a:r>
                        <a:rPr lang="en-US" dirty="0"/>
                        <a:t>84%</a:t>
                      </a:r>
                    </a:p>
                  </a:txBody>
                  <a:tcPr/>
                </a:tc>
                <a:tc>
                  <a:txBody>
                    <a:bodyPr/>
                    <a:lstStyle/>
                    <a:p>
                      <a:r>
                        <a:rPr lang="en-US" dirty="0"/>
                        <a:t>92%</a:t>
                      </a:r>
                    </a:p>
                  </a:txBody>
                  <a:tcPr/>
                </a:tc>
                <a:extLst>
                  <a:ext uri="{0D108BD9-81ED-4DB2-BD59-A6C34878D82A}">
                    <a16:rowId xmlns:a16="http://schemas.microsoft.com/office/drawing/2014/main" val="10004"/>
                  </a:ext>
                </a:extLst>
              </a:tr>
              <a:tr h="407924">
                <a:tc>
                  <a:txBody>
                    <a:bodyPr/>
                    <a:lstStyle/>
                    <a:p>
                      <a:r>
                        <a:rPr lang="en-US" dirty="0" err="1"/>
                        <a:t>DeepFool</a:t>
                      </a:r>
                      <a:endParaRPr lang="en-US" dirty="0"/>
                    </a:p>
                  </a:txBody>
                  <a:tcPr/>
                </a:tc>
                <a:tc>
                  <a:txBody>
                    <a:bodyPr/>
                    <a:lstStyle/>
                    <a:p>
                      <a:r>
                        <a:rPr lang="en-US" dirty="0"/>
                        <a:t>3.15%</a:t>
                      </a:r>
                    </a:p>
                  </a:txBody>
                  <a:tcPr/>
                </a:tc>
                <a:tc>
                  <a:txBody>
                    <a:bodyPr/>
                    <a:lstStyle/>
                    <a:p>
                      <a:r>
                        <a:rPr lang="en-US" dirty="0"/>
                        <a:t>88%</a:t>
                      </a:r>
                    </a:p>
                  </a:txBody>
                  <a:tcPr/>
                </a:tc>
                <a:tc>
                  <a:txBody>
                    <a:bodyPr/>
                    <a:lstStyle/>
                    <a:p>
                      <a:r>
                        <a:rPr lang="en-US" dirty="0"/>
                        <a:t>91%</a:t>
                      </a:r>
                    </a:p>
                  </a:txBody>
                  <a:tcPr/>
                </a:tc>
                <a:tc>
                  <a:txBody>
                    <a:bodyPr/>
                    <a:lstStyle/>
                    <a:p>
                      <a:r>
                        <a:rPr lang="en-US" dirty="0"/>
                        <a:t>95%</a:t>
                      </a:r>
                    </a:p>
                  </a:txBody>
                  <a:tcPr/>
                </a:tc>
                <a:extLst>
                  <a:ext uri="{0D108BD9-81ED-4DB2-BD59-A6C34878D82A}">
                    <a16:rowId xmlns:a16="http://schemas.microsoft.com/office/drawing/2014/main" val="10005"/>
                  </a:ext>
                </a:extLst>
              </a:tr>
              <a:tr h="407924">
                <a:tc>
                  <a:txBody>
                    <a:bodyPr/>
                    <a:lstStyle/>
                    <a:p>
                      <a:r>
                        <a:rPr lang="en-US" dirty="0"/>
                        <a:t>VAM</a:t>
                      </a:r>
                    </a:p>
                  </a:txBody>
                  <a:tcPr/>
                </a:tc>
                <a:tc>
                  <a:txBody>
                    <a:bodyPr/>
                    <a:lstStyle/>
                    <a:p>
                      <a:r>
                        <a:rPr lang="en-US" dirty="0"/>
                        <a:t>90%</a:t>
                      </a:r>
                    </a:p>
                  </a:txBody>
                  <a:tcPr/>
                </a:tc>
                <a:tc>
                  <a:txBody>
                    <a:bodyPr/>
                    <a:lstStyle/>
                    <a:p>
                      <a:r>
                        <a:rPr lang="en-US" dirty="0"/>
                        <a:t>92.5%</a:t>
                      </a:r>
                    </a:p>
                  </a:txBody>
                  <a:tcPr/>
                </a:tc>
                <a:tc>
                  <a:txBody>
                    <a:bodyPr/>
                    <a:lstStyle/>
                    <a:p>
                      <a:r>
                        <a:rPr lang="en-US" dirty="0"/>
                        <a:t>93%</a:t>
                      </a:r>
                    </a:p>
                  </a:txBody>
                  <a:tcPr/>
                </a:tc>
                <a:tc>
                  <a:txBody>
                    <a:bodyPr/>
                    <a:lstStyle/>
                    <a:p>
                      <a:r>
                        <a:rPr lang="en-US" dirty="0"/>
                        <a:t>96%</a:t>
                      </a:r>
                    </a:p>
                  </a:txBody>
                  <a:tcPr/>
                </a:tc>
                <a:extLst>
                  <a:ext uri="{0D108BD9-81ED-4DB2-BD59-A6C34878D82A}">
                    <a16:rowId xmlns:a16="http://schemas.microsoft.com/office/drawing/2014/main" val="10006"/>
                  </a:ext>
                </a:extLst>
              </a:tr>
              <a:tr h="407924">
                <a:tc>
                  <a:txBody>
                    <a:bodyPr/>
                    <a:lstStyle/>
                    <a:p>
                      <a:r>
                        <a:rPr lang="en-US" dirty="0"/>
                        <a:t>LBFGS</a:t>
                      </a:r>
                    </a:p>
                  </a:txBody>
                  <a:tcPr/>
                </a:tc>
                <a:tc>
                  <a:txBody>
                    <a:bodyPr/>
                    <a:lstStyle/>
                    <a:p>
                      <a:r>
                        <a:rPr lang="en-US" dirty="0"/>
                        <a:t>9.8%</a:t>
                      </a:r>
                    </a:p>
                  </a:txBody>
                  <a:tcPr/>
                </a:tc>
                <a:tc>
                  <a:txBody>
                    <a:bodyPr/>
                    <a:lstStyle/>
                    <a:p>
                      <a:r>
                        <a:rPr lang="en-US" dirty="0"/>
                        <a:t>85.5%</a:t>
                      </a:r>
                    </a:p>
                  </a:txBody>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2886321493"/>
                  </a:ext>
                </a:extLst>
              </a:tr>
              <a:tr h="407924">
                <a:tc>
                  <a:txBody>
                    <a:bodyPr/>
                    <a:lstStyle/>
                    <a:p>
                      <a:r>
                        <a:rPr lang="en-US" dirty="0"/>
                        <a:t>ENM</a:t>
                      </a:r>
                    </a:p>
                  </a:txBody>
                  <a:tcPr/>
                </a:tc>
                <a:tc>
                  <a:txBody>
                    <a:bodyPr/>
                    <a:lstStyle/>
                    <a:p>
                      <a:r>
                        <a:rPr lang="en-US" dirty="0"/>
                        <a:t>3.2%</a:t>
                      </a:r>
                    </a:p>
                  </a:txBody>
                  <a:tcPr/>
                </a:tc>
                <a:tc>
                  <a:txBody>
                    <a:bodyPr/>
                    <a:lstStyle/>
                    <a:p>
                      <a:r>
                        <a:rPr lang="en-US" dirty="0"/>
                        <a:t>87%</a:t>
                      </a:r>
                    </a:p>
                  </a:txBody>
                  <a:tcPr/>
                </a:tc>
                <a:tc>
                  <a:txBody>
                    <a:bodyPr/>
                    <a:lstStyle/>
                    <a:p>
                      <a:r>
                        <a:rPr lang="en-US" dirty="0"/>
                        <a:t>91%</a:t>
                      </a:r>
                    </a:p>
                  </a:txBody>
                  <a:tcPr/>
                </a:tc>
                <a:tc>
                  <a:txBody>
                    <a:bodyPr/>
                    <a:lstStyle/>
                    <a:p>
                      <a:r>
                        <a:rPr lang="en-US" dirty="0"/>
                        <a:t>95%</a:t>
                      </a:r>
                    </a:p>
                  </a:txBody>
                  <a:tcPr/>
                </a:tc>
                <a:extLst>
                  <a:ext uri="{0D108BD9-81ED-4DB2-BD59-A6C34878D82A}">
                    <a16:rowId xmlns:a16="http://schemas.microsoft.com/office/drawing/2014/main" val="2530366867"/>
                  </a:ext>
                </a:extLst>
              </a:tr>
              <a:tr h="407924">
                <a:tc>
                  <a:txBody>
                    <a:bodyPr/>
                    <a:lstStyle/>
                    <a:p>
                      <a:r>
                        <a:rPr lang="en-US" dirty="0"/>
                        <a:t>BIM</a:t>
                      </a:r>
                    </a:p>
                  </a:txBody>
                  <a:tcPr/>
                </a:tc>
                <a:tc>
                  <a:txBody>
                    <a:bodyPr/>
                    <a:lstStyle/>
                    <a:p>
                      <a:r>
                        <a:rPr lang="en-US" dirty="0"/>
                        <a:t>7.7%</a:t>
                      </a:r>
                    </a:p>
                  </a:txBody>
                  <a:tcPr/>
                </a:tc>
                <a:tc>
                  <a:txBody>
                    <a:bodyPr/>
                    <a:lstStyle/>
                    <a:p>
                      <a:r>
                        <a:rPr lang="en-US" dirty="0"/>
                        <a:t>42%</a:t>
                      </a:r>
                    </a:p>
                  </a:txBody>
                  <a:tcPr/>
                </a:tc>
                <a:tc>
                  <a:txBody>
                    <a:bodyPr/>
                    <a:lstStyle/>
                    <a:p>
                      <a:r>
                        <a:rPr lang="en-US" dirty="0"/>
                        <a:t>91%</a:t>
                      </a:r>
                    </a:p>
                  </a:txBody>
                  <a:tcPr/>
                </a:tc>
                <a:tc>
                  <a:txBody>
                    <a:bodyPr/>
                    <a:lstStyle/>
                    <a:p>
                      <a:r>
                        <a:rPr lang="en-US" dirty="0"/>
                        <a:t>95%</a:t>
                      </a:r>
                    </a:p>
                  </a:txBody>
                  <a:tcPr/>
                </a:tc>
                <a:extLst>
                  <a:ext uri="{0D108BD9-81ED-4DB2-BD59-A6C34878D82A}">
                    <a16:rowId xmlns:a16="http://schemas.microsoft.com/office/drawing/2014/main" val="2892770045"/>
                  </a:ext>
                </a:extLst>
              </a:tr>
            </a:tbl>
          </a:graphicData>
        </a:graphic>
      </p:graphicFrame>
      <p:sp>
        <p:nvSpPr>
          <p:cNvPr id="3" name="Rounded Rectangle 2"/>
          <p:cNvSpPr/>
          <p:nvPr/>
        </p:nvSpPr>
        <p:spPr>
          <a:xfrm>
            <a:off x="2286000" y="2286000"/>
            <a:ext cx="2743200" cy="39624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962400" y="2276742"/>
            <a:ext cx="2743200" cy="39624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086600" y="2276742"/>
            <a:ext cx="1676400" cy="39624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708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7" grpId="0" animBg="1"/>
      <p:bldP spid="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128"/>
            <a:ext cx="7924800" cy="1143000"/>
          </a:xfrm>
        </p:spPr>
        <p:txBody>
          <a:bodyPr>
            <a:normAutofit fontScale="90000"/>
          </a:bodyPr>
          <a:lstStyle/>
          <a:p>
            <a:r>
              <a:rPr lang="en-US" dirty="0"/>
              <a:t>Performance of attacks on Pixel Domain</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16424717"/>
              </p:ext>
            </p:extLst>
          </p:nvPr>
        </p:nvGraphicFramePr>
        <p:xfrm>
          <a:off x="2194560" y="1752600"/>
          <a:ext cx="4754880" cy="3352800"/>
        </p:xfrm>
        <a:graphic>
          <a:graphicData uri="http://schemas.openxmlformats.org/drawingml/2006/table">
            <a:tbl>
              <a:tblPr firstRow="1" bandRow="1">
                <a:tableStyleId>{616DA210-FB5B-4158-B5E0-FEB733F419BA}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tblGrid>
              <a:tr h="905256">
                <a:tc>
                  <a:txBody>
                    <a:bodyPr/>
                    <a:lstStyle/>
                    <a:p>
                      <a:pPr algn="ctr"/>
                      <a:r>
                        <a:rPr lang="en-US" dirty="0"/>
                        <a:t>Attack</a:t>
                      </a:r>
                    </a:p>
                  </a:txBody>
                  <a:tcPr/>
                </a:tc>
                <a:tc>
                  <a:txBody>
                    <a:bodyPr/>
                    <a:lstStyle/>
                    <a:p>
                      <a:pPr algn="ctr"/>
                      <a:r>
                        <a:rPr lang="en-US" sz="1200" dirty="0"/>
                        <a:t>Accuracy of after attacking</a:t>
                      </a:r>
                      <a:r>
                        <a:rPr lang="en-US" sz="1200" baseline="0" dirty="0"/>
                        <a:t> </a:t>
                      </a:r>
                      <a:r>
                        <a:rPr lang="en-US" sz="1200" baseline="0" dirty="0">
                          <a:solidFill>
                            <a:srgbClr val="FF0000"/>
                          </a:solidFill>
                        </a:rPr>
                        <a:t>permuted</a:t>
                      </a:r>
                      <a:r>
                        <a:rPr lang="en-US" sz="1200" baseline="0" dirty="0"/>
                        <a:t> Model on</a:t>
                      </a:r>
                      <a:r>
                        <a:rPr lang="en-US" sz="1200" dirty="0"/>
                        <a:t> seed 100</a:t>
                      </a:r>
                    </a:p>
                  </a:txBody>
                  <a:tcPr/>
                </a:tc>
                <a:tc>
                  <a:txBody>
                    <a:bodyPr/>
                    <a:lstStyle/>
                    <a:p>
                      <a:pPr algn="ctr"/>
                      <a:r>
                        <a:rPr lang="en-US" sz="1200" dirty="0"/>
                        <a:t>Accuracy of </a:t>
                      </a:r>
                      <a:r>
                        <a:rPr lang="en-US" sz="1200" dirty="0">
                          <a:solidFill>
                            <a:srgbClr val="FF0000"/>
                          </a:solidFill>
                        </a:rPr>
                        <a:t>permuted</a:t>
                      </a:r>
                      <a:r>
                        <a:rPr lang="en-US" sz="1200" dirty="0"/>
                        <a:t> Model on other seeds</a:t>
                      </a:r>
                    </a:p>
                  </a:txBody>
                  <a:tcPr/>
                </a:tc>
                <a:extLst>
                  <a:ext uri="{0D108BD9-81ED-4DB2-BD59-A6C34878D82A}">
                    <a16:rowId xmlns:a16="http://schemas.microsoft.com/office/drawing/2014/main" val="10000"/>
                  </a:ext>
                </a:extLst>
              </a:tr>
              <a:tr h="407924">
                <a:tc>
                  <a:txBody>
                    <a:bodyPr/>
                    <a:lstStyle/>
                    <a:p>
                      <a:r>
                        <a:rPr lang="en-US" dirty="0"/>
                        <a:t>FGSM</a:t>
                      </a:r>
                    </a:p>
                  </a:txBody>
                  <a:tcPr/>
                </a:tc>
                <a:tc>
                  <a:txBody>
                    <a:bodyPr/>
                    <a:lstStyle/>
                    <a:p>
                      <a:r>
                        <a:rPr lang="en-US" dirty="0"/>
                        <a:t>89%</a:t>
                      </a:r>
                    </a:p>
                  </a:txBody>
                  <a:tcPr/>
                </a:tc>
                <a:tc>
                  <a:txBody>
                    <a:bodyPr/>
                    <a:lstStyle/>
                    <a:p>
                      <a:r>
                        <a:rPr lang="en-US" dirty="0"/>
                        <a:t>95.4%</a:t>
                      </a:r>
                    </a:p>
                  </a:txBody>
                  <a:tcPr/>
                </a:tc>
                <a:extLst>
                  <a:ext uri="{0D108BD9-81ED-4DB2-BD59-A6C34878D82A}">
                    <a16:rowId xmlns:a16="http://schemas.microsoft.com/office/drawing/2014/main" val="10001"/>
                  </a:ext>
                </a:extLst>
              </a:tr>
              <a:tr h="407924">
                <a:tc>
                  <a:txBody>
                    <a:bodyPr/>
                    <a:lstStyle/>
                    <a:p>
                      <a:r>
                        <a:rPr lang="en-US" dirty="0"/>
                        <a:t>MIM</a:t>
                      </a:r>
                    </a:p>
                  </a:txBody>
                  <a:tcPr/>
                </a:tc>
                <a:tc>
                  <a:txBody>
                    <a:bodyPr/>
                    <a:lstStyle/>
                    <a:p>
                      <a:r>
                        <a:rPr lang="en-US" dirty="0"/>
                        <a:t>48%</a:t>
                      </a:r>
                    </a:p>
                  </a:txBody>
                  <a:tcPr/>
                </a:tc>
                <a:tc>
                  <a:txBody>
                    <a:bodyPr/>
                    <a:lstStyle/>
                    <a:p>
                      <a:r>
                        <a:rPr lang="en-US" dirty="0"/>
                        <a:t>85%</a:t>
                      </a:r>
                    </a:p>
                  </a:txBody>
                  <a:tcPr/>
                </a:tc>
                <a:extLst>
                  <a:ext uri="{0D108BD9-81ED-4DB2-BD59-A6C34878D82A}">
                    <a16:rowId xmlns:a16="http://schemas.microsoft.com/office/drawing/2014/main" val="10002"/>
                  </a:ext>
                </a:extLst>
              </a:tr>
              <a:tr h="407924">
                <a:tc>
                  <a:txBody>
                    <a:bodyPr/>
                    <a:lstStyle/>
                    <a:p>
                      <a:r>
                        <a:rPr lang="en-US" dirty="0"/>
                        <a:t>C &amp; W</a:t>
                      </a:r>
                    </a:p>
                  </a:txBody>
                  <a:tcPr/>
                </a:tc>
                <a:tc>
                  <a:txBody>
                    <a:bodyPr/>
                    <a:lstStyle/>
                    <a:p>
                      <a:r>
                        <a:rPr lang="en-US" dirty="0"/>
                        <a:t>9%</a:t>
                      </a:r>
                    </a:p>
                  </a:txBody>
                  <a:tcPr/>
                </a:tc>
                <a:tc>
                  <a:txBody>
                    <a:bodyPr/>
                    <a:lstStyle/>
                    <a:p>
                      <a:r>
                        <a:rPr lang="en-US" dirty="0"/>
                        <a:t>91.7%</a:t>
                      </a:r>
                    </a:p>
                  </a:txBody>
                  <a:tcPr/>
                </a:tc>
                <a:extLst>
                  <a:ext uri="{0D108BD9-81ED-4DB2-BD59-A6C34878D82A}">
                    <a16:rowId xmlns:a16="http://schemas.microsoft.com/office/drawing/2014/main" val="10003"/>
                  </a:ext>
                </a:extLst>
              </a:tr>
              <a:tr h="407924">
                <a:tc>
                  <a:txBody>
                    <a:bodyPr/>
                    <a:lstStyle/>
                    <a:p>
                      <a:r>
                        <a:rPr lang="en-US" dirty="0"/>
                        <a:t>PGD</a:t>
                      </a:r>
                    </a:p>
                  </a:txBody>
                  <a:tcPr/>
                </a:tc>
                <a:tc>
                  <a:txBody>
                    <a:bodyPr/>
                    <a:lstStyle/>
                    <a:p>
                      <a:r>
                        <a:rPr lang="en-US" dirty="0"/>
                        <a:t>82%</a:t>
                      </a:r>
                    </a:p>
                  </a:txBody>
                  <a:tcPr/>
                </a:tc>
                <a:tc>
                  <a:txBody>
                    <a:bodyPr/>
                    <a:lstStyle/>
                    <a:p>
                      <a:r>
                        <a:rPr lang="en-US" dirty="0"/>
                        <a:t>96%</a:t>
                      </a:r>
                    </a:p>
                  </a:txBody>
                  <a:tcPr/>
                </a:tc>
                <a:extLst>
                  <a:ext uri="{0D108BD9-81ED-4DB2-BD59-A6C34878D82A}">
                    <a16:rowId xmlns:a16="http://schemas.microsoft.com/office/drawing/2014/main" val="10004"/>
                  </a:ext>
                </a:extLst>
              </a:tr>
              <a:tr h="407924">
                <a:tc>
                  <a:txBody>
                    <a:bodyPr/>
                    <a:lstStyle/>
                    <a:p>
                      <a:r>
                        <a:rPr lang="en-US" dirty="0"/>
                        <a:t>VAM</a:t>
                      </a:r>
                    </a:p>
                  </a:txBody>
                  <a:tcPr/>
                </a:tc>
                <a:tc>
                  <a:txBody>
                    <a:bodyPr/>
                    <a:lstStyle/>
                    <a:p>
                      <a:r>
                        <a:rPr lang="en-US" dirty="0"/>
                        <a:t>95%</a:t>
                      </a:r>
                    </a:p>
                  </a:txBody>
                  <a:tcPr/>
                </a:tc>
                <a:tc>
                  <a:txBody>
                    <a:bodyPr/>
                    <a:lstStyle/>
                    <a:p>
                      <a:r>
                        <a:rPr lang="en-US" dirty="0"/>
                        <a:t>98%</a:t>
                      </a:r>
                    </a:p>
                  </a:txBody>
                  <a:tcPr/>
                </a:tc>
                <a:extLst>
                  <a:ext uri="{0D108BD9-81ED-4DB2-BD59-A6C34878D82A}">
                    <a16:rowId xmlns:a16="http://schemas.microsoft.com/office/drawing/2014/main" val="10006"/>
                  </a:ext>
                </a:extLst>
              </a:tr>
              <a:tr h="407924">
                <a:tc>
                  <a:txBody>
                    <a:bodyPr/>
                    <a:lstStyle/>
                    <a:p>
                      <a:r>
                        <a:rPr lang="en-US" dirty="0"/>
                        <a:t>BIM</a:t>
                      </a:r>
                    </a:p>
                  </a:txBody>
                  <a:tcPr/>
                </a:tc>
                <a:tc>
                  <a:txBody>
                    <a:bodyPr/>
                    <a:lstStyle/>
                    <a:p>
                      <a:r>
                        <a:rPr lang="en-US" dirty="0"/>
                        <a:t>70%</a:t>
                      </a:r>
                    </a:p>
                  </a:txBody>
                  <a:tcPr/>
                </a:tc>
                <a:tc>
                  <a:txBody>
                    <a:bodyPr/>
                    <a:lstStyle/>
                    <a:p>
                      <a:r>
                        <a:rPr lang="en-US" dirty="0"/>
                        <a:t>95%</a:t>
                      </a:r>
                    </a:p>
                  </a:txBody>
                  <a:tcPr/>
                </a:tc>
                <a:extLst>
                  <a:ext uri="{0D108BD9-81ED-4DB2-BD59-A6C34878D82A}">
                    <a16:rowId xmlns:a16="http://schemas.microsoft.com/office/drawing/2014/main" val="2892770045"/>
                  </a:ext>
                </a:extLst>
              </a:tr>
            </a:tbl>
          </a:graphicData>
        </a:graphic>
      </p:graphicFrame>
    </p:spTree>
    <p:extLst>
      <p:ext uri="{BB962C8B-B14F-4D97-AF65-F5344CB8AC3E}">
        <p14:creationId xmlns:p14="http://schemas.microsoft.com/office/powerpoint/2010/main" val="414382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adversarial attack?</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85685" y="1888314"/>
            <a:ext cx="7772400" cy="1979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798958" y="4025710"/>
            <a:ext cx="675826" cy="369332"/>
          </a:xfrm>
          <a:prstGeom prst="rect">
            <a:avLst/>
          </a:prstGeom>
          <a:noFill/>
        </p:spPr>
        <p:txBody>
          <a:bodyPr wrap="none" rtlCol="0">
            <a:spAutoFit/>
          </a:bodyPr>
          <a:lstStyle/>
          <a:p>
            <a:pPr algn="ctr"/>
            <a:r>
              <a:rPr lang="en-US" dirty="0"/>
              <a:t>Panda</a:t>
            </a:r>
          </a:p>
        </p:txBody>
      </p:sp>
      <p:sp>
        <p:nvSpPr>
          <p:cNvPr id="6" name="TextBox 5"/>
          <p:cNvSpPr txBox="1"/>
          <p:nvPr/>
        </p:nvSpPr>
        <p:spPr>
          <a:xfrm>
            <a:off x="7137846" y="4025710"/>
            <a:ext cx="802784" cy="369332"/>
          </a:xfrm>
          <a:prstGeom prst="rect">
            <a:avLst/>
          </a:prstGeom>
          <a:noFill/>
        </p:spPr>
        <p:txBody>
          <a:bodyPr wrap="none" rtlCol="0">
            <a:spAutoFit/>
          </a:bodyPr>
          <a:lstStyle/>
          <a:p>
            <a:pPr algn="ctr"/>
            <a:r>
              <a:rPr lang="en-US" dirty="0"/>
              <a:t>Gibbon</a:t>
            </a:r>
          </a:p>
        </p:txBody>
      </p:sp>
      <p:sp>
        <p:nvSpPr>
          <p:cNvPr id="7" name="TextBox 6"/>
          <p:cNvSpPr txBox="1"/>
          <p:nvPr/>
        </p:nvSpPr>
        <p:spPr>
          <a:xfrm>
            <a:off x="4607962" y="3887211"/>
            <a:ext cx="1242521" cy="646331"/>
          </a:xfrm>
          <a:prstGeom prst="rect">
            <a:avLst/>
          </a:prstGeom>
          <a:noFill/>
        </p:spPr>
        <p:txBody>
          <a:bodyPr wrap="none" rtlCol="0">
            <a:spAutoFit/>
          </a:bodyPr>
          <a:lstStyle/>
          <a:p>
            <a:pPr algn="ctr"/>
            <a:r>
              <a:rPr lang="en-US" dirty="0"/>
              <a:t>Intentional</a:t>
            </a:r>
          </a:p>
          <a:p>
            <a:pPr algn="ctr"/>
            <a:r>
              <a:rPr lang="en-US" dirty="0"/>
              <a:t>Perturbation</a:t>
            </a:r>
          </a:p>
        </p:txBody>
      </p:sp>
      <p:sp>
        <p:nvSpPr>
          <p:cNvPr id="8" name="TextBox 7"/>
          <p:cNvSpPr txBox="1"/>
          <p:nvPr/>
        </p:nvSpPr>
        <p:spPr>
          <a:xfrm>
            <a:off x="5562600" y="5974880"/>
            <a:ext cx="3138616" cy="276999"/>
          </a:xfrm>
          <a:prstGeom prst="rect">
            <a:avLst/>
          </a:prstGeom>
          <a:noFill/>
        </p:spPr>
        <p:txBody>
          <a:bodyPr wrap="none" rtlCol="0">
            <a:spAutoFit/>
          </a:bodyPr>
          <a:lstStyle/>
          <a:p>
            <a:r>
              <a:rPr lang="en-US" sz="1200" dirty="0" err="1"/>
              <a:t>Goodfellow</a:t>
            </a:r>
            <a:r>
              <a:rPr lang="en-US" sz="1200" dirty="0"/>
              <a:t> 2014: https://arxiv.org/abs/1412.6572</a:t>
            </a:r>
          </a:p>
        </p:txBody>
      </p:sp>
      <p:sp>
        <p:nvSpPr>
          <p:cNvPr id="9" name="TextBox 8"/>
          <p:cNvSpPr txBox="1"/>
          <p:nvPr/>
        </p:nvSpPr>
        <p:spPr>
          <a:xfrm>
            <a:off x="2819400" y="5181600"/>
            <a:ext cx="4104970" cy="369332"/>
          </a:xfrm>
          <a:prstGeom prst="rect">
            <a:avLst/>
          </a:prstGeom>
          <a:noFill/>
        </p:spPr>
        <p:txBody>
          <a:bodyPr wrap="none" rtlCol="0">
            <a:spAutoFit/>
          </a:bodyPr>
          <a:lstStyle/>
          <a:p>
            <a:r>
              <a:rPr lang="en-US" dirty="0"/>
              <a:t>Neural Networks are not learning true features</a:t>
            </a:r>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6573" y="5150864"/>
            <a:ext cx="422012" cy="430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816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Block Diagram</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034053"/>
            <a:ext cx="803871" cy="814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ight Arrow 8"/>
          <p:cNvSpPr/>
          <p:nvPr/>
        </p:nvSpPr>
        <p:spPr>
          <a:xfrm>
            <a:off x="932256" y="2848319"/>
            <a:ext cx="122535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2157614" y="2416122"/>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306414" y="2791050"/>
            <a:ext cx="1128835" cy="369332"/>
          </a:xfrm>
          <a:prstGeom prst="rect">
            <a:avLst/>
          </a:prstGeom>
          <a:noFill/>
        </p:spPr>
        <p:txBody>
          <a:bodyPr wrap="none" rtlCol="0">
            <a:spAutoFit/>
          </a:bodyPr>
          <a:lstStyle/>
          <a:p>
            <a:r>
              <a:rPr lang="en-US" dirty="0"/>
              <a:t>2-dim DFT</a:t>
            </a:r>
          </a:p>
        </p:txBody>
      </p:sp>
      <p:sp>
        <p:nvSpPr>
          <p:cNvPr id="12" name="Right Arrow 11"/>
          <p:cNvSpPr/>
          <p:nvPr/>
        </p:nvSpPr>
        <p:spPr>
          <a:xfrm>
            <a:off x="3605414" y="2895480"/>
            <a:ext cx="122535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ight Arrow 12"/>
          <p:cNvSpPr/>
          <p:nvPr/>
        </p:nvSpPr>
        <p:spPr>
          <a:xfrm rot="5400000">
            <a:off x="2391159" y="3888732"/>
            <a:ext cx="95934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3810000" y="3087011"/>
            <a:ext cx="651140" cy="369332"/>
          </a:xfrm>
          <a:prstGeom prst="rect">
            <a:avLst/>
          </a:prstGeom>
          <a:noFill/>
        </p:spPr>
        <p:txBody>
          <a:bodyPr wrap="none" rtlCol="0">
            <a:spAutoFit/>
          </a:bodyPr>
          <a:lstStyle/>
          <a:p>
            <a:r>
              <a:rPr lang="en-US" dirty="0"/>
              <a:t>Phase</a:t>
            </a:r>
          </a:p>
        </p:txBody>
      </p:sp>
      <p:sp>
        <p:nvSpPr>
          <p:cNvPr id="15" name="TextBox 14"/>
          <p:cNvSpPr txBox="1"/>
          <p:nvPr/>
        </p:nvSpPr>
        <p:spPr>
          <a:xfrm>
            <a:off x="830296" y="3103113"/>
            <a:ext cx="1325748" cy="369332"/>
          </a:xfrm>
          <a:prstGeom prst="rect">
            <a:avLst/>
          </a:prstGeom>
          <a:noFill/>
        </p:spPr>
        <p:txBody>
          <a:bodyPr wrap="none" rtlCol="0">
            <a:spAutoFit/>
          </a:bodyPr>
          <a:lstStyle/>
          <a:p>
            <a:r>
              <a:rPr lang="en-US" dirty="0"/>
              <a:t>Pixel Domain</a:t>
            </a:r>
          </a:p>
        </p:txBody>
      </p:sp>
      <p:sp>
        <p:nvSpPr>
          <p:cNvPr id="16" name="TextBox 15"/>
          <p:cNvSpPr txBox="1"/>
          <p:nvPr/>
        </p:nvSpPr>
        <p:spPr>
          <a:xfrm>
            <a:off x="1669101" y="3842795"/>
            <a:ext cx="1074333" cy="369332"/>
          </a:xfrm>
          <a:prstGeom prst="rect">
            <a:avLst/>
          </a:prstGeom>
          <a:noFill/>
        </p:spPr>
        <p:txBody>
          <a:bodyPr wrap="none" rtlCol="0">
            <a:spAutoFit/>
          </a:bodyPr>
          <a:lstStyle/>
          <a:p>
            <a:r>
              <a:rPr lang="en-US" dirty="0"/>
              <a:t>Magnitude</a:t>
            </a:r>
          </a:p>
        </p:txBody>
      </p:sp>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3090187" y="3628080"/>
            <a:ext cx="798761" cy="798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4830772" y="2463283"/>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830772" y="2826240"/>
            <a:ext cx="1528106" cy="338554"/>
          </a:xfrm>
          <a:prstGeom prst="rect">
            <a:avLst/>
          </a:prstGeom>
          <a:noFill/>
        </p:spPr>
        <p:txBody>
          <a:bodyPr wrap="square" rtlCol="0">
            <a:spAutoFit/>
          </a:bodyPr>
          <a:lstStyle/>
          <a:p>
            <a:r>
              <a:rPr lang="en-US" sz="1600" dirty="0"/>
              <a:t>Attack Algorithm</a:t>
            </a:r>
          </a:p>
        </p:txBody>
      </p:sp>
      <p:sp>
        <p:nvSpPr>
          <p:cNvPr id="21" name="Right Arrow 20"/>
          <p:cNvSpPr/>
          <p:nvPr/>
        </p:nvSpPr>
        <p:spPr>
          <a:xfrm rot="5400000">
            <a:off x="5333314" y="2092431"/>
            <a:ext cx="44271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4249905" y="1567934"/>
            <a:ext cx="2689839" cy="369332"/>
          </a:xfrm>
          <a:prstGeom prst="rect">
            <a:avLst/>
          </a:prstGeom>
          <a:noFill/>
        </p:spPr>
        <p:txBody>
          <a:bodyPr wrap="none" rtlCol="0">
            <a:spAutoFit/>
          </a:bodyPr>
          <a:lstStyle/>
          <a:p>
            <a:r>
              <a:rPr lang="en-US" dirty="0" err="1"/>
              <a:t>Unpermuted</a:t>
            </a:r>
            <a:r>
              <a:rPr lang="en-US" dirty="0"/>
              <a:t> Neural Network</a:t>
            </a:r>
          </a:p>
        </p:txBody>
      </p:sp>
      <p:sp>
        <p:nvSpPr>
          <p:cNvPr id="23" name="Rectangle 22"/>
          <p:cNvSpPr/>
          <p:nvPr/>
        </p:nvSpPr>
        <p:spPr>
          <a:xfrm>
            <a:off x="4135570" y="1447800"/>
            <a:ext cx="2951030" cy="550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154" y="3612680"/>
            <a:ext cx="833282" cy="829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ight Arrow 24"/>
          <p:cNvSpPr/>
          <p:nvPr/>
        </p:nvSpPr>
        <p:spPr>
          <a:xfrm rot="5400000">
            <a:off x="5074999" y="3930910"/>
            <a:ext cx="95934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6581" y="2185696"/>
            <a:ext cx="690127" cy="702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5741405" y="3842338"/>
            <a:ext cx="1647759" cy="369332"/>
          </a:xfrm>
          <a:prstGeom prst="rect">
            <a:avLst/>
          </a:prstGeom>
          <a:noFill/>
        </p:spPr>
        <p:txBody>
          <a:bodyPr wrap="none" rtlCol="0">
            <a:spAutoFit/>
          </a:bodyPr>
          <a:lstStyle/>
          <a:p>
            <a:r>
              <a:rPr lang="en-US" dirty="0"/>
              <a:t>Adversarial Phase</a:t>
            </a:r>
          </a:p>
        </p:txBody>
      </p:sp>
      <p:sp>
        <p:nvSpPr>
          <p:cNvPr id="28" name="TextBox 27"/>
          <p:cNvSpPr txBox="1"/>
          <p:nvPr/>
        </p:nvSpPr>
        <p:spPr>
          <a:xfrm>
            <a:off x="3079084" y="4628649"/>
            <a:ext cx="3414412" cy="369332"/>
          </a:xfrm>
          <a:prstGeom prst="rect">
            <a:avLst/>
          </a:prstGeom>
          <a:noFill/>
        </p:spPr>
        <p:txBody>
          <a:bodyPr wrap="square" rtlCol="0">
            <a:spAutoFit/>
          </a:bodyPr>
          <a:lstStyle/>
          <a:p>
            <a:r>
              <a:rPr lang="en-US" dirty="0"/>
              <a:t>Inverse 2-dim DFT</a:t>
            </a:r>
          </a:p>
        </p:txBody>
      </p:sp>
      <p:sp>
        <p:nvSpPr>
          <p:cNvPr id="29" name="Rectangle 28"/>
          <p:cNvSpPr/>
          <p:nvPr/>
        </p:nvSpPr>
        <p:spPr>
          <a:xfrm>
            <a:off x="2302798" y="4537980"/>
            <a:ext cx="3745961" cy="550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5400000">
            <a:off x="3655897" y="5440926"/>
            <a:ext cx="95934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2256631" y="5383657"/>
            <a:ext cx="1681422" cy="369332"/>
          </a:xfrm>
          <a:prstGeom prst="rect">
            <a:avLst/>
          </a:prstGeom>
          <a:noFill/>
        </p:spPr>
        <p:txBody>
          <a:bodyPr wrap="none" rtlCol="0">
            <a:spAutoFit/>
          </a:bodyPr>
          <a:lstStyle/>
          <a:p>
            <a:r>
              <a:rPr lang="en-US" dirty="0"/>
              <a:t>Adversarial Image</a:t>
            </a:r>
          </a:p>
        </p:txBody>
      </p:sp>
      <p:pic>
        <p:nvPicPr>
          <p:cNvPr id="3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84354" y="5162750"/>
            <a:ext cx="803871" cy="811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urved Right Arrow 2"/>
          <p:cNvSpPr/>
          <p:nvPr/>
        </p:nvSpPr>
        <p:spPr>
          <a:xfrm>
            <a:off x="678961" y="3910911"/>
            <a:ext cx="838200" cy="27217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p:cNvSpPr/>
          <p:nvPr/>
        </p:nvSpPr>
        <p:spPr>
          <a:xfrm>
            <a:off x="1544935" y="3733800"/>
            <a:ext cx="1198499" cy="6096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52570" y="6263316"/>
            <a:ext cx="3896772" cy="369332"/>
          </a:xfrm>
          <a:prstGeom prst="rect">
            <a:avLst/>
          </a:prstGeom>
          <a:noFill/>
        </p:spPr>
        <p:txBody>
          <a:bodyPr wrap="none" rtlCol="0">
            <a:spAutoFit/>
          </a:bodyPr>
          <a:lstStyle/>
          <a:p>
            <a:r>
              <a:rPr lang="en-US" dirty="0">
                <a:solidFill>
                  <a:srgbClr val="FF0000"/>
                </a:solidFill>
              </a:rPr>
              <a:t>Can adversary attack the magnitude domain?</a:t>
            </a:r>
          </a:p>
        </p:txBody>
      </p:sp>
    </p:spTree>
    <p:extLst>
      <p:ext uri="{BB962C8B-B14F-4D97-AF65-F5344CB8AC3E}">
        <p14:creationId xmlns:p14="http://schemas.microsoft.com/office/powerpoint/2010/main" val="322210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Adversary attack the magnitude domain?</a:t>
            </a:r>
          </a:p>
        </p:txBody>
      </p:sp>
      <p:sp>
        <p:nvSpPr>
          <p:cNvPr id="3" name="Content Placeholder 2"/>
          <p:cNvSpPr>
            <a:spLocks noGrp="1"/>
          </p:cNvSpPr>
          <p:nvPr>
            <p:ph sz="quarter" idx="1"/>
          </p:nvPr>
        </p:nvSpPr>
        <p:spPr>
          <a:xfrm>
            <a:off x="914400" y="2362200"/>
            <a:ext cx="7772400" cy="4572000"/>
          </a:xfrm>
        </p:spPr>
        <p:txBody>
          <a:bodyPr/>
          <a:lstStyle/>
          <a:p>
            <a:r>
              <a:rPr lang="en-US" dirty="0"/>
              <a:t>Since the neural network is trained in the phase domain, it is not still very clear how adversary can effectively attack the magnitude domain, but following analysis shows that adversary will have little hope for attacking magnitude domain</a:t>
            </a:r>
          </a:p>
        </p:txBody>
      </p:sp>
    </p:spTree>
    <p:extLst>
      <p:ext uri="{BB962C8B-B14F-4D97-AF65-F5344CB8AC3E}">
        <p14:creationId xmlns:p14="http://schemas.microsoft.com/office/powerpoint/2010/main" val="775407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Adversary attack the magnitude domain?</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034053"/>
            <a:ext cx="803871" cy="814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ight Arrow 8"/>
          <p:cNvSpPr/>
          <p:nvPr/>
        </p:nvSpPr>
        <p:spPr>
          <a:xfrm>
            <a:off x="932256" y="2848319"/>
            <a:ext cx="122535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2157614" y="2416122"/>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306414" y="2791050"/>
            <a:ext cx="1128835" cy="369332"/>
          </a:xfrm>
          <a:prstGeom prst="rect">
            <a:avLst/>
          </a:prstGeom>
          <a:noFill/>
        </p:spPr>
        <p:txBody>
          <a:bodyPr wrap="none" rtlCol="0">
            <a:spAutoFit/>
          </a:bodyPr>
          <a:lstStyle/>
          <a:p>
            <a:r>
              <a:rPr lang="en-US" dirty="0"/>
              <a:t>2-dim DFT</a:t>
            </a:r>
          </a:p>
        </p:txBody>
      </p:sp>
      <p:sp>
        <p:nvSpPr>
          <p:cNvPr id="12" name="Right Arrow 11"/>
          <p:cNvSpPr/>
          <p:nvPr/>
        </p:nvSpPr>
        <p:spPr>
          <a:xfrm>
            <a:off x="3605414" y="2895480"/>
            <a:ext cx="122535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ight Arrow 12"/>
          <p:cNvSpPr/>
          <p:nvPr/>
        </p:nvSpPr>
        <p:spPr>
          <a:xfrm rot="5400000">
            <a:off x="2391159" y="3888732"/>
            <a:ext cx="95934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3810000" y="3087011"/>
            <a:ext cx="651140" cy="369332"/>
          </a:xfrm>
          <a:prstGeom prst="rect">
            <a:avLst/>
          </a:prstGeom>
          <a:noFill/>
        </p:spPr>
        <p:txBody>
          <a:bodyPr wrap="none" rtlCol="0">
            <a:spAutoFit/>
          </a:bodyPr>
          <a:lstStyle/>
          <a:p>
            <a:r>
              <a:rPr lang="en-US" dirty="0"/>
              <a:t>Phase</a:t>
            </a:r>
          </a:p>
        </p:txBody>
      </p:sp>
      <p:sp>
        <p:nvSpPr>
          <p:cNvPr id="15" name="TextBox 14"/>
          <p:cNvSpPr txBox="1"/>
          <p:nvPr/>
        </p:nvSpPr>
        <p:spPr>
          <a:xfrm>
            <a:off x="830296" y="3103113"/>
            <a:ext cx="1325748" cy="369332"/>
          </a:xfrm>
          <a:prstGeom prst="rect">
            <a:avLst/>
          </a:prstGeom>
          <a:noFill/>
        </p:spPr>
        <p:txBody>
          <a:bodyPr wrap="none" rtlCol="0">
            <a:spAutoFit/>
          </a:bodyPr>
          <a:lstStyle/>
          <a:p>
            <a:r>
              <a:rPr lang="en-US" dirty="0"/>
              <a:t>Pixel Domain</a:t>
            </a:r>
          </a:p>
        </p:txBody>
      </p:sp>
      <p:sp>
        <p:nvSpPr>
          <p:cNvPr id="16" name="TextBox 15"/>
          <p:cNvSpPr txBox="1"/>
          <p:nvPr/>
        </p:nvSpPr>
        <p:spPr>
          <a:xfrm>
            <a:off x="1669101" y="3842795"/>
            <a:ext cx="1074333" cy="369332"/>
          </a:xfrm>
          <a:prstGeom prst="rect">
            <a:avLst/>
          </a:prstGeom>
          <a:noFill/>
        </p:spPr>
        <p:txBody>
          <a:bodyPr wrap="none" rtlCol="0">
            <a:spAutoFit/>
          </a:bodyPr>
          <a:lstStyle/>
          <a:p>
            <a:r>
              <a:rPr lang="en-US" dirty="0"/>
              <a:t>Magnitude</a:t>
            </a:r>
          </a:p>
        </p:txBody>
      </p:sp>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3090187" y="3628080"/>
            <a:ext cx="798761" cy="798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4830772" y="2463283"/>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830772" y="2826240"/>
            <a:ext cx="1528106" cy="338554"/>
          </a:xfrm>
          <a:prstGeom prst="rect">
            <a:avLst/>
          </a:prstGeom>
          <a:noFill/>
        </p:spPr>
        <p:txBody>
          <a:bodyPr wrap="square" rtlCol="0">
            <a:spAutoFit/>
          </a:bodyPr>
          <a:lstStyle/>
          <a:p>
            <a:r>
              <a:rPr lang="en-US" sz="1600" dirty="0"/>
              <a:t>Attack Algorithm</a:t>
            </a:r>
          </a:p>
        </p:txBody>
      </p:sp>
      <p:sp>
        <p:nvSpPr>
          <p:cNvPr id="21" name="Right Arrow 20"/>
          <p:cNvSpPr/>
          <p:nvPr/>
        </p:nvSpPr>
        <p:spPr>
          <a:xfrm rot="5400000">
            <a:off x="5333314" y="2092431"/>
            <a:ext cx="44271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4249905" y="1567934"/>
            <a:ext cx="2689839" cy="369332"/>
          </a:xfrm>
          <a:prstGeom prst="rect">
            <a:avLst/>
          </a:prstGeom>
          <a:noFill/>
        </p:spPr>
        <p:txBody>
          <a:bodyPr wrap="none" rtlCol="0">
            <a:spAutoFit/>
          </a:bodyPr>
          <a:lstStyle/>
          <a:p>
            <a:r>
              <a:rPr lang="en-US" dirty="0" err="1"/>
              <a:t>Unpermuted</a:t>
            </a:r>
            <a:r>
              <a:rPr lang="en-US" dirty="0"/>
              <a:t> Neural Network</a:t>
            </a:r>
          </a:p>
        </p:txBody>
      </p:sp>
      <p:sp>
        <p:nvSpPr>
          <p:cNvPr id="23" name="Rectangle 22"/>
          <p:cNvSpPr/>
          <p:nvPr/>
        </p:nvSpPr>
        <p:spPr>
          <a:xfrm>
            <a:off x="4135570" y="1447800"/>
            <a:ext cx="2951030" cy="550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154" y="3612680"/>
            <a:ext cx="833282" cy="829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ight Arrow 24"/>
          <p:cNvSpPr/>
          <p:nvPr/>
        </p:nvSpPr>
        <p:spPr>
          <a:xfrm rot="5400000">
            <a:off x="5074999" y="3930910"/>
            <a:ext cx="95934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6581" y="2185696"/>
            <a:ext cx="690127" cy="702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5741405" y="3842338"/>
            <a:ext cx="1647759" cy="369332"/>
          </a:xfrm>
          <a:prstGeom prst="rect">
            <a:avLst/>
          </a:prstGeom>
          <a:noFill/>
        </p:spPr>
        <p:txBody>
          <a:bodyPr wrap="none" rtlCol="0">
            <a:spAutoFit/>
          </a:bodyPr>
          <a:lstStyle/>
          <a:p>
            <a:r>
              <a:rPr lang="en-US" dirty="0"/>
              <a:t>Adversarial Phase</a:t>
            </a:r>
          </a:p>
        </p:txBody>
      </p:sp>
      <p:sp>
        <p:nvSpPr>
          <p:cNvPr id="28" name="TextBox 27"/>
          <p:cNvSpPr txBox="1"/>
          <p:nvPr/>
        </p:nvSpPr>
        <p:spPr>
          <a:xfrm>
            <a:off x="3079084" y="4628649"/>
            <a:ext cx="3414412" cy="369332"/>
          </a:xfrm>
          <a:prstGeom prst="rect">
            <a:avLst/>
          </a:prstGeom>
          <a:noFill/>
        </p:spPr>
        <p:txBody>
          <a:bodyPr wrap="square" rtlCol="0">
            <a:spAutoFit/>
          </a:bodyPr>
          <a:lstStyle/>
          <a:p>
            <a:r>
              <a:rPr lang="en-US" dirty="0"/>
              <a:t>Inverse 2-dim DFT</a:t>
            </a:r>
          </a:p>
        </p:txBody>
      </p:sp>
      <p:sp>
        <p:nvSpPr>
          <p:cNvPr id="29" name="Rectangle 28"/>
          <p:cNvSpPr/>
          <p:nvPr/>
        </p:nvSpPr>
        <p:spPr>
          <a:xfrm>
            <a:off x="2302798" y="4537980"/>
            <a:ext cx="3745961" cy="550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5400000">
            <a:off x="3655897" y="5440926"/>
            <a:ext cx="95934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2256631" y="5383657"/>
            <a:ext cx="1681422" cy="369332"/>
          </a:xfrm>
          <a:prstGeom prst="rect">
            <a:avLst/>
          </a:prstGeom>
          <a:noFill/>
        </p:spPr>
        <p:txBody>
          <a:bodyPr wrap="none" rtlCol="0">
            <a:spAutoFit/>
          </a:bodyPr>
          <a:lstStyle/>
          <a:p>
            <a:r>
              <a:rPr lang="en-US" dirty="0"/>
              <a:t>Adversarial Image</a:t>
            </a:r>
          </a:p>
        </p:txBody>
      </p:sp>
      <p:sp>
        <p:nvSpPr>
          <p:cNvPr id="3" name="Rectangle 2"/>
          <p:cNvSpPr/>
          <p:nvPr/>
        </p:nvSpPr>
        <p:spPr>
          <a:xfrm>
            <a:off x="3108994" y="3608823"/>
            <a:ext cx="769239" cy="8187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p:nvPr/>
        </p:nvPicPr>
        <p:blipFill rotWithShape="1">
          <a:blip r:embed="rId3">
            <a:extLst>
              <a:ext uri="{28A0092B-C50C-407E-A947-70E740481C1C}">
                <a14:useLocalDpi xmlns:a14="http://schemas.microsoft.com/office/drawing/2010/main" val="0"/>
              </a:ext>
            </a:extLst>
          </a:blip>
          <a:srcRect l="26866" t="29834" r="31343" b="23757"/>
          <a:stretch/>
        </p:blipFill>
        <p:spPr bwMode="auto">
          <a:xfrm>
            <a:off x="3349018" y="3856258"/>
            <a:ext cx="289190" cy="32385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28836" y="5169993"/>
            <a:ext cx="796660" cy="803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28836" y="5162750"/>
            <a:ext cx="803871" cy="811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705600" y="5486400"/>
            <a:ext cx="2091919" cy="646331"/>
          </a:xfrm>
          <a:prstGeom prst="rect">
            <a:avLst/>
          </a:prstGeom>
          <a:noFill/>
        </p:spPr>
        <p:txBody>
          <a:bodyPr wrap="none" rtlCol="0">
            <a:spAutoFit/>
          </a:bodyPr>
          <a:lstStyle/>
          <a:p>
            <a:r>
              <a:rPr lang="en-US" dirty="0">
                <a:solidFill>
                  <a:srgbClr val="FF0000"/>
                </a:solidFill>
              </a:rPr>
              <a:t>still 93% accuracy</a:t>
            </a:r>
          </a:p>
          <a:p>
            <a:r>
              <a:rPr lang="en-US" dirty="0">
                <a:solidFill>
                  <a:srgbClr val="FF0000"/>
                </a:solidFill>
              </a:rPr>
              <a:t>on permuted networks</a:t>
            </a:r>
          </a:p>
        </p:txBody>
      </p:sp>
    </p:spTree>
    <p:extLst>
      <p:ext uri="{BB962C8B-B14F-4D97-AF65-F5344CB8AC3E}">
        <p14:creationId xmlns:p14="http://schemas.microsoft.com/office/powerpoint/2010/main" val="32398542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in)">
                                      <p:cBhvr>
                                        <p:cTn id="10" dur="20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xit" presetSubtype="32" fill="hold" nodeType="clickEffect">
                                  <p:stCondLst>
                                    <p:cond delay="0"/>
                                  </p:stCondLst>
                                  <p:childTnLst>
                                    <p:anim calcmode="lin" valueType="num">
                                      <p:cBhvr>
                                        <p:cTn id="14" dur="500"/>
                                        <p:tgtEl>
                                          <p:spTgt spid="34"/>
                                        </p:tgtEl>
                                        <p:attrNameLst>
                                          <p:attrName>ppt_w</p:attrName>
                                        </p:attrNameLst>
                                      </p:cBhvr>
                                      <p:tavLst>
                                        <p:tav tm="0">
                                          <p:val>
                                            <p:strVal val="ppt_w"/>
                                          </p:val>
                                        </p:tav>
                                        <p:tav tm="100000">
                                          <p:val>
                                            <p:fltVal val="0"/>
                                          </p:val>
                                        </p:tav>
                                      </p:tavLst>
                                    </p:anim>
                                    <p:anim calcmode="lin" valueType="num">
                                      <p:cBhvr>
                                        <p:cTn id="15" dur="500"/>
                                        <p:tgtEl>
                                          <p:spTgt spid="34"/>
                                        </p:tgtEl>
                                        <p:attrNameLst>
                                          <p:attrName>ppt_h</p:attrName>
                                        </p:attrNameLst>
                                      </p:cBhvr>
                                      <p:tavLst>
                                        <p:tav tm="0">
                                          <p:val>
                                            <p:strVal val="ppt_h"/>
                                          </p:val>
                                        </p:tav>
                                        <p:tav tm="100000">
                                          <p:val>
                                            <p:fltVal val="0"/>
                                          </p:val>
                                        </p:tav>
                                      </p:tavLst>
                                    </p:anim>
                                    <p:animEffect transition="out" filter="fade">
                                      <p:cBhvr>
                                        <p:cTn id="16" dur="500"/>
                                        <p:tgtEl>
                                          <p:spTgt spid="34"/>
                                        </p:tgtEl>
                                      </p:cBhvr>
                                    </p:animEffect>
                                    <p:set>
                                      <p:cBhvr>
                                        <p:cTn id="17" dur="1" fill="hold">
                                          <p:stCondLst>
                                            <p:cond delay="499"/>
                                          </p:stCondLst>
                                        </p:cTn>
                                        <p:tgtEl>
                                          <p:spTgt spid="3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4"/>
                                        </p:tgtEl>
                                        <p:attrNameLst>
                                          <p:attrName>style.visibility</p:attrName>
                                        </p:attrNameLst>
                                      </p:cBhvr>
                                      <p:to>
                                        <p:strVal val="visible"/>
                                      </p:to>
                                    </p:set>
                                    <p:anim calcmode="lin" valueType="num">
                                      <p:cBhvr>
                                        <p:cTn id="22" dur="500" fill="hold"/>
                                        <p:tgtEl>
                                          <p:spTgt spid="3074"/>
                                        </p:tgtEl>
                                        <p:attrNameLst>
                                          <p:attrName>ppt_w</p:attrName>
                                        </p:attrNameLst>
                                      </p:cBhvr>
                                      <p:tavLst>
                                        <p:tav tm="0">
                                          <p:val>
                                            <p:fltVal val="0"/>
                                          </p:val>
                                        </p:tav>
                                        <p:tav tm="100000">
                                          <p:val>
                                            <p:strVal val="#ppt_w"/>
                                          </p:val>
                                        </p:tav>
                                      </p:tavLst>
                                    </p:anim>
                                    <p:anim calcmode="lin" valueType="num">
                                      <p:cBhvr>
                                        <p:cTn id="23" dur="500" fill="hold"/>
                                        <p:tgtEl>
                                          <p:spTgt spid="3074"/>
                                        </p:tgtEl>
                                        <p:attrNameLst>
                                          <p:attrName>ppt_h</p:attrName>
                                        </p:attrNameLst>
                                      </p:cBhvr>
                                      <p:tavLst>
                                        <p:tav tm="0">
                                          <p:val>
                                            <p:fltVal val="0"/>
                                          </p:val>
                                        </p:tav>
                                        <p:tav tm="100000">
                                          <p:val>
                                            <p:strVal val="#ppt_h"/>
                                          </p:val>
                                        </p:tav>
                                      </p:tavLst>
                                    </p:anim>
                                    <p:animEffect transition="in" filter="fade">
                                      <p:cBhvr>
                                        <p:cTn id="24" dur="500"/>
                                        <p:tgtEl>
                                          <p:spTgt spid="307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Adversary attack the magnitude domain?</a:t>
            </a:r>
          </a:p>
        </p:txBody>
      </p:sp>
      <p:sp>
        <p:nvSpPr>
          <p:cNvPr id="3" name="Content Placeholder 2"/>
          <p:cNvSpPr>
            <a:spLocks noGrp="1"/>
          </p:cNvSpPr>
          <p:nvPr>
            <p:ph sz="quarter" idx="1"/>
          </p:nvPr>
        </p:nvSpPr>
        <p:spPr>
          <a:xfrm>
            <a:off x="838200" y="1828800"/>
            <a:ext cx="7772400" cy="4572000"/>
          </a:xfrm>
        </p:spPr>
        <p:txBody>
          <a:bodyPr/>
          <a:lstStyle/>
          <a:p>
            <a:r>
              <a:rPr lang="en-US" sz="3600" dirty="0">
                <a:solidFill>
                  <a:srgbClr val="FF0000"/>
                </a:solidFill>
              </a:rPr>
              <a:t>NO</a:t>
            </a:r>
            <a:r>
              <a:rPr lang="en-US" dirty="0"/>
              <a:t>, if adversary wants the image to be imperceptible to human eye, he has to keep the low frequencies unchanged, and that’s what we need to get high accuracy</a:t>
            </a:r>
          </a:p>
        </p:txBody>
      </p:sp>
    </p:spTree>
    <p:extLst>
      <p:ext uri="{BB962C8B-B14F-4D97-AF65-F5344CB8AC3E}">
        <p14:creationId xmlns:p14="http://schemas.microsoft.com/office/powerpoint/2010/main" val="40251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if adversary uses permutation to attack?</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7767" y="2003923"/>
            <a:ext cx="803871" cy="814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ight Arrow 8"/>
          <p:cNvSpPr/>
          <p:nvPr/>
        </p:nvSpPr>
        <p:spPr>
          <a:xfrm>
            <a:off x="2237023" y="2818189"/>
            <a:ext cx="122535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3462381" y="2385992"/>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11181" y="2760920"/>
            <a:ext cx="1128835" cy="369332"/>
          </a:xfrm>
          <a:prstGeom prst="rect">
            <a:avLst/>
          </a:prstGeom>
          <a:noFill/>
        </p:spPr>
        <p:txBody>
          <a:bodyPr wrap="none" rtlCol="0">
            <a:spAutoFit/>
          </a:bodyPr>
          <a:lstStyle/>
          <a:p>
            <a:r>
              <a:rPr lang="en-US" dirty="0"/>
              <a:t>2-dim DFT</a:t>
            </a:r>
          </a:p>
        </p:txBody>
      </p:sp>
      <p:sp>
        <p:nvSpPr>
          <p:cNvPr id="12" name="Right Arrow 11"/>
          <p:cNvSpPr/>
          <p:nvPr/>
        </p:nvSpPr>
        <p:spPr>
          <a:xfrm>
            <a:off x="4910181" y="2865350"/>
            <a:ext cx="122535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ight Arrow 12"/>
          <p:cNvSpPr/>
          <p:nvPr/>
        </p:nvSpPr>
        <p:spPr>
          <a:xfrm rot="5400000">
            <a:off x="3695926" y="3858602"/>
            <a:ext cx="95934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5114767" y="3056881"/>
            <a:ext cx="651140" cy="369332"/>
          </a:xfrm>
          <a:prstGeom prst="rect">
            <a:avLst/>
          </a:prstGeom>
          <a:noFill/>
        </p:spPr>
        <p:txBody>
          <a:bodyPr wrap="none" rtlCol="0">
            <a:spAutoFit/>
          </a:bodyPr>
          <a:lstStyle/>
          <a:p>
            <a:r>
              <a:rPr lang="en-US" dirty="0"/>
              <a:t>Phase</a:t>
            </a:r>
          </a:p>
        </p:txBody>
      </p:sp>
      <p:sp>
        <p:nvSpPr>
          <p:cNvPr id="15" name="TextBox 14"/>
          <p:cNvSpPr txBox="1"/>
          <p:nvPr/>
        </p:nvSpPr>
        <p:spPr>
          <a:xfrm>
            <a:off x="2135063" y="3072983"/>
            <a:ext cx="1325748" cy="369332"/>
          </a:xfrm>
          <a:prstGeom prst="rect">
            <a:avLst/>
          </a:prstGeom>
          <a:noFill/>
        </p:spPr>
        <p:txBody>
          <a:bodyPr wrap="none" rtlCol="0">
            <a:spAutoFit/>
          </a:bodyPr>
          <a:lstStyle/>
          <a:p>
            <a:r>
              <a:rPr lang="en-US" dirty="0"/>
              <a:t>Pixel Domain</a:t>
            </a:r>
          </a:p>
        </p:txBody>
      </p:sp>
      <p:sp>
        <p:nvSpPr>
          <p:cNvPr id="16" name="TextBox 15"/>
          <p:cNvSpPr txBox="1"/>
          <p:nvPr/>
        </p:nvSpPr>
        <p:spPr>
          <a:xfrm>
            <a:off x="2973868" y="3812665"/>
            <a:ext cx="1074333" cy="369332"/>
          </a:xfrm>
          <a:prstGeom prst="rect">
            <a:avLst/>
          </a:prstGeom>
          <a:noFill/>
        </p:spPr>
        <p:txBody>
          <a:bodyPr wrap="none" rtlCol="0">
            <a:spAutoFit/>
          </a:bodyPr>
          <a:lstStyle/>
          <a:p>
            <a:r>
              <a:rPr lang="en-US" dirty="0"/>
              <a:t>Magnitude</a:t>
            </a:r>
          </a:p>
        </p:txBody>
      </p:sp>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4394954" y="3597950"/>
            <a:ext cx="798761" cy="798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6135539" y="2433153"/>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35539" y="2796110"/>
            <a:ext cx="1528106" cy="338554"/>
          </a:xfrm>
          <a:prstGeom prst="rect">
            <a:avLst/>
          </a:prstGeom>
          <a:noFill/>
        </p:spPr>
        <p:txBody>
          <a:bodyPr wrap="square" rtlCol="0">
            <a:spAutoFit/>
          </a:bodyPr>
          <a:lstStyle/>
          <a:p>
            <a:r>
              <a:rPr lang="en-US" sz="1600" dirty="0"/>
              <a:t>Attack Algorithm</a:t>
            </a:r>
          </a:p>
        </p:txBody>
      </p:sp>
      <p:sp>
        <p:nvSpPr>
          <p:cNvPr id="21" name="Right Arrow 20"/>
          <p:cNvSpPr/>
          <p:nvPr/>
        </p:nvSpPr>
        <p:spPr>
          <a:xfrm rot="5400000">
            <a:off x="6638081" y="2062301"/>
            <a:ext cx="44271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5554672" y="1537804"/>
            <a:ext cx="2689839" cy="369332"/>
          </a:xfrm>
          <a:prstGeom prst="rect">
            <a:avLst/>
          </a:prstGeom>
          <a:noFill/>
        </p:spPr>
        <p:txBody>
          <a:bodyPr wrap="none" rtlCol="0">
            <a:spAutoFit/>
          </a:bodyPr>
          <a:lstStyle/>
          <a:p>
            <a:r>
              <a:rPr lang="en-US" dirty="0" err="1"/>
              <a:t>Unpermuted</a:t>
            </a:r>
            <a:r>
              <a:rPr lang="en-US" dirty="0"/>
              <a:t> Neural Network</a:t>
            </a:r>
          </a:p>
        </p:txBody>
      </p:sp>
      <p:sp>
        <p:nvSpPr>
          <p:cNvPr id="23" name="Rectangle 22"/>
          <p:cNvSpPr/>
          <p:nvPr/>
        </p:nvSpPr>
        <p:spPr>
          <a:xfrm>
            <a:off x="5440337" y="1417670"/>
            <a:ext cx="2951030" cy="550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5921" y="3582550"/>
            <a:ext cx="833282" cy="829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ight Arrow 24"/>
          <p:cNvSpPr/>
          <p:nvPr/>
        </p:nvSpPr>
        <p:spPr>
          <a:xfrm rot="5400000">
            <a:off x="6379766" y="3900780"/>
            <a:ext cx="95934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71348" y="2155566"/>
            <a:ext cx="690127" cy="702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7046172" y="3812208"/>
            <a:ext cx="1647759" cy="369332"/>
          </a:xfrm>
          <a:prstGeom prst="rect">
            <a:avLst/>
          </a:prstGeom>
          <a:noFill/>
        </p:spPr>
        <p:txBody>
          <a:bodyPr wrap="none" rtlCol="0">
            <a:spAutoFit/>
          </a:bodyPr>
          <a:lstStyle/>
          <a:p>
            <a:r>
              <a:rPr lang="en-US" dirty="0"/>
              <a:t>Adversarial Phase</a:t>
            </a:r>
          </a:p>
        </p:txBody>
      </p:sp>
      <p:sp>
        <p:nvSpPr>
          <p:cNvPr id="28" name="TextBox 27"/>
          <p:cNvSpPr txBox="1"/>
          <p:nvPr/>
        </p:nvSpPr>
        <p:spPr>
          <a:xfrm>
            <a:off x="4383851" y="4598519"/>
            <a:ext cx="3414412" cy="369332"/>
          </a:xfrm>
          <a:prstGeom prst="rect">
            <a:avLst/>
          </a:prstGeom>
          <a:noFill/>
        </p:spPr>
        <p:txBody>
          <a:bodyPr wrap="square" rtlCol="0">
            <a:spAutoFit/>
          </a:bodyPr>
          <a:lstStyle/>
          <a:p>
            <a:r>
              <a:rPr lang="en-US" dirty="0"/>
              <a:t>Inverse 2-dim DFT</a:t>
            </a:r>
          </a:p>
        </p:txBody>
      </p:sp>
      <p:sp>
        <p:nvSpPr>
          <p:cNvPr id="29" name="Rectangle 28"/>
          <p:cNvSpPr/>
          <p:nvPr/>
        </p:nvSpPr>
        <p:spPr>
          <a:xfrm>
            <a:off x="3607565" y="4507850"/>
            <a:ext cx="3745961" cy="5506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5400000">
            <a:off x="5098836" y="5272624"/>
            <a:ext cx="683002"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3748546" y="5226087"/>
            <a:ext cx="1512978" cy="338554"/>
          </a:xfrm>
          <a:prstGeom prst="rect">
            <a:avLst/>
          </a:prstGeom>
          <a:noFill/>
        </p:spPr>
        <p:txBody>
          <a:bodyPr wrap="none" rtlCol="0">
            <a:spAutoFit/>
          </a:bodyPr>
          <a:lstStyle/>
          <a:p>
            <a:r>
              <a:rPr lang="en-US" sz="1600" dirty="0"/>
              <a:t>Adversarial Image</a:t>
            </a:r>
          </a:p>
        </p:txBody>
      </p:sp>
      <p:pic>
        <p:nvPicPr>
          <p:cNvPr id="3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89121" y="5132620"/>
            <a:ext cx="603441" cy="608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1588684" y="2473222"/>
            <a:ext cx="996037" cy="9690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636194" y="2750812"/>
            <a:ext cx="901016" cy="369332"/>
          </a:xfrm>
          <a:prstGeom prst="rect">
            <a:avLst/>
          </a:prstGeom>
          <a:noFill/>
        </p:spPr>
        <p:txBody>
          <a:bodyPr wrap="none" rtlCol="0">
            <a:spAutoFit/>
          </a:bodyPr>
          <a:lstStyle/>
          <a:p>
            <a:r>
              <a:rPr lang="en-US" dirty="0"/>
              <a:t>permute</a:t>
            </a:r>
          </a:p>
        </p:txBody>
      </p:sp>
      <p:sp>
        <p:nvSpPr>
          <p:cNvPr id="35" name="Right Arrow 34"/>
          <p:cNvSpPr/>
          <p:nvPr/>
        </p:nvSpPr>
        <p:spPr>
          <a:xfrm>
            <a:off x="2584721" y="2825183"/>
            <a:ext cx="85572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ight Arrow 37"/>
          <p:cNvSpPr/>
          <p:nvPr/>
        </p:nvSpPr>
        <p:spPr>
          <a:xfrm rot="16200000">
            <a:off x="1018521" y="4376081"/>
            <a:ext cx="2122324"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p:cNvSpPr txBox="1"/>
          <p:nvPr/>
        </p:nvSpPr>
        <p:spPr>
          <a:xfrm>
            <a:off x="1664096" y="5664796"/>
            <a:ext cx="729687" cy="369332"/>
          </a:xfrm>
          <a:prstGeom prst="rect">
            <a:avLst/>
          </a:prstGeom>
          <a:noFill/>
        </p:spPr>
        <p:txBody>
          <a:bodyPr wrap="none" rtlCol="0">
            <a:spAutoFit/>
          </a:bodyPr>
          <a:lstStyle/>
          <a:p>
            <a:r>
              <a:rPr lang="en-US" dirty="0">
                <a:solidFill>
                  <a:srgbClr val="00B050"/>
                </a:solidFill>
              </a:rPr>
              <a:t>Seed 1</a:t>
            </a:r>
          </a:p>
        </p:txBody>
      </p:sp>
      <p:pic>
        <p:nvPicPr>
          <p:cNvPr id="39"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59595" y="2109182"/>
            <a:ext cx="705977" cy="709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Rectangle 39"/>
          <p:cNvSpPr/>
          <p:nvPr/>
        </p:nvSpPr>
        <p:spPr>
          <a:xfrm>
            <a:off x="4983137" y="5472559"/>
            <a:ext cx="914400" cy="8153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983137" y="5726351"/>
            <a:ext cx="904799" cy="307777"/>
          </a:xfrm>
          <a:prstGeom prst="rect">
            <a:avLst/>
          </a:prstGeom>
          <a:noFill/>
        </p:spPr>
        <p:txBody>
          <a:bodyPr wrap="none" rtlCol="0">
            <a:spAutoFit/>
          </a:bodyPr>
          <a:lstStyle/>
          <a:p>
            <a:r>
              <a:rPr lang="en-US" sz="1400" dirty="0" err="1"/>
              <a:t>unpermute</a:t>
            </a:r>
            <a:endParaRPr lang="en-US" sz="1400" dirty="0"/>
          </a:p>
        </p:txBody>
      </p:sp>
      <p:sp>
        <p:nvSpPr>
          <p:cNvPr id="42" name="Right Arrow 41"/>
          <p:cNvSpPr/>
          <p:nvPr/>
        </p:nvSpPr>
        <p:spPr>
          <a:xfrm rot="5400000">
            <a:off x="5241816" y="5130403"/>
            <a:ext cx="397041"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Right Arrow 44"/>
          <p:cNvSpPr/>
          <p:nvPr/>
        </p:nvSpPr>
        <p:spPr>
          <a:xfrm>
            <a:off x="2537210" y="5726351"/>
            <a:ext cx="2445927"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Right Arrow 45"/>
          <p:cNvSpPr/>
          <p:nvPr/>
        </p:nvSpPr>
        <p:spPr>
          <a:xfrm>
            <a:off x="5902497" y="5741522"/>
            <a:ext cx="122535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3814" y="5151870"/>
            <a:ext cx="603441" cy="608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TextBox 47"/>
          <p:cNvSpPr txBox="1"/>
          <p:nvPr/>
        </p:nvSpPr>
        <p:spPr>
          <a:xfrm>
            <a:off x="5990841" y="5996316"/>
            <a:ext cx="1512978" cy="338554"/>
          </a:xfrm>
          <a:prstGeom prst="rect">
            <a:avLst/>
          </a:prstGeom>
          <a:noFill/>
        </p:spPr>
        <p:txBody>
          <a:bodyPr wrap="none" rtlCol="0">
            <a:spAutoFit/>
          </a:bodyPr>
          <a:lstStyle/>
          <a:p>
            <a:r>
              <a:rPr lang="en-US" sz="1600" dirty="0"/>
              <a:t>Adversarial Image</a:t>
            </a:r>
          </a:p>
        </p:txBody>
      </p:sp>
      <p:sp>
        <p:nvSpPr>
          <p:cNvPr id="4" name="TextBox 3"/>
          <p:cNvSpPr txBox="1"/>
          <p:nvPr/>
        </p:nvSpPr>
        <p:spPr>
          <a:xfrm>
            <a:off x="6958350" y="5257800"/>
            <a:ext cx="2397145" cy="523220"/>
          </a:xfrm>
          <a:prstGeom prst="rect">
            <a:avLst/>
          </a:prstGeom>
          <a:noFill/>
        </p:spPr>
        <p:txBody>
          <a:bodyPr wrap="square" rtlCol="0">
            <a:spAutoFit/>
          </a:bodyPr>
          <a:lstStyle/>
          <a:p>
            <a:r>
              <a:rPr lang="en-US" sz="1400" dirty="0"/>
              <a:t>75% accuracy on </a:t>
            </a:r>
            <a:r>
              <a:rPr lang="en-US" sz="1400" dirty="0">
                <a:solidFill>
                  <a:srgbClr val="00B050"/>
                </a:solidFill>
              </a:rPr>
              <a:t>Seed 1</a:t>
            </a:r>
          </a:p>
          <a:p>
            <a:r>
              <a:rPr lang="en-US" sz="1400" dirty="0"/>
              <a:t>92% accuracy on</a:t>
            </a:r>
            <a:r>
              <a:rPr lang="en-US" sz="1400" dirty="0">
                <a:solidFill>
                  <a:srgbClr val="00B050"/>
                </a:solidFill>
              </a:rPr>
              <a:t> </a:t>
            </a:r>
            <a:r>
              <a:rPr lang="en-US" sz="1400" dirty="0">
                <a:solidFill>
                  <a:schemeClr val="accent1"/>
                </a:solidFill>
              </a:rPr>
              <a:t>hidden Seed</a:t>
            </a:r>
          </a:p>
        </p:txBody>
      </p:sp>
      <p:sp>
        <p:nvSpPr>
          <p:cNvPr id="5" name="TextBox 4"/>
          <p:cNvSpPr txBox="1"/>
          <p:nvPr/>
        </p:nvSpPr>
        <p:spPr>
          <a:xfrm>
            <a:off x="5823078" y="1537804"/>
            <a:ext cx="2153025" cy="369332"/>
          </a:xfrm>
          <a:prstGeom prst="rect">
            <a:avLst/>
          </a:prstGeom>
          <a:noFill/>
        </p:spPr>
        <p:txBody>
          <a:bodyPr wrap="none" rtlCol="0">
            <a:spAutoFit/>
          </a:bodyPr>
          <a:lstStyle/>
          <a:p>
            <a:r>
              <a:rPr lang="en-US" dirty="0">
                <a:solidFill>
                  <a:srgbClr val="00B050"/>
                </a:solidFill>
              </a:rPr>
              <a:t>Seed 1</a:t>
            </a:r>
            <a:r>
              <a:rPr lang="en-US" dirty="0"/>
              <a:t> Neural Network</a:t>
            </a:r>
          </a:p>
        </p:txBody>
      </p:sp>
    </p:spTree>
    <p:extLst>
      <p:ext uri="{BB962C8B-B14F-4D97-AF65-F5344CB8AC3E}">
        <p14:creationId xmlns:p14="http://schemas.microsoft.com/office/powerpoint/2010/main" val="79855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C -0.08368 -0.00046 -0.13489 0.00301 -0.20555 -0.00485 C -0.21163 -0.003 -0.20833 -0.00347 -0.20833 0.00255 " pathEditMode="relative" ptsTypes="ffA">
                                      <p:cBhvr>
                                        <p:cTn id="6" dur="2000" fill="hold"/>
                                        <p:tgtEl>
                                          <p:spTgt spid="9"/>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C -0.08368 -0.00046 -0.13489 0.00301 -0.20555 -0.00485 C -0.21163 -0.003 -0.20833 -0.00347 -0.20833 0.00255 " pathEditMode="relative" ptsTypes="ffA">
                                      <p:cBhvr>
                                        <p:cTn id="8" dur="2000" fill="hold"/>
                                        <p:tgtEl>
                                          <p:spTgt spid="15"/>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C -0.08368 -0.00046 -0.13489 0.00301 -0.20555 -0.00485 C -0.21163 -0.003 -0.20833 -0.00347 -0.20833 0.00255 " pathEditMode="relative" ptsTypes="ffA">
                                      <p:cBhvr>
                                        <p:cTn id="10" dur="2000" fill="hold"/>
                                        <p:tgtEl>
                                          <p:spTgt spid="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randombar(horizontal)">
                                      <p:cBhvr>
                                        <p:cTn id="15" dur="500"/>
                                        <p:tgtEl>
                                          <p:spTgt spid="3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randombar(horizontal)">
                                      <p:cBhvr>
                                        <p:cTn id="18" dur="500"/>
                                        <p:tgtEl>
                                          <p:spTgt spid="33"/>
                                        </p:tgtEl>
                                      </p:cBhvr>
                                    </p:animEffect>
                                  </p:childTnLst>
                                </p:cTn>
                              </p:par>
                              <p:par>
                                <p:cTn id="19" presetID="14" presetClass="entr" presetSubtype="1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randombar(horizontal)">
                                      <p:cBhvr>
                                        <p:cTn id="21" dur="500"/>
                                        <p:tgtEl>
                                          <p:spTgt spid="3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randombar(horizontal)">
                                      <p:cBhvr>
                                        <p:cTn id="24" dur="500"/>
                                        <p:tgtEl>
                                          <p:spTgt spid="38"/>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randombar(horizontal)">
                                      <p:cBhvr>
                                        <p:cTn id="27" dur="500"/>
                                        <p:tgtEl>
                                          <p:spTgt spid="35"/>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32"/>
                                        </p:tgtEl>
                                      </p:cBhvr>
                                    </p:animEffect>
                                    <p:set>
                                      <p:cBhvr>
                                        <p:cTn id="45" dur="1" fill="hold">
                                          <p:stCondLst>
                                            <p:cond delay="499"/>
                                          </p:stCondLst>
                                        </p:cTn>
                                        <p:tgtEl>
                                          <p:spTgt spid="32"/>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30"/>
                                        </p:tgtEl>
                                      </p:cBhvr>
                                    </p:animEffect>
                                    <p:set>
                                      <p:cBhvr>
                                        <p:cTn id="48" dur="1" fill="hold">
                                          <p:stCondLst>
                                            <p:cond delay="499"/>
                                          </p:stCondLst>
                                        </p:cTn>
                                        <p:tgtEl>
                                          <p:spTgt spid="30"/>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31"/>
                                        </p:tgtEl>
                                      </p:cBhvr>
                                    </p:animEffect>
                                    <p:set>
                                      <p:cBhvr>
                                        <p:cTn id="51" dur="1" fill="hold">
                                          <p:stCondLst>
                                            <p:cond delay="499"/>
                                          </p:stCondLst>
                                        </p:cTn>
                                        <p:tgtEl>
                                          <p:spTgt spid="31"/>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randombar(horizontal)">
                                      <p:cBhvr>
                                        <p:cTn id="56" dur="500"/>
                                        <p:tgtEl>
                                          <p:spTgt spid="47"/>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randombar(horizontal)">
                                      <p:cBhvr>
                                        <p:cTn id="59" dur="500"/>
                                        <p:tgtEl>
                                          <p:spTgt spid="48"/>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randombar(horizontal)">
                                      <p:cBhvr>
                                        <p:cTn id="62" dur="500"/>
                                        <p:tgtEl>
                                          <p:spTgt spid="42"/>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randombar(horizontal)">
                                      <p:cBhvr>
                                        <p:cTn id="65" dur="500"/>
                                        <p:tgtEl>
                                          <p:spTgt spid="41"/>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randombar(horizontal)">
                                      <p:cBhvr>
                                        <p:cTn id="68" dur="500"/>
                                        <p:tgtEl>
                                          <p:spTgt spid="4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randombar(horizontal)">
                                      <p:cBhvr>
                                        <p:cTn id="71" dur="500"/>
                                        <p:tgtEl>
                                          <p:spTgt spid="45"/>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randombar(horizontal)">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randombar(horizontal)">
                                      <p:cBhvr>
                                        <p:cTn id="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7" grpId="0"/>
      <p:bldP spid="30" grpId="0" animBg="1"/>
      <p:bldP spid="31" grpId="0"/>
      <p:bldP spid="33" grpId="0" animBg="1"/>
      <p:bldP spid="34" grpId="0"/>
      <p:bldP spid="35" grpId="0" animBg="1"/>
      <p:bldP spid="38" grpId="0" animBg="1"/>
      <p:bldP spid="3" grpId="0"/>
      <p:bldP spid="40" grpId="0" animBg="1"/>
      <p:bldP spid="41" grpId="0"/>
      <p:bldP spid="42" grpId="0" animBg="1"/>
      <p:bldP spid="45" grpId="0" animBg="1"/>
      <p:bldP spid="46" grpId="0" animBg="1"/>
      <p:bldP spid="48"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Why combining permutation and phase is expected to be effective on any attack?</a:t>
            </a:r>
          </a:p>
        </p:txBody>
      </p:sp>
      <p:sp>
        <p:nvSpPr>
          <p:cNvPr id="3" name="Content Placeholder 2"/>
          <p:cNvSpPr>
            <a:spLocks noGrp="1"/>
          </p:cNvSpPr>
          <p:nvPr>
            <p:ph sz="quarter" idx="1"/>
          </p:nvPr>
        </p:nvSpPr>
        <p:spPr>
          <a:xfrm>
            <a:off x="762000" y="3276600"/>
            <a:ext cx="7772400" cy="4572000"/>
          </a:xfrm>
        </p:spPr>
        <p:txBody>
          <a:bodyPr/>
          <a:lstStyle/>
          <a:p>
            <a:r>
              <a:rPr lang="en-US" dirty="0"/>
              <a:t>Values of pixels in the Fourier domain </a:t>
            </a:r>
            <a:r>
              <a:rPr lang="en-US" dirty="0">
                <a:solidFill>
                  <a:srgbClr val="FF0000"/>
                </a:solidFill>
              </a:rPr>
              <a:t>do not depend </a:t>
            </a:r>
            <a:r>
              <a:rPr lang="en-US" dirty="0"/>
              <a:t>on values of individual pixels in the pixel domain. Instead, they </a:t>
            </a:r>
            <a:r>
              <a:rPr lang="en-US" dirty="0">
                <a:solidFill>
                  <a:srgbClr val="FF0000"/>
                </a:solidFill>
              </a:rPr>
              <a:t>depend on frequency of change </a:t>
            </a:r>
            <a:r>
              <a:rPr lang="en-US" dirty="0"/>
              <a:t>across neighboring pixels.</a:t>
            </a:r>
          </a:p>
          <a:p>
            <a:r>
              <a:rPr lang="en-US" dirty="0"/>
              <a:t>But adversary does not know what neighboring pixels are because of random permutation. So, important pixels are not preserved anymore by adding Fourier block.</a:t>
            </a:r>
          </a:p>
        </p:txBody>
      </p:sp>
      <mc:AlternateContent xmlns:mc="http://schemas.openxmlformats.org/markup-compatibility/2006" xmlns:a14="http://schemas.microsoft.com/office/drawing/2010/main">
        <mc:Choice Requires="a14">
          <p:sp>
            <p:nvSpPr>
              <p:cNvPr id="4" name="TextBox 3"/>
              <p:cNvSpPr txBox="1"/>
              <p:nvPr/>
            </p:nvSpPr>
            <p:spPr>
              <a:xfrm>
                <a:off x="2057400" y="2139297"/>
                <a:ext cx="5026825" cy="8712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ℱ</m:t>
                      </m:r>
                      <m:d>
                        <m:dPr>
                          <m:ctrlPr>
                            <a:rPr lang="en-US" b="0" i="1" smtClean="0">
                              <a:latin typeface="Cambria Math" panose="02040503050406030204" pitchFamily="18" charset="0"/>
                              <a:ea typeface="Cambria Math"/>
                            </a:rPr>
                          </m:ctrlPr>
                        </m:dPr>
                        <m:e>
                          <m:r>
                            <a:rPr lang="en-US" b="0" i="1" smtClean="0">
                              <a:latin typeface="Cambria Math"/>
                              <a:ea typeface="Cambria Math"/>
                            </a:rPr>
                            <m:t>𝑋</m:t>
                          </m:r>
                        </m:e>
                      </m:d>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𝑘</m:t>
                          </m:r>
                          <m:r>
                            <a:rPr lang="en-US" b="0" i="1" smtClean="0">
                              <a:latin typeface="Cambria Math"/>
                              <a:ea typeface="Cambria Math"/>
                            </a:rPr>
                            <m:t>, </m:t>
                          </m:r>
                          <m:r>
                            <a:rPr lang="en-US" b="0" i="1" smtClean="0">
                              <a:latin typeface="Cambria Math"/>
                              <a:ea typeface="Cambria Math"/>
                            </a:rPr>
                            <m:t>𝑙</m:t>
                          </m:r>
                        </m:e>
                      </m:d>
                      <m:r>
                        <a:rPr lang="en-US" b="0" i="1" smtClean="0">
                          <a:latin typeface="Cambria Math"/>
                          <a:ea typeface="Cambria Math"/>
                        </a:rPr>
                        <m:t>= </m:t>
                      </m: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ad>
                            <m:radPr>
                              <m:degHide m:val="on"/>
                              <m:ctrlPr>
                                <a:rPr lang="en-US" b="0" i="1" smtClean="0">
                                  <a:latin typeface="Cambria Math" panose="02040503050406030204" pitchFamily="18" charset="0"/>
                                  <a:ea typeface="Cambria Math"/>
                                </a:rPr>
                              </m:ctrlPr>
                            </m:radPr>
                            <m:deg/>
                            <m:e>
                              <m:r>
                                <a:rPr lang="en-US" b="0" i="1" smtClean="0">
                                  <a:latin typeface="Cambria Math"/>
                                  <a:ea typeface="Cambria Math"/>
                                </a:rPr>
                                <m:t>𝑊𝐻</m:t>
                              </m:r>
                            </m:e>
                          </m:rad>
                        </m:den>
                      </m:f>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h</m:t>
                          </m:r>
                          <m:r>
                            <a:rPr lang="en-US" b="0" i="1" smtClean="0">
                              <a:latin typeface="Cambria Math"/>
                              <a:ea typeface="Cambria Math"/>
                            </a:rPr>
                            <m:t>=1</m:t>
                          </m:r>
                        </m:sub>
                        <m:sup>
                          <m:r>
                            <a:rPr lang="en-US" b="0" i="1" smtClean="0">
                              <a:latin typeface="Cambria Math"/>
                              <a:ea typeface="Cambria Math"/>
                            </a:rPr>
                            <m:t>𝐻</m:t>
                          </m:r>
                        </m:sup>
                        <m:e>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𝑤</m:t>
                              </m:r>
                              <m:r>
                                <a:rPr lang="en-US" b="0" i="1" smtClean="0">
                                  <a:latin typeface="Cambria Math"/>
                                  <a:ea typeface="Cambria Math"/>
                                </a:rPr>
                                <m:t>=1</m:t>
                              </m:r>
                            </m:sub>
                            <m:sup>
                              <m:r>
                                <a:rPr lang="en-US" b="0" i="1" smtClean="0">
                                  <a:latin typeface="Cambria Math"/>
                                  <a:ea typeface="Cambria Math"/>
                                </a:rPr>
                                <m:t>𝑊</m:t>
                              </m:r>
                            </m:sup>
                            <m:e>
                              <m:r>
                                <a:rPr lang="en-US" b="0" i="1" smtClean="0">
                                  <a:latin typeface="Cambria Math"/>
                                  <a:ea typeface="Cambria Math"/>
                                </a:rPr>
                                <m:t>𝑋</m:t>
                              </m:r>
                              <m:r>
                                <a:rPr lang="en-US" b="0" i="1" smtClean="0">
                                  <a:latin typeface="Cambria Math"/>
                                  <a:ea typeface="Cambria Math"/>
                                </a:rPr>
                                <m:t>[</m:t>
                              </m:r>
                              <m:r>
                                <a:rPr lang="en-US" b="0" i="1" smtClean="0">
                                  <a:latin typeface="Cambria Math"/>
                                  <a:ea typeface="Cambria Math"/>
                                </a:rPr>
                                <m:t>𝑤</m:t>
                              </m:r>
                              <m:r>
                                <a:rPr lang="en-US" b="0" i="1" smtClean="0">
                                  <a:latin typeface="Cambria Math"/>
                                  <a:ea typeface="Cambria Math"/>
                                </a:rPr>
                                <m:t>,</m:t>
                              </m:r>
                              <m:r>
                                <a:rPr lang="en-US" b="0" i="1" smtClean="0">
                                  <a:latin typeface="Cambria Math"/>
                                  <a:ea typeface="Cambria Math"/>
                                </a:rPr>
                                <m:t>h</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r>
                                    <a:rPr lang="en-US" b="0" i="1" smtClean="0">
                                      <a:latin typeface="Cambria Math"/>
                                      <a:ea typeface="Cambria Math"/>
                                    </a:rPr>
                                    <m:t>−</m:t>
                                  </m:r>
                                  <m:r>
                                    <a:rPr lang="en-US" b="0" i="1" smtClean="0">
                                      <a:latin typeface="Cambria Math"/>
                                      <a:ea typeface="Cambria Math"/>
                                    </a:rPr>
                                    <m:t>𝑗</m:t>
                                  </m:r>
                                  <m:r>
                                    <a:rPr lang="en-US" b="0" i="1" smtClean="0">
                                      <a:latin typeface="Cambria Math"/>
                                      <a:ea typeface="Cambria Math"/>
                                    </a:rPr>
                                    <m:t>2</m:t>
                                  </m:r>
                                  <m:r>
                                    <a:rPr lang="en-US" b="0" i="1" smtClean="0">
                                      <a:latin typeface="Cambria Math"/>
                                      <a:ea typeface="Cambria Math"/>
                                    </a:rPr>
                                    <m:t>𝜋</m:t>
                                  </m:r>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𝑘</m:t>
                                      </m:r>
                                    </m:num>
                                    <m:den>
                                      <m:r>
                                        <a:rPr lang="en-US" b="0" i="1" smtClean="0">
                                          <a:latin typeface="Cambria Math"/>
                                          <a:ea typeface="Cambria Math"/>
                                        </a:rPr>
                                        <m:t>𝑊</m:t>
                                      </m:r>
                                    </m:den>
                                  </m:f>
                                  <m:r>
                                    <a:rPr lang="en-US" b="0" i="1" smtClean="0">
                                      <a:latin typeface="Cambria Math"/>
                                      <a:ea typeface="Cambria Math"/>
                                    </a:rPr>
                                    <m:t>𝑤</m:t>
                                  </m:r>
                                  <m:r>
                                    <a:rPr lang="en-US" b="0" i="1" smtClean="0">
                                      <a:latin typeface="Cambria Math"/>
                                      <a:ea typeface="Cambria Math"/>
                                    </a:rPr>
                                    <m:t>+ </m:t>
                                  </m:r>
                                  <m:f>
                                    <m:fPr>
                                      <m:ctrlPr>
                                        <a:rPr lang="en-US" b="0" i="1" smtClean="0">
                                          <a:latin typeface="Cambria Math" panose="02040503050406030204" pitchFamily="18" charset="0"/>
                                          <a:ea typeface="Cambria Math"/>
                                        </a:rPr>
                                      </m:ctrlPr>
                                    </m:fPr>
                                    <m:num>
                                      <m:r>
                                        <a:rPr lang="en-US" b="0" i="1" smtClean="0">
                                          <a:latin typeface="Cambria Math"/>
                                          <a:ea typeface="Cambria Math"/>
                                        </a:rPr>
                                        <m:t>𝑙</m:t>
                                      </m:r>
                                    </m:num>
                                    <m:den>
                                      <m:r>
                                        <a:rPr lang="en-US" b="0" i="1" smtClean="0">
                                          <a:latin typeface="Cambria Math"/>
                                          <a:ea typeface="Cambria Math"/>
                                        </a:rPr>
                                        <m:t>𝐻</m:t>
                                      </m:r>
                                    </m:den>
                                  </m:f>
                                  <m:r>
                                    <a:rPr lang="en-US" b="0" i="1" smtClean="0">
                                      <a:latin typeface="Cambria Math"/>
                                      <a:ea typeface="Cambria Math"/>
                                    </a:rPr>
                                    <m:t>h</m:t>
                                  </m:r>
                                  <m:r>
                                    <a:rPr lang="en-US" b="0" i="1" smtClean="0">
                                      <a:latin typeface="Cambria Math"/>
                                      <a:ea typeface="Cambria Math"/>
                                    </a:rPr>
                                    <m:t>)</m:t>
                                  </m:r>
                                </m:sup>
                              </m:sSup>
                            </m:e>
                          </m:nary>
                        </m:e>
                      </m:nary>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057400" y="2139297"/>
                <a:ext cx="5026825" cy="871201"/>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0345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Phase? Why not Magnitude?</a:t>
            </a:r>
          </a:p>
        </p:txBody>
      </p:sp>
      <p:sp>
        <p:nvSpPr>
          <p:cNvPr id="3" name="Content Placeholder 2"/>
          <p:cNvSpPr>
            <a:spLocks noGrp="1"/>
          </p:cNvSpPr>
          <p:nvPr>
            <p:ph sz="quarter" idx="1"/>
          </p:nvPr>
        </p:nvSpPr>
        <p:spPr/>
        <p:txBody>
          <a:bodyPr/>
          <a:lstStyle/>
          <a:p>
            <a:r>
              <a:rPr lang="en-US" dirty="0"/>
              <a:t>Phase has almost all information of the image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595" y="2030965"/>
            <a:ext cx="755966" cy="763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639" y="3640423"/>
            <a:ext cx="766561" cy="774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932256" y="2848319"/>
            <a:ext cx="122535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2157614" y="2416122"/>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306414" y="2791050"/>
            <a:ext cx="1128835" cy="369332"/>
          </a:xfrm>
          <a:prstGeom prst="rect">
            <a:avLst/>
          </a:prstGeom>
          <a:noFill/>
        </p:spPr>
        <p:txBody>
          <a:bodyPr wrap="none" rtlCol="0">
            <a:spAutoFit/>
          </a:bodyPr>
          <a:lstStyle/>
          <a:p>
            <a:r>
              <a:rPr lang="en-US" dirty="0"/>
              <a:t>2-dim DFT</a:t>
            </a:r>
          </a:p>
        </p:txBody>
      </p:sp>
      <p:sp>
        <p:nvSpPr>
          <p:cNvPr id="9" name="Right Arrow 8"/>
          <p:cNvSpPr/>
          <p:nvPr/>
        </p:nvSpPr>
        <p:spPr>
          <a:xfrm>
            <a:off x="3605414" y="2895480"/>
            <a:ext cx="122535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ight Arrow 9"/>
          <p:cNvSpPr/>
          <p:nvPr/>
        </p:nvSpPr>
        <p:spPr>
          <a:xfrm rot="5400000">
            <a:off x="2391159" y="3888732"/>
            <a:ext cx="959346"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3810000" y="3087011"/>
            <a:ext cx="651140" cy="369332"/>
          </a:xfrm>
          <a:prstGeom prst="rect">
            <a:avLst/>
          </a:prstGeom>
          <a:noFill/>
        </p:spPr>
        <p:txBody>
          <a:bodyPr wrap="none" rtlCol="0">
            <a:spAutoFit/>
          </a:bodyPr>
          <a:lstStyle/>
          <a:p>
            <a:r>
              <a:rPr lang="en-US" dirty="0"/>
              <a:t>Phase</a:t>
            </a:r>
          </a:p>
        </p:txBody>
      </p:sp>
      <p:sp>
        <p:nvSpPr>
          <p:cNvPr id="12" name="TextBox 11"/>
          <p:cNvSpPr txBox="1"/>
          <p:nvPr/>
        </p:nvSpPr>
        <p:spPr>
          <a:xfrm>
            <a:off x="830296" y="3103113"/>
            <a:ext cx="1325748" cy="369332"/>
          </a:xfrm>
          <a:prstGeom prst="rect">
            <a:avLst/>
          </a:prstGeom>
          <a:noFill/>
        </p:spPr>
        <p:txBody>
          <a:bodyPr wrap="none" rtlCol="0">
            <a:spAutoFit/>
          </a:bodyPr>
          <a:lstStyle/>
          <a:p>
            <a:r>
              <a:rPr lang="en-US" dirty="0"/>
              <a:t>Pixel Domain</a:t>
            </a:r>
          </a:p>
        </p:txBody>
      </p:sp>
      <p:sp>
        <p:nvSpPr>
          <p:cNvPr id="13" name="TextBox 12"/>
          <p:cNvSpPr txBox="1"/>
          <p:nvPr/>
        </p:nvSpPr>
        <p:spPr>
          <a:xfrm>
            <a:off x="1669101" y="3842795"/>
            <a:ext cx="1074333" cy="369332"/>
          </a:xfrm>
          <a:prstGeom prst="rect">
            <a:avLst/>
          </a:prstGeom>
          <a:noFill/>
        </p:spPr>
        <p:txBody>
          <a:bodyPr wrap="none" rtlCol="0">
            <a:spAutoFit/>
          </a:bodyPr>
          <a:lstStyle/>
          <a:p>
            <a:r>
              <a:rPr lang="en-US" dirty="0"/>
              <a:t>Magnitude</a:t>
            </a:r>
          </a:p>
        </p:txBody>
      </p:sp>
      <p:sp>
        <p:nvSpPr>
          <p:cNvPr id="14" name="Rectangle 13"/>
          <p:cNvSpPr/>
          <p:nvPr/>
        </p:nvSpPr>
        <p:spPr>
          <a:xfrm>
            <a:off x="4830772" y="2463283"/>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953000" y="2730489"/>
            <a:ext cx="1528106" cy="584775"/>
          </a:xfrm>
          <a:prstGeom prst="rect">
            <a:avLst/>
          </a:prstGeom>
          <a:noFill/>
        </p:spPr>
        <p:txBody>
          <a:bodyPr wrap="square" rtlCol="0">
            <a:spAutoFit/>
          </a:bodyPr>
          <a:lstStyle/>
          <a:p>
            <a:r>
              <a:rPr lang="en-US" sz="1600" dirty="0"/>
              <a:t>Inverse DFT</a:t>
            </a:r>
          </a:p>
          <a:p>
            <a:r>
              <a:rPr lang="en-US" sz="1600" dirty="0"/>
              <a:t>Magnitude = 1</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095724"/>
            <a:ext cx="759902" cy="752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2146931" y="4495802"/>
            <a:ext cx="1447800" cy="11191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281894" y="4763008"/>
            <a:ext cx="1528106" cy="584775"/>
          </a:xfrm>
          <a:prstGeom prst="rect">
            <a:avLst/>
          </a:prstGeom>
          <a:noFill/>
        </p:spPr>
        <p:txBody>
          <a:bodyPr wrap="square" rtlCol="0">
            <a:spAutoFit/>
          </a:bodyPr>
          <a:lstStyle/>
          <a:p>
            <a:r>
              <a:rPr lang="en-US" sz="1600" dirty="0"/>
              <a:t>Inverse DFT</a:t>
            </a:r>
          </a:p>
          <a:p>
            <a:r>
              <a:rPr lang="en-US" sz="1600" dirty="0"/>
              <a:t>Phase = 0</a:t>
            </a:r>
          </a:p>
        </p:txBody>
      </p:sp>
      <p:sp>
        <p:nvSpPr>
          <p:cNvPr id="20" name="Right Arrow 19"/>
          <p:cNvSpPr/>
          <p:nvPr/>
        </p:nvSpPr>
        <p:spPr>
          <a:xfrm>
            <a:off x="3605414" y="4927999"/>
            <a:ext cx="1225358"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ight Arrow 20"/>
          <p:cNvSpPr/>
          <p:nvPr/>
        </p:nvSpPr>
        <p:spPr>
          <a:xfrm>
            <a:off x="6285693" y="2905588"/>
            <a:ext cx="877107" cy="254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0613" y="2548541"/>
            <a:ext cx="9906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0772" y="4560852"/>
            <a:ext cx="98107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285693" y="3582471"/>
            <a:ext cx="2780441" cy="369332"/>
          </a:xfrm>
          <a:prstGeom prst="rect">
            <a:avLst/>
          </a:prstGeom>
          <a:noFill/>
        </p:spPr>
        <p:txBody>
          <a:bodyPr wrap="none" rtlCol="0">
            <a:spAutoFit/>
          </a:bodyPr>
          <a:lstStyle/>
          <a:p>
            <a:r>
              <a:rPr lang="en-US" dirty="0"/>
              <a:t>Reconstructed from phase only</a:t>
            </a:r>
          </a:p>
        </p:txBody>
      </p:sp>
      <p:sp>
        <p:nvSpPr>
          <p:cNvPr id="25" name="TextBox 24"/>
          <p:cNvSpPr txBox="1"/>
          <p:nvPr/>
        </p:nvSpPr>
        <p:spPr>
          <a:xfrm>
            <a:off x="3847032" y="5623095"/>
            <a:ext cx="3206840" cy="369332"/>
          </a:xfrm>
          <a:prstGeom prst="rect">
            <a:avLst/>
          </a:prstGeom>
          <a:noFill/>
        </p:spPr>
        <p:txBody>
          <a:bodyPr wrap="none" rtlCol="0">
            <a:spAutoFit/>
          </a:bodyPr>
          <a:lstStyle/>
          <a:p>
            <a:r>
              <a:rPr lang="en-US" dirty="0"/>
              <a:t>Reconstructed from magnitude only</a:t>
            </a:r>
          </a:p>
        </p:txBody>
      </p:sp>
    </p:spTree>
    <p:extLst>
      <p:ext uri="{BB962C8B-B14F-4D97-AF65-F5344CB8AC3E}">
        <p14:creationId xmlns:p14="http://schemas.microsoft.com/office/powerpoint/2010/main" val="2485213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95FE-B41E-4720-BA01-5BD6E2D9DD01}"/>
              </a:ext>
            </a:extLst>
          </p:cNvPr>
          <p:cNvSpPr>
            <a:spLocks noGrp="1"/>
          </p:cNvSpPr>
          <p:nvPr>
            <p:ph type="title"/>
          </p:nvPr>
        </p:nvSpPr>
        <p:spPr/>
        <p:txBody>
          <a:bodyPr>
            <a:normAutofit/>
          </a:bodyPr>
          <a:lstStyle/>
          <a:p>
            <a:r>
              <a:rPr lang="en-US" dirty="0"/>
              <a:t>Results on </a:t>
            </a:r>
            <a:r>
              <a:rPr lang="en-US" dirty="0" err="1"/>
              <a:t>Cifar</a:t>
            </a:r>
            <a:r>
              <a:rPr lang="en-US" dirty="0"/>
              <a:t> 10 Dataset</a:t>
            </a:r>
          </a:p>
        </p:txBody>
      </p:sp>
      <p:sp>
        <p:nvSpPr>
          <p:cNvPr id="3" name="Content Placeholder 2">
            <a:extLst>
              <a:ext uri="{FF2B5EF4-FFF2-40B4-BE49-F238E27FC236}">
                <a16:creationId xmlns:a16="http://schemas.microsoft.com/office/drawing/2014/main" id="{F5823D33-FCE6-4AB8-AFC5-57CB3EE76463}"/>
              </a:ext>
            </a:extLst>
          </p:cNvPr>
          <p:cNvSpPr>
            <a:spLocks noGrp="1"/>
          </p:cNvSpPr>
          <p:nvPr>
            <p:ph sz="quarter" idx="1"/>
          </p:nvPr>
        </p:nvSpPr>
        <p:spPr/>
        <p:txBody>
          <a:bodyPr/>
          <a:lstStyle/>
          <a:p>
            <a:r>
              <a:rPr lang="en-US" dirty="0"/>
              <a:t>we used the same architecture for </a:t>
            </a:r>
            <a:r>
              <a:rPr lang="en-US" dirty="0" err="1"/>
              <a:t>cifar</a:t>
            </a:r>
            <a:r>
              <a:rPr lang="en-US" dirty="0"/>
              <a:t> 10 as well.</a:t>
            </a:r>
          </a:p>
          <a:p>
            <a:r>
              <a:rPr lang="en-US" dirty="0"/>
              <a:t>it worked better plus we wanted to train on simple models rather than complicated deep </a:t>
            </a:r>
            <a:r>
              <a:rPr lang="en-US" dirty="0" err="1"/>
              <a:t>Resnets</a:t>
            </a:r>
            <a:r>
              <a:rPr lang="en-US" dirty="0"/>
              <a:t>.</a:t>
            </a:r>
          </a:p>
        </p:txBody>
      </p:sp>
    </p:spTree>
    <p:extLst>
      <p:ext uri="{BB962C8B-B14F-4D97-AF65-F5344CB8AC3E}">
        <p14:creationId xmlns:p14="http://schemas.microsoft.com/office/powerpoint/2010/main" val="1449039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D4611-B483-4FB4-9316-AE3559CE7E05}"/>
              </a:ext>
            </a:extLst>
          </p:cNvPr>
          <p:cNvSpPr>
            <a:spLocks noGrp="1"/>
          </p:cNvSpPr>
          <p:nvPr>
            <p:ph type="title"/>
          </p:nvPr>
        </p:nvSpPr>
        <p:spPr>
          <a:xfrm>
            <a:off x="302744" y="300990"/>
            <a:ext cx="8938534" cy="747734"/>
          </a:xfrm>
        </p:spPr>
        <p:txBody>
          <a:bodyPr>
            <a:normAutofit fontScale="90000"/>
          </a:bodyPr>
          <a:lstStyle/>
          <a:p>
            <a:r>
              <a:rPr lang="en-US" dirty="0"/>
              <a:t>Accuracy before attack for </a:t>
            </a:r>
            <a:r>
              <a:rPr lang="en-US" dirty="0" err="1"/>
              <a:t>Cifar</a:t>
            </a:r>
            <a:r>
              <a:rPr lang="en-US" dirty="0"/>
              <a:t> 10 &amp; </a:t>
            </a:r>
            <a:r>
              <a:rPr lang="en-US" dirty="0" err="1"/>
              <a:t>Mnist</a:t>
            </a:r>
            <a:endParaRPr lang="en-US" dirty="0"/>
          </a:p>
        </p:txBody>
      </p:sp>
      <p:pic>
        <p:nvPicPr>
          <p:cNvPr id="14" name="Content Placeholder 13">
            <a:extLst>
              <a:ext uri="{FF2B5EF4-FFF2-40B4-BE49-F238E27FC236}">
                <a16:creationId xmlns:a16="http://schemas.microsoft.com/office/drawing/2014/main" id="{A9D982F4-B73A-4B96-A78F-555E45D3DCB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08660" y="1052534"/>
            <a:ext cx="3715683" cy="2861276"/>
          </a:xfrm>
        </p:spPr>
      </p:pic>
      <p:pic>
        <p:nvPicPr>
          <p:cNvPr id="16" name="Picture 15">
            <a:extLst>
              <a:ext uri="{FF2B5EF4-FFF2-40B4-BE49-F238E27FC236}">
                <a16:creationId xmlns:a16="http://schemas.microsoft.com/office/drawing/2014/main" id="{8EC20D30-2691-45BA-B731-02B7F0636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659" y="1048724"/>
            <a:ext cx="4186694" cy="2795181"/>
          </a:xfrm>
          <a:prstGeom prst="rect">
            <a:avLst/>
          </a:prstGeom>
        </p:spPr>
      </p:pic>
      <p:pic>
        <p:nvPicPr>
          <p:cNvPr id="18" name="Picture 17">
            <a:extLst>
              <a:ext uri="{FF2B5EF4-FFF2-40B4-BE49-F238E27FC236}">
                <a16:creationId xmlns:a16="http://schemas.microsoft.com/office/drawing/2014/main" id="{7AC55AB0-2EC8-49D6-94C9-4281AA6560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951" y="4176046"/>
            <a:ext cx="3829050" cy="2571171"/>
          </a:xfrm>
          <a:prstGeom prst="rect">
            <a:avLst/>
          </a:prstGeom>
        </p:spPr>
      </p:pic>
      <p:pic>
        <p:nvPicPr>
          <p:cNvPr id="20" name="Picture 19">
            <a:extLst>
              <a:ext uri="{FF2B5EF4-FFF2-40B4-BE49-F238E27FC236}">
                <a16:creationId xmlns:a16="http://schemas.microsoft.com/office/drawing/2014/main" id="{E216B1EA-D2A3-4193-885B-A15F1A366E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2011" y="4168426"/>
            <a:ext cx="3829050" cy="2563848"/>
          </a:xfrm>
          <a:prstGeom prst="rect">
            <a:avLst/>
          </a:prstGeom>
        </p:spPr>
      </p:pic>
      <p:sp>
        <p:nvSpPr>
          <p:cNvPr id="21" name="TextBox 20">
            <a:extLst>
              <a:ext uri="{FF2B5EF4-FFF2-40B4-BE49-F238E27FC236}">
                <a16:creationId xmlns:a16="http://schemas.microsoft.com/office/drawing/2014/main" id="{BE696D7F-49F7-4342-8919-CD92117E9380}"/>
              </a:ext>
            </a:extLst>
          </p:cNvPr>
          <p:cNvSpPr txBox="1"/>
          <p:nvPr/>
        </p:nvSpPr>
        <p:spPr>
          <a:xfrm>
            <a:off x="228600" y="1447800"/>
            <a:ext cx="396262" cy="1754326"/>
          </a:xfrm>
          <a:prstGeom prst="rect">
            <a:avLst/>
          </a:prstGeom>
          <a:noFill/>
        </p:spPr>
        <p:txBody>
          <a:bodyPr wrap="none" rtlCol="0">
            <a:spAutoFit/>
          </a:bodyPr>
          <a:lstStyle/>
          <a:p>
            <a:r>
              <a:rPr lang="en-US" dirty="0"/>
              <a:t>C</a:t>
            </a:r>
          </a:p>
          <a:p>
            <a:r>
              <a:rPr lang="en-US" dirty="0"/>
              <a:t>I</a:t>
            </a:r>
          </a:p>
          <a:p>
            <a:r>
              <a:rPr lang="en-US" dirty="0"/>
              <a:t>F</a:t>
            </a:r>
          </a:p>
          <a:p>
            <a:r>
              <a:rPr lang="en-US" dirty="0"/>
              <a:t>A</a:t>
            </a:r>
          </a:p>
          <a:p>
            <a:r>
              <a:rPr lang="en-US" dirty="0"/>
              <a:t>R</a:t>
            </a:r>
          </a:p>
          <a:p>
            <a:r>
              <a:rPr lang="en-US" dirty="0"/>
              <a:t>10</a:t>
            </a:r>
          </a:p>
        </p:txBody>
      </p:sp>
      <p:sp>
        <p:nvSpPr>
          <p:cNvPr id="22" name="TextBox 21">
            <a:extLst>
              <a:ext uri="{FF2B5EF4-FFF2-40B4-BE49-F238E27FC236}">
                <a16:creationId xmlns:a16="http://schemas.microsoft.com/office/drawing/2014/main" id="{9E15E814-2C18-4645-8384-1307C754E655}"/>
              </a:ext>
            </a:extLst>
          </p:cNvPr>
          <p:cNvSpPr txBox="1"/>
          <p:nvPr/>
        </p:nvSpPr>
        <p:spPr>
          <a:xfrm>
            <a:off x="228600" y="4533037"/>
            <a:ext cx="362600" cy="1477328"/>
          </a:xfrm>
          <a:prstGeom prst="rect">
            <a:avLst/>
          </a:prstGeom>
          <a:noFill/>
        </p:spPr>
        <p:txBody>
          <a:bodyPr wrap="none" rtlCol="0">
            <a:spAutoFit/>
          </a:bodyPr>
          <a:lstStyle/>
          <a:p>
            <a:r>
              <a:rPr lang="en-US" dirty="0"/>
              <a:t>M</a:t>
            </a:r>
          </a:p>
          <a:p>
            <a:r>
              <a:rPr lang="en-US" dirty="0"/>
              <a:t>N</a:t>
            </a:r>
          </a:p>
          <a:p>
            <a:r>
              <a:rPr lang="en-US" dirty="0"/>
              <a:t>I</a:t>
            </a:r>
          </a:p>
          <a:p>
            <a:r>
              <a:rPr lang="en-US" dirty="0"/>
              <a:t>S</a:t>
            </a:r>
          </a:p>
          <a:p>
            <a:r>
              <a:rPr lang="en-US" dirty="0"/>
              <a:t>T</a:t>
            </a:r>
          </a:p>
        </p:txBody>
      </p:sp>
    </p:spTree>
    <p:extLst>
      <p:ext uri="{BB962C8B-B14F-4D97-AF65-F5344CB8AC3E}">
        <p14:creationId xmlns:p14="http://schemas.microsoft.com/office/powerpoint/2010/main" val="127937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128"/>
            <a:ext cx="7924800" cy="1143000"/>
          </a:xfrm>
        </p:spPr>
        <p:txBody>
          <a:bodyPr>
            <a:normAutofit fontScale="90000"/>
          </a:bodyPr>
          <a:lstStyle/>
          <a:p>
            <a:r>
              <a:rPr lang="en-US" dirty="0" err="1"/>
              <a:t>Acuuracy</a:t>
            </a:r>
            <a:r>
              <a:rPr lang="en-US" dirty="0"/>
              <a:t> of </a:t>
            </a:r>
            <a:r>
              <a:rPr lang="en-US" dirty="0" err="1"/>
              <a:t>Cifar</a:t>
            </a:r>
            <a:r>
              <a:rPr lang="en-US" dirty="0"/>
              <a:t> 10 after attack on Pixel Domain</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20040535"/>
              </p:ext>
            </p:extLst>
          </p:nvPr>
        </p:nvGraphicFramePr>
        <p:xfrm>
          <a:off x="1524000" y="1524000"/>
          <a:ext cx="4754880" cy="3760724"/>
        </p:xfrm>
        <a:graphic>
          <a:graphicData uri="http://schemas.openxmlformats.org/drawingml/2006/table">
            <a:tbl>
              <a:tblPr firstRow="1" bandRow="1">
                <a:tableStyleId>{616DA210-FB5B-4158-B5E0-FEB733F419BA}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3"/>
                    </a:ext>
                  </a:extLst>
                </a:gridCol>
              </a:tblGrid>
              <a:tr h="905256">
                <a:tc>
                  <a:txBody>
                    <a:bodyPr/>
                    <a:lstStyle/>
                    <a:p>
                      <a:pPr algn="ctr"/>
                      <a:r>
                        <a:rPr lang="en-US" dirty="0"/>
                        <a:t>Attack</a:t>
                      </a:r>
                    </a:p>
                  </a:txBody>
                  <a:tcPr/>
                </a:tc>
                <a:tc>
                  <a:txBody>
                    <a:bodyPr/>
                    <a:lstStyle/>
                    <a:p>
                      <a:pPr algn="ctr"/>
                      <a:r>
                        <a:rPr lang="en-US" sz="1200" dirty="0"/>
                        <a:t>Accuracy of</a:t>
                      </a:r>
                      <a:r>
                        <a:rPr lang="en-US" sz="1200" baseline="0" dirty="0"/>
                        <a:t> </a:t>
                      </a:r>
                      <a:r>
                        <a:rPr lang="en-US" sz="1200" baseline="0" dirty="0">
                          <a:solidFill>
                            <a:srgbClr val="FF0000"/>
                          </a:solidFill>
                        </a:rPr>
                        <a:t>permuted</a:t>
                      </a:r>
                      <a:r>
                        <a:rPr lang="en-US" sz="1200" baseline="0" dirty="0"/>
                        <a:t> Model on</a:t>
                      </a:r>
                    </a:p>
                    <a:p>
                      <a:pPr algn="ctr"/>
                      <a:r>
                        <a:rPr lang="en-US" sz="1200" baseline="0" dirty="0"/>
                        <a:t>Seed 100</a:t>
                      </a:r>
                      <a:endParaRPr lang="en-US" sz="1200" dirty="0"/>
                    </a:p>
                  </a:txBody>
                  <a:tcPr/>
                </a:tc>
                <a:tc>
                  <a:txBody>
                    <a:bodyPr/>
                    <a:lstStyle/>
                    <a:p>
                      <a:pPr algn="ctr"/>
                      <a:r>
                        <a:rPr lang="en-US" sz="1200" dirty="0"/>
                        <a:t>Accuracy of </a:t>
                      </a:r>
                      <a:r>
                        <a:rPr lang="en-US" sz="1200" dirty="0">
                          <a:solidFill>
                            <a:srgbClr val="FF0000"/>
                          </a:solidFill>
                        </a:rPr>
                        <a:t>Permuted</a:t>
                      </a:r>
                      <a:r>
                        <a:rPr lang="en-US" sz="1200" dirty="0"/>
                        <a:t> Model on other seeds </a:t>
                      </a:r>
                    </a:p>
                  </a:txBody>
                  <a:tcPr/>
                </a:tc>
                <a:extLst>
                  <a:ext uri="{0D108BD9-81ED-4DB2-BD59-A6C34878D82A}">
                    <a16:rowId xmlns:a16="http://schemas.microsoft.com/office/drawing/2014/main" val="10000"/>
                  </a:ext>
                </a:extLst>
              </a:tr>
              <a:tr h="407924">
                <a:tc>
                  <a:txBody>
                    <a:bodyPr/>
                    <a:lstStyle/>
                    <a:p>
                      <a:r>
                        <a:rPr lang="en-US" dirty="0"/>
                        <a:t>FGSM</a:t>
                      </a:r>
                    </a:p>
                  </a:txBody>
                  <a:tcPr/>
                </a:tc>
                <a:tc>
                  <a:txBody>
                    <a:bodyPr/>
                    <a:lstStyle/>
                    <a:p>
                      <a:r>
                        <a:rPr lang="en-US" dirty="0"/>
                        <a:t>30%</a:t>
                      </a:r>
                    </a:p>
                  </a:txBody>
                  <a:tcPr/>
                </a:tc>
                <a:tc>
                  <a:txBody>
                    <a:bodyPr/>
                    <a:lstStyle/>
                    <a:p>
                      <a:r>
                        <a:rPr lang="en-US" dirty="0"/>
                        <a:t>47.2%</a:t>
                      </a:r>
                    </a:p>
                  </a:txBody>
                  <a:tcPr/>
                </a:tc>
                <a:extLst>
                  <a:ext uri="{0D108BD9-81ED-4DB2-BD59-A6C34878D82A}">
                    <a16:rowId xmlns:a16="http://schemas.microsoft.com/office/drawing/2014/main" val="10001"/>
                  </a:ext>
                </a:extLst>
              </a:tr>
              <a:tr h="407924">
                <a:tc>
                  <a:txBody>
                    <a:bodyPr/>
                    <a:lstStyle/>
                    <a:p>
                      <a:r>
                        <a:rPr lang="en-US" dirty="0"/>
                        <a:t>MIM</a:t>
                      </a:r>
                    </a:p>
                  </a:txBody>
                  <a:tcPr/>
                </a:tc>
                <a:tc>
                  <a:txBody>
                    <a:bodyPr/>
                    <a:lstStyle/>
                    <a:p>
                      <a:r>
                        <a:rPr lang="en-US" dirty="0"/>
                        <a:t>14%</a:t>
                      </a:r>
                    </a:p>
                  </a:txBody>
                  <a:tcPr/>
                </a:tc>
                <a:tc>
                  <a:txBody>
                    <a:bodyPr/>
                    <a:lstStyle/>
                    <a:p>
                      <a:r>
                        <a:rPr lang="en-US" dirty="0"/>
                        <a:t>18%</a:t>
                      </a:r>
                    </a:p>
                  </a:txBody>
                  <a:tcPr/>
                </a:tc>
                <a:extLst>
                  <a:ext uri="{0D108BD9-81ED-4DB2-BD59-A6C34878D82A}">
                    <a16:rowId xmlns:a16="http://schemas.microsoft.com/office/drawing/2014/main" val="10002"/>
                  </a:ext>
                </a:extLst>
              </a:tr>
              <a:tr h="407924">
                <a:tc>
                  <a:txBody>
                    <a:bodyPr/>
                    <a:lstStyle/>
                    <a:p>
                      <a:r>
                        <a:rPr lang="en-US" dirty="0"/>
                        <a:t>C &amp; W</a:t>
                      </a:r>
                    </a:p>
                  </a:txBody>
                  <a:tcPr/>
                </a:tc>
                <a:tc>
                  <a:txBody>
                    <a:bodyPr/>
                    <a:lstStyle/>
                    <a:p>
                      <a:r>
                        <a:rPr lang="en-US" dirty="0"/>
                        <a:t>11.11%</a:t>
                      </a:r>
                    </a:p>
                  </a:txBody>
                  <a:tcPr/>
                </a:tc>
                <a:tc>
                  <a:txBody>
                    <a:bodyPr/>
                    <a:lstStyle/>
                    <a:p>
                      <a:r>
                        <a:rPr lang="en-US" dirty="0"/>
                        <a:t>46.7%</a:t>
                      </a:r>
                    </a:p>
                  </a:txBody>
                  <a:tcPr/>
                </a:tc>
                <a:extLst>
                  <a:ext uri="{0D108BD9-81ED-4DB2-BD59-A6C34878D82A}">
                    <a16:rowId xmlns:a16="http://schemas.microsoft.com/office/drawing/2014/main" val="10003"/>
                  </a:ext>
                </a:extLst>
              </a:tr>
              <a:tr h="407924">
                <a:tc>
                  <a:txBody>
                    <a:bodyPr/>
                    <a:lstStyle/>
                    <a:p>
                      <a:r>
                        <a:rPr lang="en-US" dirty="0"/>
                        <a:t>PGD</a:t>
                      </a:r>
                    </a:p>
                  </a:txBody>
                  <a:tcPr/>
                </a:tc>
                <a:tc>
                  <a:txBody>
                    <a:bodyPr/>
                    <a:lstStyle/>
                    <a:p>
                      <a:r>
                        <a:rPr lang="en-US" dirty="0"/>
                        <a:t>33.6%</a:t>
                      </a:r>
                    </a:p>
                  </a:txBody>
                  <a:tcPr/>
                </a:tc>
                <a:tc>
                  <a:txBody>
                    <a:bodyPr/>
                    <a:lstStyle/>
                    <a:p>
                      <a:r>
                        <a:rPr lang="en-US" dirty="0"/>
                        <a:t>47.2%</a:t>
                      </a:r>
                    </a:p>
                  </a:txBody>
                  <a:tcPr/>
                </a:tc>
                <a:extLst>
                  <a:ext uri="{0D108BD9-81ED-4DB2-BD59-A6C34878D82A}">
                    <a16:rowId xmlns:a16="http://schemas.microsoft.com/office/drawing/2014/main" val="10004"/>
                  </a:ext>
                </a:extLst>
              </a:tr>
              <a:tr h="407924">
                <a:tc>
                  <a:txBody>
                    <a:bodyPr/>
                    <a:lstStyle/>
                    <a:p>
                      <a:r>
                        <a:rPr lang="en-US" dirty="0"/>
                        <a:t>VAM</a:t>
                      </a:r>
                    </a:p>
                  </a:txBody>
                  <a:tcPr/>
                </a:tc>
                <a:tc>
                  <a:txBody>
                    <a:bodyPr/>
                    <a:lstStyle/>
                    <a:p>
                      <a:r>
                        <a:rPr lang="en-US" dirty="0"/>
                        <a:t>28%</a:t>
                      </a:r>
                    </a:p>
                  </a:txBody>
                  <a:tcPr/>
                </a:tc>
                <a:tc>
                  <a:txBody>
                    <a:bodyPr/>
                    <a:lstStyle/>
                    <a:p>
                      <a:r>
                        <a:rPr lang="en-US" dirty="0"/>
                        <a:t>42%</a:t>
                      </a:r>
                    </a:p>
                  </a:txBody>
                  <a:tcPr/>
                </a:tc>
                <a:extLst>
                  <a:ext uri="{0D108BD9-81ED-4DB2-BD59-A6C34878D82A}">
                    <a16:rowId xmlns:a16="http://schemas.microsoft.com/office/drawing/2014/main" val="10006"/>
                  </a:ext>
                </a:extLst>
              </a:tr>
              <a:tr h="407924">
                <a:tc>
                  <a:txBody>
                    <a:bodyPr/>
                    <a:lstStyle/>
                    <a:p>
                      <a:r>
                        <a:rPr lang="en-US" dirty="0"/>
                        <a:t>BIM</a:t>
                      </a:r>
                    </a:p>
                  </a:txBody>
                  <a:tcPr/>
                </a:tc>
                <a:tc>
                  <a:txBody>
                    <a:bodyPr/>
                    <a:lstStyle/>
                    <a:p>
                      <a:r>
                        <a:rPr lang="en-US" dirty="0"/>
                        <a:t>17%</a:t>
                      </a:r>
                    </a:p>
                  </a:txBody>
                  <a:tcPr/>
                </a:tc>
                <a:tc>
                  <a:txBody>
                    <a:bodyPr/>
                    <a:lstStyle/>
                    <a:p>
                      <a:r>
                        <a:rPr lang="en-US" dirty="0"/>
                        <a:t>31.6%</a:t>
                      </a:r>
                    </a:p>
                  </a:txBody>
                  <a:tcPr/>
                </a:tc>
                <a:extLst>
                  <a:ext uri="{0D108BD9-81ED-4DB2-BD59-A6C34878D82A}">
                    <a16:rowId xmlns:a16="http://schemas.microsoft.com/office/drawing/2014/main" val="2892770045"/>
                  </a:ext>
                </a:extLst>
              </a:tr>
              <a:tr h="407924">
                <a:tc>
                  <a:txBody>
                    <a:bodyPr/>
                    <a:lstStyle/>
                    <a:p>
                      <a:r>
                        <a:rPr lang="en-US" dirty="0" err="1"/>
                        <a:t>DeepFool</a:t>
                      </a:r>
                      <a:endParaRPr lang="en-US" dirty="0"/>
                    </a:p>
                  </a:txBody>
                  <a:tcPr/>
                </a:tc>
                <a:tc>
                  <a:txBody>
                    <a:bodyPr/>
                    <a:lstStyle/>
                    <a:p>
                      <a:r>
                        <a:rPr lang="en-US" dirty="0"/>
                        <a:t>27.1%</a:t>
                      </a:r>
                    </a:p>
                  </a:txBody>
                  <a:tcPr/>
                </a:tc>
                <a:tc>
                  <a:txBody>
                    <a:bodyPr/>
                    <a:lstStyle/>
                    <a:p>
                      <a:r>
                        <a:rPr lang="en-US" dirty="0"/>
                        <a:t>44%</a:t>
                      </a:r>
                    </a:p>
                  </a:txBody>
                  <a:tcPr/>
                </a:tc>
                <a:extLst>
                  <a:ext uri="{0D108BD9-81ED-4DB2-BD59-A6C34878D82A}">
                    <a16:rowId xmlns:a16="http://schemas.microsoft.com/office/drawing/2014/main" val="1681119974"/>
                  </a:ext>
                </a:extLst>
              </a:tr>
            </a:tbl>
          </a:graphicData>
        </a:graphic>
      </p:graphicFrame>
    </p:spTree>
    <p:extLst>
      <p:ext uri="{BB962C8B-B14F-4D97-AF65-F5344CB8AC3E}">
        <p14:creationId xmlns:p14="http://schemas.microsoft.com/office/powerpoint/2010/main" val="85020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Pixel Attack</a:t>
            </a:r>
          </a:p>
        </p:txBody>
      </p:sp>
      <p:sp>
        <p:nvSpPr>
          <p:cNvPr id="9" name="TextBox 8"/>
          <p:cNvSpPr txBox="1"/>
          <p:nvPr/>
        </p:nvSpPr>
        <p:spPr>
          <a:xfrm>
            <a:off x="5715000" y="2773644"/>
            <a:ext cx="2801023" cy="1200329"/>
          </a:xfrm>
          <a:prstGeom prst="rect">
            <a:avLst/>
          </a:prstGeom>
          <a:noFill/>
        </p:spPr>
        <p:txBody>
          <a:bodyPr wrap="none" rtlCol="0">
            <a:spAutoFit/>
          </a:bodyPr>
          <a:lstStyle/>
          <a:p>
            <a:pPr algn="just"/>
            <a:r>
              <a:rPr lang="en-US" dirty="0"/>
              <a:t>Adversary can fool the network</a:t>
            </a:r>
          </a:p>
          <a:p>
            <a:pPr algn="just"/>
            <a:r>
              <a:rPr lang="en-US" dirty="0"/>
              <a:t>on 70% of images with average</a:t>
            </a:r>
          </a:p>
          <a:p>
            <a:pPr algn="just"/>
            <a:r>
              <a:rPr lang="en-US" dirty="0"/>
              <a:t>confidence of 97% by changing</a:t>
            </a:r>
          </a:p>
          <a:p>
            <a:pPr algn="just"/>
            <a:r>
              <a:rPr lang="en-US" dirty="0"/>
              <a:t> only </a:t>
            </a:r>
            <a:r>
              <a:rPr lang="en-US" b="1" dirty="0"/>
              <a:t>one pixel</a:t>
            </a:r>
            <a:r>
              <a:rPr lang="en-US" dirty="0"/>
              <a:t>.</a:t>
            </a:r>
          </a:p>
        </p:txBody>
      </p:sp>
      <p:pic>
        <p:nvPicPr>
          <p:cNvPr id="2053" name="Picture 5"/>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4813119"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172200" y="5843556"/>
            <a:ext cx="2524153" cy="276999"/>
          </a:xfrm>
          <a:prstGeom prst="rect">
            <a:avLst/>
          </a:prstGeom>
          <a:noFill/>
        </p:spPr>
        <p:txBody>
          <a:bodyPr wrap="none" rtlCol="0">
            <a:spAutoFit/>
          </a:bodyPr>
          <a:lstStyle/>
          <a:p>
            <a:r>
              <a:rPr lang="en-US" sz="1000" dirty="0"/>
              <a:t>Su 2017: https://</a:t>
            </a:r>
            <a:r>
              <a:rPr lang="en-US" sz="1200" dirty="0"/>
              <a:t>arxiv.org/abs/1710.08864</a:t>
            </a:r>
          </a:p>
        </p:txBody>
      </p:sp>
    </p:spTree>
    <p:extLst>
      <p:ext uri="{BB962C8B-B14F-4D97-AF65-F5344CB8AC3E}">
        <p14:creationId xmlns:p14="http://schemas.microsoft.com/office/powerpoint/2010/main" val="4194443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Points and Summary</a:t>
            </a:r>
          </a:p>
        </p:txBody>
      </p:sp>
      <p:sp>
        <p:nvSpPr>
          <p:cNvPr id="3" name="Content Placeholder 2"/>
          <p:cNvSpPr>
            <a:spLocks noGrp="1"/>
          </p:cNvSpPr>
          <p:nvPr>
            <p:ph sz="quarter" idx="1"/>
          </p:nvPr>
        </p:nvSpPr>
        <p:spPr/>
        <p:txBody>
          <a:bodyPr/>
          <a:lstStyle/>
          <a:p>
            <a:r>
              <a:rPr lang="en-US" dirty="0"/>
              <a:t>Universal defense against adversary is possible if we hide input space</a:t>
            </a:r>
          </a:p>
          <a:p>
            <a:r>
              <a:rPr lang="en-US" dirty="0"/>
              <a:t>Random permutation followed by Fourier transform effectively hides the input space, so adversary attacks will not be more effective than just random noise</a:t>
            </a:r>
          </a:p>
          <a:p>
            <a:r>
              <a:rPr lang="en-US" dirty="0"/>
              <a:t>Ensemble of a few permuted phase models helps to increase accuracy on both clean and adversarial images</a:t>
            </a:r>
          </a:p>
          <a:p>
            <a:r>
              <a:rPr lang="en-US" dirty="0"/>
              <a:t>Accuracies given here are before hyper parameter tuning, we might achieve even better results after tuning</a:t>
            </a:r>
          </a:p>
          <a:p>
            <a:endParaRPr lang="en-US" dirty="0"/>
          </a:p>
          <a:p>
            <a:endParaRPr lang="en-US" dirty="0"/>
          </a:p>
        </p:txBody>
      </p:sp>
    </p:spTree>
    <p:extLst>
      <p:ext uri="{BB962C8B-B14F-4D97-AF65-F5344CB8AC3E}">
        <p14:creationId xmlns:p14="http://schemas.microsoft.com/office/powerpoint/2010/main" val="220979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Perturbation</a:t>
            </a:r>
          </a:p>
        </p:txBody>
      </p:sp>
      <p:pic>
        <p:nvPicPr>
          <p:cNvPr id="3076"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3886200" cy="5192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648200" y="3276600"/>
            <a:ext cx="4147739" cy="923330"/>
          </a:xfrm>
          <a:prstGeom prst="rect">
            <a:avLst/>
          </a:prstGeom>
          <a:noFill/>
        </p:spPr>
        <p:txBody>
          <a:bodyPr wrap="none" rtlCol="0">
            <a:spAutoFit/>
          </a:bodyPr>
          <a:lstStyle/>
          <a:p>
            <a:r>
              <a:rPr lang="en-US" dirty="0"/>
              <a:t>Adversary can find a </a:t>
            </a:r>
            <a:r>
              <a:rPr lang="en-US" b="1" dirty="0"/>
              <a:t>universal perturbation</a:t>
            </a:r>
          </a:p>
          <a:p>
            <a:r>
              <a:rPr lang="en-US" dirty="0"/>
              <a:t> to fool more than 80% of images </a:t>
            </a:r>
          </a:p>
          <a:p>
            <a:r>
              <a:rPr lang="en-US" dirty="0"/>
              <a:t>for state of the art image classifiers</a:t>
            </a:r>
          </a:p>
        </p:txBody>
      </p:sp>
      <p:sp>
        <p:nvSpPr>
          <p:cNvPr id="8" name="TextBox 7"/>
          <p:cNvSpPr txBox="1"/>
          <p:nvPr/>
        </p:nvSpPr>
        <p:spPr>
          <a:xfrm>
            <a:off x="5181600" y="5813988"/>
            <a:ext cx="3532955" cy="276999"/>
          </a:xfrm>
          <a:prstGeom prst="rect">
            <a:avLst/>
          </a:prstGeom>
          <a:noFill/>
        </p:spPr>
        <p:txBody>
          <a:bodyPr wrap="none" rtlCol="0">
            <a:spAutoFit/>
          </a:bodyPr>
          <a:lstStyle/>
          <a:p>
            <a:r>
              <a:rPr lang="en-US" sz="1200" dirty="0" err="1"/>
              <a:t>Moosavi-Dezfooli</a:t>
            </a:r>
            <a:r>
              <a:rPr lang="en-US" sz="1200" dirty="0"/>
              <a:t> 2016: https://arxiv.org/abs/1610.08401</a:t>
            </a:r>
          </a:p>
        </p:txBody>
      </p:sp>
      <p:sp>
        <p:nvSpPr>
          <p:cNvPr id="10" name="TextBox 9"/>
          <p:cNvSpPr txBox="1"/>
          <p:nvPr/>
        </p:nvSpPr>
        <p:spPr>
          <a:xfrm>
            <a:off x="4887395" y="1828800"/>
            <a:ext cx="4090030" cy="369332"/>
          </a:xfrm>
          <a:prstGeom prst="rect">
            <a:avLst/>
          </a:prstGeom>
          <a:noFill/>
        </p:spPr>
        <p:txBody>
          <a:bodyPr wrap="none" rtlCol="0">
            <a:spAutoFit/>
          </a:bodyPr>
          <a:lstStyle/>
          <a:p>
            <a:r>
              <a:rPr lang="en-US" dirty="0"/>
              <a:t>Adversaries have too much power and freedom</a:t>
            </a: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7194" y="1813391"/>
            <a:ext cx="422012" cy="430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936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and Defenses</a:t>
            </a:r>
          </a:p>
        </p:txBody>
      </p:sp>
      <p:sp>
        <p:nvSpPr>
          <p:cNvPr id="3" name="Content Placeholder 2"/>
          <p:cNvSpPr>
            <a:spLocks noGrp="1"/>
          </p:cNvSpPr>
          <p:nvPr>
            <p:ph sz="quarter" idx="1"/>
          </p:nvPr>
        </p:nvSpPr>
        <p:spPr/>
        <p:txBody>
          <a:bodyPr/>
          <a:lstStyle/>
          <a:p>
            <a:pPr marL="0" indent="0">
              <a:buNone/>
            </a:pPr>
            <a:endParaRPr lang="en-US" dirty="0"/>
          </a:p>
        </p:txBody>
      </p:sp>
      <p:sp>
        <p:nvSpPr>
          <p:cNvPr id="4" name="Oval 3"/>
          <p:cNvSpPr/>
          <p:nvPr/>
        </p:nvSpPr>
        <p:spPr>
          <a:xfrm>
            <a:off x="1143000" y="2057400"/>
            <a:ext cx="3276600" cy="403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362200" y="1676400"/>
            <a:ext cx="808042" cy="369332"/>
          </a:xfrm>
          <a:prstGeom prst="rect">
            <a:avLst/>
          </a:prstGeom>
          <a:noFill/>
        </p:spPr>
        <p:txBody>
          <a:bodyPr wrap="none" rtlCol="0">
            <a:spAutoFit/>
          </a:bodyPr>
          <a:lstStyle/>
          <a:p>
            <a:r>
              <a:rPr lang="en-US" dirty="0"/>
              <a:t>Attacks</a:t>
            </a:r>
          </a:p>
        </p:txBody>
      </p:sp>
      <p:sp>
        <p:nvSpPr>
          <p:cNvPr id="7" name="Oval 6"/>
          <p:cNvSpPr/>
          <p:nvPr/>
        </p:nvSpPr>
        <p:spPr>
          <a:xfrm>
            <a:off x="5105400" y="2057400"/>
            <a:ext cx="3276600" cy="403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324600" y="1676400"/>
            <a:ext cx="926857" cy="369332"/>
          </a:xfrm>
          <a:prstGeom prst="rect">
            <a:avLst/>
          </a:prstGeom>
          <a:noFill/>
        </p:spPr>
        <p:txBody>
          <a:bodyPr wrap="none" rtlCol="0">
            <a:spAutoFit/>
          </a:bodyPr>
          <a:lstStyle/>
          <a:p>
            <a:r>
              <a:rPr lang="en-US" dirty="0"/>
              <a:t>Defenses</a:t>
            </a:r>
          </a:p>
        </p:txBody>
      </p:sp>
      <p:sp>
        <p:nvSpPr>
          <p:cNvPr id="9" name="TextBox 8"/>
          <p:cNvSpPr txBox="1"/>
          <p:nvPr/>
        </p:nvSpPr>
        <p:spPr>
          <a:xfrm>
            <a:off x="2004570" y="2362200"/>
            <a:ext cx="715260" cy="369332"/>
          </a:xfrm>
          <a:prstGeom prst="rect">
            <a:avLst/>
          </a:prstGeom>
          <a:noFill/>
        </p:spPr>
        <p:txBody>
          <a:bodyPr wrap="none" rtlCol="0">
            <a:spAutoFit/>
          </a:bodyPr>
          <a:lstStyle/>
          <a:p>
            <a:r>
              <a:rPr lang="en-US" dirty="0"/>
              <a:t>FGSM</a:t>
            </a:r>
          </a:p>
        </p:txBody>
      </p:sp>
      <p:sp>
        <p:nvSpPr>
          <p:cNvPr id="10" name="TextBox 9"/>
          <p:cNvSpPr txBox="1"/>
          <p:nvPr/>
        </p:nvSpPr>
        <p:spPr>
          <a:xfrm>
            <a:off x="1735105" y="2970156"/>
            <a:ext cx="538930" cy="369332"/>
          </a:xfrm>
          <a:prstGeom prst="rect">
            <a:avLst/>
          </a:prstGeom>
          <a:noFill/>
        </p:spPr>
        <p:txBody>
          <a:bodyPr wrap="none" rtlCol="0">
            <a:spAutoFit/>
          </a:bodyPr>
          <a:lstStyle/>
          <a:p>
            <a:r>
              <a:rPr lang="en-US" dirty="0"/>
              <a:t>BIM</a:t>
            </a:r>
          </a:p>
        </p:txBody>
      </p:sp>
      <p:sp>
        <p:nvSpPr>
          <p:cNvPr id="13" name="TextBox 12"/>
          <p:cNvSpPr txBox="1"/>
          <p:nvPr/>
        </p:nvSpPr>
        <p:spPr>
          <a:xfrm>
            <a:off x="2589437" y="2788831"/>
            <a:ext cx="681597" cy="369332"/>
          </a:xfrm>
          <a:prstGeom prst="rect">
            <a:avLst/>
          </a:prstGeom>
          <a:noFill/>
        </p:spPr>
        <p:txBody>
          <a:bodyPr wrap="none" rtlCol="0">
            <a:spAutoFit/>
          </a:bodyPr>
          <a:lstStyle/>
          <a:p>
            <a:r>
              <a:rPr lang="en-US" dirty="0"/>
              <a:t>C&amp;W</a:t>
            </a:r>
          </a:p>
        </p:txBody>
      </p:sp>
      <p:sp>
        <p:nvSpPr>
          <p:cNvPr id="14" name="TextBox 13"/>
          <p:cNvSpPr txBox="1"/>
          <p:nvPr/>
        </p:nvSpPr>
        <p:spPr>
          <a:xfrm>
            <a:off x="2162602" y="3513212"/>
            <a:ext cx="1560555" cy="369332"/>
          </a:xfrm>
          <a:prstGeom prst="rect">
            <a:avLst/>
          </a:prstGeom>
          <a:noFill/>
        </p:spPr>
        <p:txBody>
          <a:bodyPr wrap="none" rtlCol="0">
            <a:spAutoFit/>
          </a:bodyPr>
          <a:lstStyle/>
          <a:p>
            <a:r>
              <a:rPr lang="en-US" dirty="0"/>
              <a:t>One pixel attack</a:t>
            </a:r>
          </a:p>
        </p:txBody>
      </p:sp>
      <p:sp>
        <p:nvSpPr>
          <p:cNvPr id="15" name="TextBox 14"/>
          <p:cNvSpPr txBox="1"/>
          <p:nvPr/>
        </p:nvSpPr>
        <p:spPr>
          <a:xfrm>
            <a:off x="5798428" y="2505798"/>
            <a:ext cx="1846018" cy="369332"/>
          </a:xfrm>
          <a:prstGeom prst="rect">
            <a:avLst/>
          </a:prstGeom>
          <a:noFill/>
        </p:spPr>
        <p:txBody>
          <a:bodyPr wrap="none" rtlCol="0">
            <a:spAutoFit/>
          </a:bodyPr>
          <a:lstStyle/>
          <a:p>
            <a:r>
              <a:rPr lang="en-US" dirty="0"/>
              <a:t>Adversarial Training</a:t>
            </a:r>
          </a:p>
        </p:txBody>
      </p:sp>
      <p:sp>
        <p:nvSpPr>
          <p:cNvPr id="16" name="TextBox 15">
            <a:extLst>
              <a:ext uri="{FF2B5EF4-FFF2-40B4-BE49-F238E27FC236}">
                <a16:creationId xmlns:a16="http://schemas.microsoft.com/office/drawing/2014/main" id="{43A50099-E343-4502-86DE-4F2F5E3FC67D}"/>
              </a:ext>
            </a:extLst>
          </p:cNvPr>
          <p:cNvSpPr txBox="1"/>
          <p:nvPr/>
        </p:nvSpPr>
        <p:spPr>
          <a:xfrm>
            <a:off x="3327471" y="3024050"/>
            <a:ext cx="599844" cy="369332"/>
          </a:xfrm>
          <a:prstGeom prst="rect">
            <a:avLst/>
          </a:prstGeom>
          <a:noFill/>
        </p:spPr>
        <p:txBody>
          <a:bodyPr wrap="none" rtlCol="0">
            <a:spAutoFit/>
          </a:bodyPr>
          <a:lstStyle/>
          <a:p>
            <a:r>
              <a:rPr lang="en-US" dirty="0"/>
              <a:t>MIM</a:t>
            </a:r>
          </a:p>
        </p:txBody>
      </p:sp>
      <p:sp>
        <p:nvSpPr>
          <p:cNvPr id="20" name="TextBox 19">
            <a:extLst>
              <a:ext uri="{FF2B5EF4-FFF2-40B4-BE49-F238E27FC236}">
                <a16:creationId xmlns:a16="http://schemas.microsoft.com/office/drawing/2014/main" id="{9942E2F0-1B30-4880-B8D0-D5E69F60EDE2}"/>
              </a:ext>
            </a:extLst>
          </p:cNvPr>
          <p:cNvSpPr txBox="1"/>
          <p:nvPr/>
        </p:nvSpPr>
        <p:spPr>
          <a:xfrm>
            <a:off x="1304053" y="3873705"/>
            <a:ext cx="996940" cy="369332"/>
          </a:xfrm>
          <a:prstGeom prst="rect">
            <a:avLst/>
          </a:prstGeom>
          <a:noFill/>
        </p:spPr>
        <p:txBody>
          <a:bodyPr wrap="none" rtlCol="0">
            <a:spAutoFit/>
          </a:bodyPr>
          <a:lstStyle/>
          <a:p>
            <a:r>
              <a:rPr lang="en-US" dirty="0" err="1"/>
              <a:t>DeepFool</a:t>
            </a:r>
            <a:endParaRPr lang="en-US" dirty="0"/>
          </a:p>
        </p:txBody>
      </p:sp>
      <p:sp>
        <p:nvSpPr>
          <p:cNvPr id="21" name="TextBox 20">
            <a:extLst>
              <a:ext uri="{FF2B5EF4-FFF2-40B4-BE49-F238E27FC236}">
                <a16:creationId xmlns:a16="http://schemas.microsoft.com/office/drawing/2014/main" id="{DFA50553-B7E6-45E0-A2BA-CE6F5BC57396}"/>
              </a:ext>
            </a:extLst>
          </p:cNvPr>
          <p:cNvSpPr txBox="1"/>
          <p:nvPr/>
        </p:nvSpPr>
        <p:spPr>
          <a:xfrm>
            <a:off x="2715445" y="3930444"/>
            <a:ext cx="604653" cy="646331"/>
          </a:xfrm>
          <a:prstGeom prst="rect">
            <a:avLst/>
          </a:prstGeom>
          <a:noFill/>
        </p:spPr>
        <p:txBody>
          <a:bodyPr wrap="none" rtlCol="0">
            <a:spAutoFit/>
          </a:bodyPr>
          <a:lstStyle/>
          <a:p>
            <a:r>
              <a:rPr lang="en-US" dirty="0"/>
              <a:t>PGD</a:t>
            </a:r>
          </a:p>
          <a:p>
            <a:endParaRPr lang="en-US" dirty="0"/>
          </a:p>
        </p:txBody>
      </p:sp>
      <p:sp>
        <p:nvSpPr>
          <p:cNvPr id="22" name="TextBox 21">
            <a:extLst>
              <a:ext uri="{FF2B5EF4-FFF2-40B4-BE49-F238E27FC236}">
                <a16:creationId xmlns:a16="http://schemas.microsoft.com/office/drawing/2014/main" id="{6671D49D-C38A-4428-A6EC-EF8028BD8109}"/>
              </a:ext>
            </a:extLst>
          </p:cNvPr>
          <p:cNvSpPr txBox="1"/>
          <p:nvPr/>
        </p:nvSpPr>
        <p:spPr>
          <a:xfrm>
            <a:off x="3294024" y="4175366"/>
            <a:ext cx="769763" cy="369332"/>
          </a:xfrm>
          <a:prstGeom prst="rect">
            <a:avLst/>
          </a:prstGeom>
          <a:noFill/>
        </p:spPr>
        <p:txBody>
          <a:bodyPr wrap="none" rtlCol="0">
            <a:spAutoFit/>
          </a:bodyPr>
          <a:lstStyle/>
          <a:p>
            <a:r>
              <a:rPr lang="en-US" dirty="0"/>
              <a:t>LBFGS</a:t>
            </a:r>
          </a:p>
        </p:txBody>
      </p:sp>
      <p:sp>
        <p:nvSpPr>
          <p:cNvPr id="23" name="TextBox 22">
            <a:extLst>
              <a:ext uri="{FF2B5EF4-FFF2-40B4-BE49-F238E27FC236}">
                <a16:creationId xmlns:a16="http://schemas.microsoft.com/office/drawing/2014/main" id="{36F468BE-5EC1-4947-B089-FE0A006112D9}"/>
              </a:ext>
            </a:extLst>
          </p:cNvPr>
          <p:cNvSpPr txBox="1"/>
          <p:nvPr/>
        </p:nvSpPr>
        <p:spPr>
          <a:xfrm>
            <a:off x="2127325" y="4318241"/>
            <a:ext cx="671979" cy="369332"/>
          </a:xfrm>
          <a:prstGeom prst="rect">
            <a:avLst/>
          </a:prstGeom>
          <a:noFill/>
        </p:spPr>
        <p:txBody>
          <a:bodyPr wrap="none" rtlCol="0">
            <a:spAutoFit/>
          </a:bodyPr>
          <a:lstStyle/>
          <a:p>
            <a:r>
              <a:rPr lang="en-US" dirty="0"/>
              <a:t>JSMA</a:t>
            </a:r>
          </a:p>
        </p:txBody>
      </p:sp>
      <p:sp>
        <p:nvSpPr>
          <p:cNvPr id="25" name="TextBox 24">
            <a:extLst>
              <a:ext uri="{FF2B5EF4-FFF2-40B4-BE49-F238E27FC236}">
                <a16:creationId xmlns:a16="http://schemas.microsoft.com/office/drawing/2014/main" id="{FE2C6A17-E416-42F9-AC5F-B578FAC6A874}"/>
              </a:ext>
            </a:extLst>
          </p:cNvPr>
          <p:cNvSpPr txBox="1"/>
          <p:nvPr/>
        </p:nvSpPr>
        <p:spPr>
          <a:xfrm>
            <a:off x="3180240" y="4944933"/>
            <a:ext cx="633507" cy="369332"/>
          </a:xfrm>
          <a:prstGeom prst="rect">
            <a:avLst/>
          </a:prstGeom>
          <a:noFill/>
        </p:spPr>
        <p:txBody>
          <a:bodyPr wrap="none" rtlCol="0">
            <a:spAutoFit/>
          </a:bodyPr>
          <a:lstStyle/>
          <a:p>
            <a:r>
              <a:rPr lang="en-US" dirty="0"/>
              <a:t>ENM</a:t>
            </a:r>
          </a:p>
        </p:txBody>
      </p:sp>
      <p:sp>
        <p:nvSpPr>
          <p:cNvPr id="26" name="TextBox 25">
            <a:extLst>
              <a:ext uri="{FF2B5EF4-FFF2-40B4-BE49-F238E27FC236}">
                <a16:creationId xmlns:a16="http://schemas.microsoft.com/office/drawing/2014/main" id="{9604AC99-E1C4-4DE3-8ED3-763C25AA3EA5}"/>
              </a:ext>
            </a:extLst>
          </p:cNvPr>
          <p:cNvSpPr txBox="1"/>
          <p:nvPr/>
        </p:nvSpPr>
        <p:spPr>
          <a:xfrm>
            <a:off x="2008103" y="5212845"/>
            <a:ext cx="615233" cy="369332"/>
          </a:xfrm>
          <a:prstGeom prst="rect">
            <a:avLst/>
          </a:prstGeom>
          <a:noFill/>
        </p:spPr>
        <p:txBody>
          <a:bodyPr wrap="none" rtlCol="0">
            <a:spAutoFit/>
          </a:bodyPr>
          <a:lstStyle/>
          <a:p>
            <a:r>
              <a:rPr lang="en-US" dirty="0"/>
              <a:t>VAM</a:t>
            </a:r>
          </a:p>
        </p:txBody>
      </p:sp>
      <p:sp>
        <p:nvSpPr>
          <p:cNvPr id="27" name="TextBox 26">
            <a:extLst>
              <a:ext uri="{FF2B5EF4-FFF2-40B4-BE49-F238E27FC236}">
                <a16:creationId xmlns:a16="http://schemas.microsoft.com/office/drawing/2014/main" id="{801FC861-EB8F-4ED7-B000-4BB09C69EFFD}"/>
              </a:ext>
            </a:extLst>
          </p:cNvPr>
          <p:cNvSpPr txBox="1"/>
          <p:nvPr/>
        </p:nvSpPr>
        <p:spPr>
          <a:xfrm>
            <a:off x="2812085" y="5397511"/>
            <a:ext cx="630301" cy="369332"/>
          </a:xfrm>
          <a:prstGeom prst="rect">
            <a:avLst/>
          </a:prstGeom>
          <a:noFill/>
        </p:spPr>
        <p:txBody>
          <a:bodyPr wrap="none" rtlCol="0">
            <a:spAutoFit/>
          </a:bodyPr>
          <a:lstStyle/>
          <a:p>
            <a:r>
              <a:rPr lang="en-US" dirty="0"/>
              <a:t>SPSA</a:t>
            </a:r>
          </a:p>
        </p:txBody>
      </p:sp>
      <p:sp>
        <p:nvSpPr>
          <p:cNvPr id="28" name="TextBox 27">
            <a:extLst>
              <a:ext uri="{FF2B5EF4-FFF2-40B4-BE49-F238E27FC236}">
                <a16:creationId xmlns:a16="http://schemas.microsoft.com/office/drawing/2014/main" id="{2B67CADF-9ACE-40AB-B54B-DDB8D0B248E5}"/>
              </a:ext>
            </a:extLst>
          </p:cNvPr>
          <p:cNvSpPr txBox="1"/>
          <p:nvPr/>
        </p:nvSpPr>
        <p:spPr>
          <a:xfrm>
            <a:off x="1462677" y="4766506"/>
            <a:ext cx="1806585" cy="369332"/>
          </a:xfrm>
          <a:prstGeom prst="rect">
            <a:avLst/>
          </a:prstGeom>
          <a:noFill/>
        </p:spPr>
        <p:txBody>
          <a:bodyPr wrap="none" rtlCol="0">
            <a:spAutoFit/>
          </a:bodyPr>
          <a:lstStyle/>
          <a:p>
            <a:r>
              <a:rPr lang="en-US" dirty="0"/>
              <a:t>Feature Adversaries</a:t>
            </a:r>
          </a:p>
        </p:txBody>
      </p:sp>
      <p:sp>
        <p:nvSpPr>
          <p:cNvPr id="29" name="TextBox 28">
            <a:extLst>
              <a:ext uri="{FF2B5EF4-FFF2-40B4-BE49-F238E27FC236}">
                <a16:creationId xmlns:a16="http://schemas.microsoft.com/office/drawing/2014/main" id="{E951266E-A1A9-41F6-B2C6-3C58962042A6}"/>
              </a:ext>
            </a:extLst>
          </p:cNvPr>
          <p:cNvSpPr txBox="1"/>
          <p:nvPr/>
        </p:nvSpPr>
        <p:spPr>
          <a:xfrm>
            <a:off x="5771244" y="2905846"/>
            <a:ext cx="1725472" cy="369332"/>
          </a:xfrm>
          <a:prstGeom prst="rect">
            <a:avLst/>
          </a:prstGeom>
          <a:noFill/>
        </p:spPr>
        <p:txBody>
          <a:bodyPr wrap="none" rtlCol="0">
            <a:spAutoFit/>
          </a:bodyPr>
          <a:lstStyle/>
          <a:p>
            <a:r>
              <a:rPr lang="en-US" dirty="0"/>
              <a:t>Data Compression</a:t>
            </a:r>
          </a:p>
        </p:txBody>
      </p:sp>
      <p:sp>
        <p:nvSpPr>
          <p:cNvPr id="30" name="TextBox 29">
            <a:extLst>
              <a:ext uri="{FF2B5EF4-FFF2-40B4-BE49-F238E27FC236}">
                <a16:creationId xmlns:a16="http://schemas.microsoft.com/office/drawing/2014/main" id="{8BBC9A75-7AF2-4B32-A294-B833943EF353}"/>
              </a:ext>
            </a:extLst>
          </p:cNvPr>
          <p:cNvSpPr txBox="1"/>
          <p:nvPr/>
        </p:nvSpPr>
        <p:spPr>
          <a:xfrm>
            <a:off x="6309372" y="3305895"/>
            <a:ext cx="1884170" cy="369332"/>
          </a:xfrm>
          <a:prstGeom prst="rect">
            <a:avLst/>
          </a:prstGeom>
          <a:noFill/>
        </p:spPr>
        <p:txBody>
          <a:bodyPr wrap="none" rtlCol="0">
            <a:spAutoFit/>
          </a:bodyPr>
          <a:lstStyle/>
          <a:p>
            <a:r>
              <a:rPr lang="en-US" dirty="0"/>
              <a:t>Data Randomization</a:t>
            </a:r>
          </a:p>
        </p:txBody>
      </p:sp>
      <p:sp>
        <p:nvSpPr>
          <p:cNvPr id="31" name="TextBox 30">
            <a:extLst>
              <a:ext uri="{FF2B5EF4-FFF2-40B4-BE49-F238E27FC236}">
                <a16:creationId xmlns:a16="http://schemas.microsoft.com/office/drawing/2014/main" id="{DC998CB3-428F-4A32-9F26-0D1169FE538A}"/>
              </a:ext>
            </a:extLst>
          </p:cNvPr>
          <p:cNvSpPr txBox="1"/>
          <p:nvPr/>
        </p:nvSpPr>
        <p:spPr>
          <a:xfrm>
            <a:off x="5568431" y="3725365"/>
            <a:ext cx="1928285" cy="369332"/>
          </a:xfrm>
          <a:prstGeom prst="rect">
            <a:avLst/>
          </a:prstGeom>
          <a:noFill/>
        </p:spPr>
        <p:txBody>
          <a:bodyPr wrap="none" rtlCol="0">
            <a:spAutoFit/>
          </a:bodyPr>
          <a:lstStyle/>
          <a:p>
            <a:r>
              <a:rPr lang="en-US" dirty="0"/>
              <a:t>Defensive distillation</a:t>
            </a:r>
          </a:p>
        </p:txBody>
      </p:sp>
      <p:sp>
        <p:nvSpPr>
          <p:cNvPr id="32" name="TextBox 31">
            <a:extLst>
              <a:ext uri="{FF2B5EF4-FFF2-40B4-BE49-F238E27FC236}">
                <a16:creationId xmlns:a16="http://schemas.microsoft.com/office/drawing/2014/main" id="{7188AF65-51F4-4EBA-99EB-ECBEE8D58A10}"/>
              </a:ext>
            </a:extLst>
          </p:cNvPr>
          <p:cNvSpPr txBox="1"/>
          <p:nvPr/>
        </p:nvSpPr>
        <p:spPr>
          <a:xfrm>
            <a:off x="5668413" y="5348656"/>
            <a:ext cx="2127634" cy="369332"/>
          </a:xfrm>
          <a:prstGeom prst="rect">
            <a:avLst/>
          </a:prstGeom>
          <a:noFill/>
        </p:spPr>
        <p:txBody>
          <a:bodyPr wrap="none" rtlCol="0">
            <a:spAutoFit/>
          </a:bodyPr>
          <a:lstStyle/>
          <a:p>
            <a:r>
              <a:rPr lang="en-US" dirty="0"/>
              <a:t>Gradient regularization</a:t>
            </a:r>
          </a:p>
        </p:txBody>
      </p:sp>
      <p:sp>
        <p:nvSpPr>
          <p:cNvPr id="33" name="TextBox 32">
            <a:extLst>
              <a:ext uri="{FF2B5EF4-FFF2-40B4-BE49-F238E27FC236}">
                <a16:creationId xmlns:a16="http://schemas.microsoft.com/office/drawing/2014/main" id="{CFC677BF-C83A-45A0-9474-D8E4E998C955}"/>
              </a:ext>
            </a:extLst>
          </p:cNvPr>
          <p:cNvSpPr txBox="1"/>
          <p:nvPr/>
        </p:nvSpPr>
        <p:spPr>
          <a:xfrm>
            <a:off x="6324600" y="4504110"/>
            <a:ext cx="1172116" cy="369332"/>
          </a:xfrm>
          <a:prstGeom prst="rect">
            <a:avLst/>
          </a:prstGeom>
          <a:noFill/>
        </p:spPr>
        <p:txBody>
          <a:bodyPr wrap="none" rtlCol="0">
            <a:spAutoFit/>
          </a:bodyPr>
          <a:lstStyle/>
          <a:p>
            <a:r>
              <a:rPr lang="en-US" dirty="0"/>
              <a:t>Deep Cloak</a:t>
            </a:r>
          </a:p>
        </p:txBody>
      </p:sp>
      <p:sp>
        <p:nvSpPr>
          <p:cNvPr id="34" name="TextBox 33">
            <a:extLst>
              <a:ext uri="{FF2B5EF4-FFF2-40B4-BE49-F238E27FC236}">
                <a16:creationId xmlns:a16="http://schemas.microsoft.com/office/drawing/2014/main" id="{31F6A353-EFAB-42FB-AF71-C52FA827F8E7}"/>
              </a:ext>
            </a:extLst>
          </p:cNvPr>
          <p:cNvSpPr txBox="1"/>
          <p:nvPr/>
        </p:nvSpPr>
        <p:spPr>
          <a:xfrm>
            <a:off x="5969452" y="4924773"/>
            <a:ext cx="1729769" cy="369332"/>
          </a:xfrm>
          <a:prstGeom prst="rect">
            <a:avLst/>
          </a:prstGeom>
          <a:noFill/>
        </p:spPr>
        <p:txBody>
          <a:bodyPr wrap="none" rtlCol="0">
            <a:spAutoFit/>
          </a:bodyPr>
          <a:lstStyle/>
          <a:p>
            <a:r>
              <a:rPr lang="en-US" dirty="0" err="1"/>
              <a:t>Parseval</a:t>
            </a:r>
            <a:r>
              <a:rPr lang="en-US" dirty="0"/>
              <a:t> Networks</a:t>
            </a:r>
          </a:p>
        </p:txBody>
      </p:sp>
      <p:sp>
        <p:nvSpPr>
          <p:cNvPr id="35" name="TextBox 34">
            <a:extLst>
              <a:ext uri="{FF2B5EF4-FFF2-40B4-BE49-F238E27FC236}">
                <a16:creationId xmlns:a16="http://schemas.microsoft.com/office/drawing/2014/main" id="{AA5C2F21-6140-4FCB-AC86-8D2E564E1884}"/>
              </a:ext>
            </a:extLst>
          </p:cNvPr>
          <p:cNvSpPr txBox="1"/>
          <p:nvPr/>
        </p:nvSpPr>
        <p:spPr>
          <a:xfrm>
            <a:off x="5403925" y="4100161"/>
            <a:ext cx="2791470" cy="369332"/>
          </a:xfrm>
          <a:prstGeom prst="rect">
            <a:avLst/>
          </a:prstGeom>
          <a:noFill/>
        </p:spPr>
        <p:txBody>
          <a:bodyPr wrap="none" rtlCol="0">
            <a:spAutoFit/>
          </a:bodyPr>
          <a:lstStyle/>
          <a:p>
            <a:r>
              <a:rPr lang="en-US" dirty="0"/>
              <a:t>Biologically inspired protection</a:t>
            </a:r>
          </a:p>
        </p:txBody>
      </p:sp>
    </p:spTree>
    <p:extLst>
      <p:ext uri="{BB962C8B-B14F-4D97-AF65-F5344CB8AC3E}">
        <p14:creationId xmlns:p14="http://schemas.microsoft.com/office/powerpoint/2010/main" val="366683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B9ED-BEE4-49C6-A94F-6862F6595DDD}"/>
              </a:ext>
            </a:extLst>
          </p:cNvPr>
          <p:cNvSpPr>
            <a:spLocks noGrp="1"/>
          </p:cNvSpPr>
          <p:nvPr>
            <p:ph type="title"/>
          </p:nvPr>
        </p:nvSpPr>
        <p:spPr/>
        <p:txBody>
          <a:bodyPr/>
          <a:lstStyle/>
          <a:p>
            <a:r>
              <a:rPr lang="en-US" dirty="0"/>
              <a:t>Strength of attacks</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102160085"/>
              </p:ext>
            </p:extLst>
          </p:nvPr>
        </p:nvGraphicFramePr>
        <p:xfrm>
          <a:off x="914400" y="2438400"/>
          <a:ext cx="7772400" cy="221488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r>
                        <a:rPr lang="en-US" sz="1400" dirty="0"/>
                        <a:t>Distillation</a:t>
                      </a:r>
                    </a:p>
                  </a:txBody>
                  <a:tcPr/>
                </a:tc>
                <a:tc>
                  <a:txBody>
                    <a:bodyPr/>
                    <a:lstStyle/>
                    <a:p>
                      <a:r>
                        <a:rPr lang="en-US" sz="1400" dirty="0"/>
                        <a:t>Feature Squeezing</a:t>
                      </a:r>
                    </a:p>
                  </a:txBody>
                  <a:tcPr/>
                </a:tc>
                <a:tc>
                  <a:txBody>
                    <a:bodyPr/>
                    <a:lstStyle/>
                    <a:p>
                      <a:r>
                        <a:rPr lang="en-US" sz="1400" dirty="0"/>
                        <a:t>Adversarial Training</a:t>
                      </a:r>
                    </a:p>
                  </a:txBody>
                  <a:tcPr/>
                </a:tc>
                <a:tc>
                  <a:txBody>
                    <a:bodyPr/>
                    <a:lstStyle/>
                    <a:p>
                      <a:r>
                        <a:rPr lang="en-US" sz="1400" dirty="0"/>
                        <a:t>Thermometer Encoding</a:t>
                      </a:r>
                      <a:r>
                        <a:rPr lang="en-US" sz="1400" baseline="0" dirty="0"/>
                        <a:t> (without adversarial training)</a:t>
                      </a:r>
                      <a:endParaRPr lang="en-US" sz="1400" dirty="0"/>
                    </a:p>
                  </a:txBody>
                  <a:tcPr/>
                </a:tc>
                <a:extLst>
                  <a:ext uri="{0D108BD9-81ED-4DB2-BD59-A6C34878D82A}">
                    <a16:rowId xmlns:a16="http://schemas.microsoft.com/office/drawing/2014/main" val="10000"/>
                  </a:ext>
                </a:extLst>
              </a:tr>
              <a:tr h="370840">
                <a:tc>
                  <a:txBody>
                    <a:bodyPr/>
                    <a:lstStyle/>
                    <a:p>
                      <a:r>
                        <a:rPr lang="en-US" dirty="0"/>
                        <a:t>FGSM</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JSMA</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C&amp;W</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PGD</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150925" y="4265065"/>
            <a:ext cx="650756" cy="338554"/>
          </a:xfrm>
          <a:prstGeom prst="rect">
            <a:avLst/>
          </a:prstGeom>
          <a:noFill/>
        </p:spPr>
        <p:txBody>
          <a:bodyPr wrap="none" rtlCol="0">
            <a:spAutoFit/>
          </a:bodyPr>
          <a:lstStyle/>
          <a:p>
            <a:r>
              <a:rPr lang="en-US" sz="1600" dirty="0">
                <a:solidFill>
                  <a:srgbClr val="FF0000"/>
                </a:solidFill>
              </a:rPr>
              <a:t>strong</a:t>
            </a:r>
          </a:p>
        </p:txBody>
      </p:sp>
      <p:sp>
        <p:nvSpPr>
          <p:cNvPr id="9" name="TextBox 8"/>
          <p:cNvSpPr txBox="1"/>
          <p:nvPr/>
        </p:nvSpPr>
        <p:spPr>
          <a:xfrm>
            <a:off x="239539" y="3542071"/>
            <a:ext cx="562142" cy="338554"/>
          </a:xfrm>
          <a:prstGeom prst="rect">
            <a:avLst/>
          </a:prstGeom>
          <a:noFill/>
        </p:spPr>
        <p:txBody>
          <a:bodyPr wrap="none" rtlCol="0">
            <a:spAutoFit/>
          </a:bodyPr>
          <a:lstStyle/>
          <a:p>
            <a:r>
              <a:rPr lang="en-US" sz="1600" dirty="0">
                <a:solidFill>
                  <a:srgbClr val="FF0000"/>
                </a:solidFill>
              </a:rPr>
              <a:t>weak</a:t>
            </a:r>
          </a:p>
        </p:txBody>
      </p:sp>
      <p:sp>
        <p:nvSpPr>
          <p:cNvPr id="10" name="TextBox 9"/>
          <p:cNvSpPr txBox="1"/>
          <p:nvPr/>
        </p:nvSpPr>
        <p:spPr>
          <a:xfrm>
            <a:off x="139523" y="3881459"/>
            <a:ext cx="798617" cy="338554"/>
          </a:xfrm>
          <a:prstGeom prst="rect">
            <a:avLst/>
          </a:prstGeom>
          <a:noFill/>
        </p:spPr>
        <p:txBody>
          <a:bodyPr wrap="none" rtlCol="0">
            <a:spAutoFit/>
          </a:bodyPr>
          <a:lstStyle/>
          <a:p>
            <a:r>
              <a:rPr lang="en-US" sz="1600" dirty="0">
                <a:solidFill>
                  <a:srgbClr val="FF0000"/>
                </a:solidFill>
              </a:rPr>
              <a:t>medium</a:t>
            </a:r>
          </a:p>
        </p:txBody>
      </p:sp>
      <p:sp>
        <p:nvSpPr>
          <p:cNvPr id="11" name="TextBox 10"/>
          <p:cNvSpPr txBox="1"/>
          <p:nvPr/>
        </p:nvSpPr>
        <p:spPr>
          <a:xfrm>
            <a:off x="222000" y="3181660"/>
            <a:ext cx="562142" cy="338554"/>
          </a:xfrm>
          <a:prstGeom prst="rect">
            <a:avLst/>
          </a:prstGeom>
          <a:noFill/>
        </p:spPr>
        <p:txBody>
          <a:bodyPr wrap="none" rtlCol="0">
            <a:spAutoFit/>
          </a:bodyPr>
          <a:lstStyle/>
          <a:p>
            <a:r>
              <a:rPr lang="en-US" sz="1600" dirty="0">
                <a:solidFill>
                  <a:srgbClr val="FF0000"/>
                </a:solidFill>
              </a:rPr>
              <a:t>weak</a:t>
            </a:r>
          </a:p>
        </p:txBody>
      </p:sp>
      <p:cxnSp>
        <p:nvCxnSpPr>
          <p:cNvPr id="13" name="Straight Connector 12"/>
          <p:cNvCxnSpPr/>
          <p:nvPr/>
        </p:nvCxnSpPr>
        <p:spPr>
          <a:xfrm>
            <a:off x="938140" y="2438400"/>
            <a:ext cx="1500260" cy="7432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68050" y="2743200"/>
            <a:ext cx="735907" cy="369332"/>
          </a:xfrm>
          <a:prstGeom prst="rect">
            <a:avLst/>
          </a:prstGeom>
          <a:noFill/>
        </p:spPr>
        <p:txBody>
          <a:bodyPr wrap="none" rtlCol="0">
            <a:spAutoFit/>
          </a:bodyPr>
          <a:lstStyle/>
          <a:p>
            <a:r>
              <a:rPr lang="en-US" dirty="0"/>
              <a:t>Attack</a:t>
            </a:r>
          </a:p>
        </p:txBody>
      </p:sp>
      <p:sp>
        <p:nvSpPr>
          <p:cNvPr id="15" name="TextBox 14"/>
          <p:cNvSpPr txBox="1"/>
          <p:nvPr/>
        </p:nvSpPr>
        <p:spPr>
          <a:xfrm>
            <a:off x="1524000" y="2474007"/>
            <a:ext cx="854721" cy="369332"/>
          </a:xfrm>
          <a:prstGeom prst="rect">
            <a:avLst/>
          </a:prstGeom>
          <a:noFill/>
        </p:spPr>
        <p:txBody>
          <a:bodyPr wrap="none" rtlCol="0">
            <a:spAutoFit/>
          </a:bodyPr>
          <a:lstStyle/>
          <a:p>
            <a:r>
              <a:rPr lang="en-US" dirty="0"/>
              <a:t>Defense</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3919976"/>
            <a:ext cx="339717" cy="30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3928866"/>
            <a:ext cx="339717" cy="30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4304296"/>
            <a:ext cx="339717" cy="30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4328294"/>
            <a:ext cx="339717" cy="30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4335201"/>
            <a:ext cx="339717" cy="30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4303582"/>
            <a:ext cx="339717" cy="30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2215903" y="5181600"/>
            <a:ext cx="5204310" cy="369332"/>
          </a:xfrm>
          <a:prstGeom prst="rect">
            <a:avLst/>
          </a:prstGeom>
          <a:noFill/>
        </p:spPr>
        <p:txBody>
          <a:bodyPr wrap="none" rtlCol="0">
            <a:spAutoFit/>
          </a:bodyPr>
          <a:lstStyle/>
          <a:p>
            <a:r>
              <a:rPr lang="en-US" dirty="0"/>
              <a:t>All defenses proposed so far, are defeated by some algorithm</a:t>
            </a:r>
          </a:p>
        </p:txBody>
      </p:sp>
    </p:spTree>
    <p:extLst>
      <p:ext uri="{BB962C8B-B14F-4D97-AF65-F5344CB8AC3E}">
        <p14:creationId xmlns:p14="http://schemas.microsoft.com/office/powerpoint/2010/main" val="83613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attacks usually work?</a:t>
            </a:r>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7772400" cy="3116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5553835"/>
            <a:ext cx="8703921" cy="369332"/>
          </a:xfrm>
          <a:prstGeom prst="rect">
            <a:avLst/>
          </a:prstGeom>
          <a:noFill/>
        </p:spPr>
        <p:txBody>
          <a:bodyPr wrap="none" rtlCol="0">
            <a:spAutoFit/>
          </a:bodyPr>
          <a:lstStyle/>
          <a:p>
            <a:r>
              <a:rPr lang="en-US" dirty="0"/>
              <a:t>Adversaries usually solve an optimization problem to move the image towards the boundary of classifier</a:t>
            </a:r>
          </a:p>
        </p:txBody>
      </p:sp>
      <p:sp>
        <p:nvSpPr>
          <p:cNvPr id="3" name="TextBox 2"/>
          <p:cNvSpPr txBox="1"/>
          <p:nvPr/>
        </p:nvSpPr>
        <p:spPr>
          <a:xfrm>
            <a:off x="1219200" y="1752600"/>
            <a:ext cx="6241452" cy="369332"/>
          </a:xfrm>
          <a:prstGeom prst="rect">
            <a:avLst/>
          </a:prstGeom>
          <a:noFill/>
        </p:spPr>
        <p:txBody>
          <a:bodyPr wrap="none" rtlCol="0">
            <a:spAutoFit/>
          </a:bodyPr>
          <a:lstStyle/>
          <a:p>
            <a:r>
              <a:rPr lang="en-US" dirty="0"/>
              <a:t>A Simple Attack: Fast Gradient Sign Method (FGSM) (</a:t>
            </a:r>
            <a:r>
              <a:rPr lang="en-US" dirty="0" err="1"/>
              <a:t>Goodfellow</a:t>
            </a:r>
            <a:r>
              <a:rPr lang="en-US" dirty="0"/>
              <a:t> 2014)</a:t>
            </a:r>
          </a:p>
        </p:txBody>
      </p:sp>
    </p:spTree>
    <p:extLst>
      <p:ext uri="{BB962C8B-B14F-4D97-AF65-F5344CB8AC3E}">
        <p14:creationId xmlns:p14="http://schemas.microsoft.com/office/powerpoint/2010/main" val="353463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White Box Attack</a:t>
            </a:r>
          </a:p>
        </p:txBody>
      </p:sp>
      <p:sp>
        <p:nvSpPr>
          <p:cNvPr id="4" name="Rectangle 3"/>
          <p:cNvSpPr/>
          <p:nvPr/>
        </p:nvSpPr>
        <p:spPr>
          <a:xfrm>
            <a:off x="3587097" y="3342391"/>
            <a:ext cx="2350093"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241529" y="3843525"/>
            <a:ext cx="1029834" cy="369332"/>
          </a:xfrm>
          <a:prstGeom prst="rect">
            <a:avLst/>
          </a:prstGeom>
          <a:noFill/>
        </p:spPr>
        <p:txBody>
          <a:bodyPr wrap="none" rtlCol="0">
            <a:spAutoFit/>
          </a:bodyPr>
          <a:lstStyle/>
          <a:p>
            <a:r>
              <a:rPr lang="en-US" dirty="0"/>
              <a:t>Adversary</a:t>
            </a:r>
          </a:p>
        </p:txBody>
      </p:sp>
      <p:sp>
        <p:nvSpPr>
          <p:cNvPr id="8" name="Right Arrow 7"/>
          <p:cNvSpPr/>
          <p:nvPr/>
        </p:nvSpPr>
        <p:spPr>
          <a:xfrm>
            <a:off x="2743200" y="3891924"/>
            <a:ext cx="838200" cy="272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71600" y="3843525"/>
            <a:ext cx="1218603" cy="369332"/>
          </a:xfrm>
          <a:prstGeom prst="rect">
            <a:avLst/>
          </a:prstGeom>
          <a:noFill/>
        </p:spPr>
        <p:txBody>
          <a:bodyPr wrap="none" rtlCol="0">
            <a:spAutoFit/>
          </a:bodyPr>
          <a:lstStyle/>
          <a:p>
            <a:r>
              <a:rPr lang="en-US" dirty="0"/>
              <a:t>Clean Image</a:t>
            </a:r>
          </a:p>
        </p:txBody>
      </p:sp>
      <p:sp>
        <p:nvSpPr>
          <p:cNvPr id="10" name="Down Arrow 9"/>
          <p:cNvSpPr/>
          <p:nvPr/>
        </p:nvSpPr>
        <p:spPr>
          <a:xfrm>
            <a:off x="4642146" y="2743200"/>
            <a:ext cx="228600" cy="59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978092" y="2358913"/>
            <a:ext cx="1556708" cy="369332"/>
          </a:xfrm>
          <a:prstGeom prst="rect">
            <a:avLst/>
          </a:prstGeom>
          <a:noFill/>
        </p:spPr>
        <p:txBody>
          <a:bodyPr wrap="none" rtlCol="0">
            <a:spAutoFit/>
          </a:bodyPr>
          <a:lstStyle/>
          <a:p>
            <a:r>
              <a:rPr lang="en-US" dirty="0"/>
              <a:t>Neural Network</a:t>
            </a:r>
          </a:p>
        </p:txBody>
      </p:sp>
      <p:sp>
        <p:nvSpPr>
          <p:cNvPr id="14" name="Right Arrow 13"/>
          <p:cNvSpPr/>
          <p:nvPr/>
        </p:nvSpPr>
        <p:spPr>
          <a:xfrm>
            <a:off x="5937190" y="3886034"/>
            <a:ext cx="838200" cy="272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858000" y="3843525"/>
            <a:ext cx="1681422" cy="369332"/>
          </a:xfrm>
          <a:prstGeom prst="rect">
            <a:avLst/>
          </a:prstGeom>
          <a:noFill/>
        </p:spPr>
        <p:txBody>
          <a:bodyPr wrap="none" rtlCol="0">
            <a:spAutoFit/>
          </a:bodyPr>
          <a:lstStyle/>
          <a:p>
            <a:r>
              <a:rPr lang="en-US" dirty="0"/>
              <a:t>Adversarial Image</a:t>
            </a:r>
          </a:p>
        </p:txBody>
      </p:sp>
      <p:sp>
        <p:nvSpPr>
          <p:cNvPr id="19" name="Content Placeholder 18"/>
          <p:cNvSpPr>
            <a:spLocks noGrp="1"/>
          </p:cNvSpPr>
          <p:nvPr>
            <p:ph sz="quarter" idx="1"/>
          </p:nvPr>
        </p:nvSpPr>
        <p:spPr>
          <a:xfrm>
            <a:off x="3651546" y="2048279"/>
            <a:ext cx="2209800" cy="990600"/>
          </a:xfrm>
          <a:prstGeom prst="mathMultiply">
            <a:avLst>
              <a:gd name="adj1" fmla="val 2243"/>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Box 2">
            <a:extLst>
              <a:ext uri="{FF2B5EF4-FFF2-40B4-BE49-F238E27FC236}">
                <a16:creationId xmlns:a16="http://schemas.microsoft.com/office/drawing/2014/main" id="{7C319EF4-E5D5-49E2-AA6F-3F25FBCF8319}"/>
              </a:ext>
            </a:extLst>
          </p:cNvPr>
          <p:cNvSpPr txBox="1"/>
          <p:nvPr/>
        </p:nvSpPr>
        <p:spPr>
          <a:xfrm>
            <a:off x="434703" y="5349122"/>
            <a:ext cx="184731" cy="369332"/>
          </a:xfrm>
          <a:prstGeom prst="rect">
            <a:avLst/>
          </a:prstGeom>
          <a:noFill/>
        </p:spPr>
        <p:txBody>
          <a:bodyPr wrap="none" rtlCol="0">
            <a:spAutoFit/>
          </a:bodyPr>
          <a:lstStyle/>
          <a:p>
            <a:endParaRPr lang="en-US" dirty="0"/>
          </a:p>
        </p:txBody>
      </p:sp>
      <p:sp>
        <p:nvSpPr>
          <p:cNvPr id="16" name="Content Placeholder 2">
            <a:extLst>
              <a:ext uri="{FF2B5EF4-FFF2-40B4-BE49-F238E27FC236}">
                <a16:creationId xmlns:a16="http://schemas.microsoft.com/office/drawing/2014/main" id="{F2FD5994-C273-4766-A6AD-17BD3B9B2E49}"/>
              </a:ext>
            </a:extLst>
          </p:cNvPr>
          <p:cNvSpPr txBox="1">
            <a:spLocks/>
          </p:cNvSpPr>
          <p:nvPr/>
        </p:nvSpPr>
        <p:spPr>
          <a:xfrm>
            <a:off x="928607" y="1295400"/>
            <a:ext cx="77724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Adversary has complete access to the network</a:t>
            </a:r>
          </a:p>
          <a:p>
            <a:endParaRPr lang="en-US" dirty="0"/>
          </a:p>
        </p:txBody>
      </p:sp>
    </p:spTree>
    <p:extLst>
      <p:ext uri="{BB962C8B-B14F-4D97-AF65-F5344CB8AC3E}">
        <p14:creationId xmlns:p14="http://schemas.microsoft.com/office/powerpoint/2010/main" val="116450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animEffect transition="in" filter="randombar(horizontal)">
                                      <p:cBhvr>
                                        <p:cTn id="7" dur="500"/>
                                        <p:tgtEl>
                                          <p:spTgt spid="19">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12"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fontScale="90000"/>
          </a:bodyPr>
          <a:lstStyle/>
          <a:p>
            <a:br>
              <a:rPr lang="en-US" dirty="0"/>
            </a:br>
            <a:r>
              <a:rPr lang="en-US" dirty="0"/>
              <a:t>Black Box Attack</a:t>
            </a:r>
          </a:p>
        </p:txBody>
      </p:sp>
      <p:sp>
        <p:nvSpPr>
          <p:cNvPr id="4" name="Rectangle 3"/>
          <p:cNvSpPr/>
          <p:nvPr/>
        </p:nvSpPr>
        <p:spPr>
          <a:xfrm>
            <a:off x="3570258" y="2375462"/>
            <a:ext cx="2350093"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230387" y="2930007"/>
            <a:ext cx="1029834" cy="369332"/>
          </a:xfrm>
          <a:prstGeom prst="rect">
            <a:avLst/>
          </a:prstGeom>
          <a:noFill/>
        </p:spPr>
        <p:txBody>
          <a:bodyPr wrap="none" rtlCol="0">
            <a:spAutoFit/>
          </a:bodyPr>
          <a:lstStyle/>
          <a:p>
            <a:r>
              <a:rPr lang="en-US" dirty="0"/>
              <a:t>Adversary</a:t>
            </a:r>
          </a:p>
        </p:txBody>
      </p:sp>
      <p:sp>
        <p:nvSpPr>
          <p:cNvPr id="8" name="Right Arrow 7"/>
          <p:cNvSpPr/>
          <p:nvPr/>
        </p:nvSpPr>
        <p:spPr>
          <a:xfrm>
            <a:off x="2732057" y="2997707"/>
            <a:ext cx="838200" cy="272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82584" y="2941008"/>
            <a:ext cx="1218603" cy="369332"/>
          </a:xfrm>
          <a:prstGeom prst="rect">
            <a:avLst/>
          </a:prstGeom>
          <a:noFill/>
        </p:spPr>
        <p:txBody>
          <a:bodyPr wrap="none" rtlCol="0">
            <a:spAutoFit/>
          </a:bodyPr>
          <a:lstStyle/>
          <a:p>
            <a:r>
              <a:rPr lang="en-US" dirty="0"/>
              <a:t>Clean Image</a:t>
            </a:r>
          </a:p>
        </p:txBody>
      </p:sp>
      <p:sp>
        <p:nvSpPr>
          <p:cNvPr id="10" name="Down Arrow 9"/>
          <p:cNvSpPr/>
          <p:nvPr/>
        </p:nvSpPr>
        <p:spPr>
          <a:xfrm>
            <a:off x="4578215" y="1776057"/>
            <a:ext cx="228600" cy="59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31039" y="1372044"/>
            <a:ext cx="3522952" cy="369332"/>
          </a:xfrm>
          <a:prstGeom prst="rect">
            <a:avLst/>
          </a:prstGeom>
          <a:noFill/>
        </p:spPr>
        <p:txBody>
          <a:bodyPr wrap="none" rtlCol="0">
            <a:spAutoFit/>
          </a:bodyPr>
          <a:lstStyle/>
          <a:p>
            <a:r>
              <a:rPr lang="en-US" dirty="0"/>
              <a:t>Output probabilities of Neural Network</a:t>
            </a:r>
          </a:p>
        </p:txBody>
      </p:sp>
      <p:sp>
        <p:nvSpPr>
          <p:cNvPr id="14" name="Right Arrow 13"/>
          <p:cNvSpPr/>
          <p:nvPr/>
        </p:nvSpPr>
        <p:spPr>
          <a:xfrm>
            <a:off x="5927334" y="2989407"/>
            <a:ext cx="838200" cy="272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749268" y="2950622"/>
            <a:ext cx="1681422" cy="369332"/>
          </a:xfrm>
          <a:prstGeom prst="rect">
            <a:avLst/>
          </a:prstGeom>
          <a:noFill/>
        </p:spPr>
        <p:txBody>
          <a:bodyPr wrap="none" rtlCol="0">
            <a:spAutoFit/>
          </a:bodyPr>
          <a:lstStyle/>
          <a:p>
            <a:r>
              <a:rPr lang="en-US" dirty="0"/>
              <a:t>Adversarial Image</a:t>
            </a:r>
          </a:p>
        </p:txBody>
      </p:sp>
      <p:sp>
        <p:nvSpPr>
          <p:cNvPr id="7" name="TextBox 6"/>
          <p:cNvSpPr txBox="1"/>
          <p:nvPr/>
        </p:nvSpPr>
        <p:spPr>
          <a:xfrm>
            <a:off x="762000" y="4369307"/>
            <a:ext cx="8150629" cy="2339102"/>
          </a:xfrm>
          <a:prstGeom prst="rect">
            <a:avLst/>
          </a:prstGeom>
          <a:noFill/>
        </p:spPr>
        <p:txBody>
          <a:bodyPr wrap="none" rtlCol="0">
            <a:spAutoFit/>
          </a:bodyPr>
          <a:lstStyle/>
          <a:p>
            <a:r>
              <a:rPr lang="en-US" sz="2000" dirty="0"/>
              <a:t>Black Box Attack Steps:</a:t>
            </a:r>
          </a:p>
          <a:p>
            <a:pPr marL="285750" indent="-285750">
              <a:buFont typeface="Arial" panose="020B0604020202020204" pitchFamily="34" charset="0"/>
              <a:buChar char="•"/>
            </a:pPr>
            <a:r>
              <a:rPr lang="en-US" dirty="0"/>
              <a:t>Adversary trains its own model by probing the target model with some images</a:t>
            </a:r>
          </a:p>
          <a:p>
            <a:pPr marL="285750" indent="-285750">
              <a:buFont typeface="Arial" panose="020B0604020202020204" pitchFamily="34" charset="0"/>
              <a:buChar char="•"/>
            </a:pPr>
            <a:r>
              <a:rPr lang="en-US" dirty="0"/>
              <a:t>Generate adversarial example on the trained model</a:t>
            </a:r>
          </a:p>
          <a:p>
            <a:pPr marL="285750" indent="-285750">
              <a:buFont typeface="Arial" panose="020B0604020202020204" pitchFamily="34" charset="0"/>
              <a:buChar char="•"/>
            </a:pPr>
            <a:r>
              <a:rPr lang="en-US" dirty="0"/>
              <a:t>Generated adversarial examples can fool the target model</a:t>
            </a:r>
          </a:p>
          <a:p>
            <a:pPr marL="285750" indent="-285750">
              <a:buFont typeface="Arial" panose="020B0604020202020204" pitchFamily="34" charset="0"/>
              <a:buChar char="•"/>
            </a:pPr>
            <a:endParaRPr lang="en-US" dirty="0"/>
          </a:p>
          <a:p>
            <a:r>
              <a:rPr lang="en-US" dirty="0"/>
              <a:t>Thus, if a defense model performs well on </a:t>
            </a:r>
            <a:r>
              <a:rPr lang="en-US" dirty="0" err="1"/>
              <a:t>whitebox</a:t>
            </a:r>
            <a:r>
              <a:rPr lang="en-US" dirty="0"/>
              <a:t> attack, it should perform well on </a:t>
            </a:r>
            <a:r>
              <a:rPr lang="en-US" dirty="0" err="1"/>
              <a:t>blackbox</a:t>
            </a:r>
            <a:endParaRPr lang="en-US" dirty="0"/>
          </a:p>
          <a:p>
            <a:r>
              <a:rPr lang="en-US" dirty="0"/>
              <a:t>							-</a:t>
            </a:r>
            <a:r>
              <a:rPr lang="en-US" dirty="0" err="1"/>
              <a:t>madry</a:t>
            </a:r>
            <a:r>
              <a:rPr lang="en-US" dirty="0"/>
              <a:t> et al.2017</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27600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6946</TotalTime>
  <Words>1287</Words>
  <Application>Microsoft Office PowerPoint</Application>
  <PresentationFormat>On-screen Show (4:3)</PresentationFormat>
  <Paragraphs>329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Cambria Math</vt:lpstr>
      <vt:lpstr>Franklin Gothic Book</vt:lpstr>
      <vt:lpstr>Perpetua</vt:lpstr>
      <vt:lpstr>Wingdings 2</vt:lpstr>
      <vt:lpstr>Equity</vt:lpstr>
      <vt:lpstr>Universal Defense Against Adversarial Attacks in Deep Learning</vt:lpstr>
      <vt:lpstr>What is adversarial attack?</vt:lpstr>
      <vt:lpstr>One Pixel Attack</vt:lpstr>
      <vt:lpstr>Universal Perturbation</vt:lpstr>
      <vt:lpstr>Attacks and Defenses</vt:lpstr>
      <vt:lpstr>Strength of attacks</vt:lpstr>
      <vt:lpstr>How do attacks usually work?</vt:lpstr>
      <vt:lpstr>White Box Attack</vt:lpstr>
      <vt:lpstr> Black Box Attack</vt:lpstr>
      <vt:lpstr>Remarks</vt:lpstr>
      <vt:lpstr>Idea: Hide Input Space</vt:lpstr>
      <vt:lpstr>First Idea: Random Permutation</vt:lpstr>
      <vt:lpstr>Why Random Permutation didn’t work?</vt:lpstr>
      <vt:lpstr>Second Idea: Permutation + Fourier</vt:lpstr>
      <vt:lpstr>Can we reach higher accuracies?</vt:lpstr>
      <vt:lpstr>Pipeline </vt:lpstr>
      <vt:lpstr>Attack Block Diagram</vt:lpstr>
      <vt:lpstr>Performance of attacks on Phase Domain</vt:lpstr>
      <vt:lpstr>Performance of attacks on Pixel Domain</vt:lpstr>
      <vt:lpstr>Attack Block Diagram</vt:lpstr>
      <vt:lpstr>Can Adversary attack the magnitude domain?</vt:lpstr>
      <vt:lpstr>Can Adversary attack the magnitude domain?</vt:lpstr>
      <vt:lpstr>Can Adversary attack the magnitude domain?</vt:lpstr>
      <vt:lpstr>What if adversary uses permutation to attack?</vt:lpstr>
      <vt:lpstr>Why combining permutation and phase is expected to be effective on any attack?</vt:lpstr>
      <vt:lpstr>Why Phase? Why not Magnitude?</vt:lpstr>
      <vt:lpstr>Results on Cifar 10 Dataset</vt:lpstr>
      <vt:lpstr>Accuracy before attack for Cifar 10 &amp; Mnist</vt:lpstr>
      <vt:lpstr>Acuuracy of Cifar 10 after attack on Pixel Domain</vt:lpstr>
      <vt:lpstr>Final Points and 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Guard Against Adversarial Attacks in Machine Learning</dc:title>
  <dc:creator>Mehdi Jafarnia Jahromi</dc:creator>
  <cp:lastModifiedBy>Tasmin Chowdhury</cp:lastModifiedBy>
  <cp:revision>102</cp:revision>
  <dcterms:created xsi:type="dcterms:W3CDTF">2018-06-26T01:32:37Z</dcterms:created>
  <dcterms:modified xsi:type="dcterms:W3CDTF">2018-08-20T23:43:03Z</dcterms:modified>
</cp:coreProperties>
</file>