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Teko"/>
      <p:regular r:id="rId25"/>
      <p:bold r:id="rId26"/>
    </p:embeddedFon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IkwwsGIdpT3SZVSOBsowJiNia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eko-bold.fntdata"/><Relationship Id="rId25" Type="http://schemas.openxmlformats.org/officeDocument/2006/relationships/font" Target="fonts/Teko-regular.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ttrocento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31"/>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31"/>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31"/>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3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2"/>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3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3"/>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33"/>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3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33"/>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93" name="Google Shape;93;p33"/>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4"/>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3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35"/>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35"/>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35"/>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35"/>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35"/>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3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36"/>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36"/>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36"/>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36"/>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36"/>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36"/>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36"/>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36"/>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36"/>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36"/>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36"/>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36"/>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3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25"/>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26"/>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26"/>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2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26"/>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26"/>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26"/>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9"/>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9"/>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30"/>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30"/>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Arial"/>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30"/>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3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Arial"/>
              <a:buNone/>
              <a:defRPr b="0" i="0" sz="46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2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Arial"/>
                <a:ea typeface="Arial"/>
                <a:cs typeface="Arial"/>
                <a:sym typeface="Arial"/>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Arial"/>
                <a:ea typeface="Arial"/>
                <a:cs typeface="Arial"/>
                <a:sym typeface="Arial"/>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Arial"/>
                <a:ea typeface="Arial"/>
                <a:cs typeface="Arial"/>
                <a:sym typeface="Arial"/>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9pPr>
          </a:lstStyle>
          <a:p/>
        </p:txBody>
      </p:sp>
      <p:sp>
        <p:nvSpPr>
          <p:cNvPr id="8" name="Google Shape;8;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Arial"/>
                <a:ea typeface="Arial"/>
                <a:cs typeface="Arial"/>
                <a:sym typeface="Arial"/>
              </a:defRPr>
            </a:lvl1pPr>
            <a:lvl2pPr indent="0" lvl="1" marL="0" marR="0" rtl="0" algn="r">
              <a:spcBef>
                <a:spcPts val="0"/>
              </a:spcBef>
              <a:buNone/>
              <a:defRPr b="0" i="0" sz="1100" u="none" cap="none" strike="noStrike">
                <a:solidFill>
                  <a:srgbClr val="F2F2F2"/>
                </a:solidFill>
                <a:latin typeface="Arial"/>
                <a:ea typeface="Arial"/>
                <a:cs typeface="Arial"/>
                <a:sym typeface="Arial"/>
              </a:defRPr>
            </a:lvl2pPr>
            <a:lvl3pPr indent="0" lvl="2" marL="0" marR="0" rtl="0" algn="r">
              <a:spcBef>
                <a:spcPts val="0"/>
              </a:spcBef>
              <a:buNone/>
              <a:defRPr b="0" i="0" sz="1100" u="none" cap="none" strike="noStrike">
                <a:solidFill>
                  <a:srgbClr val="F2F2F2"/>
                </a:solidFill>
                <a:latin typeface="Arial"/>
                <a:ea typeface="Arial"/>
                <a:cs typeface="Arial"/>
                <a:sym typeface="Arial"/>
              </a:defRPr>
            </a:lvl3pPr>
            <a:lvl4pPr indent="0" lvl="3" marL="0" marR="0" rtl="0" algn="r">
              <a:spcBef>
                <a:spcPts val="0"/>
              </a:spcBef>
              <a:buNone/>
              <a:defRPr b="0" i="0" sz="1100" u="none" cap="none" strike="noStrike">
                <a:solidFill>
                  <a:srgbClr val="F2F2F2"/>
                </a:solidFill>
                <a:latin typeface="Arial"/>
                <a:ea typeface="Arial"/>
                <a:cs typeface="Arial"/>
                <a:sym typeface="Arial"/>
              </a:defRPr>
            </a:lvl4pPr>
            <a:lvl5pPr indent="0" lvl="4" marL="0" marR="0" rtl="0" algn="r">
              <a:spcBef>
                <a:spcPts val="0"/>
              </a:spcBef>
              <a:buNone/>
              <a:defRPr b="0" i="0" sz="1100" u="none" cap="none" strike="noStrike">
                <a:solidFill>
                  <a:srgbClr val="F2F2F2"/>
                </a:solidFill>
                <a:latin typeface="Arial"/>
                <a:ea typeface="Arial"/>
                <a:cs typeface="Arial"/>
                <a:sym typeface="Arial"/>
              </a:defRPr>
            </a:lvl5pPr>
            <a:lvl6pPr indent="0" lvl="5" marL="0" marR="0" rtl="0" algn="r">
              <a:spcBef>
                <a:spcPts val="0"/>
              </a:spcBef>
              <a:buNone/>
              <a:defRPr b="0" i="0" sz="1100" u="none" cap="none" strike="noStrike">
                <a:solidFill>
                  <a:srgbClr val="F2F2F2"/>
                </a:solidFill>
                <a:latin typeface="Arial"/>
                <a:ea typeface="Arial"/>
                <a:cs typeface="Arial"/>
                <a:sym typeface="Arial"/>
              </a:defRPr>
            </a:lvl6pPr>
            <a:lvl7pPr indent="0" lvl="6" marL="0" marR="0" rtl="0" algn="r">
              <a:spcBef>
                <a:spcPts val="0"/>
              </a:spcBef>
              <a:buNone/>
              <a:defRPr b="0" i="0" sz="1100" u="none" cap="none" strike="noStrike">
                <a:solidFill>
                  <a:srgbClr val="F2F2F2"/>
                </a:solidFill>
                <a:latin typeface="Arial"/>
                <a:ea typeface="Arial"/>
                <a:cs typeface="Arial"/>
                <a:sym typeface="Arial"/>
              </a:defRPr>
            </a:lvl7pPr>
            <a:lvl8pPr indent="0" lvl="7" marL="0" marR="0" rtl="0" algn="r">
              <a:spcBef>
                <a:spcPts val="0"/>
              </a:spcBef>
              <a:buNone/>
              <a:defRPr b="0" i="0" sz="1100" u="none" cap="none" strike="noStrike">
                <a:solidFill>
                  <a:srgbClr val="F2F2F2"/>
                </a:solidFill>
                <a:latin typeface="Arial"/>
                <a:ea typeface="Arial"/>
                <a:cs typeface="Arial"/>
                <a:sym typeface="Arial"/>
              </a:defRPr>
            </a:lvl8pPr>
            <a:lvl9pPr indent="0" lvl="8" marL="0" marR="0" rtl="0" algn="r">
              <a:spcBef>
                <a:spcPts val="0"/>
              </a:spcBef>
              <a:buNone/>
              <a:defRPr b="0" i="0" sz="11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descr="A picture containing large, sitting, white, numbers" id="132" name="Google Shape;132;p1"/>
          <p:cNvPicPr preferRelativeResize="0"/>
          <p:nvPr/>
        </p:nvPicPr>
        <p:blipFill rotWithShape="1">
          <a:blip r:embed="rId4">
            <a:alphaModFix/>
          </a:blip>
          <a:srcRect b="0" l="0" r="0" t="0"/>
          <a:stretch/>
        </p:blipFill>
        <p:spPr>
          <a:xfrm>
            <a:off x="322" y="0"/>
            <a:ext cx="12191356" cy="6858000"/>
          </a:xfrm>
          <a:prstGeom prst="rect">
            <a:avLst/>
          </a:prstGeom>
          <a:noFill/>
          <a:ln>
            <a:noFill/>
          </a:ln>
        </p:spPr>
      </p:pic>
      <p:sp>
        <p:nvSpPr>
          <p:cNvPr id="133" name="Google Shape;133;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4" name="Google Shape;134;p1"/>
          <p:cNvSpPr txBox="1"/>
          <p:nvPr>
            <p:ph type="ctrTitle"/>
          </p:nvPr>
        </p:nvSpPr>
        <p:spPr>
          <a:xfrm>
            <a:off x="7389962" y="1673524"/>
            <a:ext cx="3485073" cy="24205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Teko"/>
              <a:buNone/>
            </a:pPr>
            <a:r>
              <a:rPr b="1" lang="en-US" sz="4000">
                <a:latin typeface="Teko"/>
                <a:ea typeface="Teko"/>
                <a:cs typeface="Teko"/>
                <a:sym typeface="Teko"/>
              </a:rPr>
              <a:t>BATTLESNAX</a:t>
            </a:r>
            <a:endParaRPr/>
          </a:p>
        </p:txBody>
      </p:sp>
      <p:sp>
        <p:nvSpPr>
          <p:cNvPr id="135" name="Google Shape;135;p1"/>
          <p:cNvSpPr txBox="1"/>
          <p:nvPr>
            <p:ph idx="1" type="subTitle"/>
          </p:nvPr>
        </p:nvSpPr>
        <p:spPr>
          <a:xfrm>
            <a:off x="7389965" y="4157933"/>
            <a:ext cx="3485072" cy="10265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610"/>
              <a:buNone/>
            </a:pPr>
            <a:r>
              <a:rPr lang="en-US" sz="2300">
                <a:solidFill>
                  <a:srgbClr val="5792BA"/>
                </a:solidFill>
              </a:rPr>
              <a:t>By Tasneef Raza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idx="1" type="body"/>
          </p:nvPr>
        </p:nvSpPr>
        <p:spPr>
          <a:xfrm>
            <a:off x="919119" y="274544"/>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750"/>
              <a:buNone/>
            </a:pPr>
            <a:r>
              <a:rPr b="1" lang="en-US" sz="2500">
                <a:latin typeface="Times New Roman"/>
                <a:ea typeface="Times New Roman"/>
                <a:cs typeface="Times New Roman"/>
                <a:sym typeface="Times New Roman"/>
              </a:rPr>
              <a:t>Orders Table:</a:t>
            </a:r>
            <a:endParaRPr b="1" sz="2500">
              <a:latin typeface="Times New Roman"/>
              <a:ea typeface="Times New Roman"/>
              <a:cs typeface="Times New Roman"/>
              <a:sym typeface="Times New Roman"/>
            </a:endParaRPr>
          </a:p>
        </p:txBody>
      </p:sp>
      <p:pic>
        <p:nvPicPr>
          <p:cNvPr id="192" name="Google Shape;192;p10"/>
          <p:cNvPicPr preferRelativeResize="0"/>
          <p:nvPr/>
        </p:nvPicPr>
        <p:blipFill rotWithShape="1">
          <a:blip r:embed="rId3">
            <a:alphaModFix/>
          </a:blip>
          <a:srcRect b="0" l="0" r="0" t="0"/>
          <a:stretch/>
        </p:blipFill>
        <p:spPr>
          <a:xfrm>
            <a:off x="1039906" y="762000"/>
            <a:ext cx="8068235" cy="5988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913795" y="457201"/>
            <a:ext cx="10353762" cy="103990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Times New Roman"/>
              <a:buNone/>
            </a:pPr>
            <a:r>
              <a:rPr b="1" lang="en-US" sz="3000">
                <a:latin typeface="Times New Roman"/>
                <a:ea typeface="Times New Roman"/>
                <a:cs typeface="Times New Roman"/>
                <a:sym typeface="Times New Roman"/>
              </a:rPr>
              <a:t>Joins</a:t>
            </a:r>
            <a:endParaRPr b="1" sz="3000">
              <a:latin typeface="Times New Roman"/>
              <a:ea typeface="Times New Roman"/>
              <a:cs typeface="Times New Roman"/>
              <a:sym typeface="Times New Roman"/>
            </a:endParaRPr>
          </a:p>
        </p:txBody>
      </p:sp>
      <p:sp>
        <p:nvSpPr>
          <p:cNvPr id="198" name="Google Shape;198;p11"/>
          <p:cNvSpPr txBox="1"/>
          <p:nvPr>
            <p:ph idx="1" type="body"/>
          </p:nvPr>
        </p:nvSpPr>
        <p:spPr>
          <a:xfrm>
            <a:off x="913795" y="188819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AutoNum type="arabicParenR"/>
            </a:pPr>
            <a:r>
              <a:rPr lang="en-US" sz="2000">
                <a:solidFill>
                  <a:schemeClr val="lt1"/>
                </a:solidFill>
                <a:latin typeface="Times New Roman"/>
                <a:ea typeface="Times New Roman"/>
                <a:cs typeface="Times New Roman"/>
                <a:sym typeface="Times New Roman"/>
              </a:rPr>
              <a:t>Retrieve all orders placed by customers along with their corresponding customer information (name, email) and the eatery information (name) where the order was placed.</a:t>
            </a:r>
            <a:endParaRPr/>
          </a:p>
          <a:p>
            <a:pPr indent="-368299" lvl="0" marL="494099" rtl="0" algn="l">
              <a:lnSpc>
                <a:spcPct val="110000"/>
              </a:lnSpc>
              <a:spcBef>
                <a:spcPts val="1000"/>
              </a:spcBef>
              <a:spcAft>
                <a:spcPts val="0"/>
              </a:spcAft>
              <a:buSzPts val="1400"/>
              <a:buNone/>
            </a:pPr>
            <a:r>
              <a:t/>
            </a:r>
            <a:endParaRPr sz="2000">
              <a:solidFill>
                <a:schemeClr val="lt1"/>
              </a:solidFill>
              <a:latin typeface="Times New Roman"/>
              <a:ea typeface="Times New Roman"/>
              <a:cs typeface="Times New Roman"/>
              <a:sym typeface="Times New Roman"/>
            </a:endParaRPr>
          </a:p>
          <a:p>
            <a:pPr indent="0" lvl="0" marL="36900" rtl="0" algn="l">
              <a:lnSpc>
                <a:spcPct val="107000"/>
              </a:lnSpc>
              <a:spcBef>
                <a:spcPts val="1000"/>
              </a:spcBef>
              <a:spcAft>
                <a:spcPts val="0"/>
              </a:spcAft>
              <a:buSzPts val="1400"/>
              <a:buNone/>
            </a:pPr>
            <a:r>
              <a:rPr lang="en-US" sz="2000">
                <a:solidFill>
                  <a:schemeClr val="lt1"/>
                </a:solidFill>
                <a:latin typeface="Quattrocento Sans"/>
                <a:ea typeface="Quattrocento Sans"/>
                <a:cs typeface="Quattrocento Sans"/>
                <a:sym typeface="Quattrocento Sans"/>
              </a:rPr>
              <a:t>select o.id, c.name as customer_name, c.email, e.name as eatery_name from orders o join customer c on o.customer_id = c.cid join eatery e on o.food_id = e.id;</a:t>
            </a:r>
            <a:endParaRPr/>
          </a:p>
          <a:p>
            <a:pPr indent="-217100" lvl="0" marL="342900" rtl="0" algn="l">
              <a:lnSpc>
                <a:spcPct val="107000"/>
              </a:lnSpc>
              <a:spcBef>
                <a:spcPts val="1200"/>
              </a:spcBef>
              <a:spcAft>
                <a:spcPts val="0"/>
              </a:spcAft>
              <a:buSzPts val="1400"/>
              <a:buNone/>
            </a:pPr>
            <a:r>
              <a:t/>
            </a:r>
            <a:endParaRPr sz="2000">
              <a:solidFill>
                <a:schemeClr val="lt1"/>
              </a:solidFill>
              <a:latin typeface="Calibri"/>
              <a:ea typeface="Calibri"/>
              <a:cs typeface="Calibri"/>
              <a:sym typeface="Calibri"/>
            </a:endParaRPr>
          </a:p>
          <a:p>
            <a:pPr indent="0" lvl="0" marL="36900" rtl="0" algn="l">
              <a:lnSpc>
                <a:spcPct val="110000"/>
              </a:lnSpc>
              <a:spcBef>
                <a:spcPts val="1200"/>
              </a:spcBef>
              <a:spcAft>
                <a:spcPts val="0"/>
              </a:spcAft>
              <a:buSzPts val="14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2"/>
          <p:cNvPicPr preferRelativeResize="0"/>
          <p:nvPr/>
        </p:nvPicPr>
        <p:blipFill rotWithShape="1">
          <a:blip r:embed="rId3">
            <a:alphaModFix/>
          </a:blip>
          <a:srcRect b="0" l="0" r="0" t="0"/>
          <a:stretch/>
        </p:blipFill>
        <p:spPr>
          <a:xfrm>
            <a:off x="0" y="374603"/>
            <a:ext cx="12192000" cy="61087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idx="1" type="body"/>
          </p:nvPr>
        </p:nvSpPr>
        <p:spPr>
          <a:xfrm>
            <a:off x="919119" y="193862"/>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Font typeface="Arial"/>
              <a:buAutoNum type="arabicParenR" startAt="2"/>
            </a:pPr>
            <a:r>
              <a:rPr lang="en-US" sz="2000">
                <a:solidFill>
                  <a:schemeClr val="lt1"/>
                </a:solidFill>
                <a:latin typeface="Times New Roman"/>
                <a:ea typeface="Times New Roman"/>
                <a:cs typeface="Times New Roman"/>
                <a:sym typeface="Times New Roman"/>
              </a:rPr>
              <a:t>Retrieve all eatery information along with the corresponding orders (if any), including order details such as the order ID and order date.</a:t>
            </a:r>
            <a:endParaRPr/>
          </a:p>
          <a:p>
            <a:pPr indent="0" lvl="0" marL="36900" rtl="0" algn="l">
              <a:lnSpc>
                <a:spcPct val="110000"/>
              </a:lnSpc>
              <a:spcBef>
                <a:spcPts val="1000"/>
              </a:spcBef>
              <a:spcAft>
                <a:spcPts val="0"/>
              </a:spcAft>
              <a:buSzPts val="1400"/>
              <a:buNone/>
            </a:pPr>
            <a:r>
              <a:rPr lang="en-US" sz="2000">
                <a:solidFill>
                  <a:srgbClr val="D1D5DB"/>
                </a:solidFill>
                <a:latin typeface="Times New Roman"/>
                <a:ea typeface="Times New Roman"/>
                <a:cs typeface="Times New Roman"/>
                <a:sym typeface="Times New Roman"/>
              </a:rPr>
              <a:t>select e.name as eatery_name, o.id, o.order_date from eatery e right join orders o on e.id = o.food_id;</a:t>
            </a:r>
            <a:endParaRPr/>
          </a:p>
          <a:p>
            <a:pPr indent="0" lvl="0" marL="36900" rtl="0" algn="l">
              <a:lnSpc>
                <a:spcPct val="110000"/>
              </a:lnSpc>
              <a:spcBef>
                <a:spcPts val="1000"/>
              </a:spcBef>
              <a:spcAft>
                <a:spcPts val="0"/>
              </a:spcAft>
              <a:buSzPts val="1400"/>
              <a:buNone/>
            </a:pPr>
            <a:r>
              <a:t/>
            </a:r>
            <a:endParaRPr sz="2000">
              <a:solidFill>
                <a:schemeClr val="lt1"/>
              </a:solidFill>
              <a:latin typeface="Times New Roman"/>
              <a:ea typeface="Times New Roman"/>
              <a:cs typeface="Times New Roman"/>
              <a:sym typeface="Times New Roman"/>
            </a:endParaRPr>
          </a:p>
          <a:p>
            <a:pPr indent="0" lvl="0" marL="36900" rtl="0" algn="l">
              <a:lnSpc>
                <a:spcPct val="110000"/>
              </a:lnSpc>
              <a:spcBef>
                <a:spcPts val="1060"/>
              </a:spcBef>
              <a:spcAft>
                <a:spcPts val="0"/>
              </a:spcAft>
              <a:buSzPts val="1610"/>
              <a:buNone/>
            </a:pPr>
            <a:r>
              <a:t/>
            </a:r>
            <a:endParaRPr/>
          </a:p>
        </p:txBody>
      </p:sp>
      <p:pic>
        <p:nvPicPr>
          <p:cNvPr id="209" name="Google Shape;209;p13"/>
          <p:cNvPicPr preferRelativeResize="0"/>
          <p:nvPr/>
        </p:nvPicPr>
        <p:blipFill rotWithShape="1">
          <a:blip r:embed="rId3">
            <a:alphaModFix/>
          </a:blip>
          <a:srcRect b="0" l="0" r="0" t="0"/>
          <a:stretch/>
        </p:blipFill>
        <p:spPr>
          <a:xfrm>
            <a:off x="1026696" y="1880906"/>
            <a:ext cx="9999317" cy="47832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idx="1" type="body"/>
          </p:nvPr>
        </p:nvSpPr>
        <p:spPr>
          <a:xfrm>
            <a:off x="919119" y="1260662"/>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Font typeface="Arial"/>
              <a:buAutoNum type="arabicParenR" startAt="3"/>
            </a:pPr>
            <a:r>
              <a:rPr lang="en-US" sz="2000">
                <a:solidFill>
                  <a:schemeClr val="lt1"/>
                </a:solidFill>
                <a:latin typeface="Times New Roman"/>
                <a:ea typeface="Times New Roman"/>
                <a:cs typeface="Times New Roman"/>
                <a:sym typeface="Times New Roman"/>
              </a:rPr>
              <a:t>Retrieve all orders placed by customers, including orders with no associated customer or eatery. Display the order information (order ID, order date), customer information (name, email), and eatery information (name) if available.</a:t>
            </a:r>
            <a:endParaRPr/>
          </a:p>
          <a:p>
            <a:pPr indent="-368299" lvl="0" marL="494099" rtl="0" algn="l">
              <a:lnSpc>
                <a:spcPct val="110000"/>
              </a:lnSpc>
              <a:spcBef>
                <a:spcPts val="1000"/>
              </a:spcBef>
              <a:spcAft>
                <a:spcPts val="0"/>
              </a:spcAft>
              <a:buSzPts val="1400"/>
              <a:buFont typeface="Arial"/>
              <a:buNone/>
            </a:pPr>
            <a:r>
              <a:t/>
            </a:r>
            <a:endParaRPr sz="2000">
              <a:solidFill>
                <a:schemeClr val="lt1"/>
              </a:solidFill>
              <a:latin typeface="Times New Roman"/>
              <a:ea typeface="Times New Roman"/>
              <a:cs typeface="Times New Roman"/>
              <a:sym typeface="Times New Roman"/>
            </a:endParaRPr>
          </a:p>
          <a:p>
            <a:pPr indent="0" lvl="0" marL="36900" rtl="0" algn="l">
              <a:lnSpc>
                <a:spcPct val="110000"/>
              </a:lnSpc>
              <a:spcBef>
                <a:spcPts val="1000"/>
              </a:spcBef>
              <a:spcAft>
                <a:spcPts val="0"/>
              </a:spcAft>
              <a:buSzPts val="1400"/>
              <a:buNone/>
            </a:pPr>
            <a:r>
              <a:rPr lang="en-US" sz="2000">
                <a:solidFill>
                  <a:schemeClr val="lt1"/>
                </a:solidFill>
                <a:latin typeface="Times New Roman"/>
                <a:ea typeface="Times New Roman"/>
                <a:cs typeface="Times New Roman"/>
                <a:sym typeface="Times New Roman"/>
              </a:rPr>
              <a:t>SELECT o.id, o.order_date, c.name AS customer_name, c.email, e.name AS eatery_name FROM Orders o LEFT JOIN Customer c ON o.customer_id = c.Cid RIGHT JOIN Eatery e ON o.food_id = e.id;</a:t>
            </a:r>
            <a:endParaRPr/>
          </a:p>
          <a:p>
            <a:pPr indent="0" lvl="0" marL="36900" rtl="0" algn="l">
              <a:lnSpc>
                <a:spcPct val="110000"/>
              </a:lnSpc>
              <a:spcBef>
                <a:spcPts val="1000"/>
              </a:spcBef>
              <a:spcAft>
                <a:spcPts val="0"/>
              </a:spcAft>
              <a:buSzPts val="14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5"/>
          <p:cNvPicPr preferRelativeResize="0"/>
          <p:nvPr/>
        </p:nvPicPr>
        <p:blipFill rotWithShape="1">
          <a:blip r:embed="rId3">
            <a:alphaModFix/>
          </a:blip>
          <a:srcRect b="0" l="0" r="0" t="0"/>
          <a:stretch/>
        </p:blipFill>
        <p:spPr>
          <a:xfrm>
            <a:off x="464194" y="121282"/>
            <a:ext cx="10795478" cy="65729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Times New Roman"/>
              <a:buNone/>
            </a:pPr>
            <a:r>
              <a:rPr b="1" lang="en-US" sz="3000">
                <a:latin typeface="Times New Roman"/>
                <a:ea typeface="Times New Roman"/>
                <a:cs typeface="Times New Roman"/>
                <a:sym typeface="Times New Roman"/>
              </a:rPr>
              <a:t>SubQueries</a:t>
            </a:r>
            <a:endParaRPr b="1" sz="3000">
              <a:latin typeface="Times New Roman"/>
              <a:ea typeface="Times New Roman"/>
              <a:cs typeface="Times New Roman"/>
              <a:sym typeface="Times New Roman"/>
            </a:endParaRPr>
          </a:p>
        </p:txBody>
      </p:sp>
      <p:sp>
        <p:nvSpPr>
          <p:cNvPr id="225" name="Google Shape;225;p1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Font typeface="Arial"/>
              <a:buAutoNum type="arabicParenR"/>
            </a:pPr>
            <a:r>
              <a:rPr lang="en-US" sz="2000">
                <a:solidFill>
                  <a:schemeClr val="lt1"/>
                </a:solidFill>
                <a:latin typeface="Times New Roman"/>
                <a:ea typeface="Times New Roman"/>
                <a:cs typeface="Times New Roman"/>
                <a:sym typeface="Times New Roman"/>
              </a:rPr>
              <a:t>Fetch the total number of orders placed by customers who have a specific email domain.</a:t>
            </a:r>
            <a:endParaRPr/>
          </a:p>
          <a:p>
            <a:pPr indent="0" lvl="0" marL="36900" rtl="0" algn="l">
              <a:lnSpc>
                <a:spcPct val="110000"/>
              </a:lnSpc>
              <a:spcBef>
                <a:spcPts val="1000"/>
              </a:spcBef>
              <a:spcAft>
                <a:spcPts val="0"/>
              </a:spcAft>
              <a:buSzPts val="1400"/>
              <a:buNone/>
            </a:pPr>
            <a:r>
              <a:rPr lang="en-US" sz="2000">
                <a:solidFill>
                  <a:schemeClr val="lt1"/>
                </a:solidFill>
                <a:latin typeface="Times New Roman"/>
                <a:ea typeface="Times New Roman"/>
                <a:cs typeface="Times New Roman"/>
                <a:sym typeface="Times New Roman"/>
              </a:rPr>
              <a:t>SELECT COUNT(*) FROM Orders WHERE customer_id IN (SELECT cid FROM Customer WHERE email LIKE '%@gmail.com');</a:t>
            </a:r>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b="0" l="0" r="0" t="0"/>
          <a:stretch/>
        </p:blipFill>
        <p:spPr>
          <a:xfrm>
            <a:off x="913795" y="3543176"/>
            <a:ext cx="10912786" cy="144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idx="1" type="body"/>
          </p:nvPr>
        </p:nvSpPr>
        <p:spPr>
          <a:xfrm>
            <a:off x="919119" y="552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Font typeface="Arial"/>
              <a:buAutoNum type="arabicParenR" startAt="2"/>
            </a:pPr>
            <a:r>
              <a:rPr lang="en-US" sz="2000">
                <a:solidFill>
                  <a:schemeClr val="lt1"/>
                </a:solidFill>
                <a:latin typeface="Times New Roman"/>
                <a:ea typeface="Times New Roman"/>
                <a:cs typeface="Times New Roman"/>
                <a:sym typeface="Times New Roman"/>
              </a:rPr>
              <a:t>Retrieve the names of customers who have placed orders for eatery items with a specific price range.</a:t>
            </a:r>
            <a:endParaRPr/>
          </a:p>
          <a:p>
            <a:pPr indent="0" lvl="0" marL="36900" rtl="0" algn="l">
              <a:lnSpc>
                <a:spcPct val="110000"/>
              </a:lnSpc>
              <a:spcBef>
                <a:spcPts val="1000"/>
              </a:spcBef>
              <a:spcAft>
                <a:spcPts val="0"/>
              </a:spcAft>
              <a:buSzPts val="1400"/>
              <a:buNone/>
            </a:pPr>
            <a:r>
              <a:rPr lang="en-US" sz="2000">
                <a:solidFill>
                  <a:schemeClr val="lt1"/>
                </a:solidFill>
                <a:latin typeface="Times New Roman"/>
                <a:ea typeface="Times New Roman"/>
                <a:cs typeface="Times New Roman"/>
                <a:sym typeface="Times New Roman"/>
              </a:rPr>
              <a:t>SELECT name FROM Customer WHERE cid IN (SELECT customer_id FROM Orders WHERE food_id IN (SELECT id FROM Eatery WHERE price BETWEEN 1 AND 10));</a:t>
            </a:r>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p:txBody>
      </p:sp>
      <p:pic>
        <p:nvPicPr>
          <p:cNvPr id="232" name="Google Shape;232;p17"/>
          <p:cNvPicPr preferRelativeResize="0"/>
          <p:nvPr/>
        </p:nvPicPr>
        <p:blipFill rotWithShape="1">
          <a:blip r:embed="rId3">
            <a:alphaModFix/>
          </a:blip>
          <a:srcRect b="0" l="0" r="0" t="0"/>
          <a:stretch/>
        </p:blipFill>
        <p:spPr>
          <a:xfrm>
            <a:off x="919119" y="2294965"/>
            <a:ext cx="10539728" cy="40105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idx="1" type="body"/>
          </p:nvPr>
        </p:nvSpPr>
        <p:spPr>
          <a:xfrm>
            <a:off x="919119" y="462803"/>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Font typeface="Arial"/>
              <a:buAutoNum type="arabicParenR" startAt="3"/>
            </a:pPr>
            <a:r>
              <a:rPr lang="en-US" sz="2000">
                <a:solidFill>
                  <a:schemeClr val="lt1"/>
                </a:solidFill>
                <a:latin typeface="Times New Roman"/>
                <a:ea typeface="Times New Roman"/>
                <a:cs typeface="Times New Roman"/>
                <a:sym typeface="Times New Roman"/>
              </a:rPr>
              <a:t>Retrieve the names of eatery items (from the Eatery table) that have never been ordered by any customer.</a:t>
            </a:r>
            <a:endParaRPr/>
          </a:p>
          <a:p>
            <a:pPr indent="0" lvl="0" marL="36900" rtl="0" algn="l">
              <a:lnSpc>
                <a:spcPct val="110000"/>
              </a:lnSpc>
              <a:spcBef>
                <a:spcPts val="1000"/>
              </a:spcBef>
              <a:spcAft>
                <a:spcPts val="0"/>
              </a:spcAft>
              <a:buSzPts val="1400"/>
              <a:buNone/>
            </a:pPr>
            <a:r>
              <a:rPr lang="en-US" sz="2000">
                <a:solidFill>
                  <a:schemeClr val="lt1"/>
                </a:solidFill>
                <a:latin typeface="Times New Roman"/>
                <a:ea typeface="Times New Roman"/>
                <a:cs typeface="Times New Roman"/>
                <a:sym typeface="Times New Roman"/>
              </a:rPr>
              <a:t>SELECT name FROM Eatery WHERE id NOT IN (SELECT food_id FROM Orders);</a:t>
            </a:r>
            <a:endParaRPr/>
          </a:p>
          <a:p>
            <a:pPr indent="0" lvl="0" marL="36900" rtl="0" algn="l">
              <a:lnSpc>
                <a:spcPct val="110000"/>
              </a:lnSpc>
              <a:spcBef>
                <a:spcPts val="1000"/>
              </a:spcBef>
              <a:spcAft>
                <a:spcPts val="0"/>
              </a:spcAft>
              <a:buSzPts val="1400"/>
              <a:buNone/>
            </a:pPr>
            <a:r>
              <a:t/>
            </a:r>
            <a:endParaRPr sz="2000">
              <a:solidFill>
                <a:schemeClr val="lt1"/>
              </a:solidFill>
              <a:latin typeface="Times New Roman"/>
              <a:ea typeface="Times New Roman"/>
              <a:cs typeface="Times New Roman"/>
              <a:sym typeface="Times New Roman"/>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p:txBody>
      </p:sp>
      <p:pic>
        <p:nvPicPr>
          <p:cNvPr id="238" name="Google Shape;238;p18"/>
          <p:cNvPicPr preferRelativeResize="0"/>
          <p:nvPr/>
        </p:nvPicPr>
        <p:blipFill rotWithShape="1">
          <a:blip r:embed="rId3">
            <a:alphaModFix/>
          </a:blip>
          <a:srcRect b="0" l="0" r="0" t="0"/>
          <a:stretch/>
        </p:blipFill>
        <p:spPr>
          <a:xfrm>
            <a:off x="919119" y="1920109"/>
            <a:ext cx="9925495" cy="38800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idx="1" type="body"/>
          </p:nvPr>
        </p:nvSpPr>
        <p:spPr>
          <a:xfrm>
            <a:off x="919119" y="489697"/>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l">
              <a:lnSpc>
                <a:spcPct val="110000"/>
              </a:lnSpc>
              <a:spcBef>
                <a:spcPts val="0"/>
              </a:spcBef>
              <a:spcAft>
                <a:spcPts val="0"/>
              </a:spcAft>
              <a:buSzPts val="1400"/>
              <a:buFont typeface="Arial"/>
              <a:buAutoNum type="arabicParenR" startAt="4"/>
            </a:pPr>
            <a:r>
              <a:rPr lang="en-US" sz="2000">
                <a:solidFill>
                  <a:schemeClr val="lt1"/>
                </a:solidFill>
                <a:latin typeface="Times New Roman"/>
                <a:ea typeface="Times New Roman"/>
                <a:cs typeface="Times New Roman"/>
                <a:sym typeface="Times New Roman"/>
              </a:rPr>
              <a:t>Retrieve the names of customers who have placed orders for eatery items with a price higher than the average price of all eatery items.</a:t>
            </a:r>
            <a:endParaRPr/>
          </a:p>
          <a:p>
            <a:pPr indent="0" lvl="0" marL="36900" rtl="0" algn="l">
              <a:lnSpc>
                <a:spcPct val="110000"/>
              </a:lnSpc>
              <a:spcBef>
                <a:spcPts val="1000"/>
              </a:spcBef>
              <a:spcAft>
                <a:spcPts val="0"/>
              </a:spcAft>
              <a:buSzPts val="1400"/>
              <a:buNone/>
            </a:pPr>
            <a:r>
              <a:rPr lang="en-US" sz="2000">
                <a:solidFill>
                  <a:schemeClr val="lt1"/>
                </a:solidFill>
                <a:latin typeface="Times New Roman"/>
                <a:ea typeface="Times New Roman"/>
                <a:cs typeface="Times New Roman"/>
                <a:sym typeface="Times New Roman"/>
              </a:rPr>
              <a:t>SELECT name FROM Customer WHERE cid IN (SELECT customer_id FROM Orders WHERE food_id IN (SELECT id FROM Eatery WHERE price &gt; (SELECT AVG(price) FROM Eatery)));</a:t>
            </a:r>
            <a:endParaRPr/>
          </a:p>
          <a:p>
            <a:pPr indent="0" lvl="0" marL="36900" rtl="0" algn="l">
              <a:lnSpc>
                <a:spcPct val="110000"/>
              </a:lnSpc>
              <a:spcBef>
                <a:spcPts val="1000"/>
              </a:spcBef>
              <a:spcAft>
                <a:spcPts val="0"/>
              </a:spcAft>
              <a:buSzPts val="1400"/>
              <a:buNone/>
            </a:pPr>
            <a:r>
              <a:t/>
            </a:r>
            <a:endParaRPr sz="2000">
              <a:solidFill>
                <a:schemeClr val="lt1"/>
              </a:solidFill>
              <a:latin typeface="Times New Roman"/>
              <a:ea typeface="Times New Roman"/>
              <a:cs typeface="Times New Roman"/>
              <a:sym typeface="Times New Roman"/>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p:txBody>
      </p:sp>
      <p:pic>
        <p:nvPicPr>
          <p:cNvPr id="244" name="Google Shape;244;p19"/>
          <p:cNvPicPr preferRelativeResize="0"/>
          <p:nvPr/>
        </p:nvPicPr>
        <p:blipFill rotWithShape="1">
          <a:blip r:embed="rId3">
            <a:alphaModFix/>
          </a:blip>
          <a:srcRect b="0" l="0" r="0" t="0"/>
          <a:stretch/>
        </p:blipFill>
        <p:spPr>
          <a:xfrm>
            <a:off x="919119" y="2347071"/>
            <a:ext cx="10996314" cy="4021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Teko"/>
              <a:buNone/>
            </a:pPr>
            <a:r>
              <a:rPr b="1" lang="en-US">
                <a:latin typeface="Teko"/>
                <a:ea typeface="Teko"/>
                <a:cs typeface="Teko"/>
                <a:sym typeface="Teko"/>
              </a:rPr>
              <a:t>BATTLESNAX</a:t>
            </a:r>
            <a:r>
              <a:rPr lang="en-US"/>
              <a:t> </a:t>
            </a:r>
            <a:endParaRPr/>
          </a:p>
        </p:txBody>
      </p:sp>
      <p:sp>
        <p:nvSpPr>
          <p:cNvPr id="141" name="Google Shape;141;p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960"/>
              <a:buChar char="◈"/>
            </a:pPr>
            <a:r>
              <a:rPr lang="en-US" sz="2800">
                <a:latin typeface="Times New Roman"/>
                <a:ea typeface="Times New Roman"/>
                <a:cs typeface="Times New Roman"/>
                <a:sym typeface="Times New Roman"/>
              </a:rPr>
              <a:t>Our project aims to develop a Restaurant Order Management System to streamline the process of taking and managing orders in a restaurant setting. The system will enable customers to place orders for various eatery items, while providing employees with tools to efficiently manage and fulfill those orders. The system will be built based on a database that integrates customer information, employee details, eatery item listings, and order records.</a:t>
            </a:r>
            <a:endParaRPr sz="2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913795" y="609600"/>
            <a:ext cx="10353762" cy="556708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000"/>
              <a:buFont typeface="Times New Roman"/>
              <a:buNone/>
            </a:pPr>
            <a:r>
              <a:rPr b="1" lang="en-US" sz="5000">
                <a:solidFill>
                  <a:schemeClr val="lt1"/>
                </a:solidFill>
                <a:latin typeface="Times New Roman"/>
                <a:ea typeface="Times New Roman"/>
                <a:cs typeface="Times New Roman"/>
                <a:sym typeface="Times New Roman"/>
              </a:rPr>
              <a:t>THE END</a:t>
            </a:r>
            <a:br>
              <a:rPr b="1" lang="en-US" sz="5000">
                <a:solidFill>
                  <a:schemeClr val="lt1"/>
                </a:solidFill>
                <a:latin typeface="Times New Roman"/>
                <a:ea typeface="Times New Roman"/>
                <a:cs typeface="Times New Roman"/>
                <a:sym typeface="Times New Roman"/>
              </a:rPr>
            </a:br>
            <a:r>
              <a:rPr b="1" lang="en-US" sz="5000">
                <a:solidFill>
                  <a:schemeClr val="lt1"/>
                </a:solidFill>
                <a:latin typeface="Times New Roman"/>
                <a:ea typeface="Times New Roman"/>
                <a:cs typeface="Times New Roman"/>
                <a:sym typeface="Times New Roman"/>
              </a:rPr>
              <a:t>THANK YOU</a:t>
            </a:r>
            <a:endParaRPr b="1" sz="5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2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Times New Roman"/>
              <a:buNone/>
            </a:pPr>
            <a:r>
              <a:rPr b="1" lang="en-US" sz="3000">
                <a:latin typeface="Times New Roman"/>
                <a:ea typeface="Times New Roman"/>
                <a:cs typeface="Times New Roman"/>
                <a:sym typeface="Times New Roman"/>
              </a:rPr>
              <a:t>ER DIAGRAM</a:t>
            </a:r>
            <a:endParaRPr b="1" sz="3000">
              <a:latin typeface="Times New Roman"/>
              <a:ea typeface="Times New Roman"/>
              <a:cs typeface="Times New Roman"/>
              <a:sym typeface="Times New Roman"/>
            </a:endParaRPr>
          </a:p>
        </p:txBody>
      </p:sp>
      <p:pic>
        <p:nvPicPr>
          <p:cNvPr id="147" name="Google Shape;147;p3"/>
          <p:cNvPicPr preferRelativeResize="0"/>
          <p:nvPr>
            <p:ph idx="1" type="body"/>
          </p:nvPr>
        </p:nvPicPr>
        <p:blipFill rotWithShape="1">
          <a:blip r:embed="rId3">
            <a:alphaModFix/>
          </a:blip>
          <a:srcRect b="0" l="0" r="0" t="0"/>
          <a:stretch/>
        </p:blipFill>
        <p:spPr>
          <a:xfrm>
            <a:off x="913794" y="1640541"/>
            <a:ext cx="8077805" cy="4329953"/>
          </a:xfrm>
          <a:prstGeom prst="rect">
            <a:avLst/>
          </a:prstGeom>
          <a:noFill/>
          <a:ln>
            <a:noFill/>
          </a:ln>
          <a:effectLst>
            <a:outerShdw blurRad="25400">
              <a:srgbClr val="000000">
                <a:alpha val="45882"/>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Times New Roman"/>
              <a:buNone/>
            </a:pPr>
            <a:r>
              <a:rPr b="1" lang="en-US" sz="3000">
                <a:latin typeface="Times New Roman"/>
                <a:ea typeface="Times New Roman"/>
                <a:cs typeface="Times New Roman"/>
                <a:sym typeface="Times New Roman"/>
              </a:rPr>
              <a:t>Structure of a Table</a:t>
            </a:r>
            <a:endParaRPr b="1" sz="3000">
              <a:latin typeface="Times New Roman"/>
              <a:ea typeface="Times New Roman"/>
              <a:cs typeface="Times New Roman"/>
              <a:sym typeface="Times New Roman"/>
            </a:endParaRPr>
          </a:p>
        </p:txBody>
      </p:sp>
      <p:sp>
        <p:nvSpPr>
          <p:cNvPr id="153" name="Google Shape;153;p4"/>
          <p:cNvSpPr txBox="1"/>
          <p:nvPr>
            <p:ph idx="1" type="body"/>
          </p:nvPr>
        </p:nvSpPr>
        <p:spPr>
          <a:xfrm>
            <a:off x="913795" y="1762685"/>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750"/>
              <a:buNone/>
            </a:pPr>
            <a:r>
              <a:rPr b="1" lang="en-US" sz="2500">
                <a:latin typeface="Times New Roman"/>
                <a:ea typeface="Times New Roman"/>
                <a:cs typeface="Times New Roman"/>
                <a:sym typeface="Times New Roman"/>
              </a:rPr>
              <a:t>Customer Table:</a:t>
            </a:r>
            <a:endParaRPr/>
          </a:p>
          <a:p>
            <a:pPr indent="-306000" lvl="0" marL="342900" rtl="0" algn="l">
              <a:lnSpc>
                <a:spcPct val="110000"/>
              </a:lnSpc>
              <a:spcBef>
                <a:spcPts val="1000"/>
              </a:spcBef>
              <a:spcAft>
                <a:spcPts val="0"/>
              </a:spcAft>
              <a:buSzPts val="1400"/>
              <a:buChar char="◈"/>
            </a:pPr>
            <a:r>
              <a:rPr lang="en-US" sz="2000">
                <a:latin typeface="Times New Roman"/>
                <a:ea typeface="Times New Roman"/>
                <a:cs typeface="Times New Roman"/>
                <a:sym typeface="Times New Roman"/>
              </a:rPr>
              <a:t>The Customer table stores information about the customers who place orders in the restaurant. It serves as a repository for customer details to facilitate order management and customer relationship management.</a:t>
            </a:r>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p:txBody>
      </p:sp>
      <p:pic>
        <p:nvPicPr>
          <p:cNvPr id="154" name="Google Shape;154;p4"/>
          <p:cNvPicPr preferRelativeResize="0"/>
          <p:nvPr/>
        </p:nvPicPr>
        <p:blipFill rotWithShape="1">
          <a:blip r:embed="rId3">
            <a:alphaModFix/>
          </a:blip>
          <a:srcRect b="0" l="0" r="0" t="0"/>
          <a:stretch/>
        </p:blipFill>
        <p:spPr>
          <a:xfrm>
            <a:off x="1320013" y="3535597"/>
            <a:ext cx="7581939" cy="29110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idx="1" type="body"/>
          </p:nvPr>
        </p:nvSpPr>
        <p:spPr>
          <a:xfrm>
            <a:off x="725536" y="444873"/>
            <a:ext cx="11260276" cy="6233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750"/>
              <a:buNone/>
            </a:pPr>
            <a:r>
              <a:rPr b="1" lang="en-US" sz="2500">
                <a:latin typeface="Times New Roman"/>
                <a:ea typeface="Times New Roman"/>
                <a:cs typeface="Times New Roman"/>
                <a:sym typeface="Times New Roman"/>
              </a:rPr>
              <a:t>Employee Table:</a:t>
            </a:r>
            <a:endParaRPr/>
          </a:p>
          <a:p>
            <a:pPr indent="-306000" lvl="0" marL="342900" rtl="0" algn="l">
              <a:lnSpc>
                <a:spcPct val="110000"/>
              </a:lnSpc>
              <a:spcBef>
                <a:spcPts val="1000"/>
              </a:spcBef>
              <a:spcAft>
                <a:spcPts val="0"/>
              </a:spcAft>
              <a:buSzPts val="1400"/>
              <a:buChar char="◈"/>
            </a:pPr>
            <a:r>
              <a:rPr lang="en-US" sz="2000">
                <a:latin typeface="Times New Roman"/>
                <a:ea typeface="Times New Roman"/>
                <a:cs typeface="Times New Roman"/>
                <a:sym typeface="Times New Roman"/>
              </a:rPr>
              <a:t>The Employee table stores information about the employees working at the restaurant. It serves as a repository for employee details to facilitate employee management and assignment of roles.</a:t>
            </a:r>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a:p>
            <a:pPr indent="0" lvl="0" marL="36900" rtl="0" algn="l">
              <a:lnSpc>
                <a:spcPct val="110000"/>
              </a:lnSpc>
              <a:spcBef>
                <a:spcPts val="1100"/>
              </a:spcBef>
              <a:spcAft>
                <a:spcPts val="0"/>
              </a:spcAft>
              <a:buSzPts val="1750"/>
              <a:buNone/>
            </a:pPr>
            <a:r>
              <a:t/>
            </a:r>
            <a:endParaRPr b="1" sz="2500">
              <a:latin typeface="Times New Roman"/>
              <a:ea typeface="Times New Roman"/>
              <a:cs typeface="Times New Roman"/>
              <a:sym typeface="Times New Roman"/>
            </a:endParaRPr>
          </a:p>
          <a:p>
            <a:pPr indent="0" lvl="0" marL="36900" rtl="0" algn="l">
              <a:lnSpc>
                <a:spcPct val="110000"/>
              </a:lnSpc>
              <a:spcBef>
                <a:spcPts val="1100"/>
              </a:spcBef>
              <a:spcAft>
                <a:spcPts val="0"/>
              </a:spcAft>
              <a:buSzPts val="1750"/>
              <a:buNone/>
            </a:pPr>
            <a:r>
              <a:rPr b="1" lang="en-US" sz="2500">
                <a:latin typeface="Times New Roman"/>
                <a:ea typeface="Times New Roman"/>
                <a:cs typeface="Times New Roman"/>
                <a:sym typeface="Times New Roman"/>
              </a:rPr>
              <a:t>Eatery Table:</a:t>
            </a:r>
            <a:endParaRPr/>
          </a:p>
          <a:p>
            <a:pPr indent="-306000" lvl="0" marL="342900" rtl="0" algn="l">
              <a:lnSpc>
                <a:spcPct val="110000"/>
              </a:lnSpc>
              <a:spcBef>
                <a:spcPts val="1000"/>
              </a:spcBef>
              <a:spcAft>
                <a:spcPts val="0"/>
              </a:spcAft>
              <a:buSzPts val="1400"/>
              <a:buChar char="◈"/>
            </a:pPr>
            <a:r>
              <a:rPr lang="en-US" sz="2000">
                <a:latin typeface="Times New Roman"/>
                <a:ea typeface="Times New Roman"/>
                <a:cs typeface="Times New Roman"/>
                <a:sym typeface="Times New Roman"/>
              </a:rPr>
              <a:t> The Eatery table stores information about the eatery items available at the restaurant. It serves as a repository for eatery item details to facilitate menu management and order processing.</a:t>
            </a:r>
            <a:endParaRPr/>
          </a:p>
          <a:p>
            <a:pPr indent="-217100" lvl="0" marL="342900" rtl="0" algn="l">
              <a:lnSpc>
                <a:spcPct val="110000"/>
              </a:lnSpc>
              <a:spcBef>
                <a:spcPts val="1000"/>
              </a:spcBef>
              <a:spcAft>
                <a:spcPts val="0"/>
              </a:spcAft>
              <a:buSzPts val="1400"/>
              <a:buNone/>
            </a:pPr>
            <a:r>
              <a:t/>
            </a:r>
            <a:endParaRPr sz="2000">
              <a:latin typeface="Times New Roman"/>
              <a:ea typeface="Times New Roman"/>
              <a:cs typeface="Times New Roman"/>
              <a:sym typeface="Times New Roman"/>
            </a:endParaRPr>
          </a:p>
        </p:txBody>
      </p:sp>
      <p:pic>
        <p:nvPicPr>
          <p:cNvPr id="160" name="Google Shape;160;p5"/>
          <p:cNvPicPr preferRelativeResize="0"/>
          <p:nvPr/>
        </p:nvPicPr>
        <p:blipFill rotWithShape="1">
          <a:blip r:embed="rId3">
            <a:alphaModFix/>
          </a:blip>
          <a:srcRect b="0" l="0" r="0" t="0"/>
          <a:stretch/>
        </p:blipFill>
        <p:spPr>
          <a:xfrm>
            <a:off x="1103737" y="1876669"/>
            <a:ext cx="7483402" cy="25339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idx="1" type="body"/>
          </p:nvPr>
        </p:nvSpPr>
        <p:spPr>
          <a:xfrm>
            <a:off x="913795" y="699248"/>
            <a:ext cx="10353762" cy="509195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2240"/>
              <a:buNone/>
            </a:pPr>
            <a:r>
              <a:t/>
            </a:r>
            <a:endParaRPr b="1" sz="3200">
              <a:latin typeface="Times New Roman"/>
              <a:ea typeface="Times New Roman"/>
              <a:cs typeface="Times New Roman"/>
              <a:sym typeface="Times New Roman"/>
            </a:endParaRPr>
          </a:p>
          <a:p>
            <a:pPr indent="0" lvl="0" marL="36900" rtl="0" algn="l">
              <a:lnSpc>
                <a:spcPct val="110000"/>
              </a:lnSpc>
              <a:spcBef>
                <a:spcPts val="1240"/>
              </a:spcBef>
              <a:spcAft>
                <a:spcPts val="0"/>
              </a:spcAft>
              <a:buSzPts val="2240"/>
              <a:buNone/>
            </a:pPr>
            <a:r>
              <a:t/>
            </a:r>
            <a:endParaRPr b="1" sz="3200">
              <a:latin typeface="Times New Roman"/>
              <a:ea typeface="Times New Roman"/>
              <a:cs typeface="Times New Roman"/>
              <a:sym typeface="Times New Roman"/>
            </a:endParaRPr>
          </a:p>
          <a:p>
            <a:pPr indent="0" lvl="0" marL="36900" rtl="0" algn="l">
              <a:lnSpc>
                <a:spcPct val="110000"/>
              </a:lnSpc>
              <a:spcBef>
                <a:spcPts val="1240"/>
              </a:spcBef>
              <a:spcAft>
                <a:spcPts val="0"/>
              </a:spcAft>
              <a:buSzPts val="2240"/>
              <a:buNone/>
            </a:pPr>
            <a:r>
              <a:t/>
            </a:r>
            <a:endParaRPr b="1" sz="3200">
              <a:latin typeface="Times New Roman"/>
              <a:ea typeface="Times New Roman"/>
              <a:cs typeface="Times New Roman"/>
              <a:sym typeface="Times New Roman"/>
            </a:endParaRPr>
          </a:p>
          <a:p>
            <a:pPr indent="0" lvl="0" marL="36900" rtl="0" algn="l">
              <a:lnSpc>
                <a:spcPct val="110000"/>
              </a:lnSpc>
              <a:spcBef>
                <a:spcPts val="1100"/>
              </a:spcBef>
              <a:spcAft>
                <a:spcPts val="0"/>
              </a:spcAft>
              <a:buSzPts val="1750"/>
              <a:buNone/>
            </a:pPr>
            <a:r>
              <a:rPr b="1" lang="en-US" sz="2500">
                <a:latin typeface="Times New Roman"/>
                <a:ea typeface="Times New Roman"/>
                <a:cs typeface="Times New Roman"/>
                <a:sym typeface="Times New Roman"/>
              </a:rPr>
              <a:t>Orders Table:</a:t>
            </a:r>
            <a:endParaRPr/>
          </a:p>
          <a:p>
            <a:pPr indent="-306000" lvl="0" marL="342900" rtl="0" algn="l">
              <a:lnSpc>
                <a:spcPct val="110000"/>
              </a:lnSpc>
              <a:spcBef>
                <a:spcPts val="1000"/>
              </a:spcBef>
              <a:spcAft>
                <a:spcPts val="0"/>
              </a:spcAft>
              <a:buSzPts val="1400"/>
              <a:buChar char="◈"/>
            </a:pPr>
            <a:r>
              <a:rPr lang="en-US" sz="2000">
                <a:latin typeface="Times New Roman"/>
                <a:ea typeface="Times New Roman"/>
                <a:cs typeface="Times New Roman"/>
                <a:sym typeface="Times New Roman"/>
              </a:rPr>
              <a:t>The Orders table stores information about the orders placed by customers at the restaurant. It serves as a repository for order details, facilitating order management and tracking.</a:t>
            </a:r>
            <a:endParaRPr/>
          </a:p>
          <a:p>
            <a:pPr indent="0" lvl="0" marL="36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a:p>
            <a:pPr indent="-203764" lvl="0" marL="342900" rtl="0" algn="l">
              <a:lnSpc>
                <a:spcPct val="110000"/>
              </a:lnSpc>
              <a:spcBef>
                <a:spcPts val="1060"/>
              </a:spcBef>
              <a:spcAft>
                <a:spcPts val="0"/>
              </a:spcAft>
              <a:buSzPts val="1610"/>
              <a:buNone/>
            </a:pPr>
            <a:r>
              <a:t/>
            </a:r>
            <a:endParaRPr/>
          </a:p>
        </p:txBody>
      </p:sp>
      <p:pic>
        <p:nvPicPr>
          <p:cNvPr id="166" name="Google Shape;166;p6"/>
          <p:cNvPicPr preferRelativeResize="0"/>
          <p:nvPr/>
        </p:nvPicPr>
        <p:blipFill rotWithShape="1">
          <a:blip r:embed="rId3">
            <a:alphaModFix/>
          </a:blip>
          <a:srcRect b="0" l="0" r="0" t="0"/>
          <a:stretch/>
        </p:blipFill>
        <p:spPr>
          <a:xfrm>
            <a:off x="999943" y="361992"/>
            <a:ext cx="7238622" cy="2311182"/>
          </a:xfrm>
          <a:prstGeom prst="rect">
            <a:avLst/>
          </a:prstGeom>
          <a:noFill/>
          <a:ln>
            <a:noFill/>
          </a:ln>
        </p:spPr>
      </p:pic>
      <p:pic>
        <p:nvPicPr>
          <p:cNvPr id="167" name="Google Shape;167;p6"/>
          <p:cNvPicPr preferRelativeResize="0"/>
          <p:nvPr/>
        </p:nvPicPr>
        <p:blipFill rotWithShape="1">
          <a:blip r:embed="rId4">
            <a:alphaModFix/>
          </a:blip>
          <a:srcRect b="0" l="0" r="0" t="0"/>
          <a:stretch/>
        </p:blipFill>
        <p:spPr>
          <a:xfrm>
            <a:off x="999942" y="4338918"/>
            <a:ext cx="7355163" cy="22387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913795" y="3048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Times New Roman"/>
              <a:buNone/>
            </a:pPr>
            <a:r>
              <a:rPr b="1" lang="en-US" sz="3000">
                <a:latin typeface="Times New Roman"/>
                <a:ea typeface="Times New Roman"/>
                <a:cs typeface="Times New Roman"/>
                <a:sym typeface="Times New Roman"/>
              </a:rPr>
              <a:t>Content of a Table</a:t>
            </a:r>
            <a:endParaRPr sz="3000"/>
          </a:p>
        </p:txBody>
      </p:sp>
      <p:sp>
        <p:nvSpPr>
          <p:cNvPr id="173" name="Google Shape;173;p7"/>
          <p:cNvSpPr txBox="1"/>
          <p:nvPr>
            <p:ph idx="1" type="body"/>
          </p:nvPr>
        </p:nvSpPr>
        <p:spPr>
          <a:xfrm>
            <a:off x="913795" y="1377203"/>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750"/>
              <a:buNone/>
            </a:pPr>
            <a:r>
              <a:rPr b="1" lang="en-US" sz="2500">
                <a:latin typeface="Times New Roman"/>
                <a:ea typeface="Times New Roman"/>
                <a:cs typeface="Times New Roman"/>
                <a:sym typeface="Times New Roman"/>
              </a:rPr>
              <a:t>Customer Table:</a:t>
            </a:r>
            <a:endParaRPr/>
          </a:p>
          <a:p>
            <a:pPr indent="0" lvl="0" marL="36900" rtl="0" algn="l">
              <a:lnSpc>
                <a:spcPct val="110000"/>
              </a:lnSpc>
              <a:spcBef>
                <a:spcPts val="1100"/>
              </a:spcBef>
              <a:spcAft>
                <a:spcPts val="0"/>
              </a:spcAft>
              <a:buSzPts val="1750"/>
              <a:buNone/>
            </a:pPr>
            <a:r>
              <a:t/>
            </a:r>
            <a:endParaRPr b="1" sz="2500">
              <a:latin typeface="Times New Roman"/>
              <a:ea typeface="Times New Roman"/>
              <a:cs typeface="Times New Roman"/>
              <a:sym typeface="Times New Roman"/>
            </a:endParaRPr>
          </a:p>
        </p:txBody>
      </p:sp>
      <p:pic>
        <p:nvPicPr>
          <p:cNvPr id="174" name="Google Shape;174;p7"/>
          <p:cNvPicPr preferRelativeResize="0"/>
          <p:nvPr/>
        </p:nvPicPr>
        <p:blipFill rotWithShape="1">
          <a:blip r:embed="rId3">
            <a:alphaModFix/>
          </a:blip>
          <a:srcRect b="0" l="0" r="0" t="0"/>
          <a:stretch/>
        </p:blipFill>
        <p:spPr>
          <a:xfrm>
            <a:off x="1048872" y="2003640"/>
            <a:ext cx="8319246" cy="46185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919119" y="480733"/>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750"/>
              <a:buNone/>
            </a:pPr>
            <a:r>
              <a:rPr b="1" lang="en-US" sz="2500">
                <a:latin typeface="Times New Roman"/>
                <a:ea typeface="Times New Roman"/>
                <a:cs typeface="Times New Roman"/>
                <a:sym typeface="Times New Roman"/>
              </a:rPr>
              <a:t>Employee Table:</a:t>
            </a:r>
            <a:endParaRPr b="1" sz="2500">
              <a:latin typeface="Times New Roman"/>
              <a:ea typeface="Times New Roman"/>
              <a:cs typeface="Times New Roman"/>
              <a:sym typeface="Times New Roman"/>
            </a:endParaRPr>
          </a:p>
        </p:txBody>
      </p:sp>
      <p:pic>
        <p:nvPicPr>
          <p:cNvPr id="180" name="Google Shape;180;p8"/>
          <p:cNvPicPr preferRelativeResize="0"/>
          <p:nvPr/>
        </p:nvPicPr>
        <p:blipFill rotWithShape="1">
          <a:blip r:embed="rId3">
            <a:alphaModFix/>
          </a:blip>
          <a:srcRect b="0" l="0" r="0" t="0"/>
          <a:stretch/>
        </p:blipFill>
        <p:spPr>
          <a:xfrm>
            <a:off x="1067277" y="1117969"/>
            <a:ext cx="6632433" cy="48435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idx="1" type="body"/>
          </p:nvPr>
        </p:nvSpPr>
        <p:spPr>
          <a:xfrm>
            <a:off x="919119" y="301439"/>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750"/>
              <a:buNone/>
            </a:pPr>
            <a:r>
              <a:rPr b="1" lang="en-US" sz="2500">
                <a:latin typeface="Times New Roman"/>
                <a:ea typeface="Times New Roman"/>
                <a:cs typeface="Times New Roman"/>
                <a:sym typeface="Times New Roman"/>
              </a:rPr>
              <a:t>Eatery Table:</a:t>
            </a:r>
            <a:endParaRPr b="1" sz="2500">
              <a:latin typeface="Times New Roman"/>
              <a:ea typeface="Times New Roman"/>
              <a:cs typeface="Times New Roman"/>
              <a:sym typeface="Times New Roman"/>
            </a:endParaRPr>
          </a:p>
        </p:txBody>
      </p:sp>
      <p:pic>
        <p:nvPicPr>
          <p:cNvPr id="186" name="Google Shape;186;p9"/>
          <p:cNvPicPr preferRelativeResize="0"/>
          <p:nvPr/>
        </p:nvPicPr>
        <p:blipFill rotWithShape="1">
          <a:blip r:embed="rId3">
            <a:alphaModFix/>
          </a:blip>
          <a:srcRect b="0" l="0" r="0" t="0"/>
          <a:stretch/>
        </p:blipFill>
        <p:spPr>
          <a:xfrm>
            <a:off x="1089828" y="860612"/>
            <a:ext cx="5544054" cy="58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2023-07-11T01:11:23Z</dcterms:created>
  <dc:creator>Tasneef Raza Khan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