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0D90-4512-458A-96D1-B29B8AE82C8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811E737-FF8E-4A46-9680-7392EEEF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4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0D90-4512-458A-96D1-B29B8AE82C8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11E737-FF8E-4A46-9680-7392EEEF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0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0D90-4512-458A-96D1-B29B8AE82C8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11E737-FF8E-4A46-9680-7392EEEFE29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655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0D90-4512-458A-96D1-B29B8AE82C8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11E737-FF8E-4A46-9680-7392EEEF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24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0D90-4512-458A-96D1-B29B8AE82C8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11E737-FF8E-4A46-9680-7392EEEFE29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470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0D90-4512-458A-96D1-B29B8AE82C8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11E737-FF8E-4A46-9680-7392EEEF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76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0D90-4512-458A-96D1-B29B8AE82C8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E737-FF8E-4A46-9680-7392EEEF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53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0D90-4512-458A-96D1-B29B8AE82C8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E737-FF8E-4A46-9680-7392EEEF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4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0D90-4512-458A-96D1-B29B8AE82C8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E737-FF8E-4A46-9680-7392EEEF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9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0D90-4512-458A-96D1-B29B8AE82C8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11E737-FF8E-4A46-9680-7392EEEF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6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0D90-4512-458A-96D1-B29B8AE82C8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11E737-FF8E-4A46-9680-7392EEEF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5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0D90-4512-458A-96D1-B29B8AE82C8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11E737-FF8E-4A46-9680-7392EEEF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3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0D90-4512-458A-96D1-B29B8AE82C8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E737-FF8E-4A46-9680-7392EEEF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8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0D90-4512-458A-96D1-B29B8AE82C8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E737-FF8E-4A46-9680-7392EEEF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0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0D90-4512-458A-96D1-B29B8AE82C8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E737-FF8E-4A46-9680-7392EEEF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6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0D90-4512-458A-96D1-B29B8AE82C8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11E737-FF8E-4A46-9680-7392EEEF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6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E0D90-4512-458A-96D1-B29B8AE82C8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811E737-FF8E-4A46-9680-7392EEEF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8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orldpopulationreview.com/us-counties/ny/" TargetMode="External"/><Relationship Id="rId2" Type="http://schemas.openxmlformats.org/officeDocument/2006/relationships/hyperlink" Target="https://raw.githubusercontent.com/nytimes/covid-19-data/master/us-counties.csv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COVID-19 Spread Assessment in New York Counties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Prepared by: </a:t>
            </a:r>
            <a:r>
              <a:rPr lang="en-US" dirty="0" err="1" smtClean="0"/>
              <a:t>Tasneem</a:t>
            </a:r>
            <a:r>
              <a:rPr lang="en-US" dirty="0" smtClean="0"/>
              <a:t> </a:t>
            </a:r>
            <a:r>
              <a:rPr lang="en-US" dirty="0" err="1" smtClean="0"/>
              <a:t>Yousuf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resulting JSON format was studied and all venues were extracted in a </a:t>
            </a:r>
            <a:r>
              <a:rPr lang="en-US" dirty="0" err="1"/>
              <a:t>dataframe</a:t>
            </a:r>
            <a:r>
              <a:rPr lang="en-US" dirty="0"/>
              <a:t> which was then grouped for each county to contain the sum of venue categories in each county. The final transformed </a:t>
            </a:r>
            <a:r>
              <a:rPr lang="en-US" dirty="0" err="1"/>
              <a:t>dataframe</a:t>
            </a:r>
            <a:r>
              <a:rPr lang="en-US" dirty="0"/>
              <a:t> is shown below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33254" y="3591184"/>
            <a:ext cx="8671357" cy="254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57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3182" y="1557048"/>
            <a:ext cx="3771900" cy="25622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848042" y="1480848"/>
            <a:ext cx="37052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21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2902" y="3922030"/>
            <a:ext cx="3771900" cy="25241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194116" y="1264555"/>
            <a:ext cx="3714750" cy="265747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2003858" y="1293130"/>
            <a:ext cx="39052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04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numbers of Cocktail bar, Gay Bar, Metro Station, Piano Bar, and </a:t>
            </a:r>
            <a:r>
              <a:rPr lang="en-US" dirty="0" err="1"/>
              <a:t>Tiki</a:t>
            </a:r>
            <a:r>
              <a:rPr lang="en-US" dirty="0"/>
              <a:t> Bar were found to be positively correlated with the number of COVID-19 cases in the respective county according to the obtained Pearson coefficient and p-values.</a:t>
            </a:r>
          </a:p>
        </p:txBody>
      </p:sp>
    </p:spTree>
    <p:extLst>
      <p:ext uri="{BB962C8B-B14F-4D97-AF65-F5344CB8AC3E}">
        <p14:creationId xmlns:p14="http://schemas.microsoft.com/office/powerpoint/2010/main" val="136281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project, number and abundance of various kinds of venues in different counties of New York was studied in relationship to the number of cases and deaths due to COVID-19. </a:t>
            </a:r>
            <a:endParaRPr lang="en-US" dirty="0" smtClean="0"/>
          </a:p>
          <a:p>
            <a:r>
              <a:rPr lang="en-US" dirty="0"/>
              <a:t>The exploratory data analysis technique of correlation was performed for this research and the resulting relationships were visualized by Scatter plots, and determined by Pearson coefficients and p-values</a:t>
            </a:r>
            <a:r>
              <a:rPr lang="en-US" dirty="0" smtClean="0"/>
              <a:t>.</a:t>
            </a:r>
          </a:p>
          <a:p>
            <a:r>
              <a:rPr lang="en-US"/>
              <a:t>Some popular night life venues and Metro Station transportation venues were observed to be the cause of a plethora of cases in the state of New York.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7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spread of corona virus around the world, a massive surge in the number of cases is also being reported in the state of New York. </a:t>
            </a:r>
            <a:endParaRPr lang="en-US" dirty="0" smtClean="0"/>
          </a:p>
          <a:p>
            <a:r>
              <a:rPr lang="en-US" dirty="0"/>
              <a:t>New York is the most populous city in the United States of America (USA). </a:t>
            </a:r>
          </a:p>
          <a:p>
            <a:r>
              <a:rPr lang="en-US" dirty="0"/>
              <a:t> The state of New York consists of 62 counties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</a:t>
            </a:r>
            <a:r>
              <a:rPr lang="en-US" dirty="0"/>
              <a:t>are different sorts of places and venues situated and operational in the NY state with various eateries, cafes, shopping malls, night life, and transportation stations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virus </a:t>
            </a:r>
            <a:r>
              <a:rPr lang="en-US" dirty="0"/>
              <a:t>is bound to spread among the people socializing and continuing with their daily dine out, transportation, and night life activities.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63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Corona virus disease (COVID-19) is an infectious disease caused by a new virus. </a:t>
            </a:r>
            <a:endParaRPr lang="en-US" dirty="0" smtClean="0"/>
          </a:p>
          <a:p>
            <a:r>
              <a:rPr lang="en-US" dirty="0"/>
              <a:t>The disease causes respiratory illness (like the flu) with symptoms such as a cough, fever, and in more severe cases, leads to pneumonia and breathing difficulties.</a:t>
            </a:r>
            <a:endParaRPr lang="en-US" dirty="0" smtClean="0"/>
          </a:p>
          <a:p>
            <a:r>
              <a:rPr lang="en-US" dirty="0"/>
              <a:t>This disease spreads through contact with an infected </a:t>
            </a:r>
            <a:r>
              <a:rPr lang="en-US" dirty="0" smtClean="0"/>
              <a:t>person, or a </a:t>
            </a:r>
            <a:r>
              <a:rPr lang="en-US" dirty="0"/>
              <a:t>surface or object that has the virus on </a:t>
            </a:r>
            <a:r>
              <a:rPr lang="en-US" dirty="0" smtClean="0"/>
              <a:t>it.</a:t>
            </a:r>
          </a:p>
        </p:txBody>
      </p:sp>
    </p:spTree>
    <p:extLst>
      <p:ext uri="{BB962C8B-B14F-4D97-AF65-F5344CB8AC3E}">
        <p14:creationId xmlns:p14="http://schemas.microsoft.com/office/powerpoint/2010/main" val="55697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and Project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study analyses </a:t>
            </a:r>
            <a:r>
              <a:rPr lang="en-US" dirty="0"/>
              <a:t>the lifestyle with regards to choice of restaurants, travel, and nightlife preferences of people impacted by the disease. </a:t>
            </a:r>
            <a:endParaRPr lang="en-US" dirty="0" smtClean="0"/>
          </a:p>
          <a:p>
            <a:pPr lvl="0"/>
            <a:r>
              <a:rPr lang="en-US" u="sng" dirty="0" smtClean="0"/>
              <a:t>This </a:t>
            </a:r>
            <a:r>
              <a:rPr lang="en-US" u="sng" dirty="0"/>
              <a:t>project aims to find how night life and different travel and transportation venues across counties is linked to the spread of COVID-19 in the state of New York.</a:t>
            </a:r>
          </a:p>
          <a:p>
            <a:pPr lvl="0"/>
            <a:r>
              <a:rPr lang="en-US" u="sng" dirty="0"/>
              <a:t>In addition, it also aims to </a:t>
            </a:r>
            <a:r>
              <a:rPr lang="en-US" u="sng" dirty="0" err="1"/>
              <a:t>analyse</a:t>
            </a:r>
            <a:r>
              <a:rPr lang="en-US" u="sng" dirty="0"/>
              <a:t> the extent to which different kinds of food joints are linked to the number of deaths in the New York.</a:t>
            </a:r>
          </a:p>
        </p:txBody>
      </p:sp>
    </p:spTree>
    <p:extLst>
      <p:ext uri="{BB962C8B-B14F-4D97-AF65-F5344CB8AC3E}">
        <p14:creationId xmlns:p14="http://schemas.microsoft.com/office/powerpoint/2010/main" val="274620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large number of COVID-19 data are being collected around the world in these times. </a:t>
            </a:r>
            <a:endParaRPr lang="en-US" dirty="0" smtClean="0"/>
          </a:p>
          <a:p>
            <a:r>
              <a:rPr lang="en-US" dirty="0" smtClean="0"/>
              <a:t>So</a:t>
            </a:r>
            <a:r>
              <a:rPr lang="en-US" dirty="0"/>
              <a:t>, it is important to make sense of this data at deeper levels so to enable people to make better lifestyle choices.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kind of study aims at promoting healthy choices when hopefully the world comes out of this pandemic.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76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COVID-19</a:t>
            </a:r>
          </a:p>
          <a:p>
            <a:pPr lvl="1"/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raw.githubusercontent.com/nytimes/covid-19-data/master/us-counties.csv</a:t>
            </a:r>
            <a:endParaRPr lang="en-US" u="sng" dirty="0" smtClean="0"/>
          </a:p>
          <a:p>
            <a:pPr lvl="1"/>
            <a:r>
              <a:rPr lang="en-US" dirty="0" smtClean="0"/>
              <a:t>Attributes: date, county, state, </a:t>
            </a:r>
            <a:r>
              <a:rPr lang="en-US" dirty="0" err="1" smtClean="0"/>
              <a:t>fips</a:t>
            </a:r>
            <a:r>
              <a:rPr lang="en-US" dirty="0" smtClean="0"/>
              <a:t>, cases, deaths</a:t>
            </a:r>
            <a:r>
              <a:rPr lang="en-US" u="sng" dirty="0" smtClean="0"/>
              <a:t> </a:t>
            </a:r>
            <a:endParaRPr lang="en-US" dirty="0" smtClean="0"/>
          </a:p>
          <a:p>
            <a:pPr lvl="0"/>
            <a:r>
              <a:rPr lang="en-US" dirty="0"/>
              <a:t>2020 population data of New York state counties</a:t>
            </a:r>
          </a:p>
          <a:p>
            <a:pPr lvl="1"/>
            <a:r>
              <a:rPr lang="en-US" u="sng" dirty="0">
                <a:hlinkClick r:id="rId3"/>
              </a:rPr>
              <a:t>https://worldpopulationreview.com/us-counties/ny</a:t>
            </a:r>
            <a:r>
              <a:rPr lang="en-US" u="sng" dirty="0" smtClean="0">
                <a:hlinkClick r:id="rId3"/>
              </a:rPr>
              <a:t>/</a:t>
            </a:r>
            <a:endParaRPr lang="en-US" u="sng" dirty="0" smtClean="0"/>
          </a:p>
          <a:p>
            <a:pPr lvl="1"/>
            <a:r>
              <a:rPr lang="en-US" dirty="0" smtClean="0"/>
              <a:t>Attributes: County name, population in 2020, Growth since 2010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19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Extract, Transform, and Load (ETL)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smtClean="0"/>
              <a:t>was </a:t>
            </a:r>
            <a:r>
              <a:rPr lang="en-US" dirty="0"/>
              <a:t>filtered to contain only counties of New York.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sorted, it was found that the following counties had the most number of cases as reported on 9</a:t>
            </a:r>
            <a:r>
              <a:rPr lang="en-US" baseline="30000" dirty="0"/>
              <a:t>th</a:t>
            </a:r>
            <a:r>
              <a:rPr lang="en-US" dirty="0"/>
              <a:t> April 2020.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74146" y="3168021"/>
            <a:ext cx="6534872" cy="32050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20070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number of deaths and cases in a particular county were taken as a percentage as follows: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𝑃𝑒𝑟𝑐𝑒𝑛𝑡𝑎𝑔𝑒</m:t>
                      </m:r>
                      <m:r>
                        <a:rPr lang="en-US" i="1"/>
                        <m:t> </m:t>
                      </m:r>
                      <m:r>
                        <a:rPr lang="en-US" i="1"/>
                        <m:t>𝑜𝑓</m:t>
                      </m:r>
                      <m:r>
                        <a:rPr lang="en-US" i="1"/>
                        <m:t> </m:t>
                      </m:r>
                      <m:r>
                        <a:rPr lang="en-US" i="1"/>
                        <m:t>𝐷𝑒𝑎𝑡h𝑠</m:t>
                      </m:r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𝑁𝑢𝑚𝑏𝑒𝑟</m:t>
                          </m:r>
                          <m:r>
                            <a:rPr lang="en-US" i="1"/>
                            <m:t> </m:t>
                          </m:r>
                          <m:r>
                            <a:rPr lang="en-US" i="1"/>
                            <m:t>𝑜𝑓</m:t>
                          </m:r>
                          <m:r>
                            <a:rPr lang="en-US" i="1"/>
                            <m:t> </m:t>
                          </m:r>
                          <m:r>
                            <a:rPr lang="en-US" i="1"/>
                            <m:t>𝑑𝑒𝑎𝑡h𝑠</m:t>
                          </m:r>
                        </m:num>
                        <m:den>
                          <m:r>
                            <a:rPr lang="en-US" i="1"/>
                            <m:t>𝑁𝑢𝑚𝑏𝑒𝑟</m:t>
                          </m:r>
                          <m:r>
                            <a:rPr lang="en-US" i="1"/>
                            <m:t> </m:t>
                          </m:r>
                          <m:r>
                            <a:rPr lang="en-US" i="1"/>
                            <m:t>𝑜𝑓</m:t>
                          </m:r>
                          <m:r>
                            <a:rPr lang="en-US" i="1"/>
                            <m:t> </m:t>
                          </m:r>
                          <m:r>
                            <a:rPr lang="en-US" i="1"/>
                            <m:t>𝑐𝑎𝑠𝑒𝑠</m:t>
                          </m:r>
                        </m:den>
                      </m:f>
                      <m:r>
                        <a:rPr lang="en-US" i="1"/>
                        <m:t>∗100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𝑃𝑒𝑟𝑐𝑒𝑛𝑡𝑎𝑔𝑒</m:t>
                      </m:r>
                      <m:r>
                        <a:rPr lang="en-US" i="1"/>
                        <m:t> </m:t>
                      </m:r>
                      <m:r>
                        <a:rPr lang="en-US" i="1"/>
                        <m:t>𝑜𝑓</m:t>
                      </m:r>
                      <m:r>
                        <a:rPr lang="en-US" i="1"/>
                        <m:t> </m:t>
                      </m:r>
                      <m:r>
                        <a:rPr lang="en-US" i="1"/>
                        <m:t>𝐶𝑎𝑠𝑒𝑠</m:t>
                      </m:r>
                      <m:r>
                        <a:rPr lang="en-US" i="1"/>
                        <m:t>= 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𝑁𝑢𝑚𝑏𝑒𝑟</m:t>
                          </m:r>
                          <m:r>
                            <a:rPr lang="en-US" i="1"/>
                            <m:t> </m:t>
                          </m:r>
                          <m:r>
                            <a:rPr lang="en-US" i="1"/>
                            <m:t>𝑜𝑓</m:t>
                          </m:r>
                          <m:r>
                            <a:rPr lang="en-US" i="1"/>
                            <m:t> </m:t>
                          </m:r>
                          <m:r>
                            <a:rPr lang="en-US" i="1"/>
                            <m:t>𝑐𝑎𝑠𝑒𝑠</m:t>
                          </m:r>
                          <m:r>
                            <a:rPr lang="en-US" i="1"/>
                            <m:t> </m:t>
                          </m:r>
                        </m:num>
                        <m:den>
                          <m:r>
                            <a:rPr lang="en-US" i="1"/>
                            <m:t>2020 </m:t>
                          </m:r>
                          <m:r>
                            <a:rPr lang="en-US" i="1"/>
                            <m:t>𝑃𝑜𝑝𝑢𝑙𝑎𝑡𝑖𝑜𝑛</m:t>
                          </m:r>
                          <m:r>
                            <a:rPr lang="en-US" i="1"/>
                            <m:t> </m:t>
                          </m:r>
                          <m:r>
                            <a:rPr lang="en-US" i="1"/>
                            <m:t>𝑜𝑓</m:t>
                          </m:r>
                          <m:r>
                            <a:rPr lang="en-US" i="1"/>
                            <m:t> </m:t>
                          </m:r>
                          <m:r>
                            <a:rPr lang="en-US" i="1"/>
                            <m:t>𝑐𝑜𝑢𝑛𝑡𝑦</m:t>
                          </m:r>
                        </m:den>
                      </m:f>
                      <m:r>
                        <a:rPr lang="en-US" i="1"/>
                        <m:t>∗100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352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/>
              <a:t>FourSquare</a:t>
            </a:r>
            <a:r>
              <a:rPr lang="en-US" dirty="0"/>
              <a:t> endpoint </a:t>
            </a:r>
            <a:r>
              <a:rPr lang="en-US" b="1" i="1" dirty="0"/>
              <a:t>search </a:t>
            </a:r>
            <a:r>
              <a:rPr lang="en-US" dirty="0"/>
              <a:t>was used to formulate two URLs to access venues in the </a:t>
            </a:r>
            <a:r>
              <a:rPr lang="en-US" dirty="0" err="1"/>
              <a:t>categrory</a:t>
            </a:r>
            <a:r>
              <a:rPr lang="en-US" dirty="0"/>
              <a:t> of food, and travel and night life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731692"/>
              </p:ext>
            </p:extLst>
          </p:nvPr>
        </p:nvGraphicFramePr>
        <p:xfrm>
          <a:off x="3075709" y="3048001"/>
          <a:ext cx="7536873" cy="29925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70410">
                  <a:extLst>
                    <a:ext uri="{9D8B030D-6E8A-4147-A177-3AD203B41FA5}">
                      <a16:colId xmlns:a16="http://schemas.microsoft.com/office/drawing/2014/main" val="1217008802"/>
                    </a:ext>
                  </a:extLst>
                </a:gridCol>
                <a:gridCol w="4166463">
                  <a:extLst>
                    <a:ext uri="{9D8B030D-6E8A-4147-A177-3AD203B41FA5}">
                      <a16:colId xmlns:a16="http://schemas.microsoft.com/office/drawing/2014/main" val="189699460"/>
                    </a:ext>
                  </a:extLst>
                </a:gridCol>
              </a:tblGrid>
              <a:tr h="3346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URL parameter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4231336"/>
                  </a:ext>
                </a:extLst>
              </a:tr>
              <a:tr h="3322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categoryIdFood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'4d4b7105d754a06374d81259'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1648916"/>
                  </a:ext>
                </a:extLst>
              </a:tr>
              <a:tr h="3322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categoryIdTravel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'4d4b7105d754a06379d81259'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2670401"/>
                  </a:ext>
                </a:extLst>
              </a:tr>
              <a:tr h="3322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categoryIdNightLife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'4d4b7105d754a06376d81259'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0276039"/>
                  </a:ext>
                </a:extLst>
              </a:tr>
              <a:tr h="3322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LIMIT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2325014"/>
                  </a:ext>
                </a:extLst>
              </a:tr>
              <a:tr h="3322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Radius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382123"/>
                  </a:ext>
                </a:extLst>
              </a:tr>
              <a:tr h="3322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Version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'20200412'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0504493"/>
                  </a:ext>
                </a:extLst>
              </a:tr>
              <a:tr h="3322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Near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&lt;County name, NY&gt;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7794363"/>
                  </a:ext>
                </a:extLst>
              </a:tr>
              <a:tr h="3322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'browse'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5982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32652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</TotalTime>
  <Words>695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 3</vt:lpstr>
      <vt:lpstr>Wisp</vt:lpstr>
      <vt:lpstr>COVID-19 Spread Assessment in New York Counties</vt:lpstr>
      <vt:lpstr>Problem Statement</vt:lpstr>
      <vt:lpstr>Background</vt:lpstr>
      <vt:lpstr>Motivation and Project Scope</vt:lpstr>
      <vt:lpstr>Significance</vt:lpstr>
      <vt:lpstr>Data</vt:lpstr>
      <vt:lpstr>Extract, Transform, and Load (ETL)</vt:lpstr>
      <vt:lpstr>Normalization</vt:lpstr>
      <vt:lpstr>Methodology</vt:lpstr>
      <vt:lpstr>Methodology</vt:lpstr>
      <vt:lpstr>Results</vt:lpstr>
      <vt:lpstr>Results</vt:lpstr>
      <vt:lpstr>Observation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Spread Assessment in New York Counties</dc:title>
  <dc:creator>User</dc:creator>
  <cp:lastModifiedBy>User</cp:lastModifiedBy>
  <cp:revision>5</cp:revision>
  <dcterms:created xsi:type="dcterms:W3CDTF">2020-04-13T22:50:07Z</dcterms:created>
  <dcterms:modified xsi:type="dcterms:W3CDTF">2020-04-13T23:14:30Z</dcterms:modified>
</cp:coreProperties>
</file>