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09" r:id="rId3"/>
    <p:sldId id="283" r:id="rId4"/>
    <p:sldId id="336" r:id="rId5"/>
    <p:sldId id="383" r:id="rId6"/>
    <p:sldId id="256" r:id="rId7"/>
    <p:sldId id="260" r:id="rId8"/>
    <p:sldId id="258" r:id="rId9"/>
    <p:sldId id="361" r:id="rId10"/>
    <p:sldId id="262" r:id="rId11"/>
    <p:sldId id="263" r:id="rId12"/>
    <p:sldId id="265" r:id="rId13"/>
    <p:sldId id="266" r:id="rId14"/>
    <p:sldId id="269" r:id="rId15"/>
    <p:sldId id="270" r:id="rId16"/>
    <p:sldId id="272" r:id="rId17"/>
    <p:sldId id="273" r:id="rId18"/>
    <p:sldId id="274" r:id="rId19"/>
    <p:sldId id="276" r:id="rId20"/>
    <p:sldId id="278" r:id="rId21"/>
    <p:sldId id="281" r:id="rId22"/>
    <p:sldId id="282" r:id="rId23"/>
    <p:sldId id="337" r:id="rId24"/>
    <p:sldId id="338" r:id="rId25"/>
    <p:sldId id="340" r:id="rId26"/>
    <p:sldId id="339" r:id="rId27"/>
    <p:sldId id="341" r:id="rId28"/>
    <p:sldId id="342" r:id="rId29"/>
    <p:sldId id="343" r:id="rId30"/>
    <p:sldId id="384" r:id="rId31"/>
    <p:sldId id="385" r:id="rId32"/>
    <p:sldId id="3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2000">
              <a:schemeClr val="bg1"/>
            </a:gs>
            <a:gs pos="100000">
              <a:schemeClr val="bg1"/>
            </a:gs>
            <a:gs pos="15000">
              <a:schemeClr val="accent5">
                <a:lumMod val="75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19000">
              <a:schemeClr val="bg1"/>
            </a:gs>
            <a:gs pos="22000">
              <a:schemeClr val="bg1"/>
            </a:gs>
            <a:gs pos="100000">
              <a:schemeClr val="accent5">
                <a:lumMod val="75000"/>
              </a:schemeClr>
            </a:gs>
          </a:gsLst>
          <a:lin ang="5400000" scaled="0"/>
        </a:gradFill>
        <a:effectLst/>
      </p:bgPr>
    </p:bg>
    <p:spTree>
      <p:nvGrpSpPr>
        <p:cNvPr id="1" name=""/>
        <p:cNvGrpSpPr/>
        <p:nvPr/>
      </p:nvGrpSpPr>
      <p:grpSpPr/>
      <p:graphicFrame>
        <p:nvGraphicFramePr>
          <p:cNvPr id="6" name="Content Placeholder 5"/>
          <p:cNvGraphicFramePr/>
          <p:nvPr>
            <p:ph idx="1"/>
          </p:nvPr>
        </p:nvGraphicFramePr>
        <p:xfrm>
          <a:off x="1119505" y="266700"/>
          <a:ext cx="9176385" cy="1327150"/>
        </p:xfrm>
        <a:graphic>
          <a:graphicData uri="http://schemas.openxmlformats.org/presentationml/2006/ole">
            <mc:AlternateContent xmlns:mc="http://schemas.openxmlformats.org/markup-compatibility/2006">
              <mc:Choice xmlns:v="urn:schemas-microsoft-com:vml" Requires="v">
                <p:oleObj spid="_x0000_s7" name="" r:id="rId1" imgW="6134100" imgH="1657350" progId="Paint.Picture">
                  <p:embed/>
                </p:oleObj>
              </mc:Choice>
              <mc:Fallback>
                <p:oleObj name="" r:id="rId1" imgW="6134100" imgH="1657350" progId="Paint.Picture">
                  <p:embed/>
                  <p:pic>
                    <p:nvPicPr>
                      <p:cNvPr id="0" name="Picture 6"/>
                      <p:cNvPicPr/>
                      <p:nvPr/>
                    </p:nvPicPr>
                    <p:blipFill>
                      <a:blip r:embed="rId2"/>
                      <a:stretch>
                        <a:fillRect/>
                      </a:stretch>
                    </p:blipFill>
                    <p:spPr>
                      <a:xfrm>
                        <a:off x="1119505" y="266700"/>
                        <a:ext cx="9176385" cy="1327150"/>
                      </a:xfrm>
                      <a:prstGeom prst="rect">
                        <a:avLst/>
                      </a:prstGeom>
                    </p:spPr>
                  </p:pic>
                </p:oleObj>
              </mc:Fallback>
            </mc:AlternateContent>
          </a:graphicData>
        </a:graphic>
      </p:graphicFrame>
      <p:sp>
        <p:nvSpPr>
          <p:cNvPr id="5" name="Text Box 4"/>
          <p:cNvSpPr txBox="1"/>
          <p:nvPr/>
        </p:nvSpPr>
        <p:spPr>
          <a:xfrm>
            <a:off x="203835" y="1783715"/>
            <a:ext cx="11847195" cy="4923155"/>
          </a:xfrm>
          <a:prstGeom prst="rect">
            <a:avLst/>
          </a:prstGeom>
          <a:noFill/>
        </p:spPr>
        <p:txBody>
          <a:bodyPr wrap="square" rtlCol="0" anchor="t">
            <a:spAutoFit/>
          </a:bodyPr>
          <a:p>
            <a:r>
              <a:rPr lang="en-GB" altLang="en-US" sz="2800" b="1">
                <a:sym typeface="+mn-ea"/>
              </a:rPr>
              <a:t>					CELEBAL PROJECT</a:t>
            </a:r>
            <a:endParaRPr lang="en-GB" altLang="en-US" sz="2800" b="1">
              <a:sym typeface="+mn-ea"/>
            </a:endParaRPr>
          </a:p>
          <a:p>
            <a:endParaRPr lang="en-GB" altLang="en-US" sz="1600" b="1">
              <a:sym typeface="+mn-ea"/>
            </a:endParaRPr>
          </a:p>
          <a:p>
            <a:r>
              <a:rPr lang="en-GB" altLang="en-US" sz="2800">
                <a:sym typeface="+mn-ea"/>
              </a:rPr>
              <a:t>Project Name     :-    Configration Point-to-Site VPN</a:t>
            </a:r>
            <a:endParaRPr lang="en-GB" altLang="en-US" sz="2800">
              <a:sym typeface="+mn-ea"/>
            </a:endParaRPr>
          </a:p>
          <a:p>
            <a:endParaRPr lang="en-GB" altLang="en-US" sz="1400">
              <a:sym typeface="+mn-ea"/>
            </a:endParaRPr>
          </a:p>
          <a:p>
            <a:r>
              <a:rPr lang="en-GB" altLang="en-US" sz="2800">
                <a:sym typeface="+mn-ea"/>
              </a:rPr>
              <a:t>Group Name      :-    Cloud-6</a:t>
            </a:r>
            <a:endParaRPr lang="en-GB" altLang="en-US" sz="2800">
              <a:sym typeface="+mn-ea"/>
            </a:endParaRPr>
          </a:p>
          <a:p>
            <a:endParaRPr lang="en-GB" altLang="en-US" sz="1600">
              <a:sym typeface="+mn-ea"/>
            </a:endParaRPr>
          </a:p>
          <a:p>
            <a:r>
              <a:rPr lang="en-GB" altLang="en-US" sz="2800"/>
              <a:t>Project Team      :-    Cloud</a:t>
            </a:r>
            <a:endParaRPr lang="en-GB" altLang="en-US" sz="2800"/>
          </a:p>
          <a:p>
            <a:endParaRPr lang="en-GB" altLang="en-US" sz="1600"/>
          </a:p>
          <a:p>
            <a:r>
              <a:rPr lang="en-GB" altLang="en-US" sz="2800">
                <a:sym typeface="+mn-ea"/>
              </a:rPr>
              <a:t>Department       :-    School of Computer Science &amp; </a:t>
            </a:r>
            <a:r>
              <a:rPr lang="en-GB" altLang="en-US" sz="2800">
                <a:sym typeface="+mn-ea"/>
              </a:rPr>
              <a:t>Engineering</a:t>
            </a:r>
            <a:endParaRPr lang="en-GB" altLang="en-US" sz="2800">
              <a:sym typeface="+mn-ea"/>
            </a:endParaRPr>
          </a:p>
          <a:p>
            <a:endParaRPr lang="en-GB" altLang="en-US" sz="1600">
              <a:sym typeface="+mn-ea"/>
            </a:endParaRPr>
          </a:p>
          <a:p>
            <a:pPr marL="0" lvl="6"/>
            <a:r>
              <a:rPr lang="en-GB" altLang="en-US" sz="2800">
                <a:sym typeface="+mn-ea"/>
              </a:rPr>
              <a:t>Submitted By     :-    </a:t>
            </a:r>
            <a:r>
              <a:rPr lang="en-GB" altLang="en-US" sz="2400">
                <a:sym typeface="+mn-ea"/>
              </a:rPr>
              <a:t>TASNEEM FATIMA (MCA 2</a:t>
            </a:r>
            <a:r>
              <a:rPr lang="en-GB" altLang="en-US" sz="2400" baseline="30000">
                <a:sym typeface="+mn-ea"/>
              </a:rPr>
              <a:t>nd </a:t>
            </a:r>
            <a:r>
              <a:rPr lang="en-GB" altLang="en-US" sz="2400">
                <a:sym typeface="+mn-ea"/>
              </a:rPr>
              <a:t>Year) , </a:t>
            </a:r>
            <a:r>
              <a:rPr lang="en-GB" altLang="en-US" sz="2400">
                <a:sym typeface="+mn-ea"/>
              </a:rPr>
              <a:t>VINAYAK SAIN (B-Tech[CS] 4</a:t>
            </a:r>
            <a:r>
              <a:rPr lang="en-GB" altLang="en-US" sz="2400" baseline="30000">
                <a:sym typeface="+mn-ea"/>
              </a:rPr>
              <a:t>th</a:t>
            </a:r>
            <a:r>
              <a:rPr lang="en-GB" altLang="en-US" sz="2400">
                <a:sym typeface="+mn-ea"/>
              </a:rPr>
              <a:t> Year),</a:t>
            </a:r>
            <a:endParaRPr lang="en-GB" altLang="en-US" sz="2400"/>
          </a:p>
          <a:p>
            <a:r>
              <a:rPr lang="en-GB" altLang="en-US" sz="2400"/>
              <a:t>			 ANKIT LALAWAT(BCA  3</a:t>
            </a:r>
            <a:r>
              <a:rPr lang="en-GB" altLang="en-US" sz="2400" baseline="30000"/>
              <a:t>rd</a:t>
            </a:r>
            <a:r>
              <a:rPr lang="en-GB" altLang="en-US" sz="2400"/>
              <a:t> Year), YOGESH MANDORA (</a:t>
            </a:r>
            <a:r>
              <a:rPr lang="en-GB" altLang="en-US" sz="2400">
                <a:sym typeface="+mn-ea"/>
              </a:rPr>
              <a:t>MCA 2</a:t>
            </a:r>
            <a:r>
              <a:rPr lang="en-GB" altLang="en-US" sz="2400" baseline="30000">
                <a:sym typeface="+mn-ea"/>
              </a:rPr>
              <a:t>nd </a:t>
            </a:r>
            <a:r>
              <a:rPr lang="en-GB" altLang="en-US" sz="2400">
                <a:sym typeface="+mn-ea"/>
              </a:rPr>
              <a:t>Year)</a:t>
            </a:r>
            <a:endParaRPr lang="en-GB" altLang="en-US" sz="2400">
              <a:sym typeface="+mn-ea"/>
            </a:endParaRPr>
          </a:p>
          <a:p>
            <a:endParaRPr lang="en-GB" altLang="en-US" sz="1600"/>
          </a:p>
          <a:p>
            <a:r>
              <a:rPr lang="en-GB" altLang="en-US" sz="2800"/>
              <a:t>Submitted To     :-    MISS REEMA RANI</a:t>
            </a:r>
            <a:endParaRPr lang="en-GB" altLang="en-US" sz="28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29000">
              <a:schemeClr val="bg1"/>
            </a:gs>
            <a:gs pos="100000">
              <a:schemeClr val="bg1"/>
            </a:gs>
            <a:gs pos="0">
              <a:schemeClr val="accent5">
                <a:lumMod val="75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10515600" cy="969645"/>
          </a:xfrm>
        </p:spPr>
        <p:txBody>
          <a:bodyPr>
            <a:normAutofit fontScale="90000"/>
          </a:bodyPr>
          <a:p>
            <a:br>
              <a:rPr lang="en-GB" altLang="en-US" b="1">
                <a:sym typeface="+mn-ea"/>
              </a:rPr>
            </a:br>
            <a:r>
              <a:rPr lang="en-GB" altLang="en-US" b="1">
                <a:sym typeface="+mn-ea"/>
              </a:rPr>
              <a:t>			</a:t>
            </a:r>
            <a:r>
              <a:rPr lang="en-GB" altLang="en-US" sz="4445" b="1">
                <a:sym typeface="+mn-ea"/>
              </a:rPr>
              <a:t>Create Resource Group</a:t>
            </a:r>
            <a:br>
              <a:rPr lang="en-GB" altLang="en-US" sz="4445" b="1"/>
            </a:br>
            <a:endParaRPr lang="en-GB" altLang="en-US" sz="4445" b="1"/>
          </a:p>
        </p:txBody>
      </p:sp>
      <p:sp>
        <p:nvSpPr>
          <p:cNvPr id="3" name="Content Placeholder 2"/>
          <p:cNvSpPr>
            <a:spLocks noGrp="1"/>
          </p:cNvSpPr>
          <p:nvPr>
            <p:ph sz="half" idx="1"/>
          </p:nvPr>
        </p:nvSpPr>
        <p:spPr>
          <a:xfrm>
            <a:off x="708025" y="1469390"/>
            <a:ext cx="10645775" cy="5139690"/>
          </a:xfrm>
        </p:spPr>
        <p:txBody>
          <a:bodyPr>
            <a:normAutofit/>
          </a:bodyPr>
          <a:p>
            <a:pPr marL="514350" indent="-514350">
              <a:buFont typeface="+mj-lt"/>
              <a:buAutoNum type="arabicPeriod"/>
            </a:pPr>
            <a:r>
              <a:rPr lang="en-GB" altLang="en-US" sz="2000"/>
              <a:t>Log in to Azure portal as global administrator</a:t>
            </a:r>
            <a:endParaRPr lang="en-GB" altLang="en-US" sz="2000"/>
          </a:p>
          <a:p>
            <a:pPr marL="514350" indent="-514350">
              <a:buFont typeface="+mj-lt"/>
              <a:buAutoNum type="arabicPeriod"/>
            </a:pPr>
            <a:r>
              <a:rPr lang="en-GB" altLang="en-US" sz="2000"/>
              <a:t>Launch Cloud Shell</a:t>
            </a:r>
            <a:endParaRPr lang="en-GB" altLang="en-US"/>
          </a:p>
          <a:p>
            <a:pPr marL="0" indent="0">
              <a:buFont typeface="+mj-lt"/>
              <a:buNone/>
            </a:pPr>
            <a:endParaRPr lang="en-GB" altLang="en-US"/>
          </a:p>
          <a:p>
            <a:pPr marL="0" indent="0">
              <a:buFont typeface="+mj-lt"/>
              <a:buNone/>
            </a:pPr>
            <a:r>
              <a:rPr lang="en-GB" altLang="en-US" sz="2000"/>
              <a:t>Then run:- New-AzureRmResourceGroup -Name REBELVPNRG -Location "East US" on cloud shell. </a:t>
            </a:r>
            <a:endParaRPr lang="en-GB" altLang="en-US" sz="2000"/>
          </a:p>
          <a:p>
            <a:pPr marL="0" indent="0">
              <a:buFont typeface="+mj-lt"/>
              <a:buNone/>
            </a:pPr>
            <a:r>
              <a:rPr lang="en-GB" altLang="en-US" sz="2000"/>
              <a:t>In here REBELVPNRG is resource group name and East US is the location</a:t>
            </a:r>
            <a:r>
              <a:rPr lang="en-GB" altLang="en-US"/>
              <a:t>.</a:t>
            </a:r>
            <a:endParaRPr lang="en-GB" altLang="en-US"/>
          </a:p>
          <a:p>
            <a:pPr marL="0" indent="0">
              <a:buFont typeface="+mj-lt"/>
              <a:buNone/>
            </a:pPr>
            <a:endParaRPr lang="en-GB" altLang="en-US"/>
          </a:p>
        </p:txBody>
      </p:sp>
      <p:pic>
        <p:nvPicPr>
          <p:cNvPr id="4" name="Content Placeholder 3" descr="p2s1"/>
          <p:cNvPicPr>
            <a:picLocks noChangeAspect="1"/>
          </p:cNvPicPr>
          <p:nvPr>
            <p:ph sz="half" idx="2"/>
          </p:nvPr>
        </p:nvPicPr>
        <p:blipFill>
          <a:blip r:embed="rId1"/>
          <a:srcRect r="42057" b="2571"/>
          <a:stretch>
            <a:fillRect/>
          </a:stretch>
        </p:blipFill>
        <p:spPr>
          <a:xfrm>
            <a:off x="4159885" y="1951355"/>
            <a:ext cx="4527550" cy="734060"/>
          </a:xfrm>
          <a:prstGeom prst="rect">
            <a:avLst/>
          </a:prstGeom>
        </p:spPr>
      </p:pic>
      <p:pic>
        <p:nvPicPr>
          <p:cNvPr id="5" name="Picture 4"/>
          <p:cNvPicPr>
            <a:picLocks noChangeAspect="1"/>
          </p:cNvPicPr>
          <p:nvPr/>
        </p:nvPicPr>
        <p:blipFill>
          <a:blip r:embed="rId2"/>
          <a:stretch>
            <a:fillRect/>
          </a:stretch>
        </p:blipFill>
        <p:spPr>
          <a:xfrm>
            <a:off x="1711960" y="4004310"/>
            <a:ext cx="8261350" cy="2117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42000">
              <a:schemeClr val="bg1"/>
            </a:gs>
            <a:gs pos="100000">
              <a:schemeClr val="bg1"/>
            </a:gs>
            <a:gs pos="15000">
              <a:schemeClr val="accent5">
                <a:lumMod val="75000"/>
              </a:schemeClr>
            </a:gs>
          </a:gsLst>
          <a:lin ang="5400000" scaled="0"/>
        </a:gradFill>
        <a:effectLst/>
      </p:bgPr>
    </p:bg>
    <p:spTree>
      <p:nvGrpSpPr>
        <p:cNvPr id="1" name=""/>
        <p:cNvGrpSpPr/>
        <p:nvPr/>
      </p:nvGrpSpPr>
      <p:grpSpPr/>
      <p:sp>
        <p:nvSpPr>
          <p:cNvPr id="5" name="Title 4"/>
          <p:cNvSpPr>
            <a:spLocks noGrp="1"/>
          </p:cNvSpPr>
          <p:nvPr>
            <p:ph type="title"/>
          </p:nvPr>
        </p:nvSpPr>
        <p:spPr>
          <a:xfrm>
            <a:off x="838200" y="365125"/>
            <a:ext cx="10515600" cy="1023620"/>
          </a:xfrm>
        </p:spPr>
        <p:txBody>
          <a:bodyPr>
            <a:normAutofit fontScale="90000"/>
          </a:bodyPr>
          <a:p>
            <a:r>
              <a:rPr lang="en-GB" altLang="en-US" b="1">
                <a:sym typeface="+mn-ea"/>
              </a:rPr>
              <a:t>		</a:t>
            </a:r>
            <a:br>
              <a:rPr lang="en-GB" altLang="en-US" b="1">
                <a:sym typeface="+mn-ea"/>
              </a:rPr>
            </a:br>
            <a:r>
              <a:rPr lang="en-GB" altLang="en-US" b="1">
                <a:sym typeface="+mn-ea"/>
              </a:rPr>
              <a:t>			</a:t>
            </a:r>
            <a:r>
              <a:rPr lang="en-GB" altLang="en-US" sz="4445" b="1">
                <a:sym typeface="+mn-ea"/>
              </a:rPr>
              <a:t>Create Virtual Network</a:t>
            </a:r>
            <a:br>
              <a:rPr lang="en-GB" altLang="en-US" sz="4890"/>
            </a:br>
            <a:endParaRPr lang="en-GB" altLang="en-US" sz="4890"/>
          </a:p>
        </p:txBody>
      </p:sp>
      <p:sp>
        <p:nvSpPr>
          <p:cNvPr id="6" name="Content Placeholder 5"/>
          <p:cNvSpPr>
            <a:spLocks noGrp="1"/>
          </p:cNvSpPr>
          <p:nvPr>
            <p:ph sz="half" idx="1"/>
          </p:nvPr>
        </p:nvSpPr>
        <p:spPr>
          <a:xfrm>
            <a:off x="492760" y="1459230"/>
            <a:ext cx="11061065" cy="4718050"/>
          </a:xfrm>
        </p:spPr>
        <p:txBody>
          <a:bodyPr>
            <a:normAutofit/>
          </a:bodyPr>
          <a:p>
            <a:pPr marL="0" indent="0">
              <a:buNone/>
            </a:pPr>
            <a:r>
              <a:rPr lang="en-GB" altLang="en-US" sz="2000"/>
              <a:t>To create new virtual network run :-</a:t>
            </a:r>
            <a:endParaRPr lang="en-GB" altLang="en-US" sz="2000"/>
          </a:p>
          <a:p>
            <a:pPr marL="0" indent="0">
              <a:buNone/>
            </a:pPr>
            <a:r>
              <a:rPr lang="en-GB" altLang="en-US" sz="2000"/>
              <a:t>New-AzureRmVirtualNetwork -ResourceGroupName REBELVPNRG -Name REBEL-VNET -AddressPrefix 192.168.0.0/16 -Location "East US"</a:t>
            </a:r>
            <a:endParaRPr lang="en-GB" altLang="en-US" sz="2000"/>
          </a:p>
          <a:p>
            <a:pPr marL="0" indent="0">
              <a:buNone/>
            </a:pPr>
            <a:r>
              <a:rPr lang="en-GB" altLang="en-US" sz="2000"/>
              <a:t>In above, REBEL-VNET is the virtual network name. it uses 192.168.0.0/16 IP address range.</a:t>
            </a:r>
            <a:endParaRPr lang="en-GB" altLang="en-US" sz="2000"/>
          </a:p>
          <a:p>
            <a:pPr marL="0" indent="0">
              <a:buNone/>
            </a:pPr>
            <a:endParaRPr lang="en-GB" altLang="en-US" sz="2000"/>
          </a:p>
        </p:txBody>
      </p:sp>
      <p:pic>
        <p:nvPicPr>
          <p:cNvPr id="7" name="Content Placeholder 6"/>
          <p:cNvPicPr>
            <a:picLocks noChangeAspect="1"/>
          </p:cNvPicPr>
          <p:nvPr>
            <p:ph sz="half" idx="2"/>
          </p:nvPr>
        </p:nvPicPr>
        <p:blipFill>
          <a:blip r:embed="rId1"/>
          <a:stretch>
            <a:fillRect/>
          </a:stretch>
        </p:blipFill>
        <p:spPr>
          <a:xfrm>
            <a:off x="1497330" y="3225800"/>
            <a:ext cx="8216900" cy="2710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36000">
              <a:schemeClr val="bg1"/>
            </a:gs>
            <a:gs pos="100000">
              <a:schemeClr val="bg1"/>
            </a:gs>
            <a:gs pos="4000">
              <a:schemeClr val="accent5">
                <a:lumMod val="75000"/>
              </a:schemeClr>
            </a:gs>
          </a:gsLst>
          <a:lin ang="5400000" scaled="0"/>
        </a:gradFill>
        <a:effectLst/>
      </p:bgPr>
    </p:bg>
    <p:spTree>
      <p:nvGrpSpPr>
        <p:cNvPr id="1" name=""/>
        <p:cNvGrpSpPr/>
        <p:nvPr/>
      </p:nvGrpSpPr>
      <p:grpSpPr/>
      <p:sp>
        <p:nvSpPr>
          <p:cNvPr id="5" name="Title 4"/>
          <p:cNvSpPr>
            <a:spLocks noGrp="1"/>
          </p:cNvSpPr>
          <p:nvPr>
            <p:ph type="title"/>
          </p:nvPr>
        </p:nvSpPr>
        <p:spPr>
          <a:xfrm>
            <a:off x="838200" y="365125"/>
            <a:ext cx="10515600" cy="976630"/>
          </a:xfrm>
        </p:spPr>
        <p:txBody>
          <a:bodyPr>
            <a:normAutofit fontScale="90000"/>
          </a:bodyPr>
          <a:p>
            <a:br>
              <a:rPr lang="en-GB" altLang="en-US" sz="4890" b="1">
                <a:sym typeface="+mn-ea"/>
              </a:rPr>
            </a:br>
            <a:r>
              <a:rPr lang="en-GB" altLang="en-US" sz="4890" b="1">
                <a:sym typeface="+mn-ea"/>
              </a:rPr>
              <a:t>				</a:t>
            </a:r>
            <a:r>
              <a:rPr lang="en-GB" altLang="en-US" sz="4445" b="1">
                <a:sym typeface="+mn-ea"/>
              </a:rPr>
              <a:t>Create Subnets</a:t>
            </a:r>
            <a:br>
              <a:rPr lang="en-GB" altLang="en-US" sz="4890" b="1"/>
            </a:br>
            <a:endParaRPr lang="en-GB" altLang="en-US" sz="4890" b="1"/>
          </a:p>
        </p:txBody>
      </p:sp>
      <p:sp>
        <p:nvSpPr>
          <p:cNvPr id="6" name="Content Placeholder 5"/>
          <p:cNvSpPr>
            <a:spLocks noGrp="1"/>
          </p:cNvSpPr>
          <p:nvPr>
            <p:ph sz="half" idx="1"/>
          </p:nvPr>
        </p:nvSpPr>
        <p:spPr>
          <a:xfrm>
            <a:off x="759460" y="1341755"/>
            <a:ext cx="10340975" cy="4835525"/>
          </a:xfrm>
        </p:spPr>
        <p:txBody>
          <a:bodyPr>
            <a:normAutofit/>
          </a:bodyPr>
          <a:p>
            <a:pPr marL="0" indent="0">
              <a:buNone/>
            </a:pPr>
            <a:r>
              <a:rPr lang="en-GB" altLang="en-US" sz="2000"/>
              <a:t>Under the virtual network I am going to create a subnet for my servers. To create subnet run :-</a:t>
            </a:r>
            <a:endParaRPr lang="en-GB" altLang="en-US" sz="2000"/>
          </a:p>
          <a:p>
            <a:r>
              <a:rPr lang="en-GB" altLang="en-US" sz="2000"/>
              <a:t>$vn = Get-AzureRmVirtualNetwork -ResourceGroupName REBELVPNRG -Name REBEL-VNET</a:t>
            </a:r>
            <a:endParaRPr lang="en-GB" altLang="en-US" sz="2000"/>
          </a:p>
          <a:p>
            <a:r>
              <a:rPr lang="en-GB" altLang="en-US" sz="2000"/>
              <a:t>Add-AzureRmVirtualNetworkSubnetConfig -Name REBEL-SVR-SUB -VirtualNetwork $vn -AddressPrefix 192.168.100.0/24</a:t>
            </a:r>
            <a:endParaRPr lang="en-GB" altLang="en-US" sz="2000"/>
          </a:p>
          <a:p>
            <a:r>
              <a:rPr lang="en-GB" altLang="en-US" sz="2000"/>
              <a:t>Set-AzureRmVirtualNetwork -VirtualNetwork $vn</a:t>
            </a:r>
            <a:endParaRPr lang="en-GB" altLang="en-US" sz="2000"/>
          </a:p>
        </p:txBody>
      </p:sp>
      <p:pic>
        <p:nvPicPr>
          <p:cNvPr id="7" name="Content Placeholder 6"/>
          <p:cNvPicPr>
            <a:picLocks noChangeAspect="1"/>
          </p:cNvPicPr>
          <p:nvPr>
            <p:ph sz="half" idx="2"/>
          </p:nvPr>
        </p:nvPicPr>
        <p:blipFill>
          <a:blip r:embed="rId1"/>
          <a:stretch>
            <a:fillRect/>
          </a:stretch>
        </p:blipFill>
        <p:spPr>
          <a:xfrm>
            <a:off x="1610995" y="3409950"/>
            <a:ext cx="8775065" cy="2767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38000">
              <a:schemeClr val="bg1"/>
            </a:gs>
            <a:gs pos="100000">
              <a:schemeClr val="bg1"/>
            </a:gs>
            <a:gs pos="3000">
              <a:schemeClr val="accent5">
                <a:lumMod val="75000"/>
              </a:schemeClr>
            </a:gs>
          </a:gsLst>
          <a:lin ang="5400000" scaled="0"/>
        </a:gradFill>
        <a:effectLst/>
      </p:bgPr>
    </p:bg>
    <p:spTree>
      <p:nvGrpSpPr>
        <p:cNvPr id="1" name=""/>
        <p:cNvGrpSpPr/>
        <p:nvPr/>
      </p:nvGrpSpPr>
      <p:grpSpPr/>
      <p:sp>
        <p:nvSpPr>
          <p:cNvPr id="5" name="Title 4"/>
          <p:cNvSpPr>
            <a:spLocks noGrp="1"/>
          </p:cNvSpPr>
          <p:nvPr>
            <p:ph type="title"/>
          </p:nvPr>
        </p:nvSpPr>
        <p:spPr>
          <a:xfrm>
            <a:off x="838200" y="365125"/>
            <a:ext cx="10515600" cy="980440"/>
          </a:xfrm>
        </p:spPr>
        <p:txBody>
          <a:bodyPr>
            <a:noAutofit/>
          </a:bodyPr>
          <a:p>
            <a:br>
              <a:rPr lang="en-GB" altLang="en-US" b="1">
                <a:sym typeface="+mn-ea"/>
              </a:rPr>
            </a:br>
            <a:r>
              <a:rPr lang="en-GB" altLang="en-US" b="1">
                <a:sym typeface="+mn-ea"/>
              </a:rPr>
              <a:t>			</a:t>
            </a:r>
            <a:r>
              <a:rPr lang="en-GB" altLang="en-US" sz="4000" b="1">
                <a:sym typeface="+mn-ea"/>
              </a:rPr>
              <a:t>Create Gateway Subnet</a:t>
            </a:r>
            <a:br>
              <a:rPr lang="en-GB" altLang="en-US" b="1"/>
            </a:br>
            <a:endParaRPr lang="en-GB" altLang="en-US" b="1"/>
          </a:p>
        </p:txBody>
      </p:sp>
      <p:sp>
        <p:nvSpPr>
          <p:cNvPr id="6" name="Content Placeholder 5"/>
          <p:cNvSpPr>
            <a:spLocks noGrp="1"/>
          </p:cNvSpPr>
          <p:nvPr>
            <p:ph sz="half" idx="1"/>
          </p:nvPr>
        </p:nvSpPr>
        <p:spPr>
          <a:xfrm>
            <a:off x="838200" y="1691005"/>
            <a:ext cx="10515600" cy="4486275"/>
          </a:xfrm>
        </p:spPr>
        <p:txBody>
          <a:bodyPr/>
          <a:p>
            <a:pPr marL="0" indent="0">
              <a:buNone/>
            </a:pPr>
            <a:r>
              <a:rPr lang="en-GB" altLang="en-US" sz="2000"/>
              <a:t>Gateway use ip addresses assigned in this subnet.</a:t>
            </a:r>
            <a:endParaRPr lang="en-GB" altLang="en-US" sz="2000"/>
          </a:p>
          <a:p>
            <a:pPr marL="0" indent="0">
              <a:buNone/>
            </a:pPr>
            <a:r>
              <a:rPr lang="en-GB" altLang="en-US" sz="2000"/>
              <a:t>To do that:- </a:t>
            </a:r>
            <a:endParaRPr lang="en-GB" altLang="en-US" sz="2000"/>
          </a:p>
          <a:p>
            <a:r>
              <a:rPr lang="en-GB" altLang="en-US" sz="2000"/>
              <a:t>Log in to Azure portal as global administrator</a:t>
            </a:r>
            <a:endParaRPr lang="en-GB" altLang="en-US" sz="2000"/>
          </a:p>
          <a:p>
            <a:r>
              <a:rPr lang="en-GB" altLang="en-US" sz="2000"/>
              <a:t>Go to Virtual Networks | REBEL-VNET (VNet created on previous steps) | Subnets</a:t>
            </a:r>
            <a:endParaRPr lang="en-GB" altLang="en-US" sz="2000"/>
          </a:p>
        </p:txBody>
      </p:sp>
      <p:pic>
        <p:nvPicPr>
          <p:cNvPr id="7" name="Content Placeholder 6"/>
          <p:cNvPicPr>
            <a:picLocks noChangeAspect="1"/>
          </p:cNvPicPr>
          <p:nvPr>
            <p:ph sz="half" idx="2"/>
          </p:nvPr>
        </p:nvPicPr>
        <p:blipFill>
          <a:blip r:embed="rId1"/>
          <a:stretch>
            <a:fillRect/>
          </a:stretch>
        </p:blipFill>
        <p:spPr>
          <a:xfrm>
            <a:off x="1871345" y="3536950"/>
            <a:ext cx="9012555" cy="2640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15000">
              <a:schemeClr val="bg1"/>
            </a:gs>
            <a:gs pos="100000">
              <a:schemeClr val="bg1"/>
            </a:gs>
            <a:gs pos="1000">
              <a:schemeClr val="accent5">
                <a:lumMod val="75000"/>
              </a:schemeClr>
            </a:gs>
          </a:gsLst>
          <a:lin ang="5400000" scaled="0"/>
        </a:gradFill>
        <a:effectLst/>
      </p:bgPr>
    </p:bg>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1822450" y="888365"/>
            <a:ext cx="6828790" cy="1474470"/>
          </a:xfrm>
          <a:prstGeom prst="rect">
            <a:avLst/>
          </a:prstGeom>
        </p:spPr>
      </p:pic>
      <p:sp>
        <p:nvSpPr>
          <p:cNvPr id="8" name="Text Box 7"/>
          <p:cNvSpPr txBox="1"/>
          <p:nvPr/>
        </p:nvSpPr>
        <p:spPr>
          <a:xfrm>
            <a:off x="915035" y="334010"/>
            <a:ext cx="10385425" cy="398780"/>
          </a:xfrm>
          <a:prstGeom prst="rect">
            <a:avLst/>
          </a:prstGeom>
          <a:noFill/>
        </p:spPr>
        <p:txBody>
          <a:bodyPr wrap="square" rtlCol="0" anchor="t">
            <a:spAutoFit/>
          </a:bodyPr>
          <a:p>
            <a:pPr marL="457200" indent="-457200">
              <a:buFont typeface="Arial" panose="020B0604020202020204" pitchFamily="34" charset="0"/>
              <a:buChar char="•"/>
            </a:pPr>
            <a:r>
              <a:rPr lang="en-GB" altLang="en-US" sz="2000"/>
              <a:t>Click on Gateway Subnet.</a:t>
            </a:r>
            <a:endParaRPr lang="en-GB" altLang="en-US" sz="2000"/>
          </a:p>
        </p:txBody>
      </p:sp>
      <p:sp>
        <p:nvSpPr>
          <p:cNvPr id="2" name="Text Box 1"/>
          <p:cNvSpPr txBox="1"/>
          <p:nvPr/>
        </p:nvSpPr>
        <p:spPr>
          <a:xfrm>
            <a:off x="1097915" y="2783840"/>
            <a:ext cx="8207375" cy="398780"/>
          </a:xfrm>
          <a:prstGeom prst="rect">
            <a:avLst/>
          </a:prstGeom>
          <a:noFill/>
        </p:spPr>
        <p:txBody>
          <a:bodyPr wrap="square" rtlCol="0" anchor="t">
            <a:spAutoFit/>
          </a:bodyPr>
          <a:p>
            <a:pPr marL="342900" indent="-342900">
              <a:buFont typeface="Arial" panose="020B0604020202020204" pitchFamily="34" charset="0"/>
              <a:buChar char="•"/>
            </a:pPr>
            <a:r>
              <a:rPr lang="en-GB" altLang="en-US" sz="2000">
                <a:sym typeface="+mn-ea"/>
              </a:rPr>
              <a:t>In new window, define the ip range for gateway subnet and click Ok.</a:t>
            </a:r>
            <a:endParaRPr lang="en-GB" altLang="en-US" sz="2000"/>
          </a:p>
        </p:txBody>
      </p:sp>
      <p:pic>
        <p:nvPicPr>
          <p:cNvPr id="6" name="Content Placeholder 5"/>
          <p:cNvPicPr>
            <a:picLocks noChangeAspect="1"/>
          </p:cNvPicPr>
          <p:nvPr>
            <p:ph sz="half" idx="2"/>
          </p:nvPr>
        </p:nvPicPr>
        <p:blipFill>
          <a:blip r:embed="rId2"/>
          <a:stretch>
            <a:fillRect/>
          </a:stretch>
        </p:blipFill>
        <p:spPr>
          <a:xfrm>
            <a:off x="3215640" y="3543300"/>
            <a:ext cx="3844290" cy="2563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30000">
              <a:schemeClr val="bg1"/>
            </a:gs>
            <a:gs pos="0">
              <a:schemeClr val="accent5">
                <a:lumMod val="75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10515600" cy="827405"/>
          </a:xfrm>
        </p:spPr>
        <p:txBody>
          <a:bodyPr>
            <a:normAutofit fontScale="90000"/>
          </a:bodyPr>
          <a:p>
            <a:br>
              <a:rPr lang="en-GB" altLang="en-US" sz="4890" b="1">
                <a:sym typeface="+mn-ea"/>
              </a:rPr>
            </a:br>
            <a:r>
              <a:rPr lang="en-GB" altLang="en-US" sz="4890" b="1">
                <a:sym typeface="+mn-ea"/>
              </a:rPr>
              <a:t>		</a:t>
            </a:r>
            <a:r>
              <a:rPr lang="en-GB" altLang="en-US" sz="4445" b="1">
                <a:sym typeface="+mn-ea"/>
              </a:rPr>
              <a:t>Create Virtual Network Gateway</a:t>
            </a:r>
            <a:br>
              <a:rPr lang="en-GB" altLang="en-US" sz="4445" b="1"/>
            </a:br>
            <a:endParaRPr lang="en-GB" altLang="en-US" sz="4445" b="1"/>
          </a:p>
        </p:txBody>
      </p:sp>
      <p:sp>
        <p:nvSpPr>
          <p:cNvPr id="3" name="Content Placeholder 2"/>
          <p:cNvSpPr>
            <a:spLocks noGrp="1"/>
          </p:cNvSpPr>
          <p:nvPr>
            <p:ph sz="half" idx="1"/>
          </p:nvPr>
        </p:nvSpPr>
        <p:spPr>
          <a:xfrm>
            <a:off x="600710" y="1480185"/>
            <a:ext cx="11082655" cy="4697095"/>
          </a:xfrm>
        </p:spPr>
        <p:txBody>
          <a:bodyPr/>
          <a:p>
            <a:pPr marL="0" indent="0">
              <a:buNone/>
            </a:pPr>
            <a:r>
              <a:rPr lang="en-GB" altLang="en-US" sz="2000"/>
              <a:t>Now we have all the things needed to create new VN gateway. To do that :-</a:t>
            </a:r>
            <a:endParaRPr lang="en-GB" altLang="en-US" sz="2000"/>
          </a:p>
          <a:p>
            <a:r>
              <a:rPr lang="en-GB" altLang="en-US" sz="2000"/>
              <a:t>Log in to Azure portal as global administrator</a:t>
            </a:r>
            <a:endParaRPr lang="en-GB" altLang="en-US" sz="2000"/>
          </a:p>
          <a:p>
            <a:r>
              <a:rPr lang="en-GB" altLang="en-US" sz="2000"/>
              <a:t>Go to All Services and search for virtual network gateway. Once it is in list, click on it.</a:t>
            </a:r>
            <a:endParaRPr lang="en-GB" altLang="en-US" sz="2000"/>
          </a:p>
        </p:txBody>
      </p:sp>
      <p:pic>
        <p:nvPicPr>
          <p:cNvPr id="4" name="Content Placeholder 3"/>
          <p:cNvPicPr>
            <a:picLocks noChangeAspect="1"/>
          </p:cNvPicPr>
          <p:nvPr>
            <p:ph sz="half" idx="2"/>
          </p:nvPr>
        </p:nvPicPr>
        <p:blipFill>
          <a:blip r:embed="rId1"/>
          <a:stretch>
            <a:fillRect/>
          </a:stretch>
        </p:blipFill>
        <p:spPr>
          <a:xfrm>
            <a:off x="2724150" y="2847340"/>
            <a:ext cx="7829550" cy="3054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20000">
              <a:schemeClr val="bg1"/>
            </a:gs>
            <a:gs pos="100000">
              <a:schemeClr val="bg1"/>
            </a:gs>
            <a:gs pos="0">
              <a:schemeClr val="accent5">
                <a:lumMod val="75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10515600" cy="628650"/>
          </a:xfrm>
        </p:spPr>
        <p:txBody>
          <a:bodyPr/>
          <a:p>
            <a:pPr marL="342900" indent="-342900">
              <a:buFont typeface="Arial" panose="020B0604020202020204" pitchFamily="34" charset="0"/>
              <a:buChar char="•"/>
            </a:pPr>
            <a:r>
              <a:rPr lang="en-GB" altLang="en-US" sz="2000"/>
              <a:t>Then click on Create virtual network gateway.</a:t>
            </a:r>
            <a:endParaRPr lang="en-GB" altLang="en-US" sz="2000"/>
          </a:p>
        </p:txBody>
      </p:sp>
      <p:pic>
        <p:nvPicPr>
          <p:cNvPr id="5" name="Content Placeholder 4"/>
          <p:cNvPicPr>
            <a:picLocks noChangeAspect="1"/>
          </p:cNvPicPr>
          <p:nvPr>
            <p:ph sz="half" idx="1"/>
          </p:nvPr>
        </p:nvPicPr>
        <p:blipFill>
          <a:blip r:embed="rId1"/>
          <a:stretch>
            <a:fillRect/>
          </a:stretch>
        </p:blipFill>
        <p:spPr>
          <a:xfrm>
            <a:off x="559435" y="1215390"/>
            <a:ext cx="10718800" cy="42824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37000">
              <a:schemeClr val="bg1"/>
            </a:gs>
            <a:gs pos="100000">
              <a:schemeClr val="bg1"/>
            </a:gs>
            <a:gs pos="2000">
              <a:schemeClr val="accent5">
                <a:lumMod val="75000"/>
              </a:schemeClr>
            </a:gs>
          </a:gsLst>
          <a:lin ang="5400000" scaled="0"/>
        </a:gradFill>
        <a:effectLst/>
      </p:bgPr>
    </p:bg>
    <p:spTree>
      <p:nvGrpSpPr>
        <p:cNvPr id="1" name=""/>
        <p:cNvGrpSpPr/>
        <p:nvPr/>
      </p:nvGrpSpPr>
      <p:grpSpPr/>
      <p:sp>
        <p:nvSpPr>
          <p:cNvPr id="8" name="Text Box 7"/>
          <p:cNvSpPr txBox="1"/>
          <p:nvPr/>
        </p:nvSpPr>
        <p:spPr>
          <a:xfrm>
            <a:off x="803275" y="648970"/>
            <a:ext cx="9794875" cy="2245360"/>
          </a:xfrm>
          <a:prstGeom prst="rect">
            <a:avLst/>
          </a:prstGeom>
          <a:noFill/>
        </p:spPr>
        <p:txBody>
          <a:bodyPr wrap="square" rtlCol="0" anchor="t">
            <a:spAutoFit/>
          </a:bodyPr>
          <a:p>
            <a:pPr marL="342900" indent="-342900">
              <a:buFont typeface="Arial" panose="020B0604020202020204" pitchFamily="34" charset="0"/>
              <a:buChar char="•"/>
            </a:pPr>
            <a:r>
              <a:rPr lang="en-GB" altLang="en-US" sz="2000"/>
              <a:t>In new window fill relevant info and click on Create:-</a:t>
            </a:r>
            <a:endParaRPr lang="en-GB" altLang="en-US" sz="2000"/>
          </a:p>
          <a:p>
            <a:endParaRPr lang="en-GB" altLang="en-US" sz="2000"/>
          </a:p>
          <a:p>
            <a:r>
              <a:rPr lang="en-GB" altLang="en-US" sz="2000"/>
              <a:t>In here, REBEL-VPN-GW is the gateway name.</a:t>
            </a:r>
            <a:endParaRPr lang="en-GB" altLang="en-US" sz="2000"/>
          </a:p>
          <a:p>
            <a:r>
              <a:rPr lang="en-GB" altLang="en-US" sz="2000"/>
              <a:t> I have selected REBEL-VNET as the virtual network.</a:t>
            </a:r>
            <a:endParaRPr lang="en-GB" altLang="en-US" sz="2000"/>
          </a:p>
          <a:p>
            <a:r>
              <a:rPr lang="en-GB" altLang="en-US" sz="2000"/>
              <a:t>I am also creating public ip called REBEL-PUB1. This is only supported with dynamic mode.</a:t>
            </a:r>
            <a:endParaRPr lang="en-GB" altLang="en-US" sz="2000"/>
          </a:p>
          <a:p>
            <a:r>
              <a:rPr lang="en-GB" altLang="en-US" sz="2000"/>
              <a:t>This doesn’t mean it is going to change randomly. It will only happen when gateway is deleted or read.</a:t>
            </a:r>
            <a:endParaRPr lang="en-GB" altLang="en-US" sz="2000"/>
          </a:p>
        </p:txBody>
      </p:sp>
      <p:pic>
        <p:nvPicPr>
          <p:cNvPr id="5" name="Content Placeholder 4"/>
          <p:cNvPicPr>
            <a:picLocks noChangeAspect="1"/>
          </p:cNvPicPr>
          <p:nvPr>
            <p:ph idx="1"/>
          </p:nvPr>
        </p:nvPicPr>
        <p:blipFill>
          <a:blip r:embed="rId1"/>
          <a:stretch>
            <a:fillRect/>
          </a:stretch>
        </p:blipFill>
        <p:spPr>
          <a:xfrm>
            <a:off x="3914775" y="2774950"/>
            <a:ext cx="4766945" cy="3475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32000">
              <a:schemeClr val="bg1"/>
            </a:gs>
            <a:gs pos="98000">
              <a:schemeClr val="bg1"/>
            </a:gs>
            <a:gs pos="2000">
              <a:schemeClr val="accent5">
                <a:lumMod val="75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10515600" cy="748030"/>
          </a:xfrm>
        </p:spPr>
        <p:txBody>
          <a:bodyPr>
            <a:normAutofit/>
          </a:bodyPr>
          <a:p>
            <a:r>
              <a:rPr lang="en-GB" altLang="en-US" b="1"/>
              <a:t>	</a:t>
            </a:r>
            <a:r>
              <a:rPr lang="en-GB" altLang="en-US" sz="4000" b="1"/>
              <a:t>Create Self-sign root &amp; client certificate</a:t>
            </a:r>
            <a:endParaRPr lang="en-GB" altLang="en-US" sz="4000" b="1"/>
          </a:p>
        </p:txBody>
      </p:sp>
      <p:sp>
        <p:nvSpPr>
          <p:cNvPr id="3" name="Content Placeholder 2"/>
          <p:cNvSpPr>
            <a:spLocks noGrp="1"/>
          </p:cNvSpPr>
          <p:nvPr>
            <p:ph sz="half" idx="1"/>
          </p:nvPr>
        </p:nvSpPr>
        <p:spPr>
          <a:xfrm>
            <a:off x="608965" y="1196975"/>
            <a:ext cx="10829925" cy="4980305"/>
          </a:xfrm>
        </p:spPr>
        <p:txBody>
          <a:bodyPr>
            <a:normAutofit lnSpcReduction="10000"/>
          </a:bodyPr>
          <a:p>
            <a:pPr marL="0" indent="0">
              <a:buNone/>
            </a:pPr>
            <a:r>
              <a:rPr lang="en-GB" altLang="en-US" sz="2000"/>
              <a:t>In first step I am going to create root certificate. In Windows 10 machine I can run this to create root cert first.</a:t>
            </a:r>
            <a:endParaRPr lang="en-GB" altLang="en-US" sz="2000"/>
          </a:p>
          <a:p>
            <a:r>
              <a:rPr lang="en-GB" altLang="en-US" sz="2000"/>
              <a:t>$cert = New-SelfSignedCertificate -Type Custom -KeySpec Signature `</a:t>
            </a:r>
            <a:endParaRPr lang="en-GB" altLang="en-US" sz="2000"/>
          </a:p>
          <a:p>
            <a:r>
              <a:rPr lang="en-GB" altLang="en-US" sz="2000"/>
              <a:t>-Subject "CN=P2SRootCert" -KeyExportPolicy Exportable `</a:t>
            </a:r>
            <a:endParaRPr lang="en-GB" altLang="en-US" sz="2000"/>
          </a:p>
          <a:p>
            <a:r>
              <a:rPr lang="en-GB" altLang="en-US" sz="2000"/>
              <a:t>-HashAlgorithm sha256 -KeyLength 2048 `</a:t>
            </a:r>
            <a:endParaRPr lang="en-GB" altLang="en-US" sz="2000"/>
          </a:p>
          <a:p>
            <a:pPr marL="0" indent="0">
              <a:buNone/>
            </a:pPr>
            <a:r>
              <a:rPr lang="en-GB" altLang="en-US" sz="2000"/>
              <a:t>-CertStoreLocation "Cert:\CurrentUser\My" -KeyUsageProperty Sign -KeyUsage CertSign</a:t>
            </a:r>
            <a:endParaRPr lang="en-GB" altLang="en-US" sz="2000"/>
          </a:p>
          <a:p>
            <a:pPr marL="0" indent="0">
              <a:buNone/>
            </a:pPr>
            <a:r>
              <a:rPr lang="en-GB" altLang="en-US" sz="2000"/>
              <a:t>This will create root cert and install it under current user cert store.</a:t>
            </a:r>
            <a:endParaRPr lang="en-GB" altLang="en-US" sz="2000"/>
          </a:p>
          <a:p>
            <a:pPr marL="0" indent="0">
              <a:buNone/>
            </a:pPr>
            <a:endParaRPr lang="en-GB" altLang="en-US" sz="2000"/>
          </a:p>
          <a:p>
            <a:pPr marL="0" indent="0">
              <a:buNone/>
            </a:pPr>
            <a:r>
              <a:rPr lang="en-GB" altLang="en-US" sz="2000"/>
              <a:t>New-SelfSignedCertificate -Type Custom -DnsName P2SChildCert -KeySpec Signature `</a:t>
            </a:r>
            <a:endParaRPr lang="en-GB" altLang="en-US" sz="2000"/>
          </a:p>
          <a:p>
            <a:pPr marL="0" indent="0">
              <a:buNone/>
            </a:pPr>
            <a:r>
              <a:rPr lang="en-GB" altLang="en-US" sz="2000"/>
              <a:t>-Subject "CN=P2SChildCert" -KeyExportPolicy Exportable `</a:t>
            </a:r>
            <a:endParaRPr lang="en-GB" altLang="en-US" sz="2000"/>
          </a:p>
          <a:p>
            <a:pPr marL="0" indent="0">
              <a:buNone/>
            </a:pPr>
            <a:r>
              <a:rPr lang="en-GB" altLang="en-US" sz="2000"/>
              <a:t>-HashAlgorithm sha256 -KeyLength 2048 `</a:t>
            </a:r>
            <a:endParaRPr lang="en-GB" altLang="en-US" sz="2000"/>
          </a:p>
          <a:p>
            <a:pPr marL="0" indent="0">
              <a:buNone/>
            </a:pPr>
            <a:r>
              <a:rPr lang="en-GB" altLang="en-US" sz="2000"/>
              <a:t>-CertStoreLocation "Cert:\CurrentUser\My" `</a:t>
            </a:r>
            <a:endParaRPr lang="en-GB" altLang="en-US" sz="2000"/>
          </a:p>
          <a:p>
            <a:pPr marL="0" indent="0">
              <a:buNone/>
            </a:pPr>
            <a:r>
              <a:rPr lang="en-GB" altLang="en-US" sz="2000"/>
              <a:t>-Signer $cert -TextExtension @("2.5.29.37={text}1.3.6.1.5.5.7.3.2")</a:t>
            </a:r>
            <a:endParaRPr lang="en-GB"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32000">
              <a:schemeClr val="bg1"/>
            </a:gs>
            <a:gs pos="100000">
              <a:schemeClr val="bg1"/>
            </a:gs>
            <a:gs pos="0">
              <a:schemeClr val="accent5">
                <a:lumMod val="75000"/>
              </a:schemeClr>
            </a:gs>
          </a:gsLst>
          <a:lin ang="5400000" scaled="0"/>
        </a:gradFill>
        <a:effectLst/>
      </p:bgPr>
    </p:bg>
    <p:spTree>
      <p:nvGrpSpPr>
        <p:cNvPr id="1" name=""/>
        <p:cNvGrpSpPr/>
        <p:nvPr/>
      </p:nvGrpSpPr>
      <p:grpSpPr/>
      <p:sp>
        <p:nvSpPr>
          <p:cNvPr id="3" name="Content Placeholder 2"/>
          <p:cNvSpPr>
            <a:spLocks noGrp="1"/>
          </p:cNvSpPr>
          <p:nvPr>
            <p:ph sz="half" idx="1"/>
          </p:nvPr>
        </p:nvSpPr>
        <p:spPr>
          <a:xfrm>
            <a:off x="709295" y="553720"/>
            <a:ext cx="10925175" cy="5623560"/>
          </a:xfrm>
        </p:spPr>
        <p:txBody>
          <a:bodyPr>
            <a:normAutofit/>
          </a:bodyPr>
          <a:p>
            <a:pPr marL="0" indent="0">
              <a:buNone/>
            </a:pPr>
            <a:r>
              <a:rPr lang="en-GB" altLang="en-US" sz="2000"/>
              <a:t>Get-ChildItem -Path "Cert:\CurrentUser\My"</a:t>
            </a:r>
            <a:endParaRPr lang="en-GB" altLang="en-US" sz="2000"/>
          </a:p>
          <a:p>
            <a:pPr marL="0" indent="0">
              <a:buNone/>
            </a:pPr>
            <a:r>
              <a:rPr lang="en-GB" altLang="en-US" sz="2000"/>
              <a:t>$cert = Get-ChildItem -Path "Cert:\CurrentUser\My\7181AA8C1B4D34EEDB2F3D3BEC5839F3FE52D655"</a:t>
            </a:r>
            <a:endParaRPr lang="en-GB" altLang="en-US" sz="2000"/>
          </a:p>
          <a:p>
            <a:pPr marL="0" indent="0">
              <a:buNone/>
            </a:pPr>
            <a:endParaRPr lang="en-GB" altLang="en-US" sz="2000"/>
          </a:p>
          <a:p>
            <a:pPr marL="0" indent="0">
              <a:buNone/>
            </a:pPr>
            <a:r>
              <a:rPr lang="en-GB" altLang="en-US" sz="2000"/>
              <a:t>New-SelfSignedCertificate -Type Custom -DnsName P2SChildCert -KeySpec Signature `</a:t>
            </a:r>
            <a:endParaRPr lang="en-GB" altLang="en-US" sz="2000"/>
          </a:p>
          <a:p>
            <a:pPr marL="0" indent="0">
              <a:buNone/>
            </a:pPr>
            <a:r>
              <a:rPr lang="en-GB" altLang="en-US" sz="2000"/>
              <a:t>-Subject "CN=P2SChildCert" -KeyExportPolicy Exportable `</a:t>
            </a:r>
            <a:endParaRPr lang="en-GB" altLang="en-US" sz="2000"/>
          </a:p>
          <a:p>
            <a:pPr marL="0" indent="0">
              <a:buNone/>
            </a:pPr>
            <a:r>
              <a:rPr lang="en-GB" altLang="en-US" sz="2000"/>
              <a:t>-HashAlgorithm sha256 -KeyLength 2048 `</a:t>
            </a:r>
            <a:endParaRPr lang="en-GB" altLang="en-US" sz="2000"/>
          </a:p>
          <a:p>
            <a:pPr marL="0" indent="0">
              <a:buNone/>
            </a:pPr>
            <a:r>
              <a:rPr lang="en-GB" altLang="en-US" sz="2000"/>
              <a:t>-CertStoreLocation "Cert:\CurrentUser\My" `</a:t>
            </a:r>
            <a:endParaRPr lang="en-GB" altLang="en-US" sz="2000"/>
          </a:p>
          <a:p>
            <a:pPr marL="0" indent="0">
              <a:buNone/>
            </a:pPr>
            <a:r>
              <a:rPr lang="en-GB" altLang="en-US" sz="2000"/>
              <a:t>-Signer $cert -TextExtension @("2.5.29.37={text}1.3.6.1.5.5.7.3.2")</a:t>
            </a:r>
            <a:endParaRPr lang="en-GB" altLang="en-US" sz="2000"/>
          </a:p>
        </p:txBody>
      </p:sp>
      <p:pic>
        <p:nvPicPr>
          <p:cNvPr id="5" name="Content Placeholder 4"/>
          <p:cNvPicPr>
            <a:picLocks noChangeAspect="1"/>
          </p:cNvPicPr>
          <p:nvPr>
            <p:ph sz="half" idx="2"/>
          </p:nvPr>
        </p:nvPicPr>
        <p:blipFill>
          <a:blip r:embed="rId1"/>
          <a:stretch>
            <a:fillRect/>
          </a:stretch>
        </p:blipFill>
        <p:spPr>
          <a:xfrm>
            <a:off x="6278245" y="4113530"/>
            <a:ext cx="4127500" cy="2063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67840" y="2420620"/>
            <a:ext cx="8840470" cy="1568450"/>
          </a:xfrm>
          <a:prstGeom prst="rect">
            <a:avLst/>
          </a:prstGeom>
          <a:noFill/>
        </p:spPr>
        <p:txBody>
          <a:bodyPr wrap="square" rtlCol="0" anchor="t">
            <a:spAutoFit/>
            <a:scene3d>
              <a:camera prst="orthographicFront"/>
              <a:lightRig rig="threePt" dir="t"/>
            </a:scene3d>
          </a:bodyPr>
          <a:p>
            <a:r>
              <a:rPr lang="en-GB" altLang="en-US" sz="9600">
                <a:solidFill>
                  <a:schemeClr val="tx1"/>
                </a:solidFill>
                <a:effectLst>
                  <a:outerShdw blurRad="38100" dist="19050" dir="2700000" algn="tl" rotWithShape="0">
                    <a:schemeClr val="dk1">
                      <a:alpha val="40000"/>
                    </a:schemeClr>
                  </a:outerShdw>
                </a:effectLst>
              </a:rPr>
              <a:t>Point-to-Site VPN</a:t>
            </a:r>
            <a:endParaRPr lang="en-GB" altLang="en-US" sz="9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32000">
              <a:schemeClr val="bg1"/>
            </a:gs>
            <a:gs pos="100000">
              <a:schemeClr val="bg1"/>
            </a:gs>
            <a:gs pos="0">
              <a:schemeClr val="accent5">
                <a:lumMod val="75000"/>
              </a:schemeClr>
            </a:gs>
          </a:gsLst>
          <a:lin ang="5400000" scaled="0"/>
        </a:gradFill>
        <a:effectLst/>
      </p:bgPr>
    </p:bg>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691515" y="1755775"/>
            <a:ext cx="5125720" cy="3895725"/>
          </a:xfrm>
          <a:prstGeom prst="rect">
            <a:avLst/>
          </a:prstGeom>
        </p:spPr>
      </p:pic>
      <p:pic>
        <p:nvPicPr>
          <p:cNvPr id="9" name="Picture 8"/>
          <p:cNvPicPr>
            <a:picLocks noChangeAspect="1"/>
          </p:cNvPicPr>
          <p:nvPr/>
        </p:nvPicPr>
        <p:blipFill>
          <a:blip r:embed="rId2"/>
          <a:stretch>
            <a:fillRect/>
          </a:stretch>
        </p:blipFill>
        <p:spPr>
          <a:xfrm>
            <a:off x="6811645" y="1678940"/>
            <a:ext cx="4806315" cy="3865880"/>
          </a:xfrm>
          <a:prstGeom prst="rect">
            <a:avLst/>
          </a:prstGeom>
        </p:spPr>
      </p:pic>
      <p:sp>
        <p:nvSpPr>
          <p:cNvPr id="11" name="Text Box 10"/>
          <p:cNvSpPr txBox="1"/>
          <p:nvPr/>
        </p:nvSpPr>
        <p:spPr>
          <a:xfrm>
            <a:off x="770255" y="5760720"/>
            <a:ext cx="5046980" cy="706755"/>
          </a:xfrm>
          <a:prstGeom prst="rect">
            <a:avLst/>
          </a:prstGeom>
          <a:noFill/>
        </p:spPr>
        <p:txBody>
          <a:bodyPr wrap="square" rtlCol="0" anchor="t">
            <a:spAutoFit/>
          </a:bodyPr>
          <a:p>
            <a:pPr marL="457200" indent="-457200">
              <a:buFont typeface="Arial" panose="020B0604020202020204" pitchFamily="34" charset="0"/>
              <a:buChar char="•"/>
            </a:pPr>
            <a:r>
              <a:rPr lang="en-GB" altLang="en-US" sz="2000">
                <a:sym typeface="+mn-ea"/>
              </a:rPr>
              <a:t>In private key page, select not to export private key</a:t>
            </a:r>
            <a:endParaRPr lang="en-GB" altLang="en-US" sz="2000">
              <a:sym typeface="+mn-ea"/>
            </a:endParaRPr>
          </a:p>
        </p:txBody>
      </p:sp>
      <p:sp>
        <p:nvSpPr>
          <p:cNvPr id="14" name="Text Box 13"/>
          <p:cNvSpPr txBox="1"/>
          <p:nvPr/>
        </p:nvSpPr>
        <p:spPr>
          <a:xfrm rot="10800000" flipV="1">
            <a:off x="6423025" y="5651500"/>
            <a:ext cx="5352415" cy="706755"/>
          </a:xfrm>
          <a:prstGeom prst="rect">
            <a:avLst/>
          </a:prstGeom>
          <a:noFill/>
        </p:spPr>
        <p:txBody>
          <a:bodyPr wrap="square" rtlCol="0" anchor="t">
            <a:spAutoFit/>
          </a:bodyPr>
          <a:p>
            <a:pPr marL="457200" indent="-457200">
              <a:buFont typeface="Arial" panose="020B0604020202020204" pitchFamily="34" charset="0"/>
              <a:buChar char="•"/>
            </a:pPr>
            <a:r>
              <a:rPr lang="en-GB" altLang="en-US" sz="2000"/>
              <a:t>Select Base-64 encoded X.509 as export file format.</a:t>
            </a:r>
            <a:endParaRPr lang="en-GB" altLang="en-US" sz="2000"/>
          </a:p>
        </p:txBody>
      </p:sp>
      <p:sp>
        <p:nvSpPr>
          <p:cNvPr id="2" name="Text Box 1"/>
          <p:cNvSpPr txBox="1"/>
          <p:nvPr/>
        </p:nvSpPr>
        <p:spPr>
          <a:xfrm>
            <a:off x="770255" y="283845"/>
            <a:ext cx="9569450" cy="1322070"/>
          </a:xfrm>
          <a:prstGeom prst="rect">
            <a:avLst/>
          </a:prstGeom>
          <a:noFill/>
        </p:spPr>
        <p:txBody>
          <a:bodyPr wrap="square" rtlCol="0" anchor="t">
            <a:spAutoFit/>
          </a:bodyPr>
          <a:p>
            <a:pPr marL="0" indent="0">
              <a:buNone/>
            </a:pPr>
            <a:r>
              <a:rPr lang="en-GB" altLang="en-US" sz="2000">
                <a:sym typeface="+mn-ea"/>
              </a:rPr>
              <a:t>Now we have certs in place. But we need to export these so we can upload it to Azure.</a:t>
            </a:r>
            <a:endParaRPr lang="en-GB" altLang="en-US" sz="2000"/>
          </a:p>
          <a:p>
            <a:r>
              <a:rPr lang="en-GB" altLang="en-US" sz="2000">
                <a:sym typeface="+mn-ea"/>
              </a:rPr>
              <a:t>To export root certificate,</a:t>
            </a:r>
            <a:endParaRPr lang="en-GB" altLang="en-US" sz="2000"/>
          </a:p>
          <a:p>
            <a:r>
              <a:rPr lang="en-GB" altLang="en-US" sz="2000">
                <a:sym typeface="+mn-ea"/>
              </a:rPr>
              <a:t>Right click on root cert inside certificate mmc.</a:t>
            </a:r>
            <a:endParaRPr lang="en-GB" altLang="en-US" sz="2000"/>
          </a:p>
          <a:p>
            <a:r>
              <a:rPr lang="en-GB" altLang="en-US" sz="2000">
                <a:sym typeface="+mn-ea"/>
              </a:rPr>
              <a:t>Click on Export</a:t>
            </a:r>
            <a:endParaRPr lang="en-GB"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28000">
              <a:schemeClr val="bg1"/>
            </a:gs>
            <a:gs pos="80000">
              <a:schemeClr val="bg1"/>
            </a:gs>
            <a:gs pos="4000">
              <a:schemeClr val="accent5">
                <a:lumMod val="75000"/>
              </a:schemeClr>
            </a:gs>
          </a:gsLst>
          <a:lin ang="5400000" scaled="0"/>
        </a:gradFill>
        <a:effectLst/>
      </p:bgPr>
    </p:bg>
    <p:spTree>
      <p:nvGrpSpPr>
        <p:cNvPr id="1" name=""/>
        <p:cNvGrpSpPr/>
        <p:nvPr/>
      </p:nvGrpSpPr>
      <p:grpSpPr/>
      <p:sp>
        <p:nvSpPr>
          <p:cNvPr id="5" name="Text Box 4"/>
          <p:cNvSpPr txBox="1"/>
          <p:nvPr/>
        </p:nvSpPr>
        <p:spPr>
          <a:xfrm>
            <a:off x="623570" y="410845"/>
            <a:ext cx="10761345" cy="1014730"/>
          </a:xfrm>
          <a:prstGeom prst="rect">
            <a:avLst/>
          </a:prstGeom>
          <a:noFill/>
        </p:spPr>
        <p:txBody>
          <a:bodyPr wrap="square" rtlCol="0" anchor="t">
            <a:spAutoFit/>
          </a:bodyPr>
          <a:p>
            <a:r>
              <a:rPr lang="en-GB" altLang="en-US" sz="2000"/>
              <a:t>To export client certificate,</a:t>
            </a:r>
            <a:endParaRPr lang="en-GB" altLang="en-US" sz="2000"/>
          </a:p>
          <a:p>
            <a:pPr marL="457200" indent="-457200">
              <a:buFont typeface="Arial" panose="020B0604020202020204" pitchFamily="34" charset="0"/>
              <a:buChar char="•"/>
            </a:pPr>
            <a:r>
              <a:rPr lang="en-GB" altLang="en-US" sz="2000"/>
              <a:t>Use same method to export as root cert, but this time under private key page, select option to export private key.</a:t>
            </a:r>
            <a:endParaRPr lang="en-GB" altLang="en-US" sz="2000"/>
          </a:p>
        </p:txBody>
      </p:sp>
      <p:pic>
        <p:nvPicPr>
          <p:cNvPr id="6" name="Content Placeholder 5"/>
          <p:cNvPicPr>
            <a:picLocks noChangeAspect="1"/>
          </p:cNvPicPr>
          <p:nvPr>
            <p:ph sz="half" idx="1"/>
          </p:nvPr>
        </p:nvPicPr>
        <p:blipFill>
          <a:blip r:embed="rId1"/>
          <a:stretch>
            <a:fillRect/>
          </a:stretch>
        </p:blipFill>
        <p:spPr>
          <a:xfrm>
            <a:off x="774065" y="1545590"/>
            <a:ext cx="4790440" cy="3641725"/>
          </a:xfrm>
          <a:prstGeom prst="rect">
            <a:avLst/>
          </a:prstGeom>
        </p:spPr>
      </p:pic>
      <p:pic>
        <p:nvPicPr>
          <p:cNvPr id="8" name="Content Placeholder 7"/>
          <p:cNvPicPr>
            <a:picLocks noChangeAspect="1"/>
          </p:cNvPicPr>
          <p:nvPr>
            <p:ph sz="half" idx="2"/>
          </p:nvPr>
        </p:nvPicPr>
        <p:blipFill>
          <a:blip r:embed="rId2"/>
          <a:stretch>
            <a:fillRect/>
          </a:stretch>
        </p:blipFill>
        <p:spPr>
          <a:xfrm>
            <a:off x="6489065" y="1541780"/>
            <a:ext cx="4965700" cy="3645535"/>
          </a:xfrm>
          <a:prstGeom prst="rect">
            <a:avLst/>
          </a:prstGeom>
        </p:spPr>
      </p:pic>
      <p:sp>
        <p:nvSpPr>
          <p:cNvPr id="10" name="Text Box 9"/>
          <p:cNvSpPr txBox="1"/>
          <p:nvPr/>
        </p:nvSpPr>
        <p:spPr>
          <a:xfrm>
            <a:off x="847725" y="5650230"/>
            <a:ext cx="4263390" cy="398780"/>
          </a:xfrm>
          <a:prstGeom prst="rect">
            <a:avLst/>
          </a:prstGeom>
          <a:noFill/>
        </p:spPr>
        <p:txBody>
          <a:bodyPr wrap="square" rtlCol="0" anchor="t">
            <a:spAutoFit/>
          </a:bodyPr>
          <a:p>
            <a:pPr marL="342900" indent="-342900">
              <a:buFont typeface="Arial" panose="020B0604020202020204" pitchFamily="34" charset="0"/>
              <a:buChar char="•"/>
            </a:pPr>
            <a:r>
              <a:rPr lang="en-GB" altLang="en-US" sz="2000">
                <a:sym typeface="+mn-ea"/>
              </a:rPr>
              <a:t>Export private key</a:t>
            </a:r>
            <a:endParaRPr lang="en-GB" altLang="en-US" sz="2000"/>
          </a:p>
        </p:txBody>
      </p:sp>
      <p:sp>
        <p:nvSpPr>
          <p:cNvPr id="11" name="Text Box 10"/>
          <p:cNvSpPr txBox="1"/>
          <p:nvPr/>
        </p:nvSpPr>
        <p:spPr>
          <a:xfrm>
            <a:off x="6489700" y="5582920"/>
            <a:ext cx="4895215" cy="706755"/>
          </a:xfrm>
          <a:prstGeom prst="rect">
            <a:avLst/>
          </a:prstGeom>
          <a:noFill/>
        </p:spPr>
        <p:txBody>
          <a:bodyPr wrap="square" rtlCol="0" anchor="t">
            <a:spAutoFit/>
          </a:bodyPr>
          <a:p>
            <a:pPr marL="342900" indent="-342900">
              <a:buFont typeface="Arial" panose="020B0604020202020204" pitchFamily="34" charset="0"/>
              <a:buChar char="•"/>
            </a:pPr>
            <a:r>
              <a:rPr lang="en-GB" altLang="en-US" sz="2000"/>
              <a:t>In file format page, leave the default as following and click Next</a:t>
            </a:r>
            <a:endParaRPr lang="en-GB"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43000">
              <a:schemeClr val="bg1"/>
            </a:gs>
            <a:gs pos="100000">
              <a:schemeClr val="bg1"/>
            </a:gs>
            <a:gs pos="1000">
              <a:schemeClr val="accent5">
                <a:lumMod val="75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10515600" cy="996950"/>
          </a:xfrm>
        </p:spPr>
        <p:txBody>
          <a:bodyPr/>
          <a:p>
            <a:r>
              <a:rPr lang="en-GB" altLang="en-US" b="1"/>
              <a:t>	   </a:t>
            </a:r>
            <a:r>
              <a:rPr lang="en-GB" altLang="en-US" sz="4000" b="1"/>
              <a:t>Configure Point-to-Site Connection</a:t>
            </a:r>
            <a:endParaRPr lang="en-GB" altLang="en-US" sz="4000" b="1"/>
          </a:p>
        </p:txBody>
      </p:sp>
      <p:sp>
        <p:nvSpPr>
          <p:cNvPr id="5" name="Text Box 4"/>
          <p:cNvSpPr txBox="1"/>
          <p:nvPr/>
        </p:nvSpPr>
        <p:spPr>
          <a:xfrm>
            <a:off x="755015" y="1645920"/>
            <a:ext cx="10500995" cy="1322070"/>
          </a:xfrm>
          <a:prstGeom prst="rect">
            <a:avLst/>
          </a:prstGeom>
          <a:noFill/>
        </p:spPr>
        <p:txBody>
          <a:bodyPr wrap="square" rtlCol="0" anchor="t">
            <a:spAutoFit/>
          </a:bodyPr>
          <a:p>
            <a:r>
              <a:rPr lang="en-GB" altLang="en-US" sz="2000"/>
              <a:t>Next step of this configuration is to configure the point-to-site connection. In here we define client ip address pool as well. It is for VPN clients.</a:t>
            </a:r>
            <a:endParaRPr lang="en-GB" altLang="en-US" sz="2000"/>
          </a:p>
          <a:p>
            <a:pPr marL="457200" indent="-457200">
              <a:buFont typeface="Arial" panose="020B0604020202020204" pitchFamily="34" charset="0"/>
              <a:buChar char="•"/>
            </a:pPr>
            <a:r>
              <a:rPr lang="en-GB" altLang="en-US" sz="2000"/>
              <a:t>Click on newly created VPN  gateway connection.</a:t>
            </a:r>
            <a:endParaRPr lang="en-GB" altLang="en-US" sz="2000"/>
          </a:p>
          <a:p>
            <a:pPr marL="457200" indent="-457200">
              <a:buFont typeface="Arial" panose="020B0604020202020204" pitchFamily="34" charset="0"/>
              <a:buChar char="•"/>
            </a:pPr>
            <a:r>
              <a:rPr lang="en-GB" altLang="en-US" sz="2000"/>
              <a:t>Then in new window click on Point-to-site configuration</a:t>
            </a:r>
            <a:endParaRPr lang="en-GB" altLang="en-US" sz="2000"/>
          </a:p>
        </p:txBody>
      </p:sp>
      <p:pic>
        <p:nvPicPr>
          <p:cNvPr id="6" name="Content Placeholder 5"/>
          <p:cNvPicPr>
            <a:picLocks noChangeAspect="1"/>
          </p:cNvPicPr>
          <p:nvPr>
            <p:ph idx="1"/>
          </p:nvPr>
        </p:nvPicPr>
        <p:blipFill>
          <a:blip r:embed="rId1"/>
          <a:srcRect l="2213" t="30769" r="3627" b="22858"/>
          <a:stretch>
            <a:fillRect/>
          </a:stretch>
        </p:blipFill>
        <p:spPr>
          <a:xfrm>
            <a:off x="5857875" y="3206115"/>
            <a:ext cx="4500880" cy="31800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26000">
              <a:schemeClr val="bg1"/>
            </a:gs>
            <a:gs pos="100000">
              <a:schemeClr val="bg1"/>
            </a:gs>
            <a:gs pos="2000">
              <a:schemeClr val="accent5">
                <a:lumMod val="75000"/>
              </a:schemeClr>
            </a:gs>
          </a:gsLst>
          <a:lin ang="5400000" scaled="0"/>
        </a:gradFill>
        <a:effectLst/>
      </p:bgPr>
    </p:bg>
    <p:spTree>
      <p:nvGrpSpPr>
        <p:cNvPr id="1" name=""/>
        <p:cNvGrpSpPr/>
        <p:nvPr/>
      </p:nvGrpSpPr>
      <p:grpSpPr/>
      <p:sp>
        <p:nvSpPr>
          <p:cNvPr id="3" name="Content Placeholder 2"/>
          <p:cNvSpPr>
            <a:spLocks noGrp="1"/>
          </p:cNvSpPr>
          <p:nvPr>
            <p:ph sz="half" idx="1"/>
          </p:nvPr>
        </p:nvSpPr>
        <p:spPr>
          <a:xfrm>
            <a:off x="558800" y="553720"/>
            <a:ext cx="5309870" cy="5623560"/>
          </a:xfrm>
        </p:spPr>
        <p:txBody>
          <a:bodyPr/>
          <a:p>
            <a:pPr marL="0" indent="0">
              <a:buNone/>
            </a:pPr>
            <a:r>
              <a:rPr lang="en-GB" altLang="en-US" sz="2400"/>
              <a:t>   </a:t>
            </a:r>
            <a:r>
              <a:rPr lang="en-GB" altLang="en-US" sz="2000"/>
              <a:t>After that, click on Configure Now.</a:t>
            </a:r>
            <a:endParaRPr lang="en-GB" altLang="en-US" sz="2000"/>
          </a:p>
          <a:p>
            <a:pPr marL="0" indent="0">
              <a:buNone/>
            </a:pPr>
            <a:endParaRPr lang="en-GB" altLang="en-US" sz="2000"/>
          </a:p>
        </p:txBody>
      </p:sp>
      <p:pic>
        <p:nvPicPr>
          <p:cNvPr id="4" name="Content Placeholder 3"/>
          <p:cNvPicPr>
            <a:picLocks noChangeAspect="1"/>
          </p:cNvPicPr>
          <p:nvPr>
            <p:ph sz="half" idx="2"/>
          </p:nvPr>
        </p:nvPicPr>
        <p:blipFill>
          <a:blip r:embed="rId1"/>
          <a:stretch>
            <a:fillRect/>
          </a:stretch>
        </p:blipFill>
        <p:spPr>
          <a:xfrm>
            <a:off x="807085" y="1133475"/>
            <a:ext cx="4641850" cy="4932680"/>
          </a:xfrm>
          <a:prstGeom prst="rect">
            <a:avLst/>
          </a:prstGeom>
        </p:spPr>
      </p:pic>
      <p:pic>
        <p:nvPicPr>
          <p:cNvPr id="6" name="Content Placeholder 4"/>
          <p:cNvPicPr>
            <a:picLocks noChangeAspect="1"/>
          </p:cNvPicPr>
          <p:nvPr/>
        </p:nvPicPr>
        <p:blipFill>
          <a:blip r:embed="rId2"/>
          <a:stretch>
            <a:fillRect/>
          </a:stretch>
        </p:blipFill>
        <p:spPr>
          <a:xfrm>
            <a:off x="5971540" y="2136140"/>
            <a:ext cx="5502275" cy="3930015"/>
          </a:xfrm>
          <a:prstGeom prst="rect">
            <a:avLst/>
          </a:prstGeom>
        </p:spPr>
      </p:pic>
      <p:sp>
        <p:nvSpPr>
          <p:cNvPr id="7" name="Text Box 6"/>
          <p:cNvSpPr txBox="1"/>
          <p:nvPr/>
        </p:nvSpPr>
        <p:spPr>
          <a:xfrm>
            <a:off x="5868670" y="452120"/>
            <a:ext cx="5500370" cy="1322070"/>
          </a:xfrm>
          <a:prstGeom prst="rect">
            <a:avLst/>
          </a:prstGeom>
          <a:noFill/>
        </p:spPr>
        <p:txBody>
          <a:bodyPr wrap="square" rtlCol="0" anchor="t">
            <a:spAutoFit/>
          </a:bodyPr>
          <a:p>
            <a:r>
              <a:rPr lang="en-GB" altLang="en-US" sz="2000">
                <a:sym typeface="+mn-ea"/>
              </a:rPr>
              <a:t>In new window type IP address range for VPN address pool. For tunnel type use both SSTP &amp; IKEv2. For authentication type use Azure Certificates.</a:t>
            </a:r>
            <a:endParaRPr lang="en-GB" altLang="en-US" sz="20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31000">
              <a:schemeClr val="bg1"/>
            </a:gs>
            <a:gs pos="100000">
              <a:schemeClr val="bg1"/>
            </a:gs>
            <a:gs pos="2000">
              <a:schemeClr val="accent5">
                <a:lumMod val="75000"/>
              </a:schemeClr>
            </a:gs>
          </a:gsLst>
          <a:lin ang="5400000" scaled="0"/>
        </a:gradFill>
        <a:effectLst/>
      </p:bgPr>
    </p:bg>
    <p:spTree>
      <p:nvGrpSpPr>
        <p:cNvPr id="1" name=""/>
        <p:cNvGrpSpPr/>
        <p:nvPr/>
      </p:nvGrpSpPr>
      <p:grpSpPr/>
      <p:sp>
        <p:nvSpPr>
          <p:cNvPr id="6" name="Text Box 5"/>
          <p:cNvSpPr txBox="1"/>
          <p:nvPr/>
        </p:nvSpPr>
        <p:spPr>
          <a:xfrm>
            <a:off x="817880" y="378460"/>
            <a:ext cx="10299065" cy="1014730"/>
          </a:xfrm>
          <a:prstGeom prst="rect">
            <a:avLst/>
          </a:prstGeom>
          <a:noFill/>
        </p:spPr>
        <p:txBody>
          <a:bodyPr wrap="square" rtlCol="0" anchor="t">
            <a:spAutoFit/>
          </a:bodyPr>
          <a:p>
            <a:r>
              <a:rPr lang="en-GB" altLang="en-US" sz="2000"/>
              <a:t>In same window there is place to define root certificate. Under root certificate name type the cert name and under public certificate data, paste the root certificate data ( you can open cert in notepad to get data).</a:t>
            </a:r>
            <a:endParaRPr lang="en-GB" altLang="en-US" sz="2000"/>
          </a:p>
        </p:txBody>
      </p:sp>
      <p:pic>
        <p:nvPicPr>
          <p:cNvPr id="7" name="Content Placeholder 6"/>
          <p:cNvPicPr>
            <a:picLocks noChangeAspect="1"/>
          </p:cNvPicPr>
          <p:nvPr>
            <p:ph sz="half" idx="1"/>
          </p:nvPr>
        </p:nvPicPr>
        <p:blipFill>
          <a:blip r:embed="rId1"/>
          <a:stretch>
            <a:fillRect/>
          </a:stretch>
        </p:blipFill>
        <p:spPr>
          <a:xfrm>
            <a:off x="968375" y="1741805"/>
            <a:ext cx="9956165" cy="1668780"/>
          </a:xfrm>
          <a:prstGeom prst="rect">
            <a:avLst/>
          </a:prstGeom>
        </p:spPr>
      </p:pic>
      <p:pic>
        <p:nvPicPr>
          <p:cNvPr id="8" name="Content Placeholder 7"/>
          <p:cNvPicPr>
            <a:picLocks noChangeAspect="1"/>
          </p:cNvPicPr>
          <p:nvPr>
            <p:ph sz="half" idx="2"/>
          </p:nvPr>
        </p:nvPicPr>
        <p:blipFill>
          <a:blip r:embed="rId2"/>
          <a:srcRect t="1749" r="24980" b="22240"/>
          <a:stretch>
            <a:fillRect/>
          </a:stretch>
        </p:blipFill>
        <p:spPr>
          <a:xfrm>
            <a:off x="967740" y="3789680"/>
            <a:ext cx="9956800" cy="27152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100000">
              <a:schemeClr val="bg1"/>
            </a:gs>
            <a:gs pos="20000">
              <a:schemeClr val="bg1"/>
            </a:gs>
            <a:gs pos="0">
              <a:schemeClr val="accent5">
                <a:lumMod val="75000"/>
              </a:schemeClr>
            </a:gs>
          </a:gsLst>
          <a:lin ang="5400000" scaled="0"/>
        </a:gradFill>
        <a:effectLst/>
      </p:bgPr>
    </p:bg>
    <p:spTree>
      <p:nvGrpSpPr>
        <p:cNvPr id="1" name=""/>
        <p:cNvGrpSpPr/>
        <p:nvPr/>
      </p:nvGrpSpPr>
      <p:grpSpPr/>
      <p:sp>
        <p:nvSpPr>
          <p:cNvPr id="8" name="Text Box 7"/>
          <p:cNvSpPr txBox="1"/>
          <p:nvPr/>
        </p:nvSpPr>
        <p:spPr>
          <a:xfrm>
            <a:off x="1212215" y="441960"/>
            <a:ext cx="7071995" cy="398780"/>
          </a:xfrm>
          <a:prstGeom prst="rect">
            <a:avLst/>
          </a:prstGeom>
          <a:noFill/>
        </p:spPr>
        <p:txBody>
          <a:bodyPr wrap="square" rtlCol="0" anchor="t">
            <a:spAutoFit/>
          </a:bodyPr>
          <a:p>
            <a:pPr marL="457200" indent="-457200">
              <a:buFont typeface="Arial" panose="020B0604020202020204" pitchFamily="34" charset="0"/>
              <a:buChar char="•"/>
            </a:pPr>
            <a:r>
              <a:rPr lang="en-GB" altLang="en-US" sz="2000">
                <a:sym typeface="+mn-ea"/>
              </a:rPr>
              <a:t>Then click on Save to complete the process.</a:t>
            </a:r>
            <a:endParaRPr lang="en-GB" altLang="en-US" sz="2000"/>
          </a:p>
        </p:txBody>
      </p:sp>
      <p:pic>
        <p:nvPicPr>
          <p:cNvPr id="10" name="Content Placeholder 9"/>
          <p:cNvPicPr>
            <a:picLocks noChangeAspect="1"/>
          </p:cNvPicPr>
          <p:nvPr>
            <p:ph idx="1"/>
          </p:nvPr>
        </p:nvPicPr>
        <p:blipFill>
          <a:blip r:embed="rId1"/>
          <a:stretch>
            <a:fillRect/>
          </a:stretch>
        </p:blipFill>
        <p:spPr>
          <a:xfrm>
            <a:off x="1059180" y="1210310"/>
            <a:ext cx="9846945" cy="48971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635" y="488315"/>
            <a:ext cx="10591165" cy="793115"/>
          </a:xfrm>
        </p:spPr>
        <p:txBody>
          <a:bodyPr>
            <a:normAutofit fontScale="90000"/>
          </a:bodyPr>
          <a:p>
            <a:br>
              <a:rPr lang="en-GB" altLang="en-US">
                <a:sym typeface="+mn-ea"/>
              </a:rPr>
            </a:br>
            <a:r>
              <a:rPr lang="en-GB" altLang="en-US">
                <a:sym typeface="+mn-ea"/>
              </a:rPr>
              <a:t>			</a:t>
            </a:r>
            <a:br>
              <a:rPr lang="en-GB" altLang="en-US">
                <a:sym typeface="+mn-ea"/>
              </a:rPr>
            </a:br>
            <a:r>
              <a:rPr lang="en-GB" altLang="en-US">
                <a:sym typeface="+mn-ea"/>
              </a:rPr>
              <a:t>                        </a:t>
            </a:r>
            <a:r>
              <a:rPr lang="en-GB" altLang="en-US" sz="4890" b="1">
                <a:sym typeface="+mn-ea"/>
              </a:rPr>
              <a:t>Testing VPN connection</a:t>
            </a:r>
            <a:br>
              <a:rPr lang="en-GB" altLang="en-US"/>
            </a:br>
            <a:br>
              <a:rPr lang="en-GB" altLang="en-US"/>
            </a:br>
            <a:endParaRPr lang="en-GB" altLang="en-US"/>
          </a:p>
        </p:txBody>
      </p:sp>
      <p:sp>
        <p:nvSpPr>
          <p:cNvPr id="3" name="Content Placeholder 2"/>
          <p:cNvSpPr>
            <a:spLocks noGrp="1"/>
          </p:cNvSpPr>
          <p:nvPr>
            <p:ph idx="1"/>
          </p:nvPr>
        </p:nvSpPr>
        <p:spPr>
          <a:xfrm>
            <a:off x="762635" y="1987550"/>
            <a:ext cx="10591165" cy="4189730"/>
          </a:xfrm>
        </p:spPr>
        <p:txBody>
          <a:bodyPr>
            <a:normAutofit/>
          </a:bodyPr>
          <a:p>
            <a:pPr marL="0" indent="0">
              <a:buNone/>
            </a:pPr>
            <a:r>
              <a:rPr lang="en-GB" altLang="en-US" sz="2000"/>
              <a:t>Now we have finished with configuration. As next step, we need to test the connection. To do that log in to the same pc where we generate certificates. If you going to use different PC, first you need to import root cert &amp; client certificate we exported.</a:t>
            </a:r>
            <a:endParaRPr lang="en-GB" altLang="en-US" sz="2000"/>
          </a:p>
          <a:p>
            <a:r>
              <a:rPr lang="en-GB" altLang="en-US" sz="2000"/>
              <a:t>Log in to Azure portal from machine and go to VPN gateway config page.</a:t>
            </a:r>
            <a:endParaRPr lang="en-GB" altLang="en-US" sz="2000"/>
          </a:p>
          <a:p>
            <a:r>
              <a:rPr lang="en-GB" altLang="en-US" sz="2000"/>
              <a:t>In that page, click on Point-to-site configuration</a:t>
            </a:r>
            <a:endParaRPr lang="en-GB" altLang="en-US" sz="2000"/>
          </a:p>
          <a:p>
            <a:r>
              <a:rPr lang="en-GB" altLang="en-US" sz="2000"/>
              <a:t>After that, click on Download VPN client.</a:t>
            </a:r>
            <a:endParaRPr lang="en-GB" altLang="en-US" sz="2000"/>
          </a:p>
          <a:p>
            <a:r>
              <a:rPr lang="en-GB" altLang="en-US" sz="2000"/>
              <a:t>Then double click on the VPN client setup. In my case I am using 64bit vpn client.</a:t>
            </a:r>
            <a:endParaRPr lang="en-GB"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30000">
              <a:schemeClr val="bg1"/>
            </a:gs>
            <a:gs pos="100000">
              <a:schemeClr val="bg1"/>
            </a:gs>
            <a:gs pos="0">
              <a:schemeClr val="accent5">
                <a:lumMod val="75000"/>
              </a:schemeClr>
            </a:gs>
          </a:gsLst>
          <a:lin ang="5400000" scaled="0"/>
        </a:gradFill>
        <a:effectLst/>
      </p:bgPr>
    </p:bg>
    <p:spTree>
      <p:nvGrpSpPr>
        <p:cNvPr id="1" name=""/>
        <p:cNvGrpSpPr/>
        <p:nvPr/>
      </p:nvGrpSpPr>
      <p:grpSpPr/>
      <p:sp>
        <p:nvSpPr>
          <p:cNvPr id="3" name="Content Placeholder 2"/>
          <p:cNvSpPr>
            <a:spLocks noGrp="1"/>
          </p:cNvSpPr>
          <p:nvPr>
            <p:ph sz="half" idx="1"/>
          </p:nvPr>
        </p:nvSpPr>
        <p:spPr>
          <a:xfrm>
            <a:off x="741680" y="834390"/>
            <a:ext cx="5644515" cy="5342890"/>
          </a:xfrm>
        </p:spPr>
        <p:txBody>
          <a:bodyPr/>
          <a:p>
            <a:pPr>
              <a:buFont typeface="Arial" panose="020B0604020202020204" pitchFamily="34" charset="0"/>
              <a:buChar char="•"/>
            </a:pPr>
            <a:r>
              <a:rPr lang="en-GB" altLang="en-US" sz="2000"/>
              <a:t>After that, we can see new connection under windows 10 VPN page.</a:t>
            </a:r>
            <a:endParaRPr lang="en-GB" altLang="en-US" sz="2000"/>
          </a:p>
        </p:txBody>
      </p:sp>
      <p:pic>
        <p:nvPicPr>
          <p:cNvPr id="4" name="Content Placeholder 3"/>
          <p:cNvPicPr>
            <a:picLocks noChangeAspect="1"/>
          </p:cNvPicPr>
          <p:nvPr>
            <p:ph sz="half" idx="2"/>
          </p:nvPr>
        </p:nvPicPr>
        <p:blipFill>
          <a:blip r:embed="rId1"/>
          <a:stretch>
            <a:fillRect/>
          </a:stretch>
        </p:blipFill>
        <p:spPr>
          <a:xfrm>
            <a:off x="850900" y="1927860"/>
            <a:ext cx="5301615" cy="4249420"/>
          </a:xfrm>
          <a:prstGeom prst="rect">
            <a:avLst/>
          </a:prstGeom>
        </p:spPr>
      </p:pic>
      <p:pic>
        <p:nvPicPr>
          <p:cNvPr id="6" name="Picture 5"/>
          <p:cNvPicPr>
            <a:picLocks noChangeAspect="1"/>
          </p:cNvPicPr>
          <p:nvPr/>
        </p:nvPicPr>
        <p:blipFill>
          <a:blip r:embed="rId2"/>
          <a:stretch>
            <a:fillRect/>
          </a:stretch>
        </p:blipFill>
        <p:spPr>
          <a:xfrm>
            <a:off x="6838950" y="2299335"/>
            <a:ext cx="4404360" cy="3877310"/>
          </a:xfrm>
          <a:prstGeom prst="rect">
            <a:avLst/>
          </a:prstGeom>
        </p:spPr>
      </p:pic>
      <p:sp>
        <p:nvSpPr>
          <p:cNvPr id="7" name="Text Box 6"/>
          <p:cNvSpPr txBox="1"/>
          <p:nvPr/>
        </p:nvSpPr>
        <p:spPr>
          <a:xfrm>
            <a:off x="6739890" y="834390"/>
            <a:ext cx="4360545" cy="1014730"/>
          </a:xfrm>
          <a:prstGeom prst="rect">
            <a:avLst/>
          </a:prstGeom>
          <a:noFill/>
        </p:spPr>
        <p:txBody>
          <a:bodyPr wrap="square" rtlCol="0" anchor="t">
            <a:spAutoFit/>
          </a:bodyPr>
          <a:p>
            <a:pPr marL="342900" indent="-342900">
              <a:buFont typeface="Arial" panose="020B0604020202020204" pitchFamily="34" charset="0"/>
              <a:buChar char="•"/>
            </a:pPr>
            <a:r>
              <a:rPr lang="en-GB" altLang="en-US" sz="2000"/>
              <a:t>Click on connect to VPN. Then it will open up this new window. Click on Connect in there.</a:t>
            </a:r>
            <a:endParaRPr lang="en-GB"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28000">
              <a:schemeClr val="bg1"/>
            </a:gs>
            <a:gs pos="100000">
              <a:schemeClr val="bg1"/>
            </a:gs>
            <a:gs pos="0">
              <a:schemeClr val="accent5">
                <a:lumMod val="75000"/>
              </a:schemeClr>
            </a:gs>
          </a:gsLst>
          <a:lin ang="5400000" scaled="0"/>
        </a:gradFill>
        <a:effectLst/>
      </p:bgPr>
    </p:bg>
    <p:spTree>
      <p:nvGrpSpPr>
        <p:cNvPr id="1" name=""/>
        <p:cNvGrpSpPr/>
        <p:nvPr/>
      </p:nvGrpSpPr>
      <p:grpSpPr/>
      <p:sp>
        <p:nvSpPr>
          <p:cNvPr id="3" name="Content Placeholder 2"/>
          <p:cNvSpPr>
            <a:spLocks noGrp="1"/>
          </p:cNvSpPr>
          <p:nvPr>
            <p:ph sz="half" idx="1"/>
          </p:nvPr>
        </p:nvSpPr>
        <p:spPr>
          <a:xfrm>
            <a:off x="612140" y="629920"/>
            <a:ext cx="5407660" cy="5547360"/>
          </a:xfrm>
        </p:spPr>
        <p:txBody>
          <a:bodyPr/>
          <a:p>
            <a:pPr>
              <a:buFont typeface="Arial" panose="020B0604020202020204" pitchFamily="34" charset="0"/>
              <a:buChar char="•"/>
            </a:pPr>
            <a:r>
              <a:rPr lang="en-GB" altLang="en-US" sz="2000"/>
              <a:t>Then run ip config to verify ip allocation from VPN address pool.</a:t>
            </a:r>
            <a:endParaRPr lang="en-GB" altLang="en-US" sz="2000"/>
          </a:p>
          <a:p>
            <a:pPr marL="0" indent="0">
              <a:buFont typeface="Arial" panose="020B0604020202020204" pitchFamily="34" charset="0"/>
              <a:buNone/>
            </a:pPr>
            <a:endParaRPr lang="en-GB" altLang="en-US"/>
          </a:p>
          <a:p>
            <a:pPr>
              <a:buFont typeface="Arial" panose="020B0604020202020204" pitchFamily="34" charset="0"/>
              <a:buChar char="•"/>
            </a:pPr>
            <a:endParaRPr lang="en-GB" altLang="en-US"/>
          </a:p>
          <a:p>
            <a:pPr marL="0" indent="0">
              <a:buNone/>
            </a:pPr>
            <a:endParaRPr lang="en-GB" altLang="en-US">
              <a:sym typeface="+mn-ea"/>
            </a:endParaRPr>
          </a:p>
          <a:p>
            <a:pPr marL="0" indent="0">
              <a:buNone/>
            </a:pPr>
            <a:endParaRPr lang="en-GB" altLang="en-US">
              <a:sym typeface="+mn-ea"/>
            </a:endParaRPr>
          </a:p>
          <a:p>
            <a:pPr marL="0" indent="0">
              <a:buNone/>
            </a:pPr>
            <a:endParaRPr lang="en-GB" altLang="en-US">
              <a:sym typeface="+mn-ea"/>
            </a:endParaRPr>
          </a:p>
          <a:p>
            <a:pPr marL="0" indent="0">
              <a:buNone/>
            </a:pPr>
            <a:endParaRPr lang="en-GB" altLang="en-US">
              <a:sym typeface="+mn-ea"/>
            </a:endParaRPr>
          </a:p>
          <a:p>
            <a:r>
              <a:rPr lang="en-GB" altLang="en-US" sz="2000">
                <a:sym typeface="+mn-ea"/>
              </a:rPr>
              <a:t>In VPN gateway page also, I can see one connection is made.</a:t>
            </a:r>
            <a:endParaRPr lang="en-GB" altLang="en-US" sz="2000">
              <a:sym typeface="+mn-ea"/>
            </a:endParaRPr>
          </a:p>
          <a:p>
            <a:r>
              <a:rPr lang="en-GB" altLang="en-US" sz="2000">
                <a:sym typeface="+mn-ea"/>
              </a:rPr>
              <a:t>I have a VM setup under new virtual network we created. </a:t>
            </a:r>
            <a:endParaRPr lang="en-GB" altLang="en-US" sz="2000"/>
          </a:p>
        </p:txBody>
      </p:sp>
      <p:pic>
        <p:nvPicPr>
          <p:cNvPr id="7" name="Content Placeholder 6"/>
          <p:cNvPicPr>
            <a:picLocks noChangeAspect="1"/>
          </p:cNvPicPr>
          <p:nvPr>
            <p:ph sz="half" idx="2"/>
          </p:nvPr>
        </p:nvPicPr>
        <p:blipFill>
          <a:blip r:embed="rId1"/>
          <a:stretch>
            <a:fillRect/>
          </a:stretch>
        </p:blipFill>
        <p:spPr>
          <a:xfrm>
            <a:off x="893445" y="1496695"/>
            <a:ext cx="4845050" cy="2483485"/>
          </a:xfrm>
          <a:prstGeom prst="rect">
            <a:avLst/>
          </a:prstGeom>
        </p:spPr>
      </p:pic>
      <p:sp>
        <p:nvSpPr>
          <p:cNvPr id="10" name="Text Box 9"/>
          <p:cNvSpPr txBox="1"/>
          <p:nvPr/>
        </p:nvSpPr>
        <p:spPr>
          <a:xfrm>
            <a:off x="6292850" y="543560"/>
            <a:ext cx="5168900" cy="398780"/>
          </a:xfrm>
          <a:prstGeom prst="rect">
            <a:avLst/>
          </a:prstGeom>
          <a:noFill/>
        </p:spPr>
        <p:txBody>
          <a:bodyPr wrap="square" rtlCol="0" anchor="t">
            <a:spAutoFit/>
          </a:bodyPr>
          <a:p>
            <a:pPr marL="342900" indent="-342900">
              <a:buFont typeface="Arial" panose="020B0604020202020204" pitchFamily="34" charset="0"/>
              <a:buChar char="•"/>
            </a:pPr>
            <a:r>
              <a:rPr lang="en-GB" altLang="en-US" sz="2000"/>
              <a:t>As expected, I can RDP to this via VPN.</a:t>
            </a:r>
            <a:endParaRPr lang="en-GB" altLang="en-US" sz="2000"/>
          </a:p>
        </p:txBody>
      </p:sp>
      <p:pic>
        <p:nvPicPr>
          <p:cNvPr id="11" name="Picture 10"/>
          <p:cNvPicPr>
            <a:picLocks noChangeAspect="1"/>
          </p:cNvPicPr>
          <p:nvPr/>
        </p:nvPicPr>
        <p:blipFill>
          <a:blip r:embed="rId2"/>
          <a:stretch>
            <a:fillRect/>
          </a:stretch>
        </p:blipFill>
        <p:spPr>
          <a:xfrm>
            <a:off x="6529705" y="1198245"/>
            <a:ext cx="4851400" cy="44964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				  </a:t>
            </a:r>
            <a:r>
              <a:rPr lang="en-GB" altLang="en-US" b="1"/>
              <a:t>Conclusion</a:t>
            </a:r>
            <a:endParaRPr lang="en-GB" altLang="en-US" b="1"/>
          </a:p>
        </p:txBody>
      </p:sp>
      <p:sp>
        <p:nvSpPr>
          <p:cNvPr id="3" name="Content Placeholder 2"/>
          <p:cNvSpPr>
            <a:spLocks noGrp="1"/>
          </p:cNvSpPr>
          <p:nvPr>
            <p:ph sz="half" idx="1"/>
          </p:nvPr>
        </p:nvSpPr>
        <p:spPr>
          <a:xfrm>
            <a:off x="655320" y="2138680"/>
            <a:ext cx="10560050" cy="4038600"/>
          </a:xfrm>
        </p:spPr>
        <p:txBody>
          <a:bodyPr>
            <a:normAutofit/>
          </a:bodyPr>
          <a:p>
            <a:pPr marL="0" indent="0">
              <a:buNone/>
            </a:pPr>
            <a:r>
              <a:rPr lang="en-GB" altLang="en-US"/>
              <a:t>With all those steps we have cmpleted the configration of Point-to-Site VPN and also checked the connection. This solution is useful for telecommuters who want to connect to Azure VNets from a remote location, such as from home or a conference. P2S VPN is also a useful solution to use instead of S2S VPN when you have only a few clients that need to connect to a VNet.</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5020" y="365125"/>
            <a:ext cx="10558780" cy="1229360"/>
          </a:xfrm>
        </p:spPr>
        <p:txBody>
          <a:bodyPr/>
          <a:p>
            <a:r>
              <a:rPr lang="en-GB" altLang="en-US" b="1"/>
              <a:t>				INTRODUCTION</a:t>
            </a:r>
            <a:endParaRPr lang="en-GB" altLang="en-US" b="1"/>
          </a:p>
        </p:txBody>
      </p:sp>
      <p:sp>
        <p:nvSpPr>
          <p:cNvPr id="3" name="Content Placeholder 2"/>
          <p:cNvSpPr>
            <a:spLocks noGrp="1"/>
          </p:cNvSpPr>
          <p:nvPr>
            <p:ph idx="1"/>
          </p:nvPr>
        </p:nvSpPr>
        <p:spPr>
          <a:xfrm>
            <a:off x="612140" y="1739265"/>
            <a:ext cx="11031855" cy="4438015"/>
          </a:xfrm>
        </p:spPr>
        <p:txBody>
          <a:bodyPr/>
          <a:p>
            <a:pPr marL="0" indent="0">
              <a:buNone/>
            </a:pPr>
            <a:r>
              <a:rPr lang="en-GB" altLang="en-US"/>
              <a:t>Point-to-Site VPN connections are useful when you want to connect to your VNet from a remote location, such when you are telecommuting from home or a conference. You can also use P2S instead of a Site-to-Site VPN when you have only a few clients that need to connect to a VNet. Point-to-Site connections do not require a VPN device or a public-facing IP address. P2S creates the VPN connection over either SSTP (Secure Socket Tunneling Protocol), or IKEv2.</a:t>
            </a:r>
            <a:endParaRPr lang="en-GB" altLang="en-US"/>
          </a:p>
          <a:p>
            <a:pPr marL="0" indent="0">
              <a:buNone/>
            </a:pPr>
            <a:r>
              <a:rPr lang="en-GB" altLang="en-US"/>
              <a:t>A Point-to-Site (P2S) VPN gateway connection create a secure connection to your virtual network from an individual client computer. </a:t>
            </a:r>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				Future Scope</a:t>
            </a:r>
            <a:endParaRPr lang="en-GB" altLang="en-US" b="1"/>
          </a:p>
        </p:txBody>
      </p:sp>
      <p:sp>
        <p:nvSpPr>
          <p:cNvPr id="3" name="Content Placeholder 2"/>
          <p:cNvSpPr>
            <a:spLocks noGrp="1"/>
          </p:cNvSpPr>
          <p:nvPr>
            <p:ph sz="half" idx="1"/>
          </p:nvPr>
        </p:nvSpPr>
        <p:spPr>
          <a:xfrm>
            <a:off x="838200" y="1825625"/>
            <a:ext cx="10172700" cy="4351655"/>
          </a:xfrm>
        </p:spPr>
        <p:txBody>
          <a:bodyPr>
            <a:normAutofit lnSpcReduction="10000"/>
          </a:bodyPr>
          <a:p>
            <a:pPr>
              <a:buFont typeface="Arial" panose="020B0604020202020204" pitchFamily="34" charset="0"/>
              <a:buChar char="•"/>
            </a:pPr>
            <a:endParaRPr lang="en-GB" altLang="en-US"/>
          </a:p>
          <a:p>
            <a:pPr>
              <a:buFont typeface="Arial" panose="020B0604020202020204" pitchFamily="34" charset="0"/>
              <a:buChar char="•"/>
            </a:pPr>
            <a:r>
              <a:rPr lang="en-GB" altLang="en-US"/>
              <a:t>A P2S VPN gateway would be helpful for an organization who wants to secure their data since is provide security for estiblishing connection between the virtual network and the client computer.</a:t>
            </a:r>
            <a:endParaRPr lang="en-GB" altLang="en-US"/>
          </a:p>
          <a:p>
            <a:pPr marL="0" indent="0">
              <a:buFont typeface="Arial" panose="020B0604020202020204" pitchFamily="34" charset="0"/>
              <a:buNone/>
            </a:pPr>
            <a:endParaRPr lang="en-GB" altLang="en-US"/>
          </a:p>
          <a:p>
            <a:pPr>
              <a:buFont typeface="Arial" panose="020B0604020202020204" pitchFamily="34" charset="0"/>
              <a:buChar char="•"/>
            </a:pPr>
            <a:r>
              <a:rPr lang="en-GB" altLang="en-US">
                <a:sym typeface="+mn-ea"/>
              </a:rPr>
              <a:t>A P2S VPN gateway would be helpful for an organization when they have only a few clients that need to connect to a VNet and they wants to connect to the VPN from remote location.</a:t>
            </a:r>
            <a:endParaRPr lang="en-GB" altLang="en-US"/>
          </a:p>
          <a:p>
            <a:pPr marL="0" indent="0">
              <a:buFont typeface="Arial" panose="020B0604020202020204" pitchFamily="34" charset="0"/>
              <a:buNone/>
            </a:pPr>
            <a:endParaRPr lang="en-GB"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71675" y="2447290"/>
            <a:ext cx="9208135" cy="1568450"/>
          </a:xfrm>
          <a:prstGeom prst="rect">
            <a:avLst/>
          </a:prstGeom>
          <a:noFill/>
        </p:spPr>
        <p:txBody>
          <a:bodyPr wrap="square" rtlCol="0" anchor="t">
            <a:spAutoFit/>
          </a:bodyPr>
          <a:p>
            <a:r>
              <a:rPr lang="en-GB" altLang="en-US" sz="9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THANK YOU</a:t>
            </a:r>
            <a:endParaRPr lang="en-GB" altLang="en-US" sz="9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894715"/>
          </a:xfrm>
        </p:spPr>
        <p:txBody>
          <a:bodyPr/>
          <a:p>
            <a:r>
              <a:rPr lang="en-GB" altLang="en-US" b="1"/>
              <a:t>				Terminologies</a:t>
            </a:r>
            <a:endParaRPr lang="en-GB" altLang="en-US" b="1"/>
          </a:p>
        </p:txBody>
      </p:sp>
      <p:sp>
        <p:nvSpPr>
          <p:cNvPr id="3" name="Content Placeholder 2"/>
          <p:cNvSpPr>
            <a:spLocks noGrp="1"/>
          </p:cNvSpPr>
          <p:nvPr>
            <p:ph idx="1"/>
          </p:nvPr>
        </p:nvSpPr>
        <p:spPr>
          <a:xfrm>
            <a:off x="762635" y="1367155"/>
            <a:ext cx="10591165" cy="4810125"/>
          </a:xfrm>
        </p:spPr>
        <p:txBody>
          <a:bodyPr>
            <a:normAutofit lnSpcReduction="20000"/>
          </a:bodyPr>
          <a:p>
            <a:r>
              <a:rPr lang="en-GB" altLang="en-US">
                <a:sym typeface="+mn-ea"/>
              </a:rPr>
              <a:t>RESOURCES GROUPS</a:t>
            </a:r>
            <a:endParaRPr lang="en-GB" altLang="en-US">
              <a:sym typeface="+mn-ea"/>
            </a:endParaRPr>
          </a:p>
          <a:p>
            <a:pPr marL="0" indent="0">
              <a:buNone/>
            </a:pPr>
            <a:endParaRPr lang="en-GB" altLang="en-US">
              <a:sym typeface="+mn-ea"/>
            </a:endParaRPr>
          </a:p>
          <a:p>
            <a:r>
              <a:rPr lang="en-GB" altLang="en-US" b="1">
                <a:sym typeface="+mn-ea"/>
              </a:rPr>
              <a:t> </a:t>
            </a:r>
            <a:r>
              <a:rPr lang="en-GB" altLang="en-US">
                <a:sym typeface="+mn-ea"/>
              </a:rPr>
              <a:t>VIRTUAL NETWORK</a:t>
            </a:r>
            <a:endParaRPr lang="en-GB" altLang="en-US">
              <a:sym typeface="+mn-ea"/>
            </a:endParaRPr>
          </a:p>
          <a:p>
            <a:pPr marL="0" indent="0">
              <a:buNone/>
            </a:pPr>
            <a:endParaRPr lang="en-GB" altLang="en-US">
              <a:sym typeface="+mn-ea"/>
            </a:endParaRPr>
          </a:p>
          <a:p>
            <a:r>
              <a:rPr lang="en-GB" altLang="en-US">
                <a:sym typeface="+mn-ea"/>
              </a:rPr>
              <a:t>SUBNET</a:t>
            </a:r>
            <a:endParaRPr lang="en-GB" altLang="en-US">
              <a:sym typeface="+mn-ea"/>
            </a:endParaRPr>
          </a:p>
          <a:p>
            <a:pPr marL="0" indent="0">
              <a:buNone/>
            </a:pPr>
            <a:endParaRPr lang="en-GB" altLang="en-US">
              <a:sym typeface="+mn-ea"/>
            </a:endParaRPr>
          </a:p>
          <a:p>
            <a:r>
              <a:rPr lang="en-GB" altLang="en-US">
                <a:sym typeface="+mn-ea"/>
              </a:rPr>
              <a:t>GATEWAY SUBNET</a:t>
            </a:r>
            <a:endParaRPr lang="en-GB" altLang="en-US">
              <a:sym typeface="+mn-ea"/>
            </a:endParaRPr>
          </a:p>
          <a:p>
            <a:pPr marL="0" indent="0">
              <a:buNone/>
            </a:pPr>
            <a:endParaRPr lang="en-GB" altLang="en-US">
              <a:sym typeface="+mn-ea"/>
            </a:endParaRPr>
          </a:p>
          <a:p>
            <a:r>
              <a:rPr lang="en-GB" altLang="en-US">
                <a:sym typeface="+mn-ea"/>
              </a:rPr>
              <a:t>VIRTUAL NETWORK GATEWAY</a:t>
            </a:r>
            <a:endParaRPr lang="en-GB" altLang="en-US">
              <a:sym typeface="+mn-ea"/>
            </a:endParaRPr>
          </a:p>
          <a:p>
            <a:pPr marL="0" indent="0">
              <a:buNone/>
            </a:pPr>
            <a:endParaRPr lang="en-GB" altLang="en-US">
              <a:sym typeface="+mn-ea"/>
            </a:endParaRPr>
          </a:p>
          <a:p>
            <a:r>
              <a:rPr lang="en-GB" altLang="en-US">
                <a:sym typeface="+mn-ea"/>
              </a:rPr>
              <a:t>VIRTUAL MACHINE</a:t>
            </a:r>
            <a:endParaRPr lang="en-GB" altLang="en-US">
              <a:sym typeface="+mn-ea"/>
            </a:endParaRPr>
          </a:p>
          <a:p>
            <a:endParaRPr lang="en-GB" altLang="en-US"/>
          </a:p>
          <a:p>
            <a:pPr marL="0" indent="0">
              <a:buNone/>
            </a:pPr>
            <a:endParaRPr lang="en-GB"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365125"/>
            <a:ext cx="10515600" cy="821055"/>
          </a:xfrm>
        </p:spPr>
        <p:txBody>
          <a:bodyPr/>
          <a:p>
            <a:r>
              <a:rPr lang="en-GB" altLang="en-US" b="1"/>
              <a:t>                       </a:t>
            </a:r>
            <a:r>
              <a:rPr lang="en-GB" altLang="en-US" sz="3600" b="1"/>
              <a:t>RESOURCES GROUPS</a:t>
            </a:r>
            <a:endParaRPr lang="en-GB" altLang="en-US" sz="3600" b="1"/>
          </a:p>
        </p:txBody>
      </p:sp>
      <p:sp>
        <p:nvSpPr>
          <p:cNvPr id="10" name="Text Box 9"/>
          <p:cNvSpPr txBox="1"/>
          <p:nvPr/>
        </p:nvSpPr>
        <p:spPr>
          <a:xfrm>
            <a:off x="280035" y="1108075"/>
            <a:ext cx="11628120" cy="5262245"/>
          </a:xfrm>
          <a:prstGeom prst="rect">
            <a:avLst/>
          </a:prstGeom>
          <a:noFill/>
        </p:spPr>
        <p:txBody>
          <a:bodyPr wrap="square" rtlCol="0" anchor="t">
            <a:spAutoFit/>
          </a:bodyPr>
          <a:p>
            <a:r>
              <a:rPr lang="en-GB" altLang="en-US" sz="2000"/>
              <a:t>Azure Resources Groups are logical collections of virtual machines, storage accounts, virtual networks, web apps, databases, and database servers. Typically, users will group related resources for an application, divided into groups for production and non-production — but you can subdivide further as needed.</a:t>
            </a:r>
            <a:endParaRPr lang="en-GB" altLang="en-US" sz="2000"/>
          </a:p>
          <a:p>
            <a:r>
              <a:rPr lang="en-GB" altLang="en-US" sz="2000"/>
              <a:t>There are several ways to create an Azure Resource Group, or in other words, several ways to actually manage using the Azure Resource Manager. They are:</a:t>
            </a:r>
            <a:endParaRPr lang="en-GB" altLang="en-US" sz="2000"/>
          </a:p>
          <a:p>
            <a:endParaRPr lang="en-GB" altLang="en-US" sz="2000"/>
          </a:p>
          <a:p>
            <a:pPr marL="342900" indent="-342900">
              <a:buFont typeface="Arial" panose="020B0604020202020204" pitchFamily="34" charset="0"/>
              <a:buChar char="•"/>
            </a:pPr>
            <a:r>
              <a:rPr lang="en-GB" altLang="en-US" sz="2000"/>
              <a:t>The Azure Portal</a:t>
            </a:r>
            <a:endParaRPr lang="en-GB" altLang="en-US" sz="2000"/>
          </a:p>
          <a:p>
            <a:pPr marL="342900" indent="-342900">
              <a:buFont typeface="Arial" panose="020B0604020202020204" pitchFamily="34" charset="0"/>
              <a:buChar char="•"/>
            </a:pPr>
            <a:r>
              <a:rPr lang="en-GB" altLang="en-US" sz="2000"/>
              <a:t>Azure PowerShell scripts</a:t>
            </a:r>
            <a:endParaRPr lang="en-GB" altLang="en-US" sz="2000"/>
          </a:p>
          <a:p>
            <a:pPr indent="0">
              <a:buFont typeface="Arial" panose="020B0604020202020204" pitchFamily="34" charset="0"/>
              <a:buNone/>
            </a:pPr>
            <a:endParaRPr lang="en-GB" altLang="en-US" sz="2000"/>
          </a:p>
          <a:p>
            <a:pPr indent="0">
              <a:buFont typeface="Arial" panose="020B0604020202020204" pitchFamily="34" charset="0"/>
              <a:buNone/>
            </a:pPr>
            <a:r>
              <a:rPr lang="en-GB" altLang="en-US" sz="2000" b="1">
                <a:sym typeface="+mn-ea"/>
              </a:rPr>
              <a:t>				    </a:t>
            </a:r>
            <a:r>
              <a:rPr lang="en-GB" altLang="en-US" sz="3600">
                <a:sym typeface="+mn-ea"/>
              </a:rPr>
              <a:t>VIRTUAL NETWORK</a:t>
            </a:r>
            <a:endParaRPr lang="en-GB" altLang="en-US" sz="3600"/>
          </a:p>
          <a:p>
            <a:pPr marL="342900" indent="-342900">
              <a:buFont typeface="Arial" panose="020B0604020202020204" pitchFamily="34" charset="0"/>
              <a:buChar char="•"/>
            </a:pPr>
            <a:endParaRPr lang="en-GB" altLang="en-US" sz="2000"/>
          </a:p>
          <a:p>
            <a:pPr marL="0" indent="0">
              <a:buNone/>
            </a:pPr>
            <a:r>
              <a:rPr lang="en-GB" altLang="en-US" sz="2000">
                <a:sym typeface="+mn-ea"/>
              </a:rPr>
              <a:t>An Azure Virtual Network (VNet) is a representation of your own network in the cloud. It is a logical isolation of the Azure cloud dedicated to your subscription. You can use VNets to provision and manage virtual private networks (VPNs) in Azure and, optionally, link the VNets with other VNets in Azure, or with your on-premises IT infrastructure to create hybrid or cross-premises solutions.</a:t>
            </a:r>
            <a:endParaRPr lang="en-GB" altLang="en-US" sz="2000"/>
          </a:p>
          <a:p>
            <a:pPr marL="0" indent="0">
              <a:buNone/>
            </a:pPr>
            <a:r>
              <a:rPr lang="en-GB" altLang="en-US" sz="2000">
                <a:sym typeface="+mn-ea"/>
              </a:rPr>
              <a:t>The VNet service enables Azure resources to securely communicate with each other in a virtual network.</a:t>
            </a:r>
            <a:endParaRPr lang="en-GB"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2625"/>
          </a:xfrm>
        </p:spPr>
        <p:txBody>
          <a:bodyPr>
            <a:normAutofit fontScale="90000"/>
          </a:bodyPr>
          <a:p>
            <a:r>
              <a:rPr lang="en-GB" altLang="en-US" b="1"/>
              <a:t>				    </a:t>
            </a:r>
            <a:r>
              <a:rPr lang="en-GB" altLang="en-US" sz="4000" b="1"/>
              <a:t>SUBNET</a:t>
            </a:r>
            <a:endParaRPr lang="en-GB" altLang="en-US" sz="4000" b="1"/>
          </a:p>
        </p:txBody>
      </p:sp>
      <p:sp>
        <p:nvSpPr>
          <p:cNvPr id="3" name="Content Placeholder 2"/>
          <p:cNvSpPr>
            <a:spLocks noGrp="1"/>
          </p:cNvSpPr>
          <p:nvPr>
            <p:ph idx="1"/>
          </p:nvPr>
        </p:nvSpPr>
        <p:spPr>
          <a:xfrm>
            <a:off x="619125" y="1196975"/>
            <a:ext cx="10734675" cy="4980305"/>
          </a:xfrm>
        </p:spPr>
        <p:txBody>
          <a:bodyPr>
            <a:normAutofit fontScale="70000"/>
          </a:bodyPr>
          <a:p>
            <a:pPr marL="0" indent="0">
              <a:buNone/>
            </a:pPr>
            <a:r>
              <a:rPr lang="en-GB" altLang="en-US" sz="2855"/>
              <a:t>A subnet is a range of IP addresses in the VNet. You can divide a VNet into multiple subnets for organization and security. Each NIC in a VM is connected to one subnet is one VNet. NICs connected to subnets (same or different) within a VNet can communicate with each other without any extra configration.</a:t>
            </a:r>
            <a:endParaRPr lang="en-GB" altLang="en-US" sz="2855"/>
          </a:p>
          <a:p>
            <a:pPr marL="0" indent="0">
              <a:buNone/>
            </a:pPr>
            <a:r>
              <a:rPr lang="en-GB" altLang="en-US" sz="2855"/>
              <a:t>By default, there is no security boundary between subnets, so VMs in each of these subnets can talk to one another. However, you can set up Network Security Groups(NSGs), which allow you to control the traffic flow to and from subnets end to end from VMs. </a:t>
            </a:r>
            <a:endParaRPr lang="en-GB" altLang="en-US" sz="2500"/>
          </a:p>
          <a:p>
            <a:pPr marL="0" indent="0">
              <a:buNone/>
            </a:pPr>
            <a:r>
              <a:rPr lang="en-GB" altLang="en-US" sz="2500"/>
              <a:t>	</a:t>
            </a:r>
            <a:r>
              <a:rPr lang="en-GB" altLang="en-US" sz="2000"/>
              <a:t>				</a:t>
            </a:r>
            <a:endParaRPr lang="en-GB" altLang="en-US" sz="2000"/>
          </a:p>
          <a:p>
            <a:pPr marL="0" indent="0">
              <a:buNone/>
            </a:pPr>
            <a:r>
              <a:rPr lang="en-GB" altLang="en-US" sz="2000"/>
              <a:t>				   </a:t>
            </a:r>
            <a:r>
              <a:rPr lang="en-GB" altLang="en-US" sz="5145">
                <a:sym typeface="+mn-ea"/>
              </a:rPr>
              <a:t>GATEWAY SUBNET</a:t>
            </a:r>
            <a:endParaRPr lang="en-GB" altLang="en-US" sz="5145">
              <a:sym typeface="+mn-ea"/>
            </a:endParaRPr>
          </a:p>
          <a:p>
            <a:pPr marL="0" indent="0">
              <a:buNone/>
            </a:pPr>
            <a:r>
              <a:rPr lang="en-GB" altLang="en-US" sz="2855">
                <a:sym typeface="+mn-ea"/>
              </a:rPr>
              <a:t>The virtual network gateway uses specific subnet called the gateway subnet.The gateway subnet is part of the virtual network IP address range that you specify when configuring your virtual network. It contains the IP addresses that the virtual network gateway resources and services use. When you create the gateway subnet, you specify the number of IP addresses that the subnet contains.</a:t>
            </a:r>
            <a:endParaRPr lang="en-GB" altLang="en-US" sz="2855"/>
          </a:p>
          <a:p>
            <a:pPr marL="0" indent="0">
              <a:buNone/>
            </a:pPr>
            <a:r>
              <a:rPr lang="en-GB" altLang="en-US" sz="2855">
                <a:sym typeface="+mn-ea"/>
              </a:rPr>
              <a:t>The virtual network gateway is held in its own subnet,which is subject to various requierment.</a:t>
            </a:r>
            <a:endParaRPr lang="en-GB" altLang="en-US" sz="2855"/>
          </a:p>
          <a:p>
            <a:pPr marL="0" indent="0">
              <a:buNone/>
            </a:pPr>
            <a:endParaRPr lang="en-GB" altLang="en-US" sz="2855"/>
          </a:p>
          <a:p>
            <a:pPr marL="0" indent="0">
              <a:buNone/>
            </a:pPr>
            <a:endParaRPr lang="en-GB" altLang="en-US" sz="285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3585"/>
          </a:xfrm>
        </p:spPr>
        <p:txBody>
          <a:bodyPr>
            <a:normAutofit fontScale="90000"/>
          </a:bodyPr>
          <a:p>
            <a:r>
              <a:rPr lang="en-GB" altLang="en-US" b="1">
                <a:sym typeface="+mn-ea"/>
              </a:rPr>
              <a:t>  </a:t>
            </a:r>
            <a:br>
              <a:rPr lang="en-GB" altLang="en-US" b="1">
                <a:sym typeface="+mn-ea"/>
              </a:rPr>
            </a:br>
            <a:r>
              <a:rPr lang="en-GB" altLang="en-US" b="1">
                <a:sym typeface="+mn-ea"/>
              </a:rPr>
              <a:t>                    </a:t>
            </a:r>
            <a:r>
              <a:rPr lang="en-GB" altLang="en-US" sz="4000" b="1">
                <a:sym typeface="+mn-ea"/>
              </a:rPr>
              <a:t>VIRTUAL NETWORK GATEWAY</a:t>
            </a:r>
            <a:br>
              <a:rPr lang="en-GB" altLang="en-US" sz="4890" b="1"/>
            </a:br>
            <a:endParaRPr lang="en-GB" altLang="en-US" sz="4890" b="1"/>
          </a:p>
        </p:txBody>
      </p:sp>
      <p:sp>
        <p:nvSpPr>
          <p:cNvPr id="3" name="Content Placeholder 2"/>
          <p:cNvSpPr>
            <a:spLocks noGrp="1"/>
          </p:cNvSpPr>
          <p:nvPr>
            <p:ph idx="1"/>
          </p:nvPr>
        </p:nvSpPr>
        <p:spPr>
          <a:xfrm>
            <a:off x="688975" y="1108710"/>
            <a:ext cx="10863580" cy="5469255"/>
          </a:xfrm>
        </p:spPr>
        <p:txBody>
          <a:bodyPr>
            <a:normAutofit fontScale="25000"/>
          </a:bodyPr>
          <a:p>
            <a:pPr marL="0" indent="0">
              <a:buNone/>
            </a:pPr>
            <a:r>
              <a:rPr lang="en-GB" altLang="en-US" sz="8000"/>
              <a:t>A virtual network gateway is composed of two or more VMs that are deployed to a specific subnet you create called the gateway subnet. Virtual network gateway VMs contain routing tables and run specific gateway services. These VMs are created when you create the virtual network gateway. You can't directly configure the VMs that are part of the virtual network gateway.</a:t>
            </a:r>
            <a:endParaRPr lang="en-GB" altLang="en-US" sz="8000"/>
          </a:p>
          <a:p>
            <a:pPr marL="0" indent="0">
              <a:buNone/>
            </a:pPr>
            <a:r>
              <a:rPr lang="en-GB" altLang="en-US" sz="8000"/>
              <a:t>When you configure a virtual network gateway, you configure a setting that specifies the gateway type. The gateway type determines how the virtual network gateway will be used and the actions that the gateway takes.</a:t>
            </a:r>
            <a:endParaRPr lang="en-GB" altLang="en-US" sz="8000"/>
          </a:p>
          <a:p>
            <a:pPr marL="0" indent="0">
              <a:buNone/>
            </a:pPr>
            <a:r>
              <a:rPr lang="en-GB" altLang="en-US" sz="2000"/>
              <a:t>				</a:t>
            </a:r>
            <a:r>
              <a:rPr lang="en-GB" altLang="en-US" sz="14400">
                <a:sym typeface="+mn-ea"/>
              </a:rPr>
              <a:t>VIRTUAL MACHINE</a:t>
            </a:r>
            <a:endParaRPr lang="en-GB" altLang="en-US" sz="14400">
              <a:sym typeface="+mn-ea"/>
            </a:endParaRPr>
          </a:p>
          <a:p>
            <a:pPr marL="0" indent="0">
              <a:buNone/>
            </a:pPr>
            <a:r>
              <a:rPr lang="en-GB" altLang="en-US" sz="8000">
                <a:sym typeface="+mn-ea"/>
              </a:rPr>
              <a:t>VM is basically a raw server that you get from your cloud provider. It's like your own personal computer, rather than purchasing it, you are renting it out on the cloud. When you are renting it out on the cloud, it is the same as if you are on your own computer. It's just a fresh piece of operating system, you can install as many software as you want, you can make it be a web server, application server etc. you can configure it to be anything.</a:t>
            </a:r>
            <a:endParaRPr lang="en-GB" altLang="en-US" sz="8000"/>
          </a:p>
          <a:p>
            <a:pPr marL="0" indent="0">
              <a:buNone/>
            </a:pPr>
            <a:r>
              <a:rPr lang="en-GB" altLang="en-US" sz="8000">
                <a:sym typeface="+mn-ea"/>
              </a:rPr>
              <a:t> Virtual machines are generally used to host applications when the customer requires more control over the computing environment than what is offered by other compute resources. When you leverage a virtual machine to host your application, you get the flexibility of virtualization without the need to buy or maintain any underlying physical hardware. </a:t>
            </a:r>
            <a:endParaRPr lang="en-GB" altLang="en-US" sz="8000"/>
          </a:p>
          <a:p>
            <a:pPr marL="0" indent="0">
              <a:buNone/>
            </a:pPr>
            <a:r>
              <a:rPr lang="en-GB" altLang="en-US" sz="6665">
                <a:sym typeface="+mn-ea"/>
              </a:rPr>
              <a:t> </a:t>
            </a:r>
            <a:endParaRPr lang="en-GB" altLang="en-US" sz="666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24000">
              <a:schemeClr val="bg1"/>
            </a:gs>
            <a:gs pos="100000">
              <a:schemeClr val="bg1"/>
            </a:gs>
            <a:gs pos="0">
              <a:schemeClr val="accent5">
                <a:lumMod val="75000"/>
              </a:schemeClr>
            </a:gs>
          </a:gsLst>
          <a:lin ang="5400000" scaled="0"/>
        </a:gradFill>
        <a:effectLst/>
      </p:bgPr>
    </p:bg>
    <p:spTree>
      <p:nvGrpSpPr>
        <p:cNvPr id="1" name=""/>
        <p:cNvGrpSpPr/>
        <p:nvPr/>
      </p:nvGrpSpPr>
      <p:grpSpPr/>
      <p:pic>
        <p:nvPicPr>
          <p:cNvPr id="4" name="Content Placeholder 3" descr="WhatsApp Image 2021-07-16 at 8.25.16 AM"/>
          <p:cNvPicPr>
            <a:picLocks noChangeAspect="1"/>
          </p:cNvPicPr>
          <p:nvPr>
            <p:ph idx="1"/>
          </p:nvPr>
        </p:nvPicPr>
        <p:blipFill>
          <a:blip r:embed="rId1"/>
          <a:stretch>
            <a:fillRect/>
          </a:stretch>
        </p:blipFill>
        <p:spPr>
          <a:xfrm>
            <a:off x="438150" y="694055"/>
            <a:ext cx="11076305" cy="5547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a:t> 		</a:t>
            </a:r>
            <a:r>
              <a:rPr lang="en-GB" altLang="en-US" b="1"/>
              <a:t>Azure Point-to-Site VPN Steps</a:t>
            </a:r>
            <a:endParaRPr lang="en-GB" altLang="en-US" b="1"/>
          </a:p>
        </p:txBody>
      </p:sp>
      <p:sp>
        <p:nvSpPr>
          <p:cNvPr id="3" name="Content Placeholder 2"/>
          <p:cNvSpPr>
            <a:spLocks noGrp="1"/>
          </p:cNvSpPr>
          <p:nvPr>
            <p:ph idx="1"/>
          </p:nvPr>
        </p:nvSpPr>
        <p:spPr/>
        <p:txBody>
          <a:bodyPr/>
          <a:p>
            <a:r>
              <a:rPr lang="en-GB" altLang="en-US"/>
              <a:t>Create Resource Group</a:t>
            </a:r>
            <a:endParaRPr lang="en-GB" altLang="en-US"/>
          </a:p>
          <a:p>
            <a:r>
              <a:rPr lang="en-GB" altLang="en-US"/>
              <a:t>Create Virtual Network</a:t>
            </a:r>
            <a:endParaRPr lang="en-GB" altLang="en-US"/>
          </a:p>
          <a:p>
            <a:r>
              <a:rPr lang="en-GB" altLang="en-US"/>
              <a:t>Create Subnets</a:t>
            </a:r>
            <a:endParaRPr lang="en-GB" altLang="en-US"/>
          </a:p>
          <a:p>
            <a:r>
              <a:rPr lang="en-GB" altLang="en-US"/>
              <a:t>Create Gateway Subnet</a:t>
            </a:r>
            <a:endParaRPr lang="en-GB" altLang="en-US"/>
          </a:p>
          <a:p>
            <a:r>
              <a:rPr lang="en-GB" altLang="en-US"/>
              <a:t>Create Virtual Network Gateway</a:t>
            </a:r>
            <a:endParaRPr lang="en-GB" altLang="en-US"/>
          </a:p>
          <a:p>
            <a:r>
              <a:rPr lang="en-GB" altLang="en-US"/>
              <a:t>Create Self-sign root &amp; client certificate</a:t>
            </a:r>
            <a:endParaRPr lang="en-GB" altLang="en-US"/>
          </a:p>
          <a:p>
            <a:r>
              <a:rPr lang="en-GB" altLang="en-US"/>
              <a:t>Configure Point-to-Site Connection</a:t>
            </a:r>
            <a:endParaRPr lang="en-GB" altLang="en-US"/>
          </a:p>
          <a:p>
            <a:r>
              <a:rPr lang="en-GB" altLang="en-US"/>
              <a:t>Testing VPN connection</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10864</Words>
  <Application>WPS Presentation</Application>
  <PresentationFormat>Widescreen</PresentationFormat>
  <Paragraphs>223</Paragraphs>
  <Slides>31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Arial</vt:lpstr>
      <vt:lpstr>SimSun</vt:lpstr>
      <vt:lpstr>Wingdings</vt:lpstr>
      <vt:lpstr>Calibri</vt:lpstr>
      <vt:lpstr>Microsoft YaHei</vt:lpstr>
      <vt:lpstr>Arial Unicode MS</vt:lpstr>
      <vt:lpstr>Calibri Light</vt:lpstr>
      <vt:lpstr>Arial Black</vt:lpstr>
      <vt:lpstr>Office Theme</vt:lpstr>
      <vt:lpstr>Paint.Picture</vt:lpstr>
      <vt:lpstr>PowerPoint 演示文稿</vt:lpstr>
      <vt:lpstr>PowerPoint 演示文稿</vt:lpstr>
      <vt:lpstr>				INTRODUCTION</vt:lpstr>
      <vt:lpstr>PowerPoint 演示文稿</vt:lpstr>
      <vt:lpstr>                       RESOURCES GROUPS</vt:lpstr>
      <vt:lpstr>				    SUBNET</vt:lpstr>
      <vt:lpstr>                       VIRTUAL NETWORK GATEWAY </vt:lpstr>
      <vt:lpstr>				Terminologies </vt:lpstr>
      <vt:lpstr> 		Azure Point-to-Site VPN Steps</vt:lpstr>
      <vt:lpstr> 			Create Resource Group </vt:lpstr>
      <vt:lpstr>		 			Create Virtual Network </vt:lpstr>
      <vt:lpstr> 				Create Subnets </vt:lpstr>
      <vt:lpstr> 			Create Gateway Subnet </vt:lpstr>
      <vt:lpstr>PowerPoint 演示文稿</vt:lpstr>
      <vt:lpstr> 		Create Virtual Network Gateway </vt:lpstr>
      <vt:lpstr>Then click on Create virtual network gateway.</vt:lpstr>
      <vt:lpstr>PowerPoint 演示文稿</vt:lpstr>
      <vt:lpstr>	Create Self-sign root &amp; client certificate</vt:lpstr>
      <vt:lpstr>PowerPoint 演示文稿</vt:lpstr>
      <vt:lpstr>PowerPoint 演示文稿</vt:lpstr>
      <vt:lpstr>PowerPoint 演示文稿</vt:lpstr>
      <vt:lpstr>	   Configure Point-to-Site Connection</vt:lpstr>
      <vt:lpstr>PowerPoint 演示文稿</vt:lpstr>
      <vt:lpstr>PowerPoint 演示文稿</vt:lpstr>
      <vt:lpstr>PowerPoint 演示文稿</vt:lpstr>
      <vt:lpstr> 			                         Testing VPN connection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RESOURCES GROUPS</dc:title>
  <dc:creator>bhati</dc:creator>
  <cp:lastModifiedBy>bhati</cp:lastModifiedBy>
  <cp:revision>16</cp:revision>
  <dcterms:created xsi:type="dcterms:W3CDTF">2021-07-10T07:08:00Z</dcterms:created>
  <dcterms:modified xsi:type="dcterms:W3CDTF">2021-07-18T13:58:53Z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2057-11.2.0.10200</vt:lpwstr>
  </property>
</Properties>
</file>