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D1F8-A4C9-4279-9CDA-4C9DEB83E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4A941-A060-45BB-AC6F-71175220F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4BF80-CD32-47C6-8203-B6A4A69A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444D-FFBD-4283-8028-D0EA7B17A41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F0A9-114E-4C1A-B2F8-677C2114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F5C0-57E0-4F56-8942-9DDD12B7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66B-645C-4F7A-92A3-E4AC464D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8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6509-CA13-4ACE-BA67-EC84109D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EE4E1-CF7B-430F-9D77-7BA2C66CB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47E19-A1D0-4788-846B-04937A89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444D-FFBD-4283-8028-D0EA7B17A41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CD231-8E6B-4728-9583-3467CF6B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3FE3-8D54-4C05-831E-24CAE7B1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66B-645C-4F7A-92A3-E4AC464D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1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1987F-448A-4E3E-8F3C-51DEF230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008A9-7D8F-4B7E-9B33-E55BF1D3C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A8928-D3BD-4269-8ED1-A42C08B9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444D-FFBD-4283-8028-D0EA7B17A41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93F1-C562-4487-92C2-A1492347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0234F-E980-485B-BF73-4C1C3085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66B-645C-4F7A-92A3-E4AC464D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8F7D-CD11-4D95-86FA-B1843027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7840-96F6-426C-8C43-CA94DC5E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92B24-AB9F-48C1-AC54-69091410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444D-FFBD-4283-8028-D0EA7B17A41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299D-8AD3-4851-9F67-7CF2EE9C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1FD5-7EE7-4B8D-8D2D-0FC1709F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66B-645C-4F7A-92A3-E4AC464D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8181-E015-4CA2-BE61-04D78ABE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C2C5F-BFF9-4395-9BDD-15E9D1548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0B46-8EB7-4401-ACFC-8894E404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444D-FFBD-4283-8028-D0EA7B17A41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42B3-30A2-47A4-8818-40288A06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6913C-C99B-4760-97DF-25B86FA2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66B-645C-4F7A-92A3-E4AC464D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163E-E569-421D-BA8C-EEBFF4B4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2828-9AFE-49F6-8F87-A401CD3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DBE6D-7790-4DA5-AF8A-D268F142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FEAC4-044C-4F39-B29A-120CEE37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444D-FFBD-4283-8028-D0EA7B17A41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A6EED-A3D6-433C-ADCC-64C94441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34AEE-0E40-464A-BD8C-87B8A30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66B-645C-4F7A-92A3-E4AC464D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5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1C36-70B6-4AF4-8E6E-EF8B81D4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29229-E319-4114-9A4C-B65DAF2D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765EC-A074-448A-A18B-65CB43923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3805C-A1F5-42DA-93A4-6DEB0650F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010FF-7E87-449A-9556-8FAACA82A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3BA4F-16AB-4713-816E-364942B2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444D-FFBD-4283-8028-D0EA7B17A41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09837-676B-4DEB-8A49-45D5C5F5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55958-BD4A-4D2A-AA4E-6D68CA1F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66B-645C-4F7A-92A3-E4AC464D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8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FDA6-D835-4FC6-A03D-2EDAF076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A157F-537C-4047-971E-31BE3895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444D-FFBD-4283-8028-D0EA7B17A41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7E95E-C143-47BF-910D-F5753A27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513B4-3D68-4649-9649-C5D5E9C7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66B-645C-4F7A-92A3-E4AC464D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4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AFCC5-62E6-4955-B3AF-14CDCD52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444D-FFBD-4283-8028-D0EA7B17A41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C7D3E-F808-4EB0-B0B4-5B81E6FA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AED5D-042C-42B2-9161-58CB81AE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66B-645C-4F7A-92A3-E4AC464D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9AC4-A9D8-4369-A9ED-F2F0A023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C9F4-9CF2-4BC9-9C02-491DCB3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1205B-CCF5-44BE-BFFC-E53618E2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A7C58-2220-47D8-AD28-02CED03D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444D-FFBD-4283-8028-D0EA7B17A41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D8CAE-FE5E-44BC-B8B7-CD2EFA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B7EA0-4062-4183-BEF2-5D2A1088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66B-645C-4F7A-92A3-E4AC464D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9F6-C861-4843-887A-4A306806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2DB44-F8C6-475B-B937-3CFD68FE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F2668-3B38-428E-9932-27E64DA1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FE44F-45D7-4980-BCDD-06EC4E55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444D-FFBD-4283-8028-D0EA7B17A41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270CE-4FB4-4710-91C8-7AE4AEF2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5853E-499E-4CB3-B8B6-3F8EDC44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66B-645C-4F7A-92A3-E4AC464D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5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963C4-20F8-43C4-8179-E50861F7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7E1F-EC75-41EC-8BB4-0D7ABBC2E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3F72B-211B-4E0F-AF71-53799A97A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444D-FFBD-4283-8028-D0EA7B17A41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BFF16-8C79-404B-99F8-0903E8CD0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4603-42D4-44DE-8392-AC37A9B49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A66B-645C-4F7A-92A3-E4AC464D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9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F89F8-6648-4305-AD87-4340EF342822}"/>
              </a:ext>
            </a:extLst>
          </p:cNvPr>
          <p:cNvSpPr txBox="1"/>
          <p:nvPr/>
        </p:nvSpPr>
        <p:spPr>
          <a:xfrm>
            <a:off x="3052690" y="196948"/>
            <a:ext cx="700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Project Documentation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4A3FF-35B3-4EB5-871B-742C77C668D9}"/>
              </a:ext>
            </a:extLst>
          </p:cNvPr>
          <p:cNvSpPr txBox="1"/>
          <p:nvPr/>
        </p:nvSpPr>
        <p:spPr>
          <a:xfrm>
            <a:off x="314178" y="1478111"/>
            <a:ext cx="395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1.Overview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B05D1-911B-4F8E-BC36-41439F0950B6}"/>
              </a:ext>
            </a:extLst>
          </p:cNvPr>
          <p:cNvSpPr txBox="1"/>
          <p:nvPr/>
        </p:nvSpPr>
        <p:spPr>
          <a:xfrm>
            <a:off x="314178" y="2928868"/>
            <a:ext cx="115636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document outlines the approach taken to design and implement a relational database system, including the creation of tables, constraints, stored procedures, views, and necessary data manipulation tasks. The focus was on establishing a solid foundation for managing employee and project assignments within an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6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7A1EB2-678C-4FC4-B129-DAEAB7A8E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8" y="744898"/>
            <a:ext cx="5058481" cy="5620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48DB24-B6E8-4D40-9837-B58642A78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44899"/>
            <a:ext cx="4810796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0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DB30B0-8CF1-4ADC-84F8-FB87DFE6E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08" y="741022"/>
            <a:ext cx="6348862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7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4FB27-85B6-4BD7-A444-68749CD40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0" y="599680"/>
            <a:ext cx="5087060" cy="5658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F3F4D-A1B6-48A3-92EC-BA3D8EE00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627" y="599680"/>
            <a:ext cx="568721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2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8771D-BD03-4D1A-8CFD-8C156E342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7759"/>
            <a:ext cx="5029902" cy="2162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5176DC-770A-46F0-B69F-8340EFA14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7" y="628256"/>
            <a:ext cx="4963218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9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829FE-4108-4970-9033-C71B5164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9" y="609206"/>
            <a:ext cx="3153215" cy="5639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EB10A-C2DB-454D-8945-B9B670EC6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206"/>
            <a:ext cx="3143689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6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938A3-AEBD-416A-BC24-087E7B789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10" y="604443"/>
            <a:ext cx="7554379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0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D59D4-1359-4201-850D-56FD6F7136FD}"/>
              </a:ext>
            </a:extLst>
          </p:cNvPr>
          <p:cNvSpPr txBox="1"/>
          <p:nvPr/>
        </p:nvSpPr>
        <p:spPr>
          <a:xfrm>
            <a:off x="4632960" y="309490"/>
            <a:ext cx="37420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2.Approach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556EF-FB0F-4F6E-A92F-258266014A65}"/>
              </a:ext>
            </a:extLst>
          </p:cNvPr>
          <p:cNvSpPr txBox="1"/>
          <p:nvPr/>
        </p:nvSpPr>
        <p:spPr>
          <a:xfrm>
            <a:off x="126609" y="1181686"/>
            <a:ext cx="5205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1. Database Structure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94541-6F00-4CD6-8D4B-E93C0FF24A9A}"/>
              </a:ext>
            </a:extLst>
          </p:cNvPr>
          <p:cNvSpPr txBox="1"/>
          <p:nvPr/>
        </p:nvSpPr>
        <p:spPr>
          <a:xfrm>
            <a:off x="309489" y="2067951"/>
            <a:ext cx="116199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Database: company database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Schema: employee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- Table: Employees</a:t>
            </a:r>
          </a:p>
          <a:p>
            <a:r>
              <a:rPr lang="en-US" sz="2400" dirty="0"/>
              <a:t>              Departments</a:t>
            </a:r>
          </a:p>
          <a:p>
            <a:r>
              <a:rPr lang="en-US" sz="2400" dirty="0"/>
              <a:t>              Projects</a:t>
            </a:r>
          </a:p>
          <a:p>
            <a:r>
              <a:rPr lang="en-US" sz="2400" dirty="0"/>
              <a:t>              Assignments</a:t>
            </a:r>
          </a:p>
          <a:p>
            <a:endParaRPr lang="en-US" sz="2400" dirty="0"/>
          </a:p>
          <a:p>
            <a:r>
              <a:rPr lang="en-US" sz="2400" dirty="0"/>
              <a:t>- Constraint: PRIMARY</a:t>
            </a:r>
            <a:r>
              <a:rPr lang="en-US" dirty="0"/>
              <a:t> </a:t>
            </a:r>
            <a:r>
              <a:rPr lang="en-US" sz="2400" dirty="0"/>
              <a:t>KEY</a:t>
            </a:r>
          </a:p>
          <a:p>
            <a:r>
              <a:rPr lang="en-US" sz="2400" dirty="0"/>
              <a:t>                       FOREIGN KEY</a:t>
            </a:r>
          </a:p>
          <a:p>
            <a:r>
              <a:rPr lang="en-US" sz="2400" dirty="0"/>
              <a:t>                       UNIQUE</a:t>
            </a:r>
          </a:p>
          <a:p>
            <a:r>
              <a:rPr lang="en-US" sz="2400" dirty="0"/>
              <a:t>                       CHECK</a:t>
            </a:r>
          </a:p>
        </p:txBody>
      </p:sp>
    </p:spTree>
    <p:extLst>
      <p:ext uri="{BB962C8B-B14F-4D97-AF65-F5344CB8AC3E}">
        <p14:creationId xmlns:p14="http://schemas.microsoft.com/office/powerpoint/2010/main" val="370775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F57A7F-1EA3-4D10-BD50-E58F6B0C4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78197"/>
              </p:ext>
            </p:extLst>
          </p:nvPr>
        </p:nvGraphicFramePr>
        <p:xfrm>
          <a:off x="442351" y="480515"/>
          <a:ext cx="5226930" cy="18542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613465">
                  <a:extLst>
                    <a:ext uri="{9D8B030D-6E8A-4147-A177-3AD203B41FA5}">
                      <a16:colId xmlns:a16="http://schemas.microsoft.com/office/drawing/2014/main" val="845175688"/>
                    </a:ext>
                  </a:extLst>
                </a:gridCol>
                <a:gridCol w="2613465">
                  <a:extLst>
                    <a:ext uri="{9D8B030D-6E8A-4147-A177-3AD203B41FA5}">
                      <a16:colId xmlns:a16="http://schemas.microsoft.com/office/drawing/2014/main" val="623773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Column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7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IDENTITY(1,1),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FirstName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NVARCHAR(50) 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NVARCHAR(50) 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6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Hire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082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43BA13-C5EE-41D9-AB2B-26642775D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94395"/>
              </p:ext>
            </p:extLst>
          </p:nvPr>
        </p:nvGraphicFramePr>
        <p:xfrm>
          <a:off x="442352" y="4181100"/>
          <a:ext cx="5226930" cy="20167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610950">
                  <a:extLst>
                    <a:ext uri="{9D8B030D-6E8A-4147-A177-3AD203B41FA5}">
                      <a16:colId xmlns:a16="http://schemas.microsoft.com/office/drawing/2014/main" val="2282844536"/>
                    </a:ext>
                  </a:extLst>
                </a:gridCol>
                <a:gridCol w="2615980">
                  <a:extLst>
                    <a:ext uri="{9D8B030D-6E8A-4147-A177-3AD203B41FA5}">
                      <a16:colId xmlns:a16="http://schemas.microsoft.com/office/drawing/2014/main" val="2973353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Column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9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Department ID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IDENTITY(1,1)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Department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NVARCHAR(100)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88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NVARCHAR(100)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5605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BBD5DC-3351-4405-805C-BD883CEA7483}"/>
              </a:ext>
            </a:extLst>
          </p:cNvPr>
          <p:cNvSpPr txBox="1"/>
          <p:nvPr/>
        </p:nvSpPr>
        <p:spPr>
          <a:xfrm>
            <a:off x="442351" y="126609"/>
            <a:ext cx="161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66AB-059F-44C3-BF43-F5E873DEC968}"/>
              </a:ext>
            </a:extLst>
          </p:cNvPr>
          <p:cNvSpPr txBox="1"/>
          <p:nvPr/>
        </p:nvSpPr>
        <p:spPr>
          <a:xfrm>
            <a:off x="442351" y="3798277"/>
            <a:ext cx="161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7590E-0577-4343-8F5D-43A9D94B3A28}"/>
              </a:ext>
            </a:extLst>
          </p:cNvPr>
          <p:cNvSpPr txBox="1"/>
          <p:nvPr/>
        </p:nvSpPr>
        <p:spPr>
          <a:xfrm>
            <a:off x="6522720" y="1219162"/>
            <a:ext cx="54301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Constraint:</a:t>
            </a:r>
          </a:p>
          <a:p>
            <a:endParaRPr lang="en-US" dirty="0"/>
          </a:p>
          <a:p>
            <a:r>
              <a:rPr lang="en-US" dirty="0"/>
              <a:t>- TABLE Employees</a:t>
            </a:r>
          </a:p>
          <a:p>
            <a:r>
              <a:rPr lang="en-US" dirty="0"/>
              <a:t>PRIMARY KEY (Employee ID);</a:t>
            </a:r>
          </a:p>
          <a:p>
            <a:endParaRPr lang="en-US" dirty="0"/>
          </a:p>
          <a:p>
            <a:r>
              <a:rPr lang="en-US" dirty="0"/>
              <a:t>- TABLE Departments</a:t>
            </a:r>
          </a:p>
          <a:p>
            <a:r>
              <a:rPr lang="en-US" dirty="0"/>
              <a:t>PRIMARY KEY (Department ID);</a:t>
            </a:r>
          </a:p>
          <a:p>
            <a:endParaRPr lang="en-US" dirty="0"/>
          </a:p>
          <a:p>
            <a:r>
              <a:rPr lang="en-US" dirty="0"/>
              <a:t>- TABLE Employees</a:t>
            </a:r>
          </a:p>
          <a:p>
            <a:r>
              <a:rPr lang="en-US" dirty="0"/>
              <a:t>FOREIGN KEY (Department ID) REFERENCES Departments(Department ID);</a:t>
            </a:r>
          </a:p>
          <a:p>
            <a:endParaRPr lang="en-US" dirty="0"/>
          </a:p>
          <a:p>
            <a:r>
              <a:rPr lang="en-US" dirty="0"/>
              <a:t>- TABLE Departments</a:t>
            </a:r>
          </a:p>
          <a:p>
            <a:r>
              <a:rPr lang="en-US" dirty="0"/>
              <a:t>UNIQUE (Department Name);</a:t>
            </a:r>
          </a:p>
        </p:txBody>
      </p:sp>
    </p:spTree>
    <p:extLst>
      <p:ext uri="{BB962C8B-B14F-4D97-AF65-F5344CB8AC3E}">
        <p14:creationId xmlns:p14="http://schemas.microsoft.com/office/powerpoint/2010/main" val="315996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A4D909-BAB1-4394-BA42-5D332E3AA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95466"/>
              </p:ext>
            </p:extLst>
          </p:nvPr>
        </p:nvGraphicFramePr>
        <p:xfrm>
          <a:off x="400149" y="563490"/>
          <a:ext cx="5695852" cy="18491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863556">
                  <a:extLst>
                    <a:ext uri="{9D8B030D-6E8A-4147-A177-3AD203B41FA5}">
                      <a16:colId xmlns:a16="http://schemas.microsoft.com/office/drawing/2014/main" val="2399329639"/>
                    </a:ext>
                  </a:extLst>
                </a:gridCol>
                <a:gridCol w="2832296">
                  <a:extLst>
                    <a:ext uri="{9D8B030D-6E8A-4147-A177-3AD203B41FA5}">
                      <a16:colId xmlns:a16="http://schemas.microsoft.com/office/drawing/2014/main" val="3147208586"/>
                    </a:ext>
                  </a:extLst>
                </a:gridCol>
              </a:tblGrid>
              <a:tr h="369824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Column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28634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Project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IDENTITY(1,1)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84034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Project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NVARCHAR(100)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90204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13851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494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48A998-B323-45FF-9CAF-1FA86F430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60168"/>
              </p:ext>
            </p:extLst>
          </p:nvPr>
        </p:nvGraphicFramePr>
        <p:xfrm>
          <a:off x="400148" y="3938953"/>
          <a:ext cx="5695852" cy="18491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847926">
                  <a:extLst>
                    <a:ext uri="{9D8B030D-6E8A-4147-A177-3AD203B41FA5}">
                      <a16:colId xmlns:a16="http://schemas.microsoft.com/office/drawing/2014/main" val="2974789821"/>
                    </a:ext>
                  </a:extLst>
                </a:gridCol>
                <a:gridCol w="2847926">
                  <a:extLst>
                    <a:ext uri="{9D8B030D-6E8A-4147-A177-3AD203B41FA5}">
                      <a16:colId xmlns:a16="http://schemas.microsoft.com/office/drawing/2014/main" val="3298231945"/>
                    </a:ext>
                  </a:extLst>
                </a:gridCol>
              </a:tblGrid>
              <a:tr h="358986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Column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3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Assignment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IDENTITY(1,1)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25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varchar(100) 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2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5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405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8781945-9652-4A6A-9E05-884654E2117D}"/>
              </a:ext>
            </a:extLst>
          </p:cNvPr>
          <p:cNvSpPr txBox="1"/>
          <p:nvPr/>
        </p:nvSpPr>
        <p:spPr>
          <a:xfrm>
            <a:off x="400148" y="225083"/>
            <a:ext cx="255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0BDDF-C86F-4C75-A19C-02670F38324C}"/>
              </a:ext>
            </a:extLst>
          </p:cNvPr>
          <p:cNvSpPr txBox="1"/>
          <p:nvPr/>
        </p:nvSpPr>
        <p:spPr>
          <a:xfrm>
            <a:off x="548640" y="3541486"/>
            <a:ext cx="209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97EE7-3DCA-436F-882D-380F7C1F13EC}"/>
              </a:ext>
            </a:extLst>
          </p:cNvPr>
          <p:cNvSpPr txBox="1"/>
          <p:nvPr/>
        </p:nvSpPr>
        <p:spPr>
          <a:xfrm>
            <a:off x="6496148" y="0"/>
            <a:ext cx="6096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Constraint:</a:t>
            </a:r>
          </a:p>
          <a:p>
            <a:r>
              <a:rPr lang="en-US" dirty="0"/>
              <a:t>- ALTER TABLE Projects              - ALTER TABLE Assignments</a:t>
            </a:r>
          </a:p>
          <a:p>
            <a:r>
              <a:rPr lang="en-US" dirty="0"/>
              <a:t>PRIMARY KEY (Project ID);       PRIMARY KEY (Assignment ID);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ALTER TABLE Assignments</a:t>
            </a:r>
          </a:p>
          <a:p>
            <a:r>
              <a:rPr lang="en-US" dirty="0"/>
              <a:t>FOREIGN KEY (Employee ID) </a:t>
            </a:r>
          </a:p>
          <a:p>
            <a:r>
              <a:rPr lang="en-US" dirty="0"/>
              <a:t>EFERENCES Employees(Employee ID);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- ALTER TABLE Assignments</a:t>
            </a:r>
          </a:p>
          <a:p>
            <a:r>
              <a:rPr lang="en-US" dirty="0"/>
              <a:t>FOREIGN KEY (Project ID) REFERENCES Projects(Project ID);</a:t>
            </a:r>
          </a:p>
          <a:p>
            <a:endParaRPr lang="en-US" dirty="0"/>
          </a:p>
          <a:p>
            <a:r>
              <a:rPr lang="en-US" dirty="0"/>
              <a:t>- ALTER TABLE Projects</a:t>
            </a:r>
          </a:p>
          <a:p>
            <a:r>
              <a:rPr lang="en-US" dirty="0"/>
              <a:t> UNIQUE (Project Name);</a:t>
            </a:r>
          </a:p>
          <a:p>
            <a:endParaRPr lang="en-US" dirty="0"/>
          </a:p>
          <a:p>
            <a:r>
              <a:rPr lang="en-US" dirty="0"/>
              <a:t>- ALTER TABLE Assignments</a:t>
            </a:r>
          </a:p>
          <a:p>
            <a:r>
              <a:rPr lang="en-US" dirty="0"/>
              <a:t>CHECK (End Date &gt;= StartDate);</a:t>
            </a:r>
          </a:p>
          <a:p>
            <a:endParaRPr lang="en-US" dirty="0"/>
          </a:p>
          <a:p>
            <a:r>
              <a:rPr lang="en-US" dirty="0"/>
              <a:t> - ALTER TABLE Projects</a:t>
            </a:r>
          </a:p>
          <a:p>
            <a:r>
              <a:rPr lang="en-US" dirty="0"/>
              <a:t>CHECK (End Date &gt;= StartDate OR End Date IS NULL);</a:t>
            </a:r>
          </a:p>
          <a:p>
            <a:endParaRPr lang="en-US" dirty="0"/>
          </a:p>
          <a:p>
            <a:r>
              <a:rPr lang="en-US" dirty="0"/>
              <a:t>- ALTER TABLE Assignments</a:t>
            </a:r>
          </a:p>
          <a:p>
            <a:r>
              <a:rPr lang="en-US" dirty="0"/>
              <a:t>CHECK (Role != '');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3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D8FB5D-955D-4DE4-9ACC-8843F31BB53C}"/>
              </a:ext>
            </a:extLst>
          </p:cNvPr>
          <p:cNvSpPr txBox="1"/>
          <p:nvPr/>
        </p:nvSpPr>
        <p:spPr>
          <a:xfrm>
            <a:off x="0" y="365760"/>
            <a:ext cx="754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2. Stored Procedures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09B3D-0D59-4A42-BD3F-72CE2E24901B}"/>
              </a:ext>
            </a:extLst>
          </p:cNvPr>
          <p:cNvSpPr txBox="1"/>
          <p:nvPr/>
        </p:nvSpPr>
        <p:spPr>
          <a:xfrm>
            <a:off x="182880" y="1139483"/>
            <a:ext cx="1180279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Stored Procedures Created:</a:t>
            </a:r>
          </a:p>
          <a:p>
            <a:endParaRPr lang="en-US" sz="2400" dirty="0"/>
          </a:p>
          <a:p>
            <a:r>
              <a:rPr lang="en-US" sz="2400" dirty="0"/>
              <a:t>- Create Tables: Generates all required tables.</a:t>
            </a:r>
          </a:p>
          <a:p>
            <a:endParaRPr lang="en-US" sz="2400" dirty="0"/>
          </a:p>
          <a:p>
            <a:r>
              <a:rPr lang="en-US" sz="2400" dirty="0"/>
              <a:t>- Create Constraints And Relationships: Applies necessary constraints to ensure data integrity.</a:t>
            </a:r>
          </a:p>
          <a:p>
            <a:endParaRPr lang="en-US" sz="2400" dirty="0"/>
          </a:p>
          <a:p>
            <a:r>
              <a:rPr lang="en-US" sz="2400" dirty="0"/>
              <a:t>- Insert Data From Another Database: Populates tables from a specified source database.</a:t>
            </a:r>
          </a:p>
          <a:p>
            <a:endParaRPr lang="en-US" sz="2400" dirty="0"/>
          </a:p>
          <a:p>
            <a:r>
              <a:rPr lang="en-US" sz="2400" dirty="0"/>
              <a:t>- Perform Query Tasks: Executes specific queries to validate data and generate insights.</a:t>
            </a:r>
          </a:p>
          <a:p>
            <a:endParaRPr lang="en-US" sz="2400" dirty="0"/>
          </a:p>
          <a:p>
            <a:r>
              <a:rPr lang="en-US" sz="2400" dirty="0"/>
              <a:t>- Create Views: Establishes views to simplify data retrieval for reporting and analysis.</a:t>
            </a:r>
          </a:p>
          <a:p>
            <a:endParaRPr lang="en-US" sz="2400" dirty="0"/>
          </a:p>
          <a:p>
            <a:r>
              <a:rPr lang="en-US" sz="2400" dirty="0"/>
              <a:t>- Run All Setup Procedures: A master procedure that orchestrates the execution of all setup procedures in the correct order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2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81DE7-181C-4FD1-BF27-034496DD1CEF}"/>
              </a:ext>
            </a:extLst>
          </p:cNvPr>
          <p:cNvSpPr txBox="1"/>
          <p:nvPr/>
        </p:nvSpPr>
        <p:spPr>
          <a:xfrm>
            <a:off x="206326" y="3207434"/>
            <a:ext cx="1177934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4. Execution of Procedures</a:t>
            </a:r>
          </a:p>
          <a:p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/>
              <a:t>A separate script was created to execute all stored procedures in the correct order to set up the database structure and populate it with initial data.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71D88-441C-4150-968F-3B560D8E55D7}"/>
              </a:ext>
            </a:extLst>
          </p:cNvPr>
          <p:cNvSpPr txBox="1"/>
          <p:nvPr/>
        </p:nvSpPr>
        <p:spPr>
          <a:xfrm>
            <a:off x="206326" y="253220"/>
            <a:ext cx="117793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3. Use of Common Table Expressions (CTEs)</a:t>
            </a:r>
          </a:p>
          <a:p>
            <a:endParaRPr lang="en-US" dirty="0"/>
          </a:p>
          <a:p>
            <a:r>
              <a:rPr lang="en-US" sz="2400" dirty="0"/>
              <a:t>CTEs were utilized in the Employee Project Assignments view to enhance readability and maintainability. This modular approach allows for easier debugging and understanding of complex queries.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2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3D975-3976-4A31-BA76-69907B119874}"/>
              </a:ext>
            </a:extLst>
          </p:cNvPr>
          <p:cNvSpPr txBox="1"/>
          <p:nvPr/>
        </p:nvSpPr>
        <p:spPr>
          <a:xfrm>
            <a:off x="4389120" y="835178"/>
            <a:ext cx="54582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3.Challenge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1E609-A6C6-4258-B255-3F44ADEA20C9}"/>
              </a:ext>
            </a:extLst>
          </p:cNvPr>
          <p:cNvSpPr txBox="1"/>
          <p:nvPr/>
        </p:nvSpPr>
        <p:spPr>
          <a:xfrm>
            <a:off x="138332" y="2690336"/>
            <a:ext cx="11915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faced difficulty during creating the stored procedure </a:t>
            </a:r>
            <a:r>
              <a:rPr lang="en-US" sz="2400" b="1" dirty="0"/>
              <a:t>Create Views </a:t>
            </a:r>
            <a:r>
              <a:rPr lang="en-US" sz="2400" dirty="0"/>
              <a:t>because creating view inside stored procedure is not allowed in SQL Server. To overcome this, dynamic SQL is used within a stored procedure to create the view.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4CD79-EA70-4891-B314-9CE5402D9916}"/>
              </a:ext>
            </a:extLst>
          </p:cNvPr>
          <p:cNvSpPr txBox="1"/>
          <p:nvPr/>
        </p:nvSpPr>
        <p:spPr>
          <a:xfrm>
            <a:off x="138332" y="2110154"/>
            <a:ext cx="56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C1EC01-E45D-4199-A19B-B25A7EECFF87}"/>
              </a:ext>
            </a:extLst>
          </p:cNvPr>
          <p:cNvSpPr txBox="1"/>
          <p:nvPr/>
        </p:nvSpPr>
        <p:spPr>
          <a:xfrm>
            <a:off x="0" y="0"/>
            <a:ext cx="58099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companydatabase</a:t>
            </a:r>
            <a:r>
              <a:rPr lang="en-US" dirty="0"/>
              <a:t>;</a:t>
            </a:r>
          </a:p>
          <a:p>
            <a:r>
              <a:rPr lang="en-US" dirty="0"/>
              <a:t>GO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CREATE PROCEDURE </a:t>
            </a:r>
            <a:r>
              <a:rPr lang="en-US" dirty="0" err="1"/>
              <a:t>CreateViews</a:t>
            </a:r>
            <a:endParaRPr lang="en-US" dirty="0"/>
          </a:p>
          <a:p>
            <a:r>
              <a:rPr lang="en-US" dirty="0"/>
              <a:t>AS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DECLARE @SQL NVARCHAR(MAX);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SET @SQL = N'</a:t>
            </a:r>
          </a:p>
          <a:p>
            <a:r>
              <a:rPr lang="en-US" dirty="0"/>
              <a:t>    CREATE OR ALTER VIEW </a:t>
            </a:r>
            <a:r>
              <a:rPr lang="en-US" dirty="0" err="1"/>
              <a:t>EmployeeProjectAssignments</a:t>
            </a:r>
            <a:r>
              <a:rPr lang="en-US" dirty="0"/>
              <a:t> AS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</a:t>
            </a:r>
            <a:r>
              <a:rPr lang="en-US" dirty="0" err="1"/>
              <a:t>e.FirstName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e.LastName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d.DepartmentName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p.ProjectName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a.StartDate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a.EndDate</a:t>
            </a:r>
            <a:r>
              <a:rPr lang="en-US" dirty="0"/>
              <a:t>,</a:t>
            </a:r>
          </a:p>
          <a:p>
            <a:r>
              <a:rPr lang="en-US" dirty="0"/>
              <a:t>        DATEDIFF(DAY, </a:t>
            </a:r>
            <a:r>
              <a:rPr lang="en-US" dirty="0" err="1"/>
              <a:t>a.StartDate</a:t>
            </a:r>
            <a:r>
              <a:rPr lang="en-US" dirty="0"/>
              <a:t>, </a:t>
            </a:r>
            <a:r>
              <a:rPr lang="en-US" dirty="0" err="1"/>
              <a:t>a.EndDate</a:t>
            </a:r>
            <a:r>
              <a:rPr lang="en-US" dirty="0"/>
              <a:t>) AS </a:t>
            </a:r>
            <a:r>
              <a:rPr lang="en-US" dirty="0" err="1"/>
              <a:t>AssignmentDuration</a:t>
            </a:r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AC254-98A9-4111-BFF0-8F819CF3386F}"/>
              </a:ext>
            </a:extLst>
          </p:cNvPr>
          <p:cNvSpPr txBox="1"/>
          <p:nvPr/>
        </p:nvSpPr>
        <p:spPr>
          <a:xfrm>
            <a:off x="6096000" y="267286"/>
            <a:ext cx="59178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</a:p>
          <a:p>
            <a:r>
              <a:rPr lang="en-US" dirty="0"/>
              <a:t>        Employees e</a:t>
            </a:r>
          </a:p>
          <a:p>
            <a:r>
              <a:rPr lang="en-US" dirty="0"/>
              <a:t>    JOIN</a:t>
            </a:r>
          </a:p>
          <a:p>
            <a:r>
              <a:rPr lang="en-US" dirty="0"/>
              <a:t>        Assignments a ON </a:t>
            </a:r>
            <a:r>
              <a:rPr lang="en-US" dirty="0" err="1"/>
              <a:t>e.EmployeeID</a:t>
            </a:r>
            <a:r>
              <a:rPr lang="en-US" dirty="0"/>
              <a:t> = </a:t>
            </a:r>
            <a:r>
              <a:rPr lang="en-US" dirty="0" err="1"/>
              <a:t>a.EmployeeID</a:t>
            </a:r>
            <a:endParaRPr lang="en-US" dirty="0"/>
          </a:p>
          <a:p>
            <a:r>
              <a:rPr lang="en-US" dirty="0"/>
              <a:t>    JOIN</a:t>
            </a:r>
          </a:p>
          <a:p>
            <a:r>
              <a:rPr lang="en-US" dirty="0"/>
              <a:t>        Projects p ON </a:t>
            </a:r>
            <a:r>
              <a:rPr lang="en-US" dirty="0" err="1"/>
              <a:t>a.ProjectID</a:t>
            </a:r>
            <a:r>
              <a:rPr lang="en-US" dirty="0"/>
              <a:t> = </a:t>
            </a:r>
            <a:r>
              <a:rPr lang="en-US" dirty="0" err="1"/>
              <a:t>p.ProjectID</a:t>
            </a:r>
            <a:endParaRPr lang="en-US" dirty="0"/>
          </a:p>
          <a:p>
            <a:r>
              <a:rPr lang="en-US" dirty="0"/>
              <a:t>    JOIN</a:t>
            </a:r>
          </a:p>
          <a:p>
            <a:r>
              <a:rPr lang="en-US" dirty="0"/>
              <a:t>        Departments d ON </a:t>
            </a:r>
            <a:r>
              <a:rPr lang="en-US" dirty="0" err="1"/>
              <a:t>e.DepartmentID</a:t>
            </a:r>
            <a:r>
              <a:rPr lang="en-US" dirty="0"/>
              <a:t> = </a:t>
            </a:r>
            <a:r>
              <a:rPr lang="en-US" dirty="0" err="1"/>
              <a:t>d.DepartmentID</a:t>
            </a:r>
            <a:r>
              <a:rPr lang="en-US" dirty="0"/>
              <a:t>;</a:t>
            </a:r>
          </a:p>
          <a:p>
            <a:r>
              <a:rPr lang="en-US" dirty="0"/>
              <a:t>    ';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EXEC </a:t>
            </a:r>
            <a:r>
              <a:rPr lang="en-US" dirty="0" err="1"/>
              <a:t>sp_executesql</a:t>
            </a:r>
            <a:r>
              <a:rPr lang="en-US" dirty="0"/>
              <a:t> @SQL;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GO</a:t>
            </a:r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B8BEE7B-2C60-4230-A579-AA3042B6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78423"/>
            <a:ext cx="125907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This approach dynamically creates or alter </a:t>
            </a:r>
            <a:r>
              <a:rPr kumimoji="0" lang="en-US" altLang="ja-JP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Employee Project Assignments 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view.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The use of </a:t>
            </a:r>
            <a:r>
              <a:rPr kumimoji="0" lang="en-US" altLang="ja-JP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sp_executesql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allows the dynamic SQL to be executed within the stored procedure.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3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BB933-65E8-4189-B143-BC2BFAF71B98}"/>
              </a:ext>
            </a:extLst>
          </p:cNvPr>
          <p:cNvSpPr txBox="1"/>
          <p:nvPr/>
        </p:nvSpPr>
        <p:spPr>
          <a:xfrm>
            <a:off x="5176911" y="253218"/>
            <a:ext cx="302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-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1ED737-5173-4FB4-B070-478863A38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936616"/>
            <a:ext cx="4363059" cy="5639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C81121-2896-46D8-93D6-F56FD46FD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18" y="936616"/>
            <a:ext cx="394390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9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743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Yu Gothic</vt:lpstr>
      <vt:lpstr>Yu Gothic</vt:lpstr>
      <vt:lpstr>Yu Gothic Light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Tasneem Mahmoud</dc:creator>
  <cp:lastModifiedBy>Tasneem Mahmoud</cp:lastModifiedBy>
  <cp:revision>11</cp:revision>
  <dcterms:created xsi:type="dcterms:W3CDTF">2024-07-16T22:28:51Z</dcterms:created>
  <dcterms:modified xsi:type="dcterms:W3CDTF">2024-07-17T00:04:52Z</dcterms:modified>
</cp:coreProperties>
</file>