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70" r:id="rId2"/>
    <p:sldId id="256" r:id="rId3"/>
    <p:sldId id="268" r:id="rId4"/>
    <p:sldId id="259" r:id="rId5"/>
    <p:sldId id="261" r:id="rId6"/>
    <p:sldId id="27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2"/>
  </p:normalViewPr>
  <p:slideViewPr>
    <p:cSldViewPr snapToGrid="0">
      <p:cViewPr varScale="1">
        <p:scale>
          <a:sx n="65" d="100"/>
          <a:sy n="65" d="100"/>
        </p:scale>
        <p:origin x="6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_rels/data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4.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svg" /><Relationship Id="rId1" Type="http://schemas.openxmlformats.org/officeDocument/2006/relationships/image" Target="../media/image1.png" /><Relationship Id="rId6" Type="http://schemas.openxmlformats.org/officeDocument/2006/relationships/image" Target="../media/image6.svg" /><Relationship Id="rId5" Type="http://schemas.openxmlformats.org/officeDocument/2006/relationships/image" Target="../media/image5.png" /><Relationship Id="rId4" Type="http://schemas.openxmlformats.org/officeDocument/2006/relationships/image" Target="../media/image4.svg"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AE3275-69BF-4F17-8003-9B77623BAFB6}"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EF69341C-9970-40E0-8426-05A1DB57F642}">
      <dgm:prSet custT="1"/>
      <dgm:spPr/>
      <dgm:t>
        <a:bodyPr/>
        <a:lstStyle/>
        <a:p>
          <a:r>
            <a:rPr lang="en-GB" sz="2000" dirty="0">
              <a:latin typeface="Times New Roman" panose="02020603050405020304" pitchFamily="18" charset="0"/>
              <a:cs typeface="Times New Roman" panose="02020603050405020304" pitchFamily="18" charset="0"/>
            </a:rPr>
            <a:t>The services received by women and their babies during six weeks following the childbirth and also the physical, mental and social support received by women during that time, referred to postpartum health care services (Hasan,2017). Postnatal period is critical to the health and survival of a mother and her new born child. During the hours and days after birth of a child is the most vulnerable time for both mother </a:t>
          </a:r>
          <a:r>
            <a:rPr lang="en-GB" sz="2000">
              <a:latin typeface="Times New Roman" panose="02020603050405020304" pitchFamily="18" charset="0"/>
              <a:cs typeface="Times New Roman" panose="02020603050405020304" pitchFamily="18" charset="0"/>
            </a:rPr>
            <a:t>and child. </a:t>
          </a:r>
          <a:endParaRPr lang="en-US" sz="2000" dirty="0">
            <a:latin typeface="Times New Roman" panose="02020603050405020304" pitchFamily="18" charset="0"/>
            <a:cs typeface="Times New Roman" panose="02020603050405020304" pitchFamily="18" charset="0"/>
          </a:endParaRPr>
        </a:p>
      </dgm:t>
    </dgm:pt>
    <dgm:pt modelId="{801773B2-4757-4BE7-91BC-EFCEA79785C6}" type="parTrans" cxnId="{85577D38-3894-4CE2-999E-F9BC92D7664A}">
      <dgm:prSet/>
      <dgm:spPr/>
      <dgm:t>
        <a:bodyPr/>
        <a:lstStyle/>
        <a:p>
          <a:endParaRPr lang="en-US"/>
        </a:p>
      </dgm:t>
    </dgm:pt>
    <dgm:pt modelId="{31C1F82D-369B-4357-A794-4AA6E6E9890D}" type="sibTrans" cxnId="{85577D38-3894-4CE2-999E-F9BC92D7664A}">
      <dgm:prSet/>
      <dgm:spPr/>
      <dgm:t>
        <a:bodyPr/>
        <a:lstStyle/>
        <a:p>
          <a:endParaRPr lang="en-US"/>
        </a:p>
      </dgm:t>
    </dgm:pt>
    <dgm:pt modelId="{8A3220DB-7EA4-4975-9DDD-55181FFE1FD5}">
      <dgm:prSet/>
      <dgm:spPr/>
      <dgm:t>
        <a:bodyPr/>
        <a:lstStyle/>
        <a:p>
          <a:endParaRPr lang="en-US" b="0" i="0" dirty="0"/>
        </a:p>
      </dgm:t>
    </dgm:pt>
    <dgm:pt modelId="{6C25E36B-8081-48C8-98AF-3A2E0CF1B8F6}" type="parTrans" cxnId="{30A04DDC-724A-4022-94C3-48CBEA1DDF48}">
      <dgm:prSet/>
      <dgm:spPr/>
      <dgm:t>
        <a:bodyPr/>
        <a:lstStyle/>
        <a:p>
          <a:endParaRPr lang="en-US"/>
        </a:p>
      </dgm:t>
    </dgm:pt>
    <dgm:pt modelId="{D82A66D6-3DCE-46F8-B49D-193A9E2FBA14}" type="sibTrans" cxnId="{30A04DDC-724A-4022-94C3-48CBEA1DDF48}">
      <dgm:prSet/>
      <dgm:spPr/>
      <dgm:t>
        <a:bodyPr/>
        <a:lstStyle/>
        <a:p>
          <a:endParaRPr lang="en-US"/>
        </a:p>
      </dgm:t>
    </dgm:pt>
    <dgm:pt modelId="{22F4FD3E-0A95-A34D-975B-FDBF9795E48B}" type="pres">
      <dgm:prSet presAssocID="{1FAE3275-69BF-4F17-8003-9B77623BAFB6}" presName="vert0" presStyleCnt="0">
        <dgm:presLayoutVars>
          <dgm:dir/>
          <dgm:animOne val="branch"/>
          <dgm:animLvl val="lvl"/>
        </dgm:presLayoutVars>
      </dgm:prSet>
      <dgm:spPr/>
    </dgm:pt>
    <dgm:pt modelId="{94110597-4B79-5944-B1EB-58BE8A215A97}" type="pres">
      <dgm:prSet presAssocID="{EF69341C-9970-40E0-8426-05A1DB57F642}" presName="thickLine" presStyleLbl="alignNode1" presStyleIdx="0" presStyleCnt="2"/>
      <dgm:spPr/>
    </dgm:pt>
    <dgm:pt modelId="{379706B4-CB5D-BE49-A833-3EF4C7A35083}" type="pres">
      <dgm:prSet presAssocID="{EF69341C-9970-40E0-8426-05A1DB57F642}" presName="horz1" presStyleCnt="0"/>
      <dgm:spPr/>
    </dgm:pt>
    <dgm:pt modelId="{ADD5B676-D910-5C4A-8BED-6C36853DB45D}" type="pres">
      <dgm:prSet presAssocID="{EF69341C-9970-40E0-8426-05A1DB57F642}" presName="tx1" presStyleLbl="revTx" presStyleIdx="0" presStyleCnt="2"/>
      <dgm:spPr/>
    </dgm:pt>
    <dgm:pt modelId="{41BC97CA-2921-CE4C-B336-F97C028A0C4B}" type="pres">
      <dgm:prSet presAssocID="{EF69341C-9970-40E0-8426-05A1DB57F642}" presName="vert1" presStyleCnt="0"/>
      <dgm:spPr/>
    </dgm:pt>
    <dgm:pt modelId="{8C416676-1EF2-1848-8537-FF89B4804592}" type="pres">
      <dgm:prSet presAssocID="{8A3220DB-7EA4-4975-9DDD-55181FFE1FD5}" presName="thickLine" presStyleLbl="alignNode1" presStyleIdx="1" presStyleCnt="2"/>
      <dgm:spPr/>
    </dgm:pt>
    <dgm:pt modelId="{9323BCD5-FEE1-B647-900F-0F6C56DA6160}" type="pres">
      <dgm:prSet presAssocID="{8A3220DB-7EA4-4975-9DDD-55181FFE1FD5}" presName="horz1" presStyleCnt="0"/>
      <dgm:spPr/>
    </dgm:pt>
    <dgm:pt modelId="{DC6AF0AD-C045-0E4B-8095-ABA67C95AFCB}" type="pres">
      <dgm:prSet presAssocID="{8A3220DB-7EA4-4975-9DDD-55181FFE1FD5}" presName="tx1" presStyleLbl="revTx" presStyleIdx="1" presStyleCnt="2"/>
      <dgm:spPr/>
    </dgm:pt>
    <dgm:pt modelId="{E7C63123-0948-774C-B845-216AA064AE34}" type="pres">
      <dgm:prSet presAssocID="{8A3220DB-7EA4-4975-9DDD-55181FFE1FD5}" presName="vert1" presStyleCnt="0"/>
      <dgm:spPr/>
    </dgm:pt>
  </dgm:ptLst>
  <dgm:cxnLst>
    <dgm:cxn modelId="{338F150D-237E-AF46-BCAA-46854E8AF249}" type="presOf" srcId="{1FAE3275-69BF-4F17-8003-9B77623BAFB6}" destId="{22F4FD3E-0A95-A34D-975B-FDBF9795E48B}" srcOrd="0" destOrd="0" presId="urn:microsoft.com/office/officeart/2008/layout/LinedList"/>
    <dgm:cxn modelId="{85577D38-3894-4CE2-999E-F9BC92D7664A}" srcId="{1FAE3275-69BF-4F17-8003-9B77623BAFB6}" destId="{EF69341C-9970-40E0-8426-05A1DB57F642}" srcOrd="0" destOrd="0" parTransId="{801773B2-4757-4BE7-91BC-EFCEA79785C6}" sibTransId="{31C1F82D-369B-4357-A794-4AA6E6E9890D}"/>
    <dgm:cxn modelId="{951D595F-DE40-B64D-96EF-5A470CBB3F9D}" type="presOf" srcId="{8A3220DB-7EA4-4975-9DDD-55181FFE1FD5}" destId="{DC6AF0AD-C045-0E4B-8095-ABA67C95AFCB}" srcOrd="0" destOrd="0" presId="urn:microsoft.com/office/officeart/2008/layout/LinedList"/>
    <dgm:cxn modelId="{DC284282-61CF-514F-B28A-269F77BF11B8}" type="presOf" srcId="{EF69341C-9970-40E0-8426-05A1DB57F642}" destId="{ADD5B676-D910-5C4A-8BED-6C36853DB45D}" srcOrd="0" destOrd="0" presId="urn:microsoft.com/office/officeart/2008/layout/LinedList"/>
    <dgm:cxn modelId="{30A04DDC-724A-4022-94C3-48CBEA1DDF48}" srcId="{1FAE3275-69BF-4F17-8003-9B77623BAFB6}" destId="{8A3220DB-7EA4-4975-9DDD-55181FFE1FD5}" srcOrd="1" destOrd="0" parTransId="{6C25E36B-8081-48C8-98AF-3A2E0CF1B8F6}" sibTransId="{D82A66D6-3DCE-46F8-B49D-193A9E2FBA14}"/>
    <dgm:cxn modelId="{85636965-04B7-3346-8E38-172B3CE426AF}" type="presParOf" srcId="{22F4FD3E-0A95-A34D-975B-FDBF9795E48B}" destId="{94110597-4B79-5944-B1EB-58BE8A215A97}" srcOrd="0" destOrd="0" presId="urn:microsoft.com/office/officeart/2008/layout/LinedList"/>
    <dgm:cxn modelId="{DD178AF8-3CE1-B440-B93A-15D21B380AFE}" type="presParOf" srcId="{22F4FD3E-0A95-A34D-975B-FDBF9795E48B}" destId="{379706B4-CB5D-BE49-A833-3EF4C7A35083}" srcOrd="1" destOrd="0" presId="urn:microsoft.com/office/officeart/2008/layout/LinedList"/>
    <dgm:cxn modelId="{62B1F7D3-8305-5149-A95B-02C3801CE602}" type="presParOf" srcId="{379706B4-CB5D-BE49-A833-3EF4C7A35083}" destId="{ADD5B676-D910-5C4A-8BED-6C36853DB45D}" srcOrd="0" destOrd="0" presId="urn:microsoft.com/office/officeart/2008/layout/LinedList"/>
    <dgm:cxn modelId="{2873A50C-9F67-2040-8317-9EDABA7092FC}" type="presParOf" srcId="{379706B4-CB5D-BE49-A833-3EF4C7A35083}" destId="{41BC97CA-2921-CE4C-B336-F97C028A0C4B}" srcOrd="1" destOrd="0" presId="urn:microsoft.com/office/officeart/2008/layout/LinedList"/>
    <dgm:cxn modelId="{9A8DDE1D-42AA-FF4F-84D7-0260BF1164A2}" type="presParOf" srcId="{22F4FD3E-0A95-A34D-975B-FDBF9795E48B}" destId="{8C416676-1EF2-1848-8537-FF89B4804592}" srcOrd="2" destOrd="0" presId="urn:microsoft.com/office/officeart/2008/layout/LinedList"/>
    <dgm:cxn modelId="{457964B1-FCB3-DE46-8C39-0FABA2DC1C95}" type="presParOf" srcId="{22F4FD3E-0A95-A34D-975B-FDBF9795E48B}" destId="{9323BCD5-FEE1-B647-900F-0F6C56DA6160}" srcOrd="3" destOrd="0" presId="urn:microsoft.com/office/officeart/2008/layout/LinedList"/>
    <dgm:cxn modelId="{A13AEAFA-0FF2-5E4F-B96D-FC77B520C9DF}" type="presParOf" srcId="{9323BCD5-FEE1-B647-900F-0F6C56DA6160}" destId="{DC6AF0AD-C045-0E4B-8095-ABA67C95AFCB}" srcOrd="0" destOrd="0" presId="urn:microsoft.com/office/officeart/2008/layout/LinedList"/>
    <dgm:cxn modelId="{B63770D5-E39D-9347-9A2B-B3B145712408}" type="presParOf" srcId="{9323BCD5-FEE1-B647-900F-0F6C56DA6160}" destId="{E7C63123-0948-774C-B845-216AA064AE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110587-9233-4A19-9D83-FAB1B0851BE8}"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9EC603E1-004E-194D-AA64-5313B607D2F1}">
      <dgm:prSet/>
      <dgm:spPr/>
      <dgm:t>
        <a:bodyPr/>
        <a:lstStyle/>
        <a:p>
          <a:r>
            <a:rPr lang="en-US"/>
            <a:t>1. Study Design : Qualitative research </a:t>
          </a:r>
        </a:p>
      </dgm:t>
    </dgm:pt>
    <dgm:pt modelId="{288A5B5F-6ADF-D54B-80FB-ECD8A1E75496}" type="parTrans" cxnId="{6EBCB396-9FE0-C444-B6EE-43A0D6B583C1}">
      <dgm:prSet/>
      <dgm:spPr/>
      <dgm:t>
        <a:bodyPr/>
        <a:lstStyle/>
        <a:p>
          <a:endParaRPr lang="en-US"/>
        </a:p>
      </dgm:t>
    </dgm:pt>
    <dgm:pt modelId="{3223BB80-1D82-3D47-923A-482B3B3BAB46}" type="sibTrans" cxnId="{6EBCB396-9FE0-C444-B6EE-43A0D6B583C1}">
      <dgm:prSet/>
      <dgm:spPr/>
      <dgm:t>
        <a:bodyPr/>
        <a:lstStyle/>
        <a:p>
          <a:endParaRPr lang="en-US"/>
        </a:p>
      </dgm:t>
    </dgm:pt>
    <dgm:pt modelId="{4E56D86F-17D9-8A4C-8EB2-117740440823}">
      <dgm:prSet/>
      <dgm:spPr/>
      <dgm:t>
        <a:bodyPr/>
        <a:lstStyle/>
        <a:p>
          <a:pPr>
            <a:lnSpc>
              <a:spcPct val="100000"/>
            </a:lnSpc>
          </a:pPr>
          <a:r>
            <a:rPr lang="en-US" dirty="0"/>
            <a:t>2. Study setting: </a:t>
          </a:r>
          <a:r>
            <a:rPr lang="en-US" dirty="0" err="1"/>
            <a:t>Kazi</a:t>
          </a:r>
          <a:r>
            <a:rPr lang="en-US" dirty="0"/>
            <a:t> Tula and </a:t>
          </a:r>
          <a:r>
            <a:rPr lang="en-US" dirty="0" err="1"/>
            <a:t>Uposhohor</a:t>
          </a:r>
          <a:r>
            <a:rPr lang="en-US" dirty="0"/>
            <a:t> slums(</a:t>
          </a:r>
          <a:r>
            <a:rPr lang="en-US" dirty="0" err="1"/>
            <a:t>Tero</a:t>
          </a:r>
          <a:r>
            <a:rPr lang="en-US" dirty="0"/>
            <a:t> </a:t>
          </a:r>
          <a:r>
            <a:rPr lang="en-US" dirty="0" err="1"/>
            <a:t>Ratan</a:t>
          </a:r>
          <a:r>
            <a:rPr lang="en-US" dirty="0"/>
            <a:t>) </a:t>
          </a:r>
        </a:p>
      </dgm:t>
    </dgm:pt>
    <dgm:pt modelId="{BBFE8851-9AFB-6A46-B93B-1164539B70DC}" type="parTrans" cxnId="{7862E6D9-53CB-F24B-A0D8-4B28311F765B}">
      <dgm:prSet/>
      <dgm:spPr/>
      <dgm:t>
        <a:bodyPr/>
        <a:lstStyle/>
        <a:p>
          <a:endParaRPr lang="en-US"/>
        </a:p>
      </dgm:t>
    </dgm:pt>
    <dgm:pt modelId="{1FCC27B7-A9E5-EE48-B70D-BBD035BF0B16}" type="sibTrans" cxnId="{7862E6D9-53CB-F24B-A0D8-4B28311F765B}">
      <dgm:prSet/>
      <dgm:spPr/>
      <dgm:t>
        <a:bodyPr/>
        <a:lstStyle/>
        <a:p>
          <a:endParaRPr lang="en-US"/>
        </a:p>
      </dgm:t>
    </dgm:pt>
    <dgm:pt modelId="{61AA1F93-D3D4-A847-B485-9D7FD1548B49}">
      <dgm:prSet/>
      <dgm:spPr/>
      <dgm:t>
        <a:bodyPr/>
        <a:lstStyle/>
        <a:p>
          <a:pPr>
            <a:lnSpc>
              <a:spcPct val="100000"/>
            </a:lnSpc>
          </a:pPr>
          <a:r>
            <a:rPr lang="en-US" dirty="0"/>
            <a:t>3.Sampling process : </a:t>
          </a:r>
          <a:r>
            <a:rPr lang="en-US" dirty="0" err="1"/>
            <a:t>Pugrposive</a:t>
          </a:r>
          <a:r>
            <a:rPr lang="en-US" dirty="0"/>
            <a:t> sampling </a:t>
          </a:r>
        </a:p>
      </dgm:t>
    </dgm:pt>
    <dgm:pt modelId="{782EC573-E716-2641-8517-421B14155858}" type="parTrans" cxnId="{48D92E4C-E829-0B4A-8BFD-85DE69084CB3}">
      <dgm:prSet/>
      <dgm:spPr/>
      <dgm:t>
        <a:bodyPr/>
        <a:lstStyle/>
        <a:p>
          <a:endParaRPr lang="en-US"/>
        </a:p>
      </dgm:t>
    </dgm:pt>
    <dgm:pt modelId="{EC3F4951-08B8-9745-A57D-3AA3CD6D42EA}" type="sibTrans" cxnId="{48D92E4C-E829-0B4A-8BFD-85DE69084CB3}">
      <dgm:prSet/>
      <dgm:spPr/>
      <dgm:t>
        <a:bodyPr/>
        <a:lstStyle/>
        <a:p>
          <a:endParaRPr lang="en-US"/>
        </a:p>
      </dgm:t>
    </dgm:pt>
    <dgm:pt modelId="{F42E972C-B3B9-4E4D-A275-A55248B38328}">
      <dgm:prSet/>
      <dgm:spPr/>
      <dgm:t>
        <a:bodyPr/>
        <a:lstStyle/>
        <a:p>
          <a:pPr>
            <a:lnSpc>
              <a:spcPct val="100000"/>
            </a:lnSpc>
          </a:pPr>
          <a:r>
            <a:rPr lang="en-US"/>
            <a:t>4.Sources of data : Primary &amp; secondary sources </a:t>
          </a:r>
          <a:endParaRPr lang="en-US" dirty="0"/>
        </a:p>
      </dgm:t>
    </dgm:pt>
    <dgm:pt modelId="{2FFD9456-C382-1A4C-BD23-96B99CF15BD0}" type="parTrans" cxnId="{312BC461-D604-D046-BE27-457A50AA491F}">
      <dgm:prSet/>
      <dgm:spPr/>
      <dgm:t>
        <a:bodyPr/>
        <a:lstStyle/>
        <a:p>
          <a:endParaRPr lang="en-US"/>
        </a:p>
      </dgm:t>
    </dgm:pt>
    <dgm:pt modelId="{A06BA317-53BD-E34F-8CB4-80967D7D7587}" type="sibTrans" cxnId="{312BC461-D604-D046-BE27-457A50AA491F}">
      <dgm:prSet/>
      <dgm:spPr/>
      <dgm:t>
        <a:bodyPr/>
        <a:lstStyle/>
        <a:p>
          <a:endParaRPr lang="en-US"/>
        </a:p>
      </dgm:t>
    </dgm:pt>
    <dgm:pt modelId="{9BF3780C-C500-5447-927C-A5AC3CE3836B}">
      <dgm:prSet/>
      <dgm:spPr/>
      <dgm:t>
        <a:bodyPr/>
        <a:lstStyle/>
        <a:p>
          <a:pPr>
            <a:lnSpc>
              <a:spcPct val="100000"/>
            </a:lnSpc>
          </a:pPr>
          <a:r>
            <a:rPr lang="en-US" dirty="0"/>
            <a:t>5. Data collection methods : IDI, FGD, KII</a:t>
          </a:r>
        </a:p>
      </dgm:t>
    </dgm:pt>
    <dgm:pt modelId="{7D11F7EA-72D3-3F4C-8D50-08646DEEFE71}" type="parTrans" cxnId="{F198FC93-AE74-DC4E-9395-69C27E6BD87E}">
      <dgm:prSet/>
      <dgm:spPr/>
      <dgm:t>
        <a:bodyPr/>
        <a:lstStyle/>
        <a:p>
          <a:endParaRPr lang="en-US"/>
        </a:p>
      </dgm:t>
    </dgm:pt>
    <dgm:pt modelId="{D5555476-D5C4-7F4D-B826-283F348EED36}" type="sibTrans" cxnId="{F198FC93-AE74-DC4E-9395-69C27E6BD87E}">
      <dgm:prSet/>
      <dgm:spPr/>
      <dgm:t>
        <a:bodyPr/>
        <a:lstStyle/>
        <a:p>
          <a:endParaRPr lang="en-US"/>
        </a:p>
      </dgm:t>
    </dgm:pt>
    <dgm:pt modelId="{A07D01B7-F7D5-9447-9204-AC72FD320CBF}">
      <dgm:prSet/>
      <dgm:spPr/>
      <dgm:t>
        <a:bodyPr/>
        <a:lstStyle/>
        <a:p>
          <a:r>
            <a:rPr lang="en-US"/>
            <a:t>6. Data analysis : Thematic data analysis</a:t>
          </a:r>
        </a:p>
      </dgm:t>
    </dgm:pt>
    <dgm:pt modelId="{8B6BA568-9D36-A74A-8292-328F1B765F1A}" type="parTrans" cxnId="{197423C6-043C-CE41-A566-FAE34CAB851F}">
      <dgm:prSet/>
      <dgm:spPr/>
      <dgm:t>
        <a:bodyPr/>
        <a:lstStyle/>
        <a:p>
          <a:endParaRPr lang="en-US"/>
        </a:p>
      </dgm:t>
    </dgm:pt>
    <dgm:pt modelId="{E4A7EDC6-B9E9-A243-864F-496ABF6AEAB6}" type="sibTrans" cxnId="{197423C6-043C-CE41-A566-FAE34CAB851F}">
      <dgm:prSet/>
      <dgm:spPr/>
      <dgm:t>
        <a:bodyPr/>
        <a:lstStyle/>
        <a:p>
          <a:endParaRPr lang="en-US"/>
        </a:p>
      </dgm:t>
    </dgm:pt>
    <dgm:pt modelId="{D7A4D6EE-DD2C-074B-8E80-370EF57094AB}" type="pres">
      <dgm:prSet presAssocID="{8F110587-9233-4A19-9D83-FAB1B0851BE8}" presName="Name0" presStyleCnt="0">
        <dgm:presLayoutVars>
          <dgm:dir/>
          <dgm:resizeHandles val="exact"/>
        </dgm:presLayoutVars>
      </dgm:prSet>
      <dgm:spPr/>
    </dgm:pt>
    <dgm:pt modelId="{57A4A046-46BA-4649-9665-925A398BF38D}" type="pres">
      <dgm:prSet presAssocID="{9EC603E1-004E-194D-AA64-5313B607D2F1}" presName="node" presStyleLbl="node1" presStyleIdx="0" presStyleCnt="6">
        <dgm:presLayoutVars>
          <dgm:bulletEnabled val="1"/>
        </dgm:presLayoutVars>
      </dgm:prSet>
      <dgm:spPr/>
    </dgm:pt>
    <dgm:pt modelId="{76E43EDF-D2A3-F046-B87B-5EFE49DCB61A}" type="pres">
      <dgm:prSet presAssocID="{3223BB80-1D82-3D47-923A-482B3B3BAB46}" presName="sibTrans" presStyleLbl="sibTrans1D1" presStyleIdx="0" presStyleCnt="5"/>
      <dgm:spPr/>
    </dgm:pt>
    <dgm:pt modelId="{E7C7EC40-1C17-3841-B19C-C0DED5FDAF09}" type="pres">
      <dgm:prSet presAssocID="{3223BB80-1D82-3D47-923A-482B3B3BAB46}" presName="connectorText" presStyleLbl="sibTrans1D1" presStyleIdx="0" presStyleCnt="5"/>
      <dgm:spPr/>
    </dgm:pt>
    <dgm:pt modelId="{72EE91A0-4868-984E-BD48-ED8A8735D3F0}" type="pres">
      <dgm:prSet presAssocID="{4E56D86F-17D9-8A4C-8EB2-117740440823}" presName="node" presStyleLbl="node1" presStyleIdx="1" presStyleCnt="6">
        <dgm:presLayoutVars>
          <dgm:bulletEnabled val="1"/>
        </dgm:presLayoutVars>
      </dgm:prSet>
      <dgm:spPr/>
    </dgm:pt>
    <dgm:pt modelId="{8C32971A-F988-B549-8EAE-21799EA11D4D}" type="pres">
      <dgm:prSet presAssocID="{1FCC27B7-A9E5-EE48-B70D-BBD035BF0B16}" presName="sibTrans" presStyleLbl="sibTrans1D1" presStyleIdx="1" presStyleCnt="5"/>
      <dgm:spPr/>
    </dgm:pt>
    <dgm:pt modelId="{AD513558-4BD5-9742-83C2-4870F636978A}" type="pres">
      <dgm:prSet presAssocID="{1FCC27B7-A9E5-EE48-B70D-BBD035BF0B16}" presName="connectorText" presStyleLbl="sibTrans1D1" presStyleIdx="1" presStyleCnt="5"/>
      <dgm:spPr/>
    </dgm:pt>
    <dgm:pt modelId="{1498C2C5-37E4-5340-8F29-B4A0A3DA879F}" type="pres">
      <dgm:prSet presAssocID="{61AA1F93-D3D4-A847-B485-9D7FD1548B49}" presName="node" presStyleLbl="node1" presStyleIdx="2" presStyleCnt="6">
        <dgm:presLayoutVars>
          <dgm:bulletEnabled val="1"/>
        </dgm:presLayoutVars>
      </dgm:prSet>
      <dgm:spPr/>
    </dgm:pt>
    <dgm:pt modelId="{813369D8-AF38-5248-A847-407E87F2E03E}" type="pres">
      <dgm:prSet presAssocID="{EC3F4951-08B8-9745-A57D-3AA3CD6D42EA}" presName="sibTrans" presStyleLbl="sibTrans1D1" presStyleIdx="2" presStyleCnt="5"/>
      <dgm:spPr/>
    </dgm:pt>
    <dgm:pt modelId="{4D585FE0-9C9B-F048-A3A1-6914A1B93015}" type="pres">
      <dgm:prSet presAssocID="{EC3F4951-08B8-9745-A57D-3AA3CD6D42EA}" presName="connectorText" presStyleLbl="sibTrans1D1" presStyleIdx="2" presStyleCnt="5"/>
      <dgm:spPr/>
    </dgm:pt>
    <dgm:pt modelId="{3EE86B38-6AE5-8A47-B484-C5479BAAB1DE}" type="pres">
      <dgm:prSet presAssocID="{F42E972C-B3B9-4E4D-A275-A55248B38328}" presName="node" presStyleLbl="node1" presStyleIdx="3" presStyleCnt="6">
        <dgm:presLayoutVars>
          <dgm:bulletEnabled val="1"/>
        </dgm:presLayoutVars>
      </dgm:prSet>
      <dgm:spPr/>
    </dgm:pt>
    <dgm:pt modelId="{49ACED16-4AF9-F34B-8F21-B9AA905A0286}" type="pres">
      <dgm:prSet presAssocID="{A06BA317-53BD-E34F-8CB4-80967D7D7587}" presName="sibTrans" presStyleLbl="sibTrans1D1" presStyleIdx="3" presStyleCnt="5"/>
      <dgm:spPr/>
    </dgm:pt>
    <dgm:pt modelId="{77DEC5A3-649A-9F44-96E2-9D70DCDA739D}" type="pres">
      <dgm:prSet presAssocID="{A06BA317-53BD-E34F-8CB4-80967D7D7587}" presName="connectorText" presStyleLbl="sibTrans1D1" presStyleIdx="3" presStyleCnt="5"/>
      <dgm:spPr/>
    </dgm:pt>
    <dgm:pt modelId="{2F00F7D0-98B5-AA4C-BEEB-A607A255D653}" type="pres">
      <dgm:prSet presAssocID="{9BF3780C-C500-5447-927C-A5AC3CE3836B}" presName="node" presStyleLbl="node1" presStyleIdx="4" presStyleCnt="6">
        <dgm:presLayoutVars>
          <dgm:bulletEnabled val="1"/>
        </dgm:presLayoutVars>
      </dgm:prSet>
      <dgm:spPr/>
    </dgm:pt>
    <dgm:pt modelId="{AA9848A6-4362-8F48-9639-D8AEF71E35BC}" type="pres">
      <dgm:prSet presAssocID="{D5555476-D5C4-7F4D-B826-283F348EED36}" presName="sibTrans" presStyleLbl="sibTrans1D1" presStyleIdx="4" presStyleCnt="5"/>
      <dgm:spPr/>
    </dgm:pt>
    <dgm:pt modelId="{C1979D80-0A82-1D43-B495-6899F057CE11}" type="pres">
      <dgm:prSet presAssocID="{D5555476-D5C4-7F4D-B826-283F348EED36}" presName="connectorText" presStyleLbl="sibTrans1D1" presStyleIdx="4" presStyleCnt="5"/>
      <dgm:spPr/>
    </dgm:pt>
    <dgm:pt modelId="{A0041972-1B78-C948-AEBB-FF7A37D5B244}" type="pres">
      <dgm:prSet presAssocID="{A07D01B7-F7D5-9447-9204-AC72FD320CBF}" presName="node" presStyleLbl="node1" presStyleIdx="5" presStyleCnt="6">
        <dgm:presLayoutVars>
          <dgm:bulletEnabled val="1"/>
        </dgm:presLayoutVars>
      </dgm:prSet>
      <dgm:spPr/>
    </dgm:pt>
  </dgm:ptLst>
  <dgm:cxnLst>
    <dgm:cxn modelId="{E9A67804-9AA9-7F40-844C-52108846532F}" type="presOf" srcId="{A06BA317-53BD-E34F-8CB4-80967D7D7587}" destId="{49ACED16-4AF9-F34B-8F21-B9AA905A0286}" srcOrd="0" destOrd="0" presId="urn:microsoft.com/office/officeart/2016/7/layout/RepeatingBendingProcessNew"/>
    <dgm:cxn modelId="{1AA0ED0B-85B0-4B4E-AB39-D040288A7293}" type="presOf" srcId="{D5555476-D5C4-7F4D-B826-283F348EED36}" destId="{AA9848A6-4362-8F48-9639-D8AEF71E35BC}" srcOrd="0" destOrd="0" presId="urn:microsoft.com/office/officeart/2016/7/layout/RepeatingBendingProcessNew"/>
    <dgm:cxn modelId="{704C0A12-47F3-4D45-A2D9-ACDF139819EC}" type="presOf" srcId="{4E56D86F-17D9-8A4C-8EB2-117740440823}" destId="{72EE91A0-4868-984E-BD48-ED8A8735D3F0}" srcOrd="0" destOrd="0" presId="urn:microsoft.com/office/officeart/2016/7/layout/RepeatingBendingProcessNew"/>
    <dgm:cxn modelId="{2560233A-BE27-3741-86CA-CF9C2D604766}" type="presOf" srcId="{EC3F4951-08B8-9745-A57D-3AA3CD6D42EA}" destId="{4D585FE0-9C9B-F048-A3A1-6914A1B93015}" srcOrd="1" destOrd="0" presId="urn:microsoft.com/office/officeart/2016/7/layout/RepeatingBendingProcessNew"/>
    <dgm:cxn modelId="{DA0DD65C-3849-E542-A4A5-6F33AFF5D9FD}" type="presOf" srcId="{F42E972C-B3B9-4E4D-A275-A55248B38328}" destId="{3EE86B38-6AE5-8A47-B484-C5479BAAB1DE}" srcOrd="0" destOrd="0" presId="urn:microsoft.com/office/officeart/2016/7/layout/RepeatingBendingProcessNew"/>
    <dgm:cxn modelId="{312BC461-D604-D046-BE27-457A50AA491F}" srcId="{8F110587-9233-4A19-9D83-FAB1B0851BE8}" destId="{F42E972C-B3B9-4E4D-A275-A55248B38328}" srcOrd="3" destOrd="0" parTransId="{2FFD9456-C382-1A4C-BD23-96B99CF15BD0}" sibTransId="{A06BA317-53BD-E34F-8CB4-80967D7D7587}"/>
    <dgm:cxn modelId="{D7B20046-69C2-E049-971D-F72088634F3B}" type="presOf" srcId="{EC3F4951-08B8-9745-A57D-3AA3CD6D42EA}" destId="{813369D8-AF38-5248-A847-407E87F2E03E}" srcOrd="0" destOrd="0" presId="urn:microsoft.com/office/officeart/2016/7/layout/RepeatingBendingProcessNew"/>
    <dgm:cxn modelId="{48D92E4C-E829-0B4A-8BFD-85DE69084CB3}" srcId="{8F110587-9233-4A19-9D83-FAB1B0851BE8}" destId="{61AA1F93-D3D4-A847-B485-9D7FD1548B49}" srcOrd="2" destOrd="0" parTransId="{782EC573-E716-2641-8517-421B14155858}" sibTransId="{EC3F4951-08B8-9745-A57D-3AA3CD6D42EA}"/>
    <dgm:cxn modelId="{3596424E-3661-974D-96CE-F06D385D0B84}" type="presOf" srcId="{A07D01B7-F7D5-9447-9204-AC72FD320CBF}" destId="{A0041972-1B78-C948-AEBB-FF7A37D5B244}" srcOrd="0" destOrd="0" presId="urn:microsoft.com/office/officeart/2016/7/layout/RepeatingBendingProcessNew"/>
    <dgm:cxn modelId="{68F23277-8C67-4246-B48F-456A310CB409}" type="presOf" srcId="{9EC603E1-004E-194D-AA64-5313B607D2F1}" destId="{57A4A046-46BA-4649-9665-925A398BF38D}" srcOrd="0" destOrd="0" presId="urn:microsoft.com/office/officeart/2016/7/layout/RepeatingBendingProcessNew"/>
    <dgm:cxn modelId="{87067E58-EE51-B84C-B09D-BDE3F497D639}" type="presOf" srcId="{D5555476-D5C4-7F4D-B826-283F348EED36}" destId="{C1979D80-0A82-1D43-B495-6899F057CE11}" srcOrd="1" destOrd="0" presId="urn:microsoft.com/office/officeart/2016/7/layout/RepeatingBendingProcessNew"/>
    <dgm:cxn modelId="{F198FC93-AE74-DC4E-9395-69C27E6BD87E}" srcId="{8F110587-9233-4A19-9D83-FAB1B0851BE8}" destId="{9BF3780C-C500-5447-927C-A5AC3CE3836B}" srcOrd="4" destOrd="0" parTransId="{7D11F7EA-72D3-3F4C-8D50-08646DEEFE71}" sibTransId="{D5555476-D5C4-7F4D-B826-283F348EED36}"/>
    <dgm:cxn modelId="{88A13895-F4A1-4643-85C7-9B86FD1AE092}" type="presOf" srcId="{61AA1F93-D3D4-A847-B485-9D7FD1548B49}" destId="{1498C2C5-37E4-5340-8F29-B4A0A3DA879F}" srcOrd="0" destOrd="0" presId="urn:microsoft.com/office/officeart/2016/7/layout/RepeatingBendingProcessNew"/>
    <dgm:cxn modelId="{6EBCB396-9FE0-C444-B6EE-43A0D6B583C1}" srcId="{8F110587-9233-4A19-9D83-FAB1B0851BE8}" destId="{9EC603E1-004E-194D-AA64-5313B607D2F1}" srcOrd="0" destOrd="0" parTransId="{288A5B5F-6ADF-D54B-80FB-ECD8A1E75496}" sibTransId="{3223BB80-1D82-3D47-923A-482B3B3BAB46}"/>
    <dgm:cxn modelId="{197423C6-043C-CE41-A566-FAE34CAB851F}" srcId="{8F110587-9233-4A19-9D83-FAB1B0851BE8}" destId="{A07D01B7-F7D5-9447-9204-AC72FD320CBF}" srcOrd="5" destOrd="0" parTransId="{8B6BA568-9D36-A74A-8292-328F1B765F1A}" sibTransId="{E4A7EDC6-B9E9-A243-864F-496ABF6AEAB6}"/>
    <dgm:cxn modelId="{EAF6A3C6-8DD6-DA4E-80F3-73A7059B0BB3}" type="presOf" srcId="{1FCC27B7-A9E5-EE48-B70D-BBD035BF0B16}" destId="{8C32971A-F988-B549-8EAE-21799EA11D4D}" srcOrd="0" destOrd="0" presId="urn:microsoft.com/office/officeart/2016/7/layout/RepeatingBendingProcessNew"/>
    <dgm:cxn modelId="{3456B7D7-C7CA-BD40-964C-1D865303F0D7}" type="presOf" srcId="{9BF3780C-C500-5447-927C-A5AC3CE3836B}" destId="{2F00F7D0-98B5-AA4C-BEEB-A607A255D653}" srcOrd="0" destOrd="0" presId="urn:microsoft.com/office/officeart/2016/7/layout/RepeatingBendingProcessNew"/>
    <dgm:cxn modelId="{7862E6D9-53CB-F24B-A0D8-4B28311F765B}" srcId="{8F110587-9233-4A19-9D83-FAB1B0851BE8}" destId="{4E56D86F-17D9-8A4C-8EB2-117740440823}" srcOrd="1" destOrd="0" parTransId="{BBFE8851-9AFB-6A46-B93B-1164539B70DC}" sibTransId="{1FCC27B7-A9E5-EE48-B70D-BBD035BF0B16}"/>
    <dgm:cxn modelId="{3D2501E3-BA81-B042-B962-65BB598DBA34}" type="presOf" srcId="{A06BA317-53BD-E34F-8CB4-80967D7D7587}" destId="{77DEC5A3-649A-9F44-96E2-9D70DCDA739D}" srcOrd="1" destOrd="0" presId="urn:microsoft.com/office/officeart/2016/7/layout/RepeatingBendingProcessNew"/>
    <dgm:cxn modelId="{6E0F34EC-D75C-7C46-9227-27710BA9ABAD}" type="presOf" srcId="{3223BB80-1D82-3D47-923A-482B3B3BAB46}" destId="{76E43EDF-D2A3-F046-B87B-5EFE49DCB61A}" srcOrd="0" destOrd="0" presId="urn:microsoft.com/office/officeart/2016/7/layout/RepeatingBendingProcessNew"/>
    <dgm:cxn modelId="{F09AD5EC-C5D7-DC4B-A791-895FCF636BB3}" type="presOf" srcId="{8F110587-9233-4A19-9D83-FAB1B0851BE8}" destId="{D7A4D6EE-DD2C-074B-8E80-370EF57094AB}" srcOrd="0" destOrd="0" presId="urn:microsoft.com/office/officeart/2016/7/layout/RepeatingBendingProcessNew"/>
    <dgm:cxn modelId="{E7DEE6F6-214C-AC48-A381-F78350162C13}" type="presOf" srcId="{3223BB80-1D82-3D47-923A-482B3B3BAB46}" destId="{E7C7EC40-1C17-3841-B19C-C0DED5FDAF09}" srcOrd="1" destOrd="0" presId="urn:microsoft.com/office/officeart/2016/7/layout/RepeatingBendingProcessNew"/>
    <dgm:cxn modelId="{3708A2FD-3FDA-524A-8486-2636D87C4CAE}" type="presOf" srcId="{1FCC27B7-A9E5-EE48-B70D-BBD035BF0B16}" destId="{AD513558-4BD5-9742-83C2-4870F636978A}" srcOrd="1" destOrd="0" presId="urn:microsoft.com/office/officeart/2016/7/layout/RepeatingBendingProcessNew"/>
    <dgm:cxn modelId="{7872D0C4-FC90-3843-A776-0B6A8572A185}" type="presParOf" srcId="{D7A4D6EE-DD2C-074B-8E80-370EF57094AB}" destId="{57A4A046-46BA-4649-9665-925A398BF38D}" srcOrd="0" destOrd="0" presId="urn:microsoft.com/office/officeart/2016/7/layout/RepeatingBendingProcessNew"/>
    <dgm:cxn modelId="{92AEF66A-1AD3-9241-9D07-91AAC7C39E95}" type="presParOf" srcId="{D7A4D6EE-DD2C-074B-8E80-370EF57094AB}" destId="{76E43EDF-D2A3-F046-B87B-5EFE49DCB61A}" srcOrd="1" destOrd="0" presId="urn:microsoft.com/office/officeart/2016/7/layout/RepeatingBendingProcessNew"/>
    <dgm:cxn modelId="{79D73A53-D9A7-DC45-B7B3-BB57CCD58722}" type="presParOf" srcId="{76E43EDF-D2A3-F046-B87B-5EFE49DCB61A}" destId="{E7C7EC40-1C17-3841-B19C-C0DED5FDAF09}" srcOrd="0" destOrd="0" presId="urn:microsoft.com/office/officeart/2016/7/layout/RepeatingBendingProcessNew"/>
    <dgm:cxn modelId="{8A1E122E-7481-2042-A866-5C8364A420F5}" type="presParOf" srcId="{D7A4D6EE-DD2C-074B-8E80-370EF57094AB}" destId="{72EE91A0-4868-984E-BD48-ED8A8735D3F0}" srcOrd="2" destOrd="0" presId="urn:microsoft.com/office/officeart/2016/7/layout/RepeatingBendingProcessNew"/>
    <dgm:cxn modelId="{CC00CDB5-29AE-9143-84B6-8665D5A1F8DD}" type="presParOf" srcId="{D7A4D6EE-DD2C-074B-8E80-370EF57094AB}" destId="{8C32971A-F988-B549-8EAE-21799EA11D4D}" srcOrd="3" destOrd="0" presId="urn:microsoft.com/office/officeart/2016/7/layout/RepeatingBendingProcessNew"/>
    <dgm:cxn modelId="{F101303B-A406-D34A-928A-488C793680D6}" type="presParOf" srcId="{8C32971A-F988-B549-8EAE-21799EA11D4D}" destId="{AD513558-4BD5-9742-83C2-4870F636978A}" srcOrd="0" destOrd="0" presId="urn:microsoft.com/office/officeart/2016/7/layout/RepeatingBendingProcessNew"/>
    <dgm:cxn modelId="{3B60DCB1-E8BE-064D-818E-D202CB3EF2C4}" type="presParOf" srcId="{D7A4D6EE-DD2C-074B-8E80-370EF57094AB}" destId="{1498C2C5-37E4-5340-8F29-B4A0A3DA879F}" srcOrd="4" destOrd="0" presId="urn:microsoft.com/office/officeart/2016/7/layout/RepeatingBendingProcessNew"/>
    <dgm:cxn modelId="{FA2CBFED-2FA4-554B-BBB2-C9CBB7B6B58C}" type="presParOf" srcId="{D7A4D6EE-DD2C-074B-8E80-370EF57094AB}" destId="{813369D8-AF38-5248-A847-407E87F2E03E}" srcOrd="5" destOrd="0" presId="urn:microsoft.com/office/officeart/2016/7/layout/RepeatingBendingProcessNew"/>
    <dgm:cxn modelId="{293730C6-8FFD-0941-B804-BD0AA112B145}" type="presParOf" srcId="{813369D8-AF38-5248-A847-407E87F2E03E}" destId="{4D585FE0-9C9B-F048-A3A1-6914A1B93015}" srcOrd="0" destOrd="0" presId="urn:microsoft.com/office/officeart/2016/7/layout/RepeatingBendingProcessNew"/>
    <dgm:cxn modelId="{E8D9B5A1-A646-9E40-ABB2-CE426DEF6D6D}" type="presParOf" srcId="{D7A4D6EE-DD2C-074B-8E80-370EF57094AB}" destId="{3EE86B38-6AE5-8A47-B484-C5479BAAB1DE}" srcOrd="6" destOrd="0" presId="urn:microsoft.com/office/officeart/2016/7/layout/RepeatingBendingProcessNew"/>
    <dgm:cxn modelId="{2746B6B6-AEB6-BE4B-8E68-4FB3B169362F}" type="presParOf" srcId="{D7A4D6EE-DD2C-074B-8E80-370EF57094AB}" destId="{49ACED16-4AF9-F34B-8F21-B9AA905A0286}" srcOrd="7" destOrd="0" presId="urn:microsoft.com/office/officeart/2016/7/layout/RepeatingBendingProcessNew"/>
    <dgm:cxn modelId="{8BCFC0E3-F236-5C42-BD97-E1BFA1012CF3}" type="presParOf" srcId="{49ACED16-4AF9-F34B-8F21-B9AA905A0286}" destId="{77DEC5A3-649A-9F44-96E2-9D70DCDA739D}" srcOrd="0" destOrd="0" presId="urn:microsoft.com/office/officeart/2016/7/layout/RepeatingBendingProcessNew"/>
    <dgm:cxn modelId="{D1FCB056-D997-B341-B1D8-1FDC4B6A09DE}" type="presParOf" srcId="{D7A4D6EE-DD2C-074B-8E80-370EF57094AB}" destId="{2F00F7D0-98B5-AA4C-BEEB-A607A255D653}" srcOrd="8" destOrd="0" presId="urn:microsoft.com/office/officeart/2016/7/layout/RepeatingBendingProcessNew"/>
    <dgm:cxn modelId="{3B1FDC8F-4259-6247-A2FE-F97B3D97B26B}" type="presParOf" srcId="{D7A4D6EE-DD2C-074B-8E80-370EF57094AB}" destId="{AA9848A6-4362-8F48-9639-D8AEF71E35BC}" srcOrd="9" destOrd="0" presId="urn:microsoft.com/office/officeart/2016/7/layout/RepeatingBendingProcessNew"/>
    <dgm:cxn modelId="{27A27908-84B2-5A4E-A7F9-C65B81E1F7E4}" type="presParOf" srcId="{AA9848A6-4362-8F48-9639-D8AEF71E35BC}" destId="{C1979D80-0A82-1D43-B495-6899F057CE11}" srcOrd="0" destOrd="0" presId="urn:microsoft.com/office/officeart/2016/7/layout/RepeatingBendingProcessNew"/>
    <dgm:cxn modelId="{C5025E7D-74BF-F643-9955-60E21B9A3366}" type="presParOf" srcId="{D7A4D6EE-DD2C-074B-8E80-370EF57094AB}" destId="{A0041972-1B78-C948-AEBB-FF7A37D5B24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6FF5E6-9C95-4392-9AE4-E0ED3E29A3DA}"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843B03-8B49-4289-B7BC-47C803559C3D}">
      <dgm:prSet/>
      <dgm:spPr/>
      <dgm:t>
        <a:bodyPr/>
        <a:lstStyle/>
        <a:p>
          <a:pPr>
            <a:defRPr cap="all"/>
          </a:pPr>
          <a:r>
            <a:rPr lang="en-US" dirty="0"/>
            <a:t>Rationale of the study</a:t>
          </a:r>
        </a:p>
      </dgm:t>
    </dgm:pt>
    <dgm:pt modelId="{9603F03D-2051-4A17-BF30-1EA0909D1152}" type="parTrans" cxnId="{A200C323-8720-4728-AB94-E532DB500AA9}">
      <dgm:prSet/>
      <dgm:spPr/>
      <dgm:t>
        <a:bodyPr/>
        <a:lstStyle/>
        <a:p>
          <a:endParaRPr lang="en-US"/>
        </a:p>
      </dgm:t>
    </dgm:pt>
    <dgm:pt modelId="{1F5A4695-555C-4C73-BFE8-B448581D1D52}" type="sibTrans" cxnId="{A200C323-8720-4728-AB94-E532DB500AA9}">
      <dgm:prSet/>
      <dgm:spPr/>
      <dgm:t>
        <a:bodyPr/>
        <a:lstStyle/>
        <a:p>
          <a:endParaRPr lang="en-US"/>
        </a:p>
      </dgm:t>
    </dgm:pt>
    <dgm:pt modelId="{C296CDF2-2402-4B53-BF8F-F3A4C0279B4A}">
      <dgm:prSet/>
      <dgm:spPr/>
      <dgm:t>
        <a:bodyPr/>
        <a:lstStyle/>
        <a:p>
          <a:pPr>
            <a:defRPr cap="all"/>
          </a:pPr>
          <a:r>
            <a:rPr lang="en-US" b="0" i="0"/>
            <a:t>Ethical consideration </a:t>
          </a:r>
          <a:endParaRPr lang="en-US"/>
        </a:p>
      </dgm:t>
    </dgm:pt>
    <dgm:pt modelId="{9D206D8F-3576-4E05-B7DB-833D23888AD7}" type="parTrans" cxnId="{E3B15DA9-E332-48E3-89A7-BE5531A97CA9}">
      <dgm:prSet/>
      <dgm:spPr/>
      <dgm:t>
        <a:bodyPr/>
        <a:lstStyle/>
        <a:p>
          <a:endParaRPr lang="en-US"/>
        </a:p>
      </dgm:t>
    </dgm:pt>
    <dgm:pt modelId="{CF110070-8A04-4363-8C54-A166ED436B54}" type="sibTrans" cxnId="{E3B15DA9-E332-48E3-89A7-BE5531A97CA9}">
      <dgm:prSet/>
      <dgm:spPr/>
      <dgm:t>
        <a:bodyPr/>
        <a:lstStyle/>
        <a:p>
          <a:endParaRPr lang="en-US"/>
        </a:p>
      </dgm:t>
    </dgm:pt>
    <dgm:pt modelId="{11DE764E-FC4A-43CC-815C-63EEBA9E3A45}">
      <dgm:prSet/>
      <dgm:spPr/>
      <dgm:t>
        <a:bodyPr/>
        <a:lstStyle/>
        <a:p>
          <a:pPr>
            <a:defRPr cap="all"/>
          </a:pPr>
          <a:r>
            <a:rPr lang="en-US" b="0" i="0"/>
            <a:t>Time frame</a:t>
          </a:r>
          <a:endParaRPr lang="en-US"/>
        </a:p>
      </dgm:t>
    </dgm:pt>
    <dgm:pt modelId="{1E1BEF9E-5A42-4070-AB67-508EDBCD3D1F}" type="parTrans" cxnId="{A027DFF2-2D49-4865-A18B-3CA4F7A0B267}">
      <dgm:prSet/>
      <dgm:spPr/>
      <dgm:t>
        <a:bodyPr/>
        <a:lstStyle/>
        <a:p>
          <a:endParaRPr lang="en-US"/>
        </a:p>
      </dgm:t>
    </dgm:pt>
    <dgm:pt modelId="{90B6C089-697B-45D4-8547-BFD570E430F5}" type="sibTrans" cxnId="{A027DFF2-2D49-4865-A18B-3CA4F7A0B267}">
      <dgm:prSet/>
      <dgm:spPr/>
      <dgm:t>
        <a:bodyPr/>
        <a:lstStyle/>
        <a:p>
          <a:endParaRPr lang="en-US"/>
        </a:p>
      </dgm:t>
    </dgm:pt>
    <dgm:pt modelId="{11FE3A2A-40E8-4715-9EDD-DA31A22BAB12}" type="pres">
      <dgm:prSet presAssocID="{D96FF5E6-9C95-4392-9AE4-E0ED3E29A3DA}" presName="root" presStyleCnt="0">
        <dgm:presLayoutVars>
          <dgm:dir/>
          <dgm:resizeHandles val="exact"/>
        </dgm:presLayoutVars>
      </dgm:prSet>
      <dgm:spPr/>
    </dgm:pt>
    <dgm:pt modelId="{48607495-9F65-47C5-A34F-D1773A3794B7}" type="pres">
      <dgm:prSet presAssocID="{EA843B03-8B49-4289-B7BC-47C803559C3D}" presName="compNode" presStyleCnt="0"/>
      <dgm:spPr/>
    </dgm:pt>
    <dgm:pt modelId="{B56AFD8A-FBAC-4662-86DB-2612C8823DB9}" type="pres">
      <dgm:prSet presAssocID="{EA843B03-8B49-4289-B7BC-47C803559C3D}" presName="iconBgRect" presStyleLbl="bgShp" presStyleIdx="0" presStyleCnt="3"/>
      <dgm:spPr/>
    </dgm:pt>
    <dgm:pt modelId="{B9A867F2-5BDD-492E-B190-2C5DA297A64F}" type="pres">
      <dgm:prSet presAssocID="{EA843B03-8B49-4289-B7BC-47C803559C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672BBC7E-5DE2-4418-B426-FA71A1383B69}" type="pres">
      <dgm:prSet presAssocID="{EA843B03-8B49-4289-B7BC-47C803559C3D}" presName="spaceRect" presStyleCnt="0"/>
      <dgm:spPr/>
    </dgm:pt>
    <dgm:pt modelId="{CDE01819-B53A-42A2-9B16-159647A0EF99}" type="pres">
      <dgm:prSet presAssocID="{EA843B03-8B49-4289-B7BC-47C803559C3D}" presName="textRect" presStyleLbl="revTx" presStyleIdx="0" presStyleCnt="3">
        <dgm:presLayoutVars>
          <dgm:chMax val="1"/>
          <dgm:chPref val="1"/>
        </dgm:presLayoutVars>
      </dgm:prSet>
      <dgm:spPr/>
    </dgm:pt>
    <dgm:pt modelId="{A1E84D7E-50A2-49AF-970E-6DA14E55C81D}" type="pres">
      <dgm:prSet presAssocID="{1F5A4695-555C-4C73-BFE8-B448581D1D52}" presName="sibTrans" presStyleCnt="0"/>
      <dgm:spPr/>
    </dgm:pt>
    <dgm:pt modelId="{64837F9C-BBB5-4765-A6CB-85F39F0D62CB}" type="pres">
      <dgm:prSet presAssocID="{C296CDF2-2402-4B53-BF8F-F3A4C0279B4A}" presName="compNode" presStyleCnt="0"/>
      <dgm:spPr/>
    </dgm:pt>
    <dgm:pt modelId="{B6C0576A-52A8-45D1-BFD1-D5022A594B72}" type="pres">
      <dgm:prSet presAssocID="{C296CDF2-2402-4B53-BF8F-F3A4C0279B4A}" presName="iconBgRect" presStyleLbl="bgShp" presStyleIdx="1" presStyleCnt="3"/>
      <dgm:spPr/>
    </dgm:pt>
    <dgm:pt modelId="{30D40B2F-E0F0-4C4D-AB49-819A8D7C3EFC}" type="pres">
      <dgm:prSet presAssocID="{C296CDF2-2402-4B53-BF8F-F3A4C0279B4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77A110AE-22CB-4545-8F6F-3622241868EF}" type="pres">
      <dgm:prSet presAssocID="{C296CDF2-2402-4B53-BF8F-F3A4C0279B4A}" presName="spaceRect" presStyleCnt="0"/>
      <dgm:spPr/>
    </dgm:pt>
    <dgm:pt modelId="{16FC1AA1-615E-4F3C-B55D-8E0FD531F995}" type="pres">
      <dgm:prSet presAssocID="{C296CDF2-2402-4B53-BF8F-F3A4C0279B4A}" presName="textRect" presStyleLbl="revTx" presStyleIdx="1" presStyleCnt="3">
        <dgm:presLayoutVars>
          <dgm:chMax val="1"/>
          <dgm:chPref val="1"/>
        </dgm:presLayoutVars>
      </dgm:prSet>
      <dgm:spPr/>
    </dgm:pt>
    <dgm:pt modelId="{47CB18BD-1F64-4EE4-9A46-5ABABB4E211B}" type="pres">
      <dgm:prSet presAssocID="{CF110070-8A04-4363-8C54-A166ED436B54}" presName="sibTrans" presStyleCnt="0"/>
      <dgm:spPr/>
    </dgm:pt>
    <dgm:pt modelId="{E624B421-4AF6-48DE-B24D-CD4EDC4C389B}" type="pres">
      <dgm:prSet presAssocID="{11DE764E-FC4A-43CC-815C-63EEBA9E3A45}" presName="compNode" presStyleCnt="0"/>
      <dgm:spPr/>
    </dgm:pt>
    <dgm:pt modelId="{EC2876A1-74C3-4E02-9C00-D0D86D582D84}" type="pres">
      <dgm:prSet presAssocID="{11DE764E-FC4A-43CC-815C-63EEBA9E3A45}" presName="iconBgRect" presStyleLbl="bgShp" presStyleIdx="2" presStyleCnt="3"/>
      <dgm:spPr/>
    </dgm:pt>
    <dgm:pt modelId="{397E3A46-3CB4-4CA6-9A59-06B3BCB4589B}" type="pres">
      <dgm:prSet presAssocID="{11DE764E-FC4A-43CC-815C-63EEBA9E3A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6E6B5BB-993A-45B1-A04E-0D6D679399D5}" type="pres">
      <dgm:prSet presAssocID="{11DE764E-FC4A-43CC-815C-63EEBA9E3A45}" presName="spaceRect" presStyleCnt="0"/>
      <dgm:spPr/>
    </dgm:pt>
    <dgm:pt modelId="{976C0824-0B94-4593-AD86-85220D8CEE2D}" type="pres">
      <dgm:prSet presAssocID="{11DE764E-FC4A-43CC-815C-63EEBA9E3A45}" presName="textRect" presStyleLbl="revTx" presStyleIdx="2" presStyleCnt="3">
        <dgm:presLayoutVars>
          <dgm:chMax val="1"/>
          <dgm:chPref val="1"/>
        </dgm:presLayoutVars>
      </dgm:prSet>
      <dgm:spPr/>
    </dgm:pt>
  </dgm:ptLst>
  <dgm:cxnLst>
    <dgm:cxn modelId="{A200C323-8720-4728-AB94-E532DB500AA9}" srcId="{D96FF5E6-9C95-4392-9AE4-E0ED3E29A3DA}" destId="{EA843B03-8B49-4289-B7BC-47C803559C3D}" srcOrd="0" destOrd="0" parTransId="{9603F03D-2051-4A17-BF30-1EA0909D1152}" sibTransId="{1F5A4695-555C-4C73-BFE8-B448581D1D52}"/>
    <dgm:cxn modelId="{57F84B38-E34F-46A5-896E-788DF2B22A56}" type="presOf" srcId="{EA843B03-8B49-4289-B7BC-47C803559C3D}" destId="{CDE01819-B53A-42A2-9B16-159647A0EF99}" srcOrd="0" destOrd="0" presId="urn:microsoft.com/office/officeart/2018/5/layout/IconCircleLabelList"/>
    <dgm:cxn modelId="{7BA1F48A-1082-47ED-B482-7574F8AF69DA}" type="presOf" srcId="{11DE764E-FC4A-43CC-815C-63EEBA9E3A45}" destId="{976C0824-0B94-4593-AD86-85220D8CEE2D}" srcOrd="0" destOrd="0" presId="urn:microsoft.com/office/officeart/2018/5/layout/IconCircleLabelList"/>
    <dgm:cxn modelId="{BAC11495-B485-426A-8B95-2E1D96D2D153}" type="presOf" srcId="{D96FF5E6-9C95-4392-9AE4-E0ED3E29A3DA}" destId="{11FE3A2A-40E8-4715-9EDD-DA31A22BAB12}" srcOrd="0" destOrd="0" presId="urn:microsoft.com/office/officeart/2018/5/layout/IconCircleLabelList"/>
    <dgm:cxn modelId="{E3B15DA9-E332-48E3-89A7-BE5531A97CA9}" srcId="{D96FF5E6-9C95-4392-9AE4-E0ED3E29A3DA}" destId="{C296CDF2-2402-4B53-BF8F-F3A4C0279B4A}" srcOrd="1" destOrd="0" parTransId="{9D206D8F-3576-4E05-B7DB-833D23888AD7}" sibTransId="{CF110070-8A04-4363-8C54-A166ED436B54}"/>
    <dgm:cxn modelId="{58320DBF-AFFE-46B6-A18C-3E7B30E86A67}" type="presOf" srcId="{C296CDF2-2402-4B53-BF8F-F3A4C0279B4A}" destId="{16FC1AA1-615E-4F3C-B55D-8E0FD531F995}" srcOrd="0" destOrd="0" presId="urn:microsoft.com/office/officeart/2018/5/layout/IconCircleLabelList"/>
    <dgm:cxn modelId="{A027DFF2-2D49-4865-A18B-3CA4F7A0B267}" srcId="{D96FF5E6-9C95-4392-9AE4-E0ED3E29A3DA}" destId="{11DE764E-FC4A-43CC-815C-63EEBA9E3A45}" srcOrd="2" destOrd="0" parTransId="{1E1BEF9E-5A42-4070-AB67-508EDBCD3D1F}" sibTransId="{90B6C089-697B-45D4-8547-BFD570E430F5}"/>
    <dgm:cxn modelId="{92CF62A7-25B8-4AFA-A64A-9AE08F261FF6}" type="presParOf" srcId="{11FE3A2A-40E8-4715-9EDD-DA31A22BAB12}" destId="{48607495-9F65-47C5-A34F-D1773A3794B7}" srcOrd="0" destOrd="0" presId="urn:microsoft.com/office/officeart/2018/5/layout/IconCircleLabelList"/>
    <dgm:cxn modelId="{9ED39F6A-6E11-40AF-A093-D710523142DB}" type="presParOf" srcId="{48607495-9F65-47C5-A34F-D1773A3794B7}" destId="{B56AFD8A-FBAC-4662-86DB-2612C8823DB9}" srcOrd="0" destOrd="0" presId="urn:microsoft.com/office/officeart/2018/5/layout/IconCircleLabelList"/>
    <dgm:cxn modelId="{EC365177-808D-4E13-BDD0-D8E3BC9E65A8}" type="presParOf" srcId="{48607495-9F65-47C5-A34F-D1773A3794B7}" destId="{B9A867F2-5BDD-492E-B190-2C5DA297A64F}" srcOrd="1" destOrd="0" presId="urn:microsoft.com/office/officeart/2018/5/layout/IconCircleLabelList"/>
    <dgm:cxn modelId="{7A657275-1C7B-4439-BC93-A7FD38760F41}" type="presParOf" srcId="{48607495-9F65-47C5-A34F-D1773A3794B7}" destId="{672BBC7E-5DE2-4418-B426-FA71A1383B69}" srcOrd="2" destOrd="0" presId="urn:microsoft.com/office/officeart/2018/5/layout/IconCircleLabelList"/>
    <dgm:cxn modelId="{D6BE7397-046C-4E7A-A471-BA04062FEBB2}" type="presParOf" srcId="{48607495-9F65-47C5-A34F-D1773A3794B7}" destId="{CDE01819-B53A-42A2-9B16-159647A0EF99}" srcOrd="3" destOrd="0" presId="urn:microsoft.com/office/officeart/2018/5/layout/IconCircleLabelList"/>
    <dgm:cxn modelId="{49243523-BEE4-4A5A-92B6-B0EB63408278}" type="presParOf" srcId="{11FE3A2A-40E8-4715-9EDD-DA31A22BAB12}" destId="{A1E84D7E-50A2-49AF-970E-6DA14E55C81D}" srcOrd="1" destOrd="0" presId="urn:microsoft.com/office/officeart/2018/5/layout/IconCircleLabelList"/>
    <dgm:cxn modelId="{3136713A-C2E6-458B-AEE8-00D42F88578B}" type="presParOf" srcId="{11FE3A2A-40E8-4715-9EDD-DA31A22BAB12}" destId="{64837F9C-BBB5-4765-A6CB-85F39F0D62CB}" srcOrd="2" destOrd="0" presId="urn:microsoft.com/office/officeart/2018/5/layout/IconCircleLabelList"/>
    <dgm:cxn modelId="{21200D49-670F-46EB-AC6B-046C887880AE}" type="presParOf" srcId="{64837F9C-BBB5-4765-A6CB-85F39F0D62CB}" destId="{B6C0576A-52A8-45D1-BFD1-D5022A594B72}" srcOrd="0" destOrd="0" presId="urn:microsoft.com/office/officeart/2018/5/layout/IconCircleLabelList"/>
    <dgm:cxn modelId="{C3006292-B7A3-4BC6-BAF6-9162E23DB367}" type="presParOf" srcId="{64837F9C-BBB5-4765-A6CB-85F39F0D62CB}" destId="{30D40B2F-E0F0-4C4D-AB49-819A8D7C3EFC}" srcOrd="1" destOrd="0" presId="urn:microsoft.com/office/officeart/2018/5/layout/IconCircleLabelList"/>
    <dgm:cxn modelId="{5BEC1336-AA29-4AE7-A3AF-69C8159BA4AA}" type="presParOf" srcId="{64837F9C-BBB5-4765-A6CB-85F39F0D62CB}" destId="{77A110AE-22CB-4545-8F6F-3622241868EF}" srcOrd="2" destOrd="0" presId="urn:microsoft.com/office/officeart/2018/5/layout/IconCircleLabelList"/>
    <dgm:cxn modelId="{200980AD-C5B7-417B-BB84-D4F4D52233E6}" type="presParOf" srcId="{64837F9C-BBB5-4765-A6CB-85F39F0D62CB}" destId="{16FC1AA1-615E-4F3C-B55D-8E0FD531F995}" srcOrd="3" destOrd="0" presId="urn:microsoft.com/office/officeart/2018/5/layout/IconCircleLabelList"/>
    <dgm:cxn modelId="{85BD7252-906E-44C3-A351-1D8A8EA915B8}" type="presParOf" srcId="{11FE3A2A-40E8-4715-9EDD-DA31A22BAB12}" destId="{47CB18BD-1F64-4EE4-9A46-5ABABB4E211B}" srcOrd="3" destOrd="0" presId="urn:microsoft.com/office/officeart/2018/5/layout/IconCircleLabelList"/>
    <dgm:cxn modelId="{60B9FDB8-8AA2-47F1-AB0D-BAE219652091}" type="presParOf" srcId="{11FE3A2A-40E8-4715-9EDD-DA31A22BAB12}" destId="{E624B421-4AF6-48DE-B24D-CD4EDC4C389B}" srcOrd="4" destOrd="0" presId="urn:microsoft.com/office/officeart/2018/5/layout/IconCircleLabelList"/>
    <dgm:cxn modelId="{DCB105FC-006E-4A61-BF7B-31DB213BF1D1}" type="presParOf" srcId="{E624B421-4AF6-48DE-B24D-CD4EDC4C389B}" destId="{EC2876A1-74C3-4E02-9C00-D0D86D582D84}" srcOrd="0" destOrd="0" presId="urn:microsoft.com/office/officeart/2018/5/layout/IconCircleLabelList"/>
    <dgm:cxn modelId="{F387545F-75A4-4B89-9F16-7214FFC2A647}" type="presParOf" srcId="{E624B421-4AF6-48DE-B24D-CD4EDC4C389B}" destId="{397E3A46-3CB4-4CA6-9A59-06B3BCB4589B}" srcOrd="1" destOrd="0" presId="urn:microsoft.com/office/officeart/2018/5/layout/IconCircleLabelList"/>
    <dgm:cxn modelId="{A6ECA8CA-5CE0-4C5E-8E05-C685F4BFBB81}" type="presParOf" srcId="{E624B421-4AF6-48DE-B24D-CD4EDC4C389B}" destId="{26E6B5BB-993A-45B1-A04E-0D6D679399D5}" srcOrd="2" destOrd="0" presId="urn:microsoft.com/office/officeart/2018/5/layout/IconCircleLabelList"/>
    <dgm:cxn modelId="{8F69FF21-F11C-4F48-BCC4-7BEA09FCEA4B}" type="presParOf" srcId="{E624B421-4AF6-48DE-B24D-CD4EDC4C389B}" destId="{976C0824-0B94-4593-AD86-85220D8CEE2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10597-4B79-5944-B1EB-58BE8A215A97}">
      <dsp:nvSpPr>
        <dsp:cNvPr id="0" name=""/>
        <dsp:cNvSpPr/>
      </dsp:nvSpPr>
      <dsp:spPr>
        <a:xfrm>
          <a:off x="0" y="0"/>
          <a:ext cx="8987404"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5B676-D910-5C4A-8BED-6C36853DB45D}">
      <dsp:nvSpPr>
        <dsp:cNvPr id="0" name=""/>
        <dsp:cNvSpPr/>
      </dsp:nvSpPr>
      <dsp:spPr>
        <a:xfrm>
          <a:off x="0" y="0"/>
          <a:ext cx="8987404" cy="182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The services received by women and their babies during six weeks following the childbirth and also the physical, mental and social support received by women during that time, referred to postpartum health care services (Hasan,2017). Postnatal period is critical to the health and survival of a mother and her new born child. During the hours and days after birth of a child is the most vulnerable time for both mother </a:t>
          </a:r>
          <a:r>
            <a:rPr lang="en-GB" sz="2000" kern="1200">
              <a:latin typeface="Times New Roman" panose="02020603050405020304" pitchFamily="18" charset="0"/>
              <a:cs typeface="Times New Roman" panose="02020603050405020304" pitchFamily="18" charset="0"/>
            </a:rPr>
            <a:t>and child. </a:t>
          </a:r>
          <a:endParaRPr lang="en-US" sz="2000" kern="1200" dirty="0">
            <a:latin typeface="Times New Roman" panose="02020603050405020304" pitchFamily="18" charset="0"/>
            <a:cs typeface="Times New Roman" panose="02020603050405020304" pitchFamily="18" charset="0"/>
          </a:endParaRPr>
        </a:p>
      </dsp:txBody>
      <dsp:txXfrm>
        <a:off x="0" y="0"/>
        <a:ext cx="8987404" cy="1826970"/>
      </dsp:txXfrm>
    </dsp:sp>
    <dsp:sp modelId="{8C416676-1EF2-1848-8537-FF89B4804592}">
      <dsp:nvSpPr>
        <dsp:cNvPr id="0" name=""/>
        <dsp:cNvSpPr/>
      </dsp:nvSpPr>
      <dsp:spPr>
        <a:xfrm>
          <a:off x="0" y="1826970"/>
          <a:ext cx="8987404" cy="0"/>
        </a:xfrm>
        <a:prstGeom prst="line">
          <a:avLst/>
        </a:prstGeom>
        <a:solidFill>
          <a:schemeClr val="accent5">
            <a:hueOff val="4808132"/>
            <a:satOff val="-9764"/>
            <a:lumOff val="6275"/>
            <a:alphaOff val="0"/>
          </a:schemeClr>
        </a:solidFill>
        <a:ln w="15875" cap="rnd" cmpd="sng" algn="ctr">
          <a:solidFill>
            <a:schemeClr val="accent5">
              <a:hueOff val="4808132"/>
              <a:satOff val="-9764"/>
              <a:lumOff val="62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6AF0AD-C045-0E4B-8095-ABA67C95AFCB}">
      <dsp:nvSpPr>
        <dsp:cNvPr id="0" name=""/>
        <dsp:cNvSpPr/>
      </dsp:nvSpPr>
      <dsp:spPr>
        <a:xfrm>
          <a:off x="0" y="1826970"/>
          <a:ext cx="8987404" cy="1826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b="0" i="0" kern="1200" dirty="0"/>
        </a:p>
      </dsp:txBody>
      <dsp:txXfrm>
        <a:off x="0" y="1826970"/>
        <a:ext cx="8987404" cy="1826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43EDF-D2A3-F046-B87B-5EFE49DCB61A}">
      <dsp:nvSpPr>
        <dsp:cNvPr id="0" name=""/>
        <dsp:cNvSpPr/>
      </dsp:nvSpPr>
      <dsp:spPr>
        <a:xfrm>
          <a:off x="2659546" y="1180373"/>
          <a:ext cx="579887" cy="91440"/>
        </a:xfrm>
        <a:custGeom>
          <a:avLst/>
          <a:gdLst/>
          <a:ahLst/>
          <a:cxnLst/>
          <a:rect l="0" t="0" r="0" b="0"/>
          <a:pathLst>
            <a:path>
              <a:moveTo>
                <a:pt x="0" y="45720"/>
              </a:moveTo>
              <a:lnTo>
                <a:pt x="579887"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4227" y="1223041"/>
        <a:ext cx="30524" cy="6104"/>
      </dsp:txXfrm>
    </dsp:sp>
    <dsp:sp modelId="{57A4A046-46BA-4649-9665-925A398BF38D}">
      <dsp:nvSpPr>
        <dsp:cNvPr id="0" name=""/>
        <dsp:cNvSpPr/>
      </dsp:nvSpPr>
      <dsp:spPr>
        <a:xfrm>
          <a:off x="7051" y="429805"/>
          <a:ext cx="2654294" cy="159257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90000"/>
            </a:lnSpc>
            <a:spcBef>
              <a:spcPct val="0"/>
            </a:spcBef>
            <a:spcAft>
              <a:spcPct val="35000"/>
            </a:spcAft>
            <a:buNone/>
          </a:pPr>
          <a:r>
            <a:rPr lang="en-US" sz="2100" kern="1200"/>
            <a:t>1. Study Design : Qualitative research </a:t>
          </a:r>
        </a:p>
      </dsp:txBody>
      <dsp:txXfrm>
        <a:off x="7051" y="429805"/>
        <a:ext cx="2654294" cy="1592576"/>
      </dsp:txXfrm>
    </dsp:sp>
    <dsp:sp modelId="{8C32971A-F988-B549-8EAE-21799EA11D4D}">
      <dsp:nvSpPr>
        <dsp:cNvPr id="0" name=""/>
        <dsp:cNvSpPr/>
      </dsp:nvSpPr>
      <dsp:spPr>
        <a:xfrm>
          <a:off x="5924328" y="1180373"/>
          <a:ext cx="579887" cy="91440"/>
        </a:xfrm>
        <a:custGeom>
          <a:avLst/>
          <a:gdLst/>
          <a:ahLst/>
          <a:cxnLst/>
          <a:rect l="0" t="0" r="0" b="0"/>
          <a:pathLst>
            <a:path>
              <a:moveTo>
                <a:pt x="0" y="45720"/>
              </a:moveTo>
              <a:lnTo>
                <a:pt x="579887"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99010" y="1223041"/>
        <a:ext cx="30524" cy="6104"/>
      </dsp:txXfrm>
    </dsp:sp>
    <dsp:sp modelId="{72EE91A0-4868-984E-BD48-ED8A8735D3F0}">
      <dsp:nvSpPr>
        <dsp:cNvPr id="0" name=""/>
        <dsp:cNvSpPr/>
      </dsp:nvSpPr>
      <dsp:spPr>
        <a:xfrm>
          <a:off x="3271834" y="429805"/>
          <a:ext cx="2654294" cy="1592576"/>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100000"/>
            </a:lnSpc>
            <a:spcBef>
              <a:spcPct val="0"/>
            </a:spcBef>
            <a:spcAft>
              <a:spcPct val="35000"/>
            </a:spcAft>
            <a:buNone/>
          </a:pPr>
          <a:r>
            <a:rPr lang="en-US" sz="2100" kern="1200" dirty="0"/>
            <a:t>2. Study setting: </a:t>
          </a:r>
          <a:r>
            <a:rPr lang="en-US" sz="2100" kern="1200" dirty="0" err="1"/>
            <a:t>Kazi</a:t>
          </a:r>
          <a:r>
            <a:rPr lang="en-US" sz="2100" kern="1200" dirty="0"/>
            <a:t> Tula and </a:t>
          </a:r>
          <a:r>
            <a:rPr lang="en-US" sz="2100" kern="1200" dirty="0" err="1"/>
            <a:t>Uposhohor</a:t>
          </a:r>
          <a:r>
            <a:rPr lang="en-US" sz="2100" kern="1200" dirty="0"/>
            <a:t> slums(</a:t>
          </a:r>
          <a:r>
            <a:rPr lang="en-US" sz="2100" kern="1200" dirty="0" err="1"/>
            <a:t>Tero</a:t>
          </a:r>
          <a:r>
            <a:rPr lang="en-US" sz="2100" kern="1200" dirty="0"/>
            <a:t> </a:t>
          </a:r>
          <a:r>
            <a:rPr lang="en-US" sz="2100" kern="1200" dirty="0" err="1"/>
            <a:t>Ratan</a:t>
          </a:r>
          <a:r>
            <a:rPr lang="en-US" sz="2100" kern="1200" dirty="0"/>
            <a:t>) </a:t>
          </a:r>
        </a:p>
      </dsp:txBody>
      <dsp:txXfrm>
        <a:off x="3271834" y="429805"/>
        <a:ext cx="2654294" cy="1592576"/>
      </dsp:txXfrm>
    </dsp:sp>
    <dsp:sp modelId="{813369D8-AF38-5248-A847-407E87F2E03E}">
      <dsp:nvSpPr>
        <dsp:cNvPr id="0" name=""/>
        <dsp:cNvSpPr/>
      </dsp:nvSpPr>
      <dsp:spPr>
        <a:xfrm>
          <a:off x="1334198" y="2020582"/>
          <a:ext cx="6529565" cy="579887"/>
        </a:xfrm>
        <a:custGeom>
          <a:avLst/>
          <a:gdLst/>
          <a:ahLst/>
          <a:cxnLst/>
          <a:rect l="0" t="0" r="0" b="0"/>
          <a:pathLst>
            <a:path>
              <a:moveTo>
                <a:pt x="6529565" y="0"/>
              </a:moveTo>
              <a:lnTo>
                <a:pt x="6529565" y="307043"/>
              </a:lnTo>
              <a:lnTo>
                <a:pt x="0" y="307043"/>
              </a:lnTo>
              <a:lnTo>
                <a:pt x="0" y="579887"/>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030" y="2307473"/>
        <a:ext cx="327902" cy="6104"/>
      </dsp:txXfrm>
    </dsp:sp>
    <dsp:sp modelId="{1498C2C5-37E4-5340-8F29-B4A0A3DA879F}">
      <dsp:nvSpPr>
        <dsp:cNvPr id="0" name=""/>
        <dsp:cNvSpPr/>
      </dsp:nvSpPr>
      <dsp:spPr>
        <a:xfrm>
          <a:off x="6536616" y="429805"/>
          <a:ext cx="2654294" cy="1592576"/>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100000"/>
            </a:lnSpc>
            <a:spcBef>
              <a:spcPct val="0"/>
            </a:spcBef>
            <a:spcAft>
              <a:spcPct val="35000"/>
            </a:spcAft>
            <a:buNone/>
          </a:pPr>
          <a:r>
            <a:rPr lang="en-US" sz="2100" kern="1200" dirty="0"/>
            <a:t>3.Sampling process : </a:t>
          </a:r>
          <a:r>
            <a:rPr lang="en-US" sz="2100" kern="1200" dirty="0" err="1"/>
            <a:t>Pugrposive</a:t>
          </a:r>
          <a:r>
            <a:rPr lang="en-US" sz="2100" kern="1200" dirty="0"/>
            <a:t> sampling </a:t>
          </a:r>
        </a:p>
      </dsp:txBody>
      <dsp:txXfrm>
        <a:off x="6536616" y="429805"/>
        <a:ext cx="2654294" cy="1592576"/>
      </dsp:txXfrm>
    </dsp:sp>
    <dsp:sp modelId="{49ACED16-4AF9-F34B-8F21-B9AA905A0286}">
      <dsp:nvSpPr>
        <dsp:cNvPr id="0" name=""/>
        <dsp:cNvSpPr/>
      </dsp:nvSpPr>
      <dsp:spPr>
        <a:xfrm>
          <a:off x="2659546" y="3383438"/>
          <a:ext cx="579887" cy="91440"/>
        </a:xfrm>
        <a:custGeom>
          <a:avLst/>
          <a:gdLst/>
          <a:ahLst/>
          <a:cxnLst/>
          <a:rect l="0" t="0" r="0" b="0"/>
          <a:pathLst>
            <a:path>
              <a:moveTo>
                <a:pt x="0" y="45720"/>
              </a:moveTo>
              <a:lnTo>
                <a:pt x="579887"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34227" y="3426105"/>
        <a:ext cx="30524" cy="6104"/>
      </dsp:txXfrm>
    </dsp:sp>
    <dsp:sp modelId="{3EE86B38-6AE5-8A47-B484-C5479BAAB1DE}">
      <dsp:nvSpPr>
        <dsp:cNvPr id="0" name=""/>
        <dsp:cNvSpPr/>
      </dsp:nvSpPr>
      <dsp:spPr>
        <a:xfrm>
          <a:off x="7051" y="2632869"/>
          <a:ext cx="2654294" cy="1592576"/>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100000"/>
            </a:lnSpc>
            <a:spcBef>
              <a:spcPct val="0"/>
            </a:spcBef>
            <a:spcAft>
              <a:spcPct val="35000"/>
            </a:spcAft>
            <a:buNone/>
          </a:pPr>
          <a:r>
            <a:rPr lang="en-US" sz="2100" kern="1200"/>
            <a:t>4.Sources of data : Primary &amp; secondary sources </a:t>
          </a:r>
          <a:endParaRPr lang="en-US" sz="2100" kern="1200" dirty="0"/>
        </a:p>
      </dsp:txBody>
      <dsp:txXfrm>
        <a:off x="7051" y="2632869"/>
        <a:ext cx="2654294" cy="1592576"/>
      </dsp:txXfrm>
    </dsp:sp>
    <dsp:sp modelId="{AA9848A6-4362-8F48-9639-D8AEF71E35BC}">
      <dsp:nvSpPr>
        <dsp:cNvPr id="0" name=""/>
        <dsp:cNvSpPr/>
      </dsp:nvSpPr>
      <dsp:spPr>
        <a:xfrm>
          <a:off x="5924328" y="3383438"/>
          <a:ext cx="579887" cy="91440"/>
        </a:xfrm>
        <a:custGeom>
          <a:avLst/>
          <a:gdLst/>
          <a:ahLst/>
          <a:cxnLst/>
          <a:rect l="0" t="0" r="0" b="0"/>
          <a:pathLst>
            <a:path>
              <a:moveTo>
                <a:pt x="0" y="45720"/>
              </a:moveTo>
              <a:lnTo>
                <a:pt x="579887"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199010" y="3426105"/>
        <a:ext cx="30524" cy="6104"/>
      </dsp:txXfrm>
    </dsp:sp>
    <dsp:sp modelId="{2F00F7D0-98B5-AA4C-BEEB-A607A255D653}">
      <dsp:nvSpPr>
        <dsp:cNvPr id="0" name=""/>
        <dsp:cNvSpPr/>
      </dsp:nvSpPr>
      <dsp:spPr>
        <a:xfrm>
          <a:off x="3271834" y="2632869"/>
          <a:ext cx="2654294" cy="1592576"/>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100000"/>
            </a:lnSpc>
            <a:spcBef>
              <a:spcPct val="0"/>
            </a:spcBef>
            <a:spcAft>
              <a:spcPct val="35000"/>
            </a:spcAft>
            <a:buNone/>
          </a:pPr>
          <a:r>
            <a:rPr lang="en-US" sz="2100" kern="1200" dirty="0"/>
            <a:t>5. Data collection methods : IDI, FGD, KII</a:t>
          </a:r>
        </a:p>
      </dsp:txBody>
      <dsp:txXfrm>
        <a:off x="3271834" y="2632869"/>
        <a:ext cx="2654294" cy="1592576"/>
      </dsp:txXfrm>
    </dsp:sp>
    <dsp:sp modelId="{A0041972-1B78-C948-AEBB-FF7A37D5B244}">
      <dsp:nvSpPr>
        <dsp:cNvPr id="0" name=""/>
        <dsp:cNvSpPr/>
      </dsp:nvSpPr>
      <dsp:spPr>
        <a:xfrm>
          <a:off x="6536616" y="2632869"/>
          <a:ext cx="2654294" cy="159257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0063" tIns="136524" rIns="130063" bIns="136524" numCol="1" spcCol="1270" anchor="ctr" anchorCtr="0">
          <a:noAutofit/>
        </a:bodyPr>
        <a:lstStyle/>
        <a:p>
          <a:pPr marL="0" lvl="0" indent="0" algn="ctr" defTabSz="933450">
            <a:lnSpc>
              <a:spcPct val="90000"/>
            </a:lnSpc>
            <a:spcBef>
              <a:spcPct val="0"/>
            </a:spcBef>
            <a:spcAft>
              <a:spcPct val="35000"/>
            </a:spcAft>
            <a:buNone/>
          </a:pPr>
          <a:r>
            <a:rPr lang="en-US" sz="2100" kern="1200"/>
            <a:t>6. Data analysis : Thematic data analysis</a:t>
          </a:r>
        </a:p>
      </dsp:txBody>
      <dsp:txXfrm>
        <a:off x="6536616" y="2632869"/>
        <a:ext cx="2654294" cy="15925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AFD8A-FBAC-4662-86DB-2612C8823DB9}">
      <dsp:nvSpPr>
        <dsp:cNvPr id="0" name=""/>
        <dsp:cNvSpPr/>
      </dsp:nvSpPr>
      <dsp:spPr>
        <a:xfrm>
          <a:off x="599878" y="792991"/>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867F2-5BDD-492E-B190-2C5DA297A64F}">
      <dsp:nvSpPr>
        <dsp:cNvPr id="0" name=""/>
        <dsp:cNvSpPr/>
      </dsp:nvSpPr>
      <dsp:spPr>
        <a:xfrm>
          <a:off x="950878" y="1143991"/>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E01819-B53A-42A2-9B16-159647A0EF99}">
      <dsp:nvSpPr>
        <dsp:cNvPr id="0" name=""/>
        <dsp:cNvSpPr/>
      </dsp:nvSpPr>
      <dsp:spPr>
        <a:xfrm>
          <a:off x="73378" y="2952991"/>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Rationale of the study</a:t>
          </a:r>
        </a:p>
      </dsp:txBody>
      <dsp:txXfrm>
        <a:off x="73378" y="2952991"/>
        <a:ext cx="2700000" cy="720000"/>
      </dsp:txXfrm>
    </dsp:sp>
    <dsp:sp modelId="{B6C0576A-52A8-45D1-BFD1-D5022A594B72}">
      <dsp:nvSpPr>
        <dsp:cNvPr id="0" name=""/>
        <dsp:cNvSpPr/>
      </dsp:nvSpPr>
      <dsp:spPr>
        <a:xfrm>
          <a:off x="3772379" y="792991"/>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40B2F-E0F0-4C4D-AB49-819A8D7C3EFC}">
      <dsp:nvSpPr>
        <dsp:cNvPr id="0" name=""/>
        <dsp:cNvSpPr/>
      </dsp:nvSpPr>
      <dsp:spPr>
        <a:xfrm>
          <a:off x="4123379" y="1143991"/>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FC1AA1-615E-4F3C-B55D-8E0FD531F995}">
      <dsp:nvSpPr>
        <dsp:cNvPr id="0" name=""/>
        <dsp:cNvSpPr/>
      </dsp:nvSpPr>
      <dsp:spPr>
        <a:xfrm>
          <a:off x="3245879" y="2952991"/>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Ethical consideration </a:t>
          </a:r>
          <a:endParaRPr lang="en-US" sz="2500" kern="1200"/>
        </a:p>
      </dsp:txBody>
      <dsp:txXfrm>
        <a:off x="3245879" y="2952991"/>
        <a:ext cx="2700000" cy="720000"/>
      </dsp:txXfrm>
    </dsp:sp>
    <dsp:sp modelId="{EC2876A1-74C3-4E02-9C00-D0D86D582D84}">
      <dsp:nvSpPr>
        <dsp:cNvPr id="0" name=""/>
        <dsp:cNvSpPr/>
      </dsp:nvSpPr>
      <dsp:spPr>
        <a:xfrm>
          <a:off x="6944879" y="792991"/>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E3A46-3CB4-4CA6-9A59-06B3BCB4589B}">
      <dsp:nvSpPr>
        <dsp:cNvPr id="0" name=""/>
        <dsp:cNvSpPr/>
      </dsp:nvSpPr>
      <dsp:spPr>
        <a:xfrm>
          <a:off x="7295879" y="1143991"/>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6C0824-0B94-4593-AD86-85220D8CEE2D}">
      <dsp:nvSpPr>
        <dsp:cNvPr id="0" name=""/>
        <dsp:cNvSpPr/>
      </dsp:nvSpPr>
      <dsp:spPr>
        <a:xfrm>
          <a:off x="6418379" y="2952991"/>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Time frame</a:t>
          </a:r>
          <a:endParaRPr lang="en-US" sz="2500" kern="1200"/>
        </a:p>
      </dsp:txBody>
      <dsp:txXfrm>
        <a:off x="6418379" y="2952991"/>
        <a:ext cx="2700000"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E4E81-740A-CA4E-83DE-91411E4186F3}" type="datetimeFigureOut">
              <a:rPr lang="x-none" smtClean="0"/>
              <a:t>1/24/2025</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BED54-8376-C24C-ADE3-F2914DFF6056}" type="slidenum">
              <a:rPr lang="x-none" smtClean="0"/>
              <a:t>‹#›</a:t>
            </a:fld>
            <a:endParaRPr lang="x-none"/>
          </a:p>
        </p:txBody>
      </p:sp>
    </p:spTree>
    <p:extLst>
      <p:ext uri="{BB962C8B-B14F-4D97-AF65-F5344CB8AC3E}">
        <p14:creationId xmlns:p14="http://schemas.microsoft.com/office/powerpoint/2010/main" val="277162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12ABED54-8376-C24C-ADE3-F2914DFF6056}" type="slidenum">
              <a:rPr lang="x-none" smtClean="0"/>
              <a:t>3</a:t>
            </a:fld>
            <a:endParaRPr lang="x-none"/>
          </a:p>
        </p:txBody>
      </p:sp>
    </p:spTree>
    <p:extLst>
      <p:ext uri="{BB962C8B-B14F-4D97-AF65-F5344CB8AC3E}">
        <p14:creationId xmlns:p14="http://schemas.microsoft.com/office/powerpoint/2010/main" val="4191367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1.xml"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1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1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1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1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1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1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1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1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2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2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2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24" name="Group 2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2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2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2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2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3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3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3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3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3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3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3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38" name="Rectangle 3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40"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x-none"/>
          </a:p>
        </p:txBody>
      </p:sp>
      <p:sp useBgFill="1">
        <p:nvSpPr>
          <p:cNvPr id="42" name="Rectangle 41">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pSp>
        <p:nvGrpSpPr>
          <p:cNvPr id="46" name="Group 45">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7"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x-none"/>
            </a:p>
          </p:txBody>
        </p:sp>
        <p:sp>
          <p:nvSpPr>
            <p:cNvPr id="48"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x-none"/>
            </a:p>
          </p:txBody>
        </p:sp>
        <p:sp>
          <p:nvSpPr>
            <p:cNvPr id="49"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x-none"/>
            </a:p>
          </p:txBody>
        </p:sp>
        <p:sp>
          <p:nvSpPr>
            <p:cNvPr id="50"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x-none"/>
            </a:p>
          </p:txBody>
        </p:sp>
        <p:sp>
          <p:nvSpPr>
            <p:cNvPr id="51"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x-none"/>
            </a:p>
          </p:txBody>
        </p:sp>
        <p:sp>
          <p:nvSpPr>
            <p:cNvPr id="52"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x-none"/>
            </a:p>
          </p:txBody>
        </p:sp>
        <p:sp>
          <p:nvSpPr>
            <p:cNvPr id="53"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x-none"/>
            </a:p>
          </p:txBody>
        </p:sp>
        <p:sp>
          <p:nvSpPr>
            <p:cNvPr id="54"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x-none"/>
            </a:p>
          </p:txBody>
        </p:sp>
        <p:sp>
          <p:nvSpPr>
            <p:cNvPr id="55"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x-none"/>
            </a:p>
          </p:txBody>
        </p:sp>
        <p:sp>
          <p:nvSpPr>
            <p:cNvPr id="56"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x-none"/>
            </a:p>
          </p:txBody>
        </p:sp>
        <p:sp>
          <p:nvSpPr>
            <p:cNvPr id="57"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x-none"/>
            </a:p>
          </p:txBody>
        </p:sp>
        <p:sp>
          <p:nvSpPr>
            <p:cNvPr id="5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x-none"/>
            </a:p>
          </p:txBody>
        </p:sp>
      </p:grpSp>
      <p:sp>
        <p:nvSpPr>
          <p:cNvPr id="5" name="Title 4">
            <a:extLst>
              <a:ext uri="{FF2B5EF4-FFF2-40B4-BE49-F238E27FC236}">
                <a16:creationId xmlns:a16="http://schemas.microsoft.com/office/drawing/2014/main" id="{982B79B6-B363-07EF-0E71-755F6189A81D}"/>
              </a:ext>
            </a:extLst>
          </p:cNvPr>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4600" b="1" dirty="0">
                <a:solidFill>
                  <a:schemeClr val="tx2">
                    <a:lumMod val="75000"/>
                  </a:schemeClr>
                </a:solidFill>
              </a:rPr>
              <a:t>ASSALAMUALAIKUM</a:t>
            </a:r>
          </a:p>
        </p:txBody>
      </p:sp>
      <p:cxnSp>
        <p:nvCxnSpPr>
          <p:cNvPr id="60" name="Straight Connector 59">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50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21" name="Group 2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35" name="Rectangle 3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7"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x-none"/>
          </a:p>
        </p:txBody>
      </p:sp>
      <p:sp useBgFill="1">
        <p:nvSpPr>
          <p:cNvPr id="39" name="Rectangle 38">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D8B8D-AEE2-D379-336A-371197FA625C}"/>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en-US" sz="5400"/>
              <a:t>CONCLUSION</a:t>
            </a:r>
          </a:p>
        </p:txBody>
      </p:sp>
      <p:sp>
        <p:nvSpPr>
          <p:cNvPr id="41" name="Rectangle 40">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44"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x-none"/>
            </a:p>
          </p:txBody>
        </p:sp>
        <p:sp>
          <p:nvSpPr>
            <p:cNvPr id="45"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x-none"/>
            </a:p>
          </p:txBody>
        </p:sp>
        <p:sp>
          <p:nvSpPr>
            <p:cNvPr id="46"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x-none"/>
            </a:p>
          </p:txBody>
        </p:sp>
        <p:sp>
          <p:nvSpPr>
            <p:cNvPr id="47"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x-none"/>
            </a:p>
          </p:txBody>
        </p:sp>
        <p:sp>
          <p:nvSpPr>
            <p:cNvPr id="48"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x-none"/>
            </a:p>
          </p:txBody>
        </p:sp>
        <p:sp>
          <p:nvSpPr>
            <p:cNvPr id="49"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x-none"/>
            </a:p>
          </p:txBody>
        </p:sp>
        <p:sp>
          <p:nvSpPr>
            <p:cNvPr id="50"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x-none"/>
            </a:p>
          </p:txBody>
        </p:sp>
        <p:sp>
          <p:nvSpPr>
            <p:cNvPr id="51"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x-none"/>
            </a:p>
          </p:txBody>
        </p:sp>
        <p:sp>
          <p:nvSpPr>
            <p:cNvPr id="52"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x-none"/>
            </a:p>
          </p:txBody>
        </p:sp>
        <p:sp>
          <p:nvSpPr>
            <p:cNvPr id="53"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x-none"/>
            </a:p>
          </p:txBody>
        </p:sp>
        <p:sp>
          <p:nvSpPr>
            <p:cNvPr id="54"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x-none"/>
            </a:p>
          </p:txBody>
        </p:sp>
        <p:sp>
          <p:nvSpPr>
            <p:cNvPr id="55"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x-none"/>
            </a:p>
          </p:txBody>
        </p:sp>
      </p:grpSp>
      <p:grpSp>
        <p:nvGrpSpPr>
          <p:cNvPr id="57" name="Group 56">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58"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x-none"/>
            </a:p>
          </p:txBody>
        </p:sp>
        <p:sp>
          <p:nvSpPr>
            <p:cNvPr id="59"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x-none"/>
            </a:p>
          </p:txBody>
        </p:sp>
        <p:sp>
          <p:nvSpPr>
            <p:cNvPr id="60"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x-none"/>
            </a:p>
          </p:txBody>
        </p:sp>
        <p:sp>
          <p:nvSpPr>
            <p:cNvPr id="61"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x-none"/>
            </a:p>
          </p:txBody>
        </p:sp>
        <p:sp>
          <p:nvSpPr>
            <p:cNvPr id="62"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x-none"/>
            </a:p>
          </p:txBody>
        </p:sp>
        <p:sp>
          <p:nvSpPr>
            <p:cNvPr id="63"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x-none"/>
            </a:p>
          </p:txBody>
        </p:sp>
        <p:sp>
          <p:nvSpPr>
            <p:cNvPr id="64"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x-none"/>
            </a:p>
          </p:txBody>
        </p:sp>
        <p:sp>
          <p:nvSpPr>
            <p:cNvPr id="65"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x-none"/>
            </a:p>
          </p:txBody>
        </p:sp>
        <p:sp>
          <p:nvSpPr>
            <p:cNvPr id="66"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x-none"/>
            </a:p>
          </p:txBody>
        </p:sp>
        <p:sp>
          <p:nvSpPr>
            <p:cNvPr id="67"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x-none"/>
            </a:p>
          </p:txBody>
        </p:sp>
        <p:sp>
          <p:nvSpPr>
            <p:cNvPr id="68"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x-none"/>
            </a:p>
          </p:txBody>
        </p:sp>
        <p:sp>
          <p:nvSpPr>
            <p:cNvPr id="69"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x-none"/>
            </a:p>
          </p:txBody>
        </p:sp>
      </p:grpSp>
      <p:sp>
        <p:nvSpPr>
          <p:cNvPr id="71"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x-none"/>
          </a:p>
        </p:txBody>
      </p:sp>
    </p:spTree>
    <p:extLst>
      <p:ext uri="{BB962C8B-B14F-4D97-AF65-F5344CB8AC3E}">
        <p14:creationId xmlns:p14="http://schemas.microsoft.com/office/powerpoint/2010/main" val="288579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303" name="Group 302">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4"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305"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306"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307"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308"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309"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310"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311"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312"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313"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314"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315"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317" name="Group 316">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18"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319"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320"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321"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322"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323"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324"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325"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326"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327"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328"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329"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331" name="Rectangle 330">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33"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x-none"/>
          </a:p>
        </p:txBody>
      </p:sp>
      <p:sp useBgFill="1">
        <p:nvSpPr>
          <p:cNvPr id="335" name="Rectangle 334">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women working in water&#10;&#10;Description automatically generated">
            <a:extLst>
              <a:ext uri="{FF2B5EF4-FFF2-40B4-BE49-F238E27FC236}">
                <a16:creationId xmlns:a16="http://schemas.microsoft.com/office/drawing/2014/main" id="{A5AB64E8-A1E4-6D86-BAD8-3296BAB78B94}"/>
              </a:ext>
            </a:extLst>
          </p:cNvPr>
          <p:cNvPicPr>
            <a:picLocks noChangeAspect="1"/>
          </p:cNvPicPr>
          <p:nvPr/>
        </p:nvPicPr>
        <p:blipFill>
          <a:blip r:embed="rId2">
            <a:duotone>
              <a:schemeClr val="bg2">
                <a:shade val="45000"/>
                <a:satMod val="135000"/>
              </a:schemeClr>
              <a:prstClr val="white"/>
            </a:duotone>
            <a:alphaModFix amt="40000"/>
          </a:blip>
          <a:srcRect l="872" r="2684"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81EE773-AF5D-3363-AC5A-A0FD6CAC1BCF}"/>
              </a:ext>
            </a:extLst>
          </p:cNvPr>
          <p:cNvSpPr>
            <a:spLocks noGrp="1"/>
          </p:cNvSpPr>
          <p:nvPr>
            <p:ph type="title"/>
          </p:nvPr>
        </p:nvSpPr>
        <p:spPr>
          <a:xfrm>
            <a:off x="2589213" y="2514600"/>
            <a:ext cx="8915399" cy="2262781"/>
          </a:xfrm>
        </p:spPr>
        <p:txBody>
          <a:bodyPr vert="horz" lIns="91440" tIns="45720" rIns="91440" bIns="45720" rtlCol="0" anchor="b">
            <a:normAutofit/>
          </a:bodyPr>
          <a:lstStyle/>
          <a:p>
            <a:r>
              <a:rPr lang="en-US" sz="5400"/>
              <a:t>THANK YOU</a:t>
            </a:r>
          </a:p>
        </p:txBody>
      </p:sp>
      <p:grpSp>
        <p:nvGrpSpPr>
          <p:cNvPr id="337" name="Group 336">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38"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339"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340"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341"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342"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343"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344"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345"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346"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347"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348"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349"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351" name="Rectangle 350">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53"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x-none"/>
          </a:p>
        </p:txBody>
      </p:sp>
    </p:spTree>
    <p:extLst>
      <p:ext uri="{BB962C8B-B14F-4D97-AF65-F5344CB8AC3E}">
        <p14:creationId xmlns:p14="http://schemas.microsoft.com/office/powerpoint/2010/main" val="1462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64EB4-F9A7-6667-B689-14565F59C881}"/>
              </a:ext>
            </a:extLst>
          </p:cNvPr>
          <p:cNvSpPr>
            <a:spLocks noGrp="1"/>
          </p:cNvSpPr>
          <p:nvPr>
            <p:ph type="title"/>
          </p:nvPr>
        </p:nvSpPr>
        <p:spPr/>
        <p:txBody>
          <a:bodyPr/>
          <a:lstStyle/>
          <a:p>
            <a:r>
              <a:rPr lang="en-US" b="1" dirty="0">
                <a:solidFill>
                  <a:schemeClr val="tx1"/>
                </a:solidFill>
                <a:effectLst/>
                <a:latin typeface="Helvetica Neue" panose="02000503000000020004" pitchFamily="2" charset="0"/>
              </a:rPr>
              <a:t>MY PRESENTATION </a:t>
            </a:r>
            <a:r>
              <a:rPr lang="en-US" sz="4000" b="1" dirty="0">
                <a:solidFill>
                  <a:schemeClr val="tx1"/>
                </a:solidFill>
                <a:effectLst/>
                <a:latin typeface="Helvetica Neue" panose="02000503000000020004" pitchFamily="2" charset="0"/>
              </a:rPr>
              <a:t>ON</a:t>
            </a:r>
            <a:br>
              <a:rPr lang="en-US" dirty="0">
                <a:solidFill>
                  <a:schemeClr val="tx1"/>
                </a:solidFill>
                <a:effectLst/>
                <a:latin typeface="Helvetica Neue" panose="02000503000000020004" pitchFamily="2" charset="0"/>
              </a:rPr>
            </a:br>
            <a:endParaRPr lang="x-none" dirty="0">
              <a:solidFill>
                <a:schemeClr val="tx1"/>
              </a:solidFill>
            </a:endParaRPr>
          </a:p>
        </p:txBody>
      </p:sp>
      <p:sp>
        <p:nvSpPr>
          <p:cNvPr id="5" name="Content Placeholder 4">
            <a:extLst>
              <a:ext uri="{FF2B5EF4-FFF2-40B4-BE49-F238E27FC236}">
                <a16:creationId xmlns:a16="http://schemas.microsoft.com/office/drawing/2014/main" id="{4B8CE7DC-4DB5-5C83-027E-F04AC676AE9D}"/>
              </a:ext>
            </a:extLst>
          </p:cNvPr>
          <p:cNvSpPr>
            <a:spLocks noGrp="1"/>
          </p:cNvSpPr>
          <p:nvPr>
            <p:ph sz="half" idx="1"/>
          </p:nvPr>
        </p:nvSpPr>
        <p:spPr>
          <a:xfrm>
            <a:off x="1650381" y="1498060"/>
            <a:ext cx="7775721" cy="1945531"/>
          </a:xfrm>
        </p:spPr>
        <p:txBody>
          <a:bodyPr>
            <a:normAutofit fontScale="92500" lnSpcReduction="20000"/>
          </a:bodyPr>
          <a:lstStyle/>
          <a:p>
            <a:pPr marL="0" indent="0">
              <a:buNone/>
            </a:pPr>
            <a:r>
              <a:rPr lang="en-US" sz="4000" dirty="0">
                <a:solidFill>
                  <a:schemeClr val="tx1"/>
                </a:solidFill>
                <a:latin typeface="Helvetica Neue" panose="02000503000000020004" pitchFamily="2" charset="0"/>
              </a:rPr>
              <a:t>Understanding the accessibility to Postpartum Health Care Services: A Qualitative Study in Slum Areas of </a:t>
            </a:r>
            <a:r>
              <a:rPr lang="en-US" sz="4000" dirty="0" err="1">
                <a:solidFill>
                  <a:schemeClr val="tx1"/>
                </a:solidFill>
                <a:latin typeface="Helvetica Neue" panose="02000503000000020004" pitchFamily="2" charset="0"/>
              </a:rPr>
              <a:t>Sylhet</a:t>
            </a:r>
            <a:endParaRPr lang="en-US" sz="4000" dirty="0">
              <a:solidFill>
                <a:schemeClr val="tx1"/>
              </a:solidFill>
              <a:effectLst/>
              <a:latin typeface="Helvetica Neue" panose="02000503000000020004" pitchFamily="2" charset="0"/>
            </a:endParaRPr>
          </a:p>
          <a:p>
            <a:pPr marL="0" indent="0" algn="ctr">
              <a:buNone/>
            </a:pPr>
            <a:endParaRPr lang="x-none" sz="4000" dirty="0"/>
          </a:p>
        </p:txBody>
      </p:sp>
      <p:sp>
        <p:nvSpPr>
          <p:cNvPr id="6" name="Content Placeholder 5">
            <a:extLst>
              <a:ext uri="{FF2B5EF4-FFF2-40B4-BE49-F238E27FC236}">
                <a16:creationId xmlns:a16="http://schemas.microsoft.com/office/drawing/2014/main" id="{BB4CD260-EF87-3EE3-803C-6DFC86611E3E}"/>
              </a:ext>
            </a:extLst>
          </p:cNvPr>
          <p:cNvSpPr>
            <a:spLocks noGrp="1"/>
          </p:cNvSpPr>
          <p:nvPr>
            <p:ph sz="half" idx="2"/>
          </p:nvPr>
        </p:nvSpPr>
        <p:spPr>
          <a:xfrm>
            <a:off x="2519464" y="3978613"/>
            <a:ext cx="3531140" cy="2394479"/>
          </a:xfrm>
        </p:spPr>
        <p:txBody>
          <a:bodyPr>
            <a:normAutofit fontScale="92500" lnSpcReduction="20000"/>
          </a:bodyPr>
          <a:lstStyle/>
          <a:p>
            <a:pPr marL="0" indent="0">
              <a:buNone/>
            </a:pPr>
            <a:r>
              <a:rPr lang="x-none" sz="1800" dirty="0">
                <a:latin typeface="Times New Roman" panose="02020603050405020304" pitchFamily="18" charset="0"/>
                <a:cs typeface="Times New Roman" panose="02020603050405020304" pitchFamily="18" charset="0"/>
              </a:rPr>
              <a:t>Presented by-</a:t>
            </a:r>
          </a:p>
          <a:p>
            <a:pPr marL="0" indent="0">
              <a:buNone/>
            </a:pPr>
            <a:r>
              <a:rPr lang="en-US" dirty="0" err="1">
                <a:latin typeface="Times New Roman" panose="02020603050405020304" pitchFamily="18" charset="0"/>
                <a:cs typeface="Times New Roman" panose="02020603050405020304" pitchFamily="18" charset="0"/>
              </a:rPr>
              <a:t>Tasnia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Tabbssum</a:t>
            </a:r>
            <a:endParaRPr lang="x-none" sz="1800" dirty="0">
              <a:latin typeface="Times New Roman" panose="02020603050405020304" pitchFamily="18" charset="0"/>
              <a:cs typeface="Times New Roman" panose="02020603050405020304" pitchFamily="18" charset="0"/>
            </a:endParaRPr>
          </a:p>
          <a:p>
            <a:pPr marL="0" indent="0">
              <a:buNone/>
            </a:pPr>
            <a:r>
              <a:rPr lang="x-none" sz="1800" dirty="0">
                <a:latin typeface="Times New Roman" panose="02020603050405020304" pitchFamily="18" charset="0"/>
                <a:cs typeface="Times New Roman" panose="02020603050405020304" pitchFamily="18" charset="0"/>
              </a:rPr>
              <a:t>Reg no : 2019</a:t>
            </a:r>
            <a:r>
              <a:rPr lang="en-US" sz="1800" dirty="0">
                <a:latin typeface="Times New Roman" panose="02020603050405020304" pitchFamily="18" charset="0"/>
                <a:cs typeface="Times New Roman" panose="02020603050405020304" pitchFamily="18" charset="0"/>
              </a:rPr>
              <a:t>234010</a:t>
            </a:r>
            <a:endParaRPr lang="x-none" sz="1800" dirty="0">
              <a:latin typeface="Times New Roman" panose="02020603050405020304" pitchFamily="18" charset="0"/>
              <a:cs typeface="Times New Roman" panose="02020603050405020304" pitchFamily="18" charset="0"/>
            </a:endParaRPr>
          </a:p>
          <a:p>
            <a:pPr marL="0" indent="0">
              <a:buNone/>
            </a:pPr>
            <a:r>
              <a:rPr lang="x-none" sz="1800" dirty="0">
                <a:latin typeface="Times New Roman" panose="02020603050405020304" pitchFamily="18" charset="0"/>
                <a:cs typeface="Times New Roman" panose="02020603050405020304" pitchFamily="18" charset="0"/>
              </a:rPr>
              <a:t>Course </a:t>
            </a:r>
            <a:r>
              <a:rPr lang="en-US" dirty="0">
                <a:latin typeface="Times New Roman" panose="02020603050405020304" pitchFamily="18" charset="0"/>
                <a:cs typeface="Times New Roman" panose="02020603050405020304" pitchFamily="18" charset="0"/>
              </a:rPr>
              <a:t>Title</a:t>
            </a:r>
            <a:r>
              <a:rPr lang="x-none"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x-none" sz="1800" dirty="0">
                <a:latin typeface="Times New Roman" panose="02020603050405020304" pitchFamily="18" charset="0"/>
                <a:cs typeface="Times New Roman" panose="02020603050405020304" pitchFamily="18" charset="0"/>
              </a:rPr>
              <a:t>Research Proposal and Defense</a:t>
            </a:r>
          </a:p>
          <a:p>
            <a:pPr marL="0" indent="0">
              <a:buNone/>
            </a:pPr>
            <a:r>
              <a:rPr lang="en-US" sz="1800" dirty="0">
                <a:latin typeface="Times New Roman" panose="02020603050405020304" pitchFamily="18" charset="0"/>
                <a:cs typeface="Times New Roman" panose="02020603050405020304" pitchFamily="18" charset="0"/>
              </a:rPr>
              <a:t>C</a:t>
            </a:r>
            <a:r>
              <a:rPr lang="x-none" sz="1800" dirty="0">
                <a:latin typeface="Times New Roman" panose="02020603050405020304" pitchFamily="18" charset="0"/>
                <a:cs typeface="Times New Roman" panose="02020603050405020304" pitchFamily="18" charset="0"/>
              </a:rPr>
              <a:t>ourse code : ANP-470</a:t>
            </a:r>
          </a:p>
          <a:p>
            <a:endParaRPr lang="x-none" dirty="0"/>
          </a:p>
        </p:txBody>
      </p:sp>
    </p:spTree>
    <p:extLst>
      <p:ext uri="{BB962C8B-B14F-4D97-AF65-F5344CB8AC3E}">
        <p14:creationId xmlns:p14="http://schemas.microsoft.com/office/powerpoint/2010/main" val="267166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60" name="Group 259">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61" name="Freeform 11">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262" name="Freeform 12">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263" name="Freeform 13">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264" name="Freeform 14">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265" name="Freeform 15">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266" name="Freeform 16">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267" name="Freeform 17">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268" name="Freeform 18">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269" name="Freeform 19">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270" name="Freeform 20">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271" name="Freeform 21">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272" name="Freeform 22">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274" name="Group 273">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5"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276"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277"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278"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279"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280"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281"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282"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283"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284"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285"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286"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288" name="Rectangle 287">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90"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sp useBgFill="1">
        <p:nvSpPr>
          <p:cNvPr id="292" name="Rectangle 291">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450F06A6-EEC6-6AD9-2C57-36306F4CDCBA}"/>
              </a:ext>
            </a:extLst>
          </p:cNvPr>
          <p:cNvSpPr>
            <a:spLocks noGrp="1"/>
          </p:cNvSpPr>
          <p:nvPr>
            <p:ph type="title"/>
          </p:nvPr>
        </p:nvSpPr>
        <p:spPr>
          <a:xfrm>
            <a:off x="1794897" y="624110"/>
            <a:ext cx="9712998" cy="1280890"/>
          </a:xfrm>
        </p:spPr>
        <p:txBody>
          <a:bodyPr vert="horz" lIns="91440" tIns="45720" rIns="91440" bIns="45720" rtlCol="0" anchor="t">
            <a:normAutofit/>
          </a:bodyPr>
          <a:lstStyle/>
          <a:p>
            <a:r>
              <a:rPr lang="en-US" dirty="0"/>
              <a:t>Introduction: </a:t>
            </a:r>
          </a:p>
        </p:txBody>
      </p:sp>
      <p:sp>
        <p:nvSpPr>
          <p:cNvPr id="294" name="Rectangle 293">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96"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graphicFrame>
        <p:nvGraphicFramePr>
          <p:cNvPr id="133" name="Content Placeholder 5">
            <a:extLst>
              <a:ext uri="{FF2B5EF4-FFF2-40B4-BE49-F238E27FC236}">
                <a16:creationId xmlns:a16="http://schemas.microsoft.com/office/drawing/2014/main" id="{38D4887B-AD39-EE41-FFDB-4DB33B2247DE}"/>
              </a:ext>
            </a:extLst>
          </p:cNvPr>
          <p:cNvGraphicFramePr>
            <a:graphicFrameLocks noGrp="1"/>
          </p:cNvGraphicFramePr>
          <p:nvPr>
            <p:ph sz="half" idx="1"/>
            <p:extLst>
              <p:ext uri="{D42A27DB-BD31-4B8C-83A1-F6EECF244321}">
                <p14:modId xmlns:p14="http://schemas.microsoft.com/office/powerpoint/2010/main" val="4224544172"/>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220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5" name="Group 84">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86"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87"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88"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89"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90"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91"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92"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93"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94"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95"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96"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97"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99" name="Group 98">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100"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101"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102"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103"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104"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105"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106"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107"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108"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109"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110"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111"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2" name="Title 1">
            <a:extLst>
              <a:ext uri="{FF2B5EF4-FFF2-40B4-BE49-F238E27FC236}">
                <a16:creationId xmlns:a16="http://schemas.microsoft.com/office/drawing/2014/main" id="{F6AE2FD3-371E-FDB2-6FF3-91D4DAA6728E}"/>
              </a:ext>
            </a:extLst>
          </p:cNvPr>
          <p:cNvSpPr>
            <a:spLocks noGrp="1"/>
          </p:cNvSpPr>
          <p:nvPr>
            <p:ph type="title"/>
          </p:nvPr>
        </p:nvSpPr>
        <p:spPr>
          <a:xfrm>
            <a:off x="4659520" y="624110"/>
            <a:ext cx="6845092" cy="1280890"/>
          </a:xfrm>
        </p:spPr>
        <p:txBody>
          <a:bodyPr>
            <a:normAutofit fontScale="90000"/>
          </a:bodyPr>
          <a:lstStyle/>
          <a:p>
            <a:r>
              <a:rPr lang="en-US" sz="2800" dirty="0">
                <a:latin typeface="inherit"/>
              </a:rPr>
              <a:t>Objectives of the study:</a:t>
            </a:r>
            <a:br>
              <a:rPr lang="en-US" sz="2800" dirty="0">
                <a:latin typeface="inherit"/>
              </a:rPr>
            </a:br>
            <a:br>
              <a:rPr lang="en-US" sz="2800" dirty="0">
                <a:latin typeface="inherit"/>
              </a:rPr>
            </a:br>
            <a:r>
              <a:rPr lang="en-US" sz="2400" dirty="0">
                <a:latin typeface="inherit"/>
              </a:rPr>
              <a:t>The broad objective of the study is to understand the nature of postpartum health care services</a:t>
            </a:r>
            <a:endParaRPr lang="x-none" sz="2400" dirty="0"/>
          </a:p>
        </p:txBody>
      </p:sp>
      <p:sp>
        <p:nvSpPr>
          <p:cNvPr id="113" name="Rectangle 112">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15"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sp>
        <p:nvSpPr>
          <p:cNvPr id="3" name="Content Placeholder 2">
            <a:extLst>
              <a:ext uri="{FF2B5EF4-FFF2-40B4-BE49-F238E27FC236}">
                <a16:creationId xmlns:a16="http://schemas.microsoft.com/office/drawing/2014/main" id="{2AEE8ED5-3F1E-65E3-B6A5-1C1B6EE173C0}"/>
              </a:ext>
            </a:extLst>
          </p:cNvPr>
          <p:cNvSpPr>
            <a:spLocks noGrp="1"/>
          </p:cNvSpPr>
          <p:nvPr>
            <p:ph idx="1"/>
          </p:nvPr>
        </p:nvSpPr>
        <p:spPr>
          <a:xfrm>
            <a:off x="3966307" y="1992595"/>
            <a:ext cx="7538304" cy="3918627"/>
          </a:xfrm>
        </p:spPr>
        <p:txBody>
          <a:bodyPr>
            <a:noAutofit/>
          </a:bodyPr>
          <a:lstStyle/>
          <a:p>
            <a:pPr>
              <a:spcBef>
                <a:spcPts val="300"/>
              </a:spcBef>
              <a:spcAft>
                <a:spcPts val="300"/>
              </a:spcAft>
            </a:pPr>
            <a:endParaRPr lang="en-US" sz="2400" b="0" dirty="0">
              <a:effectLst/>
              <a:latin typeface="inherit"/>
            </a:endParaRPr>
          </a:p>
          <a:p>
            <a:pPr>
              <a:spcBef>
                <a:spcPts val="300"/>
              </a:spcBef>
              <a:spcAft>
                <a:spcPts val="300"/>
              </a:spcAft>
            </a:pPr>
            <a:r>
              <a:rPr lang="en-US" sz="2400" dirty="0">
                <a:latin typeface="inherit"/>
              </a:rPr>
              <a:t>To explore the existing facilities of postpartum health care services</a:t>
            </a:r>
            <a:endParaRPr lang="en-US" sz="2400" b="0" dirty="0">
              <a:effectLst/>
              <a:latin typeface="inherit"/>
            </a:endParaRPr>
          </a:p>
          <a:p>
            <a:pPr>
              <a:spcBef>
                <a:spcPts val="300"/>
              </a:spcBef>
              <a:spcAft>
                <a:spcPts val="300"/>
              </a:spcAft>
            </a:pPr>
            <a:r>
              <a:rPr lang="en-US" sz="2400" dirty="0">
                <a:latin typeface="inherit"/>
              </a:rPr>
              <a:t>To find out specific postpartum health care needs and challenges</a:t>
            </a:r>
            <a:r>
              <a:rPr lang="en-US" sz="2400" b="0" dirty="0">
                <a:effectLst/>
                <a:latin typeface="inherit"/>
              </a:rPr>
              <a:t> </a:t>
            </a:r>
          </a:p>
          <a:p>
            <a:pPr>
              <a:spcBef>
                <a:spcPts val="300"/>
              </a:spcBef>
              <a:spcAft>
                <a:spcPts val="300"/>
              </a:spcAft>
            </a:pPr>
            <a:r>
              <a:rPr lang="en-US" sz="2400" dirty="0">
                <a:latin typeface="inherit"/>
              </a:rPr>
              <a:t>To analyze the cultural factors that effect the utilization of postpartum health care services</a:t>
            </a:r>
            <a:endParaRPr lang="en-US" sz="2400" b="0" dirty="0">
              <a:effectLst/>
              <a:latin typeface="inherit"/>
            </a:endParaRPr>
          </a:p>
          <a:p>
            <a:pPr>
              <a:spcBef>
                <a:spcPts val="300"/>
              </a:spcBef>
              <a:spcAft>
                <a:spcPts val="300"/>
              </a:spcAft>
            </a:pPr>
            <a:r>
              <a:rPr lang="en-US" sz="2400" b="0" dirty="0">
                <a:effectLst/>
                <a:latin typeface="inherit"/>
              </a:rPr>
              <a:t> </a:t>
            </a:r>
            <a:r>
              <a:rPr lang="en-US" sz="2400" dirty="0">
                <a:latin typeface="inherit"/>
              </a:rPr>
              <a:t>To investigate the role of various stakeholders in providing and improving postpartum</a:t>
            </a:r>
            <a:endParaRPr lang="en-US" sz="2400" b="0" dirty="0">
              <a:effectLst/>
              <a:latin typeface="inherit"/>
            </a:endParaRPr>
          </a:p>
          <a:p>
            <a:pPr>
              <a:spcBef>
                <a:spcPts val="300"/>
              </a:spcBef>
              <a:spcAft>
                <a:spcPts val="300"/>
              </a:spcAft>
            </a:pPr>
            <a:r>
              <a:rPr lang="en-US" sz="2400" dirty="0">
                <a:latin typeface="inherit"/>
              </a:rPr>
              <a:t>To explore the ways of negotiating accessibility regarding postpartum health care services</a:t>
            </a:r>
            <a:r>
              <a:rPr lang="en-US" sz="2400" b="0" dirty="0">
                <a:effectLst/>
                <a:latin typeface="inherit"/>
              </a:rPr>
              <a:t> </a:t>
            </a:r>
          </a:p>
          <a:p>
            <a:pPr marL="0" indent="0">
              <a:spcBef>
                <a:spcPts val="300"/>
              </a:spcBef>
              <a:spcAft>
                <a:spcPts val="300"/>
              </a:spcAft>
              <a:buNone/>
            </a:pPr>
            <a:br>
              <a:rPr lang="en-US" sz="2400" dirty="0">
                <a:effectLst/>
                <a:latin typeface="inherit"/>
              </a:rPr>
            </a:br>
            <a:endParaRPr lang="en-US" sz="2400" dirty="0">
              <a:effectLst/>
              <a:latin typeface="inherit"/>
            </a:endParaRPr>
          </a:p>
        </p:txBody>
      </p:sp>
    </p:spTree>
    <p:extLst>
      <p:ext uri="{BB962C8B-B14F-4D97-AF65-F5344CB8AC3E}">
        <p14:creationId xmlns:p14="http://schemas.microsoft.com/office/powerpoint/2010/main" val="181548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 name="Title 1">
            <a:extLst>
              <a:ext uri="{FF2B5EF4-FFF2-40B4-BE49-F238E27FC236}">
                <a16:creationId xmlns:a16="http://schemas.microsoft.com/office/drawing/2014/main" id="{7444B6D1-36E1-2040-A353-24271BEBB4B7}"/>
              </a:ext>
            </a:extLst>
          </p:cNvPr>
          <p:cNvSpPr>
            <a:spLocks noGrp="1"/>
          </p:cNvSpPr>
          <p:nvPr>
            <p:ph type="title"/>
          </p:nvPr>
        </p:nvSpPr>
        <p:spPr>
          <a:xfrm>
            <a:off x="1843391" y="624110"/>
            <a:ext cx="9383408" cy="1280890"/>
          </a:xfrm>
        </p:spPr>
        <p:txBody>
          <a:bodyPr>
            <a:normAutofit/>
          </a:bodyPr>
          <a:lstStyle/>
          <a:p>
            <a:r>
              <a:rPr lang="en-US" b="0" i="0" u="none" strike="noStrike">
                <a:solidFill>
                  <a:schemeClr val="bg1"/>
                </a:solidFill>
                <a:effectLst/>
                <a:latin typeface="system-ui"/>
              </a:rPr>
              <a:t>RESEARCH QUESTION</a:t>
            </a:r>
            <a:endParaRPr lang="x-none">
              <a:solidFill>
                <a:schemeClr val="bg1"/>
              </a:solidFill>
            </a:endParaRPr>
          </a:p>
        </p:txBody>
      </p:sp>
      <p:sp>
        <p:nvSpPr>
          <p:cNvPr id="1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sp>
        <p:nvSpPr>
          <p:cNvPr id="10" name="Content Placeholder 9"/>
          <p:cNvSpPr>
            <a:spLocks noGrp="1"/>
          </p:cNvSpPr>
          <p:nvPr>
            <p:ph idx="1"/>
          </p:nvPr>
        </p:nvSpPr>
        <p:spPr>
          <a:xfrm>
            <a:off x="1264596" y="2529110"/>
            <a:ext cx="8433881" cy="2402813"/>
          </a:xfrm>
        </p:spPr>
        <p:txBody>
          <a:bodyPr>
            <a:normAutofit/>
          </a:bodyPr>
          <a:lstStyle/>
          <a:p>
            <a:pPr lvl="0"/>
            <a:r>
              <a:rPr lang="en-GB" sz="2400" dirty="0">
                <a:latin typeface="Times New Roman" panose="02020603050405020304" pitchFamily="18" charset="0"/>
                <a:cs typeface="Times New Roman" panose="02020603050405020304" pitchFamily="18" charset="0"/>
              </a:rPr>
              <a:t>What are the health services of postpartum?</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What types of tactics mothers follow to adapt with the health issues studied during postpartum?</a:t>
            </a:r>
            <a:endParaRPr lang="en-US" sz="2400" dirty="0">
              <a:latin typeface="Times New Roman" panose="02020603050405020304" pitchFamily="18" charset="0"/>
              <a:cs typeface="Times New Roman" panose="02020603050405020304" pitchFamily="18" charset="0"/>
            </a:endParaRPr>
          </a:p>
          <a:p>
            <a:pPr lvl="0"/>
            <a:r>
              <a:rPr lang="en-GB" sz="2400" dirty="0">
                <a:latin typeface="Times New Roman" panose="02020603050405020304" pitchFamily="18" charset="0"/>
                <a:cs typeface="Times New Roman" panose="02020603050405020304" pitchFamily="18" charset="0"/>
              </a:rPr>
              <a:t>What are the challenges mother’s face during the postpartum period?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54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1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178"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225"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239"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241"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242"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243"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244"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245"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246"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247"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248"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249" name="Group 248">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0"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192"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25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25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25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25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25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25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25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25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25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26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261" name="Rectangle 26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06"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x-none"/>
          </a:p>
        </p:txBody>
      </p:sp>
      <p:sp useBgFill="1">
        <p:nvSpPr>
          <p:cNvPr id="208" name="Rectangle 207">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79DCB-CCB0-1E0C-B3AD-5E9AF9C49373}"/>
              </a:ext>
            </a:extLst>
          </p:cNvPr>
          <p:cNvSpPr>
            <a:spLocks noGrp="1"/>
          </p:cNvSpPr>
          <p:nvPr>
            <p:ph type="title"/>
          </p:nvPr>
        </p:nvSpPr>
        <p:spPr>
          <a:xfrm>
            <a:off x="3373062" y="434899"/>
            <a:ext cx="7320958" cy="1696689"/>
          </a:xfrm>
        </p:spPr>
        <p:txBody>
          <a:bodyPr vert="horz" lIns="91440" tIns="45720" rIns="91440" bIns="45720" rtlCol="0" anchor="b">
            <a:normAutofit/>
          </a:bodyPr>
          <a:lstStyle/>
          <a:p>
            <a:r>
              <a:rPr lang="en-US" sz="5400" b="0" i="0" u="none" strike="noStrike" dirty="0">
                <a:effectLst/>
              </a:rPr>
              <a:t>RESEARCH GAP</a:t>
            </a:r>
            <a:endParaRPr lang="en-US" sz="5400" dirty="0"/>
          </a:p>
        </p:txBody>
      </p:sp>
      <p:sp>
        <p:nvSpPr>
          <p:cNvPr id="3" name="Content Placeholder 2">
            <a:extLst>
              <a:ext uri="{FF2B5EF4-FFF2-40B4-BE49-F238E27FC236}">
                <a16:creationId xmlns:a16="http://schemas.microsoft.com/office/drawing/2014/main" id="{6C9AB961-7C41-5023-9BEE-9FBF515D69CF}"/>
              </a:ext>
            </a:extLst>
          </p:cNvPr>
          <p:cNvSpPr>
            <a:spLocks noGrp="1"/>
          </p:cNvSpPr>
          <p:nvPr>
            <p:ph idx="1"/>
          </p:nvPr>
        </p:nvSpPr>
        <p:spPr>
          <a:xfrm>
            <a:off x="3297677" y="2131588"/>
            <a:ext cx="8206935" cy="3122340"/>
          </a:xfrm>
        </p:spPr>
        <p:txBody>
          <a:bodyPr vert="horz" lIns="91440" tIns="45720" rIns="91440" bIns="45720" rtlCol="0" anchor="t">
            <a:normAutofit/>
          </a:bodyPr>
          <a:lstStyle/>
          <a:p>
            <a:r>
              <a:rPr lang="en-GB" sz="2000" dirty="0">
                <a:latin typeface="Times New Roman" panose="02020603050405020304" pitchFamily="18" charset="0"/>
                <a:cs typeface="Times New Roman" panose="02020603050405020304" pitchFamily="18" charset="0"/>
              </a:rPr>
              <a:t>A significant research gap exists in understanding the specific challenges and factors influencing the utilization of postpartum health care services in urban slum areas, specifically in </a:t>
            </a:r>
            <a:r>
              <a:rPr lang="en-GB" sz="2000" dirty="0" err="1">
                <a:latin typeface="Times New Roman" panose="02020603050405020304" pitchFamily="18" charset="0"/>
                <a:cs typeface="Times New Roman" panose="02020603050405020304" pitchFamily="18" charset="0"/>
              </a:rPr>
              <a:t>Sylhet</a:t>
            </a:r>
            <a:r>
              <a:rPr lang="en-GB" sz="2000" dirty="0">
                <a:latin typeface="Times New Roman" panose="02020603050405020304" pitchFamily="18" charset="0"/>
                <a:cs typeface="Times New Roman" panose="02020603050405020304" pitchFamily="18" charset="0"/>
              </a:rPr>
              <a:t> city. Existing literature review has explored maternal health in general, a number of limited research focuses on the postnatal period, specifically in marginalized communities such as slums. The lack of large studies addressing the availability, accessibility, and quality of postpartum care in these areas represents a great gap in the literature.</a:t>
            </a:r>
            <a:endParaRPr lang="en-US"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10" name="Rectangle 209">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2" name="Group 211">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13"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x-none"/>
            </a:p>
          </p:txBody>
        </p:sp>
        <p:sp>
          <p:nvSpPr>
            <p:cNvPr id="214"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x-none"/>
            </a:p>
          </p:txBody>
        </p:sp>
        <p:sp>
          <p:nvSpPr>
            <p:cNvPr id="215"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x-none"/>
            </a:p>
          </p:txBody>
        </p:sp>
        <p:sp>
          <p:nvSpPr>
            <p:cNvPr id="216"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x-none"/>
            </a:p>
          </p:txBody>
        </p:sp>
        <p:sp>
          <p:nvSpPr>
            <p:cNvPr id="217"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x-none"/>
            </a:p>
          </p:txBody>
        </p:sp>
        <p:sp>
          <p:nvSpPr>
            <p:cNvPr id="218"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x-none"/>
            </a:p>
          </p:txBody>
        </p:sp>
        <p:sp>
          <p:nvSpPr>
            <p:cNvPr id="219"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x-none"/>
            </a:p>
          </p:txBody>
        </p:sp>
        <p:sp>
          <p:nvSpPr>
            <p:cNvPr id="220"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x-none"/>
            </a:p>
          </p:txBody>
        </p:sp>
        <p:sp>
          <p:nvSpPr>
            <p:cNvPr id="221"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x-none"/>
            </a:p>
          </p:txBody>
        </p:sp>
        <p:sp>
          <p:nvSpPr>
            <p:cNvPr id="222"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x-none"/>
            </a:p>
          </p:txBody>
        </p:sp>
        <p:sp>
          <p:nvSpPr>
            <p:cNvPr id="223"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x-none"/>
            </a:p>
          </p:txBody>
        </p:sp>
        <p:sp>
          <p:nvSpPr>
            <p:cNvPr id="224"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x-none"/>
            </a:p>
          </p:txBody>
        </p:sp>
      </p:grpSp>
      <p:grpSp>
        <p:nvGrpSpPr>
          <p:cNvPr id="226" name="Group 225">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27"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x-none"/>
            </a:p>
          </p:txBody>
        </p:sp>
        <p:sp>
          <p:nvSpPr>
            <p:cNvPr id="228"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x-none"/>
            </a:p>
          </p:txBody>
        </p:sp>
        <p:sp>
          <p:nvSpPr>
            <p:cNvPr id="229"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x-none"/>
            </a:p>
          </p:txBody>
        </p:sp>
        <p:sp>
          <p:nvSpPr>
            <p:cNvPr id="230"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x-none"/>
            </a:p>
          </p:txBody>
        </p:sp>
        <p:sp>
          <p:nvSpPr>
            <p:cNvPr id="231"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x-none"/>
            </a:p>
          </p:txBody>
        </p:sp>
        <p:sp>
          <p:nvSpPr>
            <p:cNvPr id="232"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x-none"/>
            </a:p>
          </p:txBody>
        </p:sp>
        <p:sp>
          <p:nvSpPr>
            <p:cNvPr id="233"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x-none"/>
            </a:p>
          </p:txBody>
        </p:sp>
        <p:sp>
          <p:nvSpPr>
            <p:cNvPr id="234"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x-none"/>
            </a:p>
          </p:txBody>
        </p:sp>
        <p:sp>
          <p:nvSpPr>
            <p:cNvPr id="235"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x-none"/>
            </a:p>
          </p:txBody>
        </p:sp>
        <p:sp>
          <p:nvSpPr>
            <p:cNvPr id="236"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x-none"/>
            </a:p>
          </p:txBody>
        </p:sp>
        <p:sp>
          <p:nvSpPr>
            <p:cNvPr id="237"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x-none"/>
            </a:p>
          </p:txBody>
        </p:sp>
        <p:sp>
          <p:nvSpPr>
            <p:cNvPr id="238"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x-none"/>
            </a:p>
          </p:txBody>
        </p:sp>
      </p:grpSp>
      <p:sp>
        <p:nvSpPr>
          <p:cNvPr id="240"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x-none"/>
          </a:p>
        </p:txBody>
      </p:sp>
    </p:spTree>
    <p:extLst>
      <p:ext uri="{BB962C8B-B14F-4D97-AF65-F5344CB8AC3E}">
        <p14:creationId xmlns:p14="http://schemas.microsoft.com/office/powerpoint/2010/main" val="1716649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358256-E92E-4F48-646F-E740634CF1AA}"/>
              </a:ext>
            </a:extLst>
          </p:cNvPr>
          <p:cNvSpPr>
            <a:spLocks noGrp="1"/>
          </p:cNvSpPr>
          <p:nvPr>
            <p:ph type="title"/>
          </p:nvPr>
        </p:nvSpPr>
        <p:spPr>
          <a:xfrm>
            <a:off x="1794897" y="624110"/>
            <a:ext cx="9712998" cy="1280890"/>
          </a:xfrm>
        </p:spPr>
        <p:txBody>
          <a:bodyPr>
            <a:normAutofit/>
          </a:bodyPr>
          <a:lstStyle/>
          <a:p>
            <a:r>
              <a:rPr lang="en-US" dirty="0">
                <a:latin typeface="system-ui"/>
              </a:rPr>
              <a:t>Theoretical Framework:</a:t>
            </a:r>
            <a:endParaRPr lang="x-none" dirty="0"/>
          </a:p>
        </p:txBody>
      </p:sp>
      <p:sp>
        <p:nvSpPr>
          <p:cNvPr id="25" name="Rectangle 24">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6"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sp>
        <p:nvSpPr>
          <p:cNvPr id="3" name="Content Placeholder 2"/>
          <p:cNvSpPr>
            <a:spLocks noGrp="1"/>
          </p:cNvSpPr>
          <p:nvPr>
            <p:ph idx="1"/>
          </p:nvPr>
        </p:nvSpPr>
        <p:spPr>
          <a:xfrm>
            <a:off x="1584338" y="1536970"/>
            <a:ext cx="8367058" cy="3628417"/>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Postpartum health care services in slum areas exemplify </a:t>
            </a:r>
            <a:r>
              <a:rPr lang="en-US" sz="2000" b="1" dirty="0">
                <a:latin typeface="Times New Roman" panose="02020603050405020304" pitchFamily="18" charset="0"/>
                <a:cs typeface="Times New Roman" panose="02020603050405020304" pitchFamily="18" charset="0"/>
              </a:rPr>
              <a:t>structural violence</a:t>
            </a:r>
            <a:r>
              <a:rPr lang="en-US" sz="2000" dirty="0">
                <a:latin typeface="Times New Roman" panose="02020603050405020304" pitchFamily="18" charset="0"/>
                <a:cs typeface="Times New Roman" panose="02020603050405020304" pitchFamily="18" charset="0"/>
              </a:rPr>
              <a:t>, a concept by </a:t>
            </a:r>
            <a:r>
              <a:rPr lang="en-US" sz="2000" b="1" dirty="0">
                <a:latin typeface="Times New Roman" panose="02020603050405020304" pitchFamily="18" charset="0"/>
                <a:cs typeface="Times New Roman" panose="02020603050405020304" pitchFamily="18" charset="0"/>
              </a:rPr>
              <a:t>Paul Farmer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Nancy </a:t>
            </a:r>
            <a:r>
              <a:rPr lang="en-US" sz="2000" b="1" dirty="0" err="1">
                <a:latin typeface="Times New Roman" panose="02020603050405020304" pitchFamily="18" charset="0"/>
                <a:cs typeface="Times New Roman" panose="02020603050405020304" pitchFamily="18" charset="0"/>
              </a:rPr>
              <a:t>Scheper</a:t>
            </a:r>
            <a:r>
              <a:rPr lang="en-US" sz="2000" b="1" dirty="0">
                <a:latin typeface="Times New Roman" panose="02020603050405020304" pitchFamily="18" charset="0"/>
                <a:cs typeface="Times New Roman" panose="02020603050405020304" pitchFamily="18" charset="0"/>
              </a:rPr>
              <a:t>-Hughes </a:t>
            </a:r>
            <a:r>
              <a:rPr lang="en-US" sz="2000" dirty="0">
                <a:latin typeface="Times New Roman" panose="02020603050405020304" pitchFamily="18" charset="0"/>
                <a:cs typeface="Times New Roman" panose="02020603050405020304" pitchFamily="18" charset="0"/>
              </a:rPr>
              <a:t>that highlights how social, economic, and political systems perpetuate inequality and suffering. Women in slums often face inadequate healthcare infrastructure, financial barriers, and social neglect, making essential postpartum care inaccessible. These marginalized women are disproportionately affected by poverty, gender inequality, and stigma, which limit their ability to seek or receive care. Farmer's theory emphasizes that these systemic inequities are not accidental but are deeply rooted in power imbalances and historical oppression. </a:t>
            </a:r>
            <a:r>
              <a:rPr lang="en-US" sz="2000" dirty="0" err="1">
                <a:latin typeface="Times New Roman" panose="02020603050405020304" pitchFamily="18" charset="0"/>
                <a:cs typeface="Times New Roman" panose="02020603050405020304" pitchFamily="18" charset="0"/>
              </a:rPr>
              <a:t>Scheper</a:t>
            </a:r>
            <a:r>
              <a:rPr lang="en-US" sz="2000" dirty="0">
                <a:latin typeface="Times New Roman" panose="02020603050405020304" pitchFamily="18" charset="0"/>
                <a:cs typeface="Times New Roman" panose="02020603050405020304" pitchFamily="18" charset="0"/>
              </a:rPr>
              <a:t>-Hughes adds that such neglect dehumanizes these women, normalizing their suffering. Addressing these issues requires systemic reforms to dismantle these embedded inequalities.</a:t>
            </a:r>
          </a:p>
        </p:txBody>
      </p:sp>
    </p:spTree>
    <p:extLst>
      <p:ext uri="{BB962C8B-B14F-4D97-AF65-F5344CB8AC3E}">
        <p14:creationId xmlns:p14="http://schemas.microsoft.com/office/powerpoint/2010/main" val="221556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6E9DFD-9B01-3384-5AEA-276A982E24EE}"/>
              </a:ext>
            </a:extLst>
          </p:cNvPr>
          <p:cNvSpPr>
            <a:spLocks noGrp="1"/>
          </p:cNvSpPr>
          <p:nvPr>
            <p:ph type="title"/>
          </p:nvPr>
        </p:nvSpPr>
        <p:spPr>
          <a:xfrm>
            <a:off x="1794897" y="624110"/>
            <a:ext cx="9712998" cy="1280890"/>
          </a:xfrm>
        </p:spPr>
        <p:txBody>
          <a:bodyPr>
            <a:normAutofit/>
          </a:bodyPr>
          <a:lstStyle/>
          <a:p>
            <a:r>
              <a:rPr lang="x-none"/>
              <a:t>METHODOLOGY</a:t>
            </a:r>
            <a:endParaRPr lang="x-none" dirty="0"/>
          </a:p>
        </p:txBody>
      </p:sp>
      <p:sp>
        <p:nvSpPr>
          <p:cNvPr id="113" name="Rectangle 112">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14"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graphicFrame>
        <p:nvGraphicFramePr>
          <p:cNvPr id="15" name="Content Placeholder 2">
            <a:extLst>
              <a:ext uri="{FF2B5EF4-FFF2-40B4-BE49-F238E27FC236}">
                <a16:creationId xmlns:a16="http://schemas.microsoft.com/office/drawing/2014/main" id="{86317A6C-3E1C-3876-D01A-DC6CFF17DCAB}"/>
              </a:ext>
            </a:extLst>
          </p:cNvPr>
          <p:cNvGraphicFramePr>
            <a:graphicFrameLocks noGrp="1"/>
          </p:cNvGraphicFramePr>
          <p:nvPr>
            <p:ph idx="1"/>
            <p:extLst>
              <p:ext uri="{D42A27DB-BD31-4B8C-83A1-F6EECF244321}">
                <p14:modId xmlns:p14="http://schemas.microsoft.com/office/powerpoint/2010/main" val="2189028126"/>
              </p:ext>
            </p:extLst>
          </p:nvPr>
        </p:nvGraphicFramePr>
        <p:xfrm>
          <a:off x="1794897" y="1471055"/>
          <a:ext cx="9197963" cy="4655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1048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183CFBA6-CE65-403A-9402-96B75FC899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0" name="Freeform 49">
              <a:extLst>
                <a:ext uri="{FF2B5EF4-FFF2-40B4-BE49-F238E27FC236}">
                  <a16:creationId xmlns:a16="http://schemas.microsoft.com/office/drawing/2014/main" id="{59AF335C-09EE-4959-A2C9-B32F3C6C1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x-none"/>
            </a:p>
          </p:txBody>
        </p:sp>
        <p:sp>
          <p:nvSpPr>
            <p:cNvPr id="51" name="Freeform 50">
              <a:extLst>
                <a:ext uri="{FF2B5EF4-FFF2-40B4-BE49-F238E27FC236}">
                  <a16:creationId xmlns:a16="http://schemas.microsoft.com/office/drawing/2014/main" id="{94CCE8C7-E8BB-47EB-BBC7-5E8948F89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x-none"/>
            </a:p>
          </p:txBody>
        </p:sp>
        <p:sp>
          <p:nvSpPr>
            <p:cNvPr id="52" name="Freeform 51">
              <a:extLst>
                <a:ext uri="{FF2B5EF4-FFF2-40B4-BE49-F238E27FC236}">
                  <a16:creationId xmlns:a16="http://schemas.microsoft.com/office/drawing/2014/main" id="{2665878D-6479-49F4-BD1C-D1BE63CAB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x-none"/>
            </a:p>
          </p:txBody>
        </p:sp>
        <p:sp>
          <p:nvSpPr>
            <p:cNvPr id="53" name="Freeform 52">
              <a:extLst>
                <a:ext uri="{FF2B5EF4-FFF2-40B4-BE49-F238E27FC236}">
                  <a16:creationId xmlns:a16="http://schemas.microsoft.com/office/drawing/2014/main" id="{C6400AEB-4991-4E07-8599-C36A9E354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x-none"/>
            </a:p>
          </p:txBody>
        </p:sp>
        <p:sp>
          <p:nvSpPr>
            <p:cNvPr id="54" name="Freeform 53">
              <a:extLst>
                <a:ext uri="{FF2B5EF4-FFF2-40B4-BE49-F238E27FC236}">
                  <a16:creationId xmlns:a16="http://schemas.microsoft.com/office/drawing/2014/main" id="{0C2AEB7A-70D9-4DE7-B97A-0325DBC9F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x-none"/>
            </a:p>
          </p:txBody>
        </p:sp>
        <p:sp>
          <p:nvSpPr>
            <p:cNvPr id="55" name="Freeform 54">
              <a:extLst>
                <a:ext uri="{FF2B5EF4-FFF2-40B4-BE49-F238E27FC236}">
                  <a16:creationId xmlns:a16="http://schemas.microsoft.com/office/drawing/2014/main" id="{FC03DDD2-9CC7-40B7-A632-50BF3E3F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x-none"/>
            </a:p>
          </p:txBody>
        </p:sp>
        <p:sp>
          <p:nvSpPr>
            <p:cNvPr id="56" name="Freeform 55">
              <a:extLst>
                <a:ext uri="{FF2B5EF4-FFF2-40B4-BE49-F238E27FC236}">
                  <a16:creationId xmlns:a16="http://schemas.microsoft.com/office/drawing/2014/main" id="{7F0B3262-F0EC-44D3-AA37-9552D248C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x-none"/>
            </a:p>
          </p:txBody>
        </p:sp>
        <p:sp>
          <p:nvSpPr>
            <p:cNvPr id="57" name="Freeform 56">
              <a:extLst>
                <a:ext uri="{FF2B5EF4-FFF2-40B4-BE49-F238E27FC236}">
                  <a16:creationId xmlns:a16="http://schemas.microsoft.com/office/drawing/2014/main" id="{1839BD80-9BF2-49B4-BB03-B5AAB359B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x-none"/>
            </a:p>
          </p:txBody>
        </p:sp>
        <p:sp>
          <p:nvSpPr>
            <p:cNvPr id="58" name="Freeform 57">
              <a:extLst>
                <a:ext uri="{FF2B5EF4-FFF2-40B4-BE49-F238E27FC236}">
                  <a16:creationId xmlns:a16="http://schemas.microsoft.com/office/drawing/2014/main" id="{BDC00C45-9216-4702-A31A-391B1D89C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x-none"/>
            </a:p>
          </p:txBody>
        </p:sp>
        <p:sp>
          <p:nvSpPr>
            <p:cNvPr id="59" name="Freeform 58">
              <a:extLst>
                <a:ext uri="{FF2B5EF4-FFF2-40B4-BE49-F238E27FC236}">
                  <a16:creationId xmlns:a16="http://schemas.microsoft.com/office/drawing/2014/main" id="{5FB0F70F-34B9-4938-B487-312A0BF0E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x-none"/>
            </a:p>
          </p:txBody>
        </p:sp>
        <p:sp>
          <p:nvSpPr>
            <p:cNvPr id="60" name="Freeform 59">
              <a:extLst>
                <a:ext uri="{FF2B5EF4-FFF2-40B4-BE49-F238E27FC236}">
                  <a16:creationId xmlns:a16="http://schemas.microsoft.com/office/drawing/2014/main" id="{791D1EE1-5A08-47A7-8D44-0940DEF5B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x-none"/>
            </a:p>
          </p:txBody>
        </p:sp>
        <p:sp>
          <p:nvSpPr>
            <p:cNvPr id="61" name="Freeform 60">
              <a:extLst>
                <a:ext uri="{FF2B5EF4-FFF2-40B4-BE49-F238E27FC236}">
                  <a16:creationId xmlns:a16="http://schemas.microsoft.com/office/drawing/2014/main" id="{E04F3404-E41A-43F9-AC45-52EB0874B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x-none"/>
            </a:p>
          </p:txBody>
        </p:sp>
      </p:grpSp>
      <p:grpSp>
        <p:nvGrpSpPr>
          <p:cNvPr id="62" name="Group 61">
            <a:extLst>
              <a:ext uri="{FF2B5EF4-FFF2-40B4-BE49-F238E27FC236}">
                <a16:creationId xmlns:a16="http://schemas.microsoft.com/office/drawing/2014/main" id="{C1BC7BDB-967A-4559-AA14-041BCB872D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3" name="Freeform 27">
              <a:extLst>
                <a:ext uri="{FF2B5EF4-FFF2-40B4-BE49-F238E27FC236}">
                  <a16:creationId xmlns:a16="http://schemas.microsoft.com/office/drawing/2014/main" id="{A39F46EA-3E4A-46CA-BCB8-CA695ED3F4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x-none"/>
            </a:p>
          </p:txBody>
        </p:sp>
        <p:sp>
          <p:nvSpPr>
            <p:cNvPr id="64" name="Freeform 28">
              <a:extLst>
                <a:ext uri="{FF2B5EF4-FFF2-40B4-BE49-F238E27FC236}">
                  <a16:creationId xmlns:a16="http://schemas.microsoft.com/office/drawing/2014/main" id="{491A4A32-7F8C-4CA7-9281-9761F035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x-none"/>
            </a:p>
          </p:txBody>
        </p:sp>
        <p:sp>
          <p:nvSpPr>
            <p:cNvPr id="65" name="Freeform 29">
              <a:extLst>
                <a:ext uri="{FF2B5EF4-FFF2-40B4-BE49-F238E27FC236}">
                  <a16:creationId xmlns:a16="http://schemas.microsoft.com/office/drawing/2014/main" id="{46B02D76-3CD9-4DF5-A3AD-793E7204E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x-none"/>
            </a:p>
          </p:txBody>
        </p:sp>
        <p:sp>
          <p:nvSpPr>
            <p:cNvPr id="66" name="Freeform 30">
              <a:extLst>
                <a:ext uri="{FF2B5EF4-FFF2-40B4-BE49-F238E27FC236}">
                  <a16:creationId xmlns:a16="http://schemas.microsoft.com/office/drawing/2014/main" id="{E579A2FB-E98B-4144-9D52-3A72BD8D1B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x-none"/>
            </a:p>
          </p:txBody>
        </p:sp>
        <p:sp>
          <p:nvSpPr>
            <p:cNvPr id="67" name="Freeform 31">
              <a:extLst>
                <a:ext uri="{FF2B5EF4-FFF2-40B4-BE49-F238E27FC236}">
                  <a16:creationId xmlns:a16="http://schemas.microsoft.com/office/drawing/2014/main" id="{65E500DD-EB71-44B5-A2FA-88E996435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x-none"/>
            </a:p>
          </p:txBody>
        </p:sp>
        <p:sp>
          <p:nvSpPr>
            <p:cNvPr id="68" name="Freeform 32">
              <a:extLst>
                <a:ext uri="{FF2B5EF4-FFF2-40B4-BE49-F238E27FC236}">
                  <a16:creationId xmlns:a16="http://schemas.microsoft.com/office/drawing/2014/main" id="{04D6AAD6-45AE-454A-9206-8B90E8A26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x-none"/>
            </a:p>
          </p:txBody>
        </p:sp>
        <p:sp>
          <p:nvSpPr>
            <p:cNvPr id="69" name="Freeform 33">
              <a:extLst>
                <a:ext uri="{FF2B5EF4-FFF2-40B4-BE49-F238E27FC236}">
                  <a16:creationId xmlns:a16="http://schemas.microsoft.com/office/drawing/2014/main" id="{F7399B13-8510-45F6-98C4-0F14C0B37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x-none"/>
            </a:p>
          </p:txBody>
        </p:sp>
        <p:sp>
          <p:nvSpPr>
            <p:cNvPr id="70" name="Freeform 34">
              <a:extLst>
                <a:ext uri="{FF2B5EF4-FFF2-40B4-BE49-F238E27FC236}">
                  <a16:creationId xmlns:a16="http://schemas.microsoft.com/office/drawing/2014/main" id="{CA595445-6A38-4465-9A5D-9705388D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x-none"/>
            </a:p>
          </p:txBody>
        </p:sp>
        <p:sp>
          <p:nvSpPr>
            <p:cNvPr id="71" name="Freeform 35">
              <a:extLst>
                <a:ext uri="{FF2B5EF4-FFF2-40B4-BE49-F238E27FC236}">
                  <a16:creationId xmlns:a16="http://schemas.microsoft.com/office/drawing/2014/main" id="{21D40BAF-4AE0-46F4-BD65-057F0DC66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x-none"/>
            </a:p>
          </p:txBody>
        </p:sp>
        <p:sp>
          <p:nvSpPr>
            <p:cNvPr id="72" name="Freeform 36">
              <a:extLst>
                <a:ext uri="{FF2B5EF4-FFF2-40B4-BE49-F238E27FC236}">
                  <a16:creationId xmlns:a16="http://schemas.microsoft.com/office/drawing/2014/main" id="{B17F2D73-16DF-4138-B72D-E5B204717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x-none"/>
            </a:p>
          </p:txBody>
        </p:sp>
        <p:sp>
          <p:nvSpPr>
            <p:cNvPr id="73" name="Freeform 37">
              <a:extLst>
                <a:ext uri="{FF2B5EF4-FFF2-40B4-BE49-F238E27FC236}">
                  <a16:creationId xmlns:a16="http://schemas.microsoft.com/office/drawing/2014/main" id="{DB8ABBC2-6C0C-4F6E-97EB-55B3B7B2F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x-none"/>
            </a:p>
          </p:txBody>
        </p:sp>
        <p:sp>
          <p:nvSpPr>
            <p:cNvPr id="74" name="Freeform 38">
              <a:extLst>
                <a:ext uri="{FF2B5EF4-FFF2-40B4-BE49-F238E27FC236}">
                  <a16:creationId xmlns:a16="http://schemas.microsoft.com/office/drawing/2014/main" id="{7A49885E-6B05-41B6-B47F-9D24456F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x-none"/>
            </a:p>
          </p:txBody>
        </p:sp>
      </p:grpSp>
      <p:sp>
        <p:nvSpPr>
          <p:cNvPr id="75" name="Rectangle 74">
            <a:extLst>
              <a:ext uri="{FF2B5EF4-FFF2-40B4-BE49-F238E27FC236}">
                <a16:creationId xmlns:a16="http://schemas.microsoft.com/office/drawing/2014/main" id="{BDADA868-08FE-425A-AEF9-B622F9373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76" name="Freeform 11">
            <a:extLst>
              <a:ext uri="{FF2B5EF4-FFF2-40B4-BE49-F238E27FC236}">
                <a16:creationId xmlns:a16="http://schemas.microsoft.com/office/drawing/2014/main" id="{4AE17B7F-6C2F-42A9-946F-8FF49617D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sp>
        <p:nvSpPr>
          <p:cNvPr id="77" name="Rectangle 76">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79"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x-none"/>
          </a:p>
        </p:txBody>
      </p:sp>
      <p:graphicFrame>
        <p:nvGraphicFramePr>
          <p:cNvPr id="80" name="TextBox 4">
            <a:extLst>
              <a:ext uri="{FF2B5EF4-FFF2-40B4-BE49-F238E27FC236}">
                <a16:creationId xmlns:a16="http://schemas.microsoft.com/office/drawing/2014/main" id="{2DAD5D12-7909-C2A4-2320-16396797453E}"/>
              </a:ext>
            </a:extLst>
          </p:cNvPr>
          <p:cNvGraphicFramePr/>
          <p:nvPr>
            <p:extLst>
              <p:ext uri="{D42A27DB-BD31-4B8C-83A1-F6EECF244321}">
                <p14:modId xmlns:p14="http://schemas.microsoft.com/office/powerpoint/2010/main" val="3975602671"/>
              </p:ext>
            </p:extLst>
          </p:nvPr>
        </p:nvGraphicFramePr>
        <p:xfrm>
          <a:off x="1794897" y="1410943"/>
          <a:ext cx="9191758" cy="4465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365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202</TotalTime>
  <Words>505</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ASSALAMUALAIKUM</vt:lpstr>
      <vt:lpstr>MY PRESENTATION ON </vt:lpstr>
      <vt:lpstr>Introduction: </vt:lpstr>
      <vt:lpstr>Objectives of the study:  The broad objective of the study is to understand the nature of postpartum health care services</vt:lpstr>
      <vt:lpstr>RESEARCH QUESTION</vt:lpstr>
      <vt:lpstr>RESEARCH GAP</vt:lpstr>
      <vt:lpstr>Theoretical Framework:</vt:lpstr>
      <vt:lpstr>METHODOLOGY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dc:title>
  <dc:creator>Jubaida JANNAT</dc:creator>
  <cp:lastModifiedBy>Guest User</cp:lastModifiedBy>
  <cp:revision>16</cp:revision>
  <dcterms:created xsi:type="dcterms:W3CDTF">2024-12-16T17:06:22Z</dcterms:created>
  <dcterms:modified xsi:type="dcterms:W3CDTF">2025-01-24T15:22:46Z</dcterms:modified>
</cp:coreProperties>
</file>