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310" r:id="rId4"/>
    <p:sldId id="356" r:id="rId5"/>
    <p:sldId id="357" r:id="rId6"/>
    <p:sldId id="359" r:id="rId7"/>
    <p:sldId id="315" r:id="rId8"/>
    <p:sldId id="343" r:id="rId9"/>
    <p:sldId id="314" r:id="rId10"/>
    <p:sldId id="341" r:id="rId11"/>
    <p:sldId id="354" r:id="rId12"/>
    <p:sldId id="371" r:id="rId13"/>
    <p:sldId id="344" r:id="rId14"/>
    <p:sldId id="348" r:id="rId15"/>
    <p:sldId id="349" r:id="rId16"/>
    <p:sldId id="285" r:id="rId17"/>
    <p:sldId id="290" r:id="rId18"/>
    <p:sldId id="295" r:id="rId19"/>
    <p:sldId id="300" r:id="rId20"/>
    <p:sldId id="358" r:id="rId21"/>
    <p:sldId id="360" r:id="rId22"/>
    <p:sldId id="355" r:id="rId23"/>
    <p:sldId id="363" r:id="rId24"/>
    <p:sldId id="364" r:id="rId25"/>
    <p:sldId id="365" r:id="rId26"/>
    <p:sldId id="36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374FDB-6615-40DC-9C5D-488517BDFBD8}">
          <p14:sldIdLst>
            <p14:sldId id="257"/>
            <p14:sldId id="258"/>
            <p14:sldId id="310"/>
            <p14:sldId id="356"/>
            <p14:sldId id="357"/>
            <p14:sldId id="359"/>
            <p14:sldId id="315"/>
            <p14:sldId id="343"/>
            <p14:sldId id="314"/>
            <p14:sldId id="341"/>
            <p14:sldId id="354"/>
            <p14:sldId id="371"/>
            <p14:sldId id="344"/>
            <p14:sldId id="348"/>
            <p14:sldId id="349"/>
            <p14:sldId id="285"/>
            <p14:sldId id="290"/>
            <p14:sldId id="295"/>
            <p14:sldId id="300"/>
            <p14:sldId id="358"/>
            <p14:sldId id="360"/>
            <p14:sldId id="355"/>
            <p14:sldId id="363"/>
            <p14:sldId id="364"/>
            <p14:sldId id="365"/>
            <p14:sldId id="36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>
        <p:scale>
          <a:sx n="70" d="100"/>
          <a:sy n="70" d="100"/>
        </p:scale>
        <p:origin x="-618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1CBC8-C141-4A90-8B74-E7DB5669CFE5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BA792-D5A1-4DC4-952A-41E07F3C8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2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BA792-D5A1-4DC4-952A-41E07F3C810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6F1526-3412-4AE7-AE83-B9146BAB4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93D0998-60BE-4E0C-9426-04EA9B281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80EDDC-38E3-48D8-BD64-F8912080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5D-F930-493B-9367-72C43DED35CD}" type="datetime1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29B462-0851-4F50-BC3E-1C2CE798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544647-AE9D-44C3-B0E2-2FB0234E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C9FF-2D4F-4273-A95F-69625929CF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5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CDF010-96C9-489F-AD17-5AE7B3D9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A1344C9-5464-4D3E-9511-067CDB4DB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9955A2-C2A8-4079-A54A-8BB424A1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7AF3-95C1-422E-BE44-715C74FB2263}" type="datetime1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F663D6-267A-4500-A795-DB5A0AAB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37E778-9F2E-4876-9E99-049CDCB1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C9FF-2D4F-4273-A95F-69625929CF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3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5E90963-B52E-4D40-80D2-C3B5C6A81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70AAD77-5F52-4F99-A9D3-991CCBECE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96A670-E894-4A72-811A-91ED37CF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7C95-4424-41D8-939C-99AC0D363A01}" type="datetime1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9417B5F-027D-431B-9834-18C1AEEE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CEB2514-F9B9-41C0-BC4D-3A95D2A4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C9FF-2D4F-4273-A95F-69625929CF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5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278CA4-F678-440E-8654-ECC3D1E9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A84307-BD46-4627-B6CE-35769BE1A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68D9F9-C3A1-411B-BF5C-69FE3AD6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BB77-1BB3-468A-B31D-FF892AE126A3}" type="datetime1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D2AFCE-B90A-43D8-8AAD-759B1B94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8DCA0B2-9C42-46BA-BEFD-FF95B962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C9FF-2D4F-4273-A95F-69625929CF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5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B00957-6459-42D7-9E3D-1B301B6D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23A850-62E0-4AC5-8BDE-017DE76EC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A553D8C-D857-42F8-AAEA-B2DD1928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1371-6DB5-4362-A252-2C975777537C}" type="datetime1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C22CD1C-EEF2-479E-9ACE-49D17956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70A5A8-D0E5-4C50-BD42-1A99BBC3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C9FF-2D4F-4273-A95F-69625929CF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4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99275D-19E4-45FF-97CD-5EA49760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68B17A-D446-4057-8765-1CD52F8FD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57DB947-82C4-4D4B-A4B9-20CD151C8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7F8E26C-E34D-4D56-84D3-60BC51EB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DD0-5BF8-4C50-8F8A-5A5C74C6D64C}" type="datetime1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68928C7-0AC9-4004-BFE3-6F835E7B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578B87D-D895-45C0-9567-E2D5B679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C9FF-2D4F-4273-A95F-69625929CF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3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FEA7DC-4DF1-49F3-9148-45D8D015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43276A4-166E-4D12-82F8-1DC6B005D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111A6E1-3516-46B4-B9D9-90381C98E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739CBE6-BFEB-449E-85F0-4476CEBBA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9DA8DFA-4192-4BF7-9590-0D1E34EB6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9DE1FBF-854D-4C43-9416-2691BBED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E92E-0E3F-4EE2-8C2C-22B3F54B2B4F}" type="datetime1">
              <a:rPr lang="en-US" smtClean="0"/>
              <a:pPr/>
              <a:t>11/29/2019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220AB3F-0D16-4806-838D-86497BE8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5C82143-BA87-4D3B-BD8C-4DC7577E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C9FF-2D4F-4273-A95F-69625929CF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0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DD5BD3-D388-47B4-8178-424A3B1D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E303B05-879B-408C-B09D-BF9065AF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85F5-BFA3-48AF-9151-B796A8891C67}" type="datetime1">
              <a:rPr lang="en-US" smtClean="0"/>
              <a:pPr/>
              <a:t>11/29/2019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6129268-1357-4302-A6C8-4E7979AC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F164C8F-DFEA-4F9D-AB6A-5031C652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C9FF-2D4F-4273-A95F-69625929CF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5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A2EAD2B-0DD9-4A59-84DC-134E1B5C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9A57-1EF2-4269-97D4-662BB3515C4A}" type="datetime1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B2269A2-A9D8-442F-B966-5ADB37EB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F15E6DD-52B7-468F-9A90-6303D500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C9FF-2D4F-4273-A95F-69625929CF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FAE092-C6E0-4A17-99DA-C20AC48DB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352AF2-0C33-42E7-8021-A7962E8B2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B7686E3-679B-40CD-83B8-B3E31974D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69D5F8-10F3-4A4B-9B86-8FA1B2A0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D675-3374-4F2F-962F-0524C894D1CB}" type="datetime1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4A7A2BB-C335-4485-ACAA-9F6983FB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FB1B249-656E-4426-909C-3E14143D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C9FF-2D4F-4273-A95F-69625929CF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5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AEC5CF-6754-4392-9DC5-B0ED8EE0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CB66585-0110-44C0-BE20-9A6E34079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E7243D1-626A-48C2-B271-C7EDC6EDC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252327C-2ECE-4467-B2A2-42130C30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20F3-3419-4E89-BA53-FA3C852DD3C1}" type="datetime1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3C86B07-0555-4A02-89DC-D4E4C88F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6C84624-0FEB-44DA-AB52-19B545BB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C9FF-2D4F-4273-A95F-69625929CF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4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DEDC45A-C137-4152-B0F5-3EFDE898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65518A-C105-4AB1-9BA7-AFFEE03AC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CE6C9C-D821-4298-A1C6-0718BBC8B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DA429-0428-432B-9B08-59C07FE72418}" type="datetime1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69F7FF-002C-4882-82FD-A5CC7E8D8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12B633A-0A5D-4E15-89C2-4BFC3AABB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FC9FF-2D4F-4273-A95F-69625929CF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5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8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8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5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7D901A1-D159-4BB3-A49C-E87161FD34BD}"/>
              </a:ext>
            </a:extLst>
          </p:cNvPr>
          <p:cNvSpPr/>
          <p:nvPr/>
        </p:nvSpPr>
        <p:spPr>
          <a:xfrm>
            <a:off x="0" y="6276110"/>
            <a:ext cx="12192000" cy="58189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88368C-3413-4BA3-A356-15F69F8A99A3}"/>
              </a:ext>
            </a:extLst>
          </p:cNvPr>
          <p:cNvSpPr/>
          <p:nvPr/>
        </p:nvSpPr>
        <p:spPr>
          <a:xfrm>
            <a:off x="0" y="-3900"/>
            <a:ext cx="12192000" cy="1319206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="" xmlns:a16="http://schemas.microsoft.com/office/drawing/2014/main" id="{EC77D5EF-ACB8-4F73-AE82-21844F4C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16" y="477672"/>
            <a:ext cx="1023583" cy="83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8A8C41C-8943-49D2-8302-3CDC541D24BA}"/>
              </a:ext>
            </a:extLst>
          </p:cNvPr>
          <p:cNvSpPr/>
          <p:nvPr/>
        </p:nvSpPr>
        <p:spPr>
          <a:xfrm>
            <a:off x="543340" y="1645375"/>
            <a:ext cx="109727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Modeling of a 5R Robotic Manipulating System with 5DoF using GUI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Simulation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7DDC78F-E4D2-4045-BC9B-2B5AF468D31A}"/>
              </a:ext>
            </a:extLst>
          </p:cNvPr>
          <p:cNvSpPr txBox="1"/>
          <p:nvPr/>
        </p:nvSpPr>
        <p:spPr>
          <a:xfrm>
            <a:off x="3361979" y="3350164"/>
            <a:ext cx="6028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Rajshahi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Engineering &amp; Technology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15567EF9-16BD-45D4-8C80-20E1A8FC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60E6-6089-46C0-8A23-FD0ADAB18F6B}" type="datetime1">
              <a:rPr lang="en-US" sz="1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/>
              <a:t>11/29/2019</a:t>
            </a:fld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85713" cy="33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tabLst>
                <a:tab pos="2971800" algn="ctr"/>
                <a:tab pos="5943600" algn="r"/>
              </a:tabLst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4th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International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Conference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on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Mechanical, Industrial and Material Engineering (ICMIME), 17-19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December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2019, </a:t>
            </a:r>
            <a:r>
              <a:rPr lang="en-US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Rajshahi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Bangladesh</a:t>
            </a:r>
          </a:p>
        </p:txBody>
      </p:sp>
    </p:spTree>
    <p:extLst>
      <p:ext uri="{BB962C8B-B14F-4D97-AF65-F5344CB8AC3E}">
        <p14:creationId xmlns:p14="http://schemas.microsoft.com/office/powerpoint/2010/main" val="763973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7D901A1-D159-4BB3-A49C-E87161FD34BD}"/>
              </a:ext>
            </a:extLst>
          </p:cNvPr>
          <p:cNvSpPr/>
          <p:nvPr/>
        </p:nvSpPr>
        <p:spPr>
          <a:xfrm>
            <a:off x="0" y="6276110"/>
            <a:ext cx="12192000" cy="58189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of a 5R Robotic Manipulating System with 5DoF using GUI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88368C-3413-4BA3-A356-15F69F8A99A3}"/>
              </a:ext>
            </a:extLst>
          </p:cNvPr>
          <p:cNvSpPr/>
          <p:nvPr/>
        </p:nvSpPr>
        <p:spPr>
          <a:xfrm>
            <a:off x="-2145" y="0"/>
            <a:ext cx="12192000" cy="1286278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="" xmlns:a16="http://schemas.microsoft.com/office/drawing/2014/main" id="{EC77D5EF-ACB8-4F73-AE82-21844F4C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98" y="398272"/>
            <a:ext cx="952503" cy="88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15567EF9-16BD-45D4-8C80-20E1A8FC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43C1-1498-43C5-A000-5881DE054A7E}" type="datetime1">
              <a:rPr lang="en-US" sz="1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/>
              <a:t>11/29/2019</a:t>
            </a:fld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785611" y="500230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242480" y="5688103"/>
            <a:ext cx="25939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94921166"/>
                  </p:ext>
                </p:extLst>
              </p:nvPr>
            </p:nvGraphicFramePr>
            <p:xfrm>
              <a:off x="6274900" y="1862788"/>
              <a:ext cx="5592982" cy="3704624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11810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11810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118106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119332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1119332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434996">
                    <a:tc gridSpan="5">
                      <a:txBody>
                        <a:bodyPr/>
                        <a:lstStyle/>
                        <a:p>
                          <a:pPr marL="6858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D-H </a:t>
                          </a:r>
                          <a:r>
                            <a:rPr lang="en-US" sz="28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Table</a:t>
                          </a:r>
                          <a:endParaRPr lang="en-US" sz="2800" dirty="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11883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No of Frames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n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Joint</a:t>
                          </a:r>
                          <a:r>
                            <a:rPr lang="en-US" sz="2400" baseline="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Angle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effectLst/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effectLst/>
                                        <a:latin typeface="Cambria Math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Angle</a:t>
                          </a:r>
                          <a:r>
                            <a:rPr lang="en-US" sz="2400" baseline="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of Twist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effectLst/>
                                      <a:latin typeface="Cambria Math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effectLst/>
                                      <a:latin typeface="Cambria Math"/>
                                    </a:rPr>
                                    <m:t>i</m:t>
                                  </m:r>
                                  <m:r>
                                    <a:rPr lang="en-US" sz="2400">
                                      <a:effectLst/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Length of Link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effectLst/>
                                        <a:latin typeface="Cambria Math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effectLst/>
                                        <a:latin typeface="Cambria Math"/>
                                      </a:rPr>
                                      <m:t>i</m:t>
                                    </m:r>
                                    <m:r>
                                      <a:rPr lang="en-US" sz="2400">
                                        <a:effectLst/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Link Offset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effectLst/>
                                        <a:latin typeface="Cambria Math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effectLst/>
                                        <a:latin typeface="Cambria Math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0290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1</a:t>
                          </a:r>
                          <a:endParaRPr lang="en-US" sz="2400" dirty="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90+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effectLst/>
                                      <a:latin typeface="Cambria Math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4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90</a:t>
                          </a:r>
                          <a:endParaRPr lang="en-US" sz="2400" dirty="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effectLst/>
                                        <a:latin typeface="Cambria Math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effectLst/>
                                        <a:latin typeface="Cambria Math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0290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en-US" sz="24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effectLst/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sz="2400" dirty="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effectLst/>
                                        <a:latin typeface="Cambria Math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sz="24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255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3</a:t>
                          </a:r>
                          <a:endParaRPr lang="en-US" sz="2400" dirty="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90+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effectLst/>
                                      <a:latin typeface="Cambria Math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400">
                                      <a:effectLst/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en-US" sz="24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-90</a:t>
                          </a:r>
                          <a:endParaRPr lang="en-US" sz="24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sz="24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sz="2400" dirty="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="" xmlns:p14="http://schemas.microsoft.com/office/powerpoint/2010/main" val="1994921166"/>
                  </p:ext>
                </p:extLst>
              </p:nvPr>
            </p:nvGraphicFramePr>
            <p:xfrm>
              <a:off x="6274900" y="1862788"/>
              <a:ext cx="5592982" cy="3704624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11810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11810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11810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111933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  <a:gridCol w="111933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4"/>
                        </a:ext>
                      </a:extLst>
                    </a:gridCol>
                  </a:tblGrid>
                  <a:tr h="490728">
                    <a:tc gridSpan="5">
                      <a:txBody>
                        <a:bodyPr/>
                        <a:lstStyle/>
                        <a:p>
                          <a:pPr marL="6858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D-H </a:t>
                          </a:r>
                          <a:r>
                            <a:rPr lang="en-US" sz="28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Table</a:t>
                          </a:r>
                          <a:endParaRPr lang="en-US" sz="2800" dirty="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16824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No of Frames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itchFamily="18" charset="0"/>
                              <a:ea typeface="Calibri"/>
                              <a:cs typeface="Times New Roman" pitchFamily="18" charset="0"/>
                            </a:rPr>
                            <a:t>n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546" t="-34058" r="-301093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99457" t="-34058" r="-199457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01093" t="-34058" r="-100546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98913" t="-34058" b="-94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50290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1</a:t>
                          </a:r>
                          <a:endParaRPr lang="en-US" sz="2400" dirty="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546" t="-451220" r="-301093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90</a:t>
                          </a:r>
                          <a:endParaRPr lang="en-US" sz="2400" dirty="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01093" t="-451220" r="-100546" b="-2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98913" t="-451220" b="-2170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50290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en-US" sz="24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546" t="-544578" r="-301093" b="-1144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sz="2400" dirty="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01093" t="-544578" r="-100546" b="-1144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sz="24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5255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3</a:t>
                          </a:r>
                          <a:endParaRPr lang="en-US" sz="2400" dirty="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546" t="-622093" r="-301093" b="-104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-90</a:t>
                          </a:r>
                          <a:endParaRPr lang="en-US" sz="24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sz="24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sz="2400" dirty="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TextBox 30"/>
          <p:cNvSpPr txBox="1"/>
          <p:nvPr/>
        </p:nvSpPr>
        <p:spPr>
          <a:xfrm>
            <a:off x="1182337" y="5562600"/>
            <a:ext cx="438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Fig.3: Kinematic Scheme of the Robotic Arm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82745" y="1367228"/>
            <a:ext cx="295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Table 1: D-H Parameter Table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7D177050-507D-4074-8A5D-FAA4DABD6818}"/>
              </a:ext>
            </a:extLst>
          </p:cNvPr>
          <p:cNvSpPr/>
          <p:nvPr/>
        </p:nvSpPr>
        <p:spPr>
          <a:xfrm>
            <a:off x="887361" y="328545"/>
            <a:ext cx="10080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Kinematic Scheme and D-H Parameter Table</a:t>
            </a:r>
            <a:endParaRPr lang="en-US" sz="40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565708" y="638238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83" y="1437604"/>
            <a:ext cx="5334635" cy="40767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0"/>
            <a:ext cx="12185713" cy="33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tabLst>
                <a:tab pos="2971800" algn="ctr"/>
                <a:tab pos="5943600" algn="r"/>
              </a:tabLst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4th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International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Conference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on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Mechanical, Industrial and Material Engineering (ICMIME), 17-19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December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2019, </a:t>
            </a:r>
            <a:r>
              <a:rPr lang="en-US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Rajshahi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Bangladesh</a:t>
            </a:r>
          </a:p>
        </p:txBody>
      </p:sp>
    </p:spTree>
    <p:extLst>
      <p:ext uri="{BB962C8B-B14F-4D97-AF65-F5344CB8AC3E}">
        <p14:creationId xmlns:p14="http://schemas.microsoft.com/office/powerpoint/2010/main" val="381187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7D901A1-D159-4BB3-A49C-E87161FD34BD}"/>
              </a:ext>
            </a:extLst>
          </p:cNvPr>
          <p:cNvSpPr/>
          <p:nvPr/>
        </p:nvSpPr>
        <p:spPr>
          <a:xfrm>
            <a:off x="0" y="6276110"/>
            <a:ext cx="12192000" cy="58189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of a 5R Robotic Manipulating System with 5DoF using GUI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88368C-3413-4BA3-A356-15F69F8A99A3}"/>
              </a:ext>
            </a:extLst>
          </p:cNvPr>
          <p:cNvSpPr/>
          <p:nvPr/>
        </p:nvSpPr>
        <p:spPr>
          <a:xfrm>
            <a:off x="1" y="-13684"/>
            <a:ext cx="12192000" cy="1286278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="" xmlns:a16="http://schemas.microsoft.com/office/drawing/2014/main" id="{EC77D5EF-ACB8-4F73-AE82-21844F4C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557" y="345303"/>
            <a:ext cx="952503" cy="88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15567EF9-16BD-45D4-8C80-20E1A8FC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409B-6A21-4EF7-9893-FF202469A266}" type="datetime1">
              <a:rPr lang="en-US" sz="1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/>
              <a:t>11/29/2019</a:t>
            </a:fld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785611" y="500230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242480" y="5688103"/>
            <a:ext cx="25939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3766" y="1627932"/>
            <a:ext cx="112216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Position and Rotation of the End Effector with respect to the Base Frame</a:t>
            </a:r>
          </a:p>
          <a:p>
            <a:endParaRPr lang="en-US" sz="2800" dirty="0"/>
          </a:p>
        </p:txBody>
      </p:sp>
      <p:graphicFrame>
        <p:nvGraphicFramePr>
          <p:cNvPr id="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97900510"/>
              </p:ext>
            </p:extLst>
          </p:nvPr>
        </p:nvGraphicFramePr>
        <p:xfrm>
          <a:off x="1195388" y="2581275"/>
          <a:ext cx="10567987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7" name="Equation" r:id="rId4" imgW="4609800" imgH="1168200" progId="Equation.3">
                  <p:embed/>
                </p:oleObj>
              </mc:Choice>
              <mc:Fallback>
                <p:oleObj name="Equation" r:id="rId4" imgW="4609800" imgH="1168200" progId="Equation.3">
                  <p:embed/>
                  <p:pic>
                    <p:nvPicPr>
                      <p:cNvPr id="0" name="Picture 3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2581275"/>
                        <a:ext cx="10567987" cy="266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D177050-507D-4074-8A5D-FAA4DABD6818}"/>
              </a:ext>
            </a:extLst>
          </p:cNvPr>
          <p:cNvSpPr/>
          <p:nvPr/>
        </p:nvSpPr>
        <p:spPr>
          <a:xfrm>
            <a:off x="777980" y="275512"/>
            <a:ext cx="64572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Forward Kinematics Results</a:t>
            </a:r>
            <a:endParaRPr lang="en-US" sz="40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565708" y="638238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85713" cy="33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tabLst>
                <a:tab pos="2971800" algn="ctr"/>
                <a:tab pos="5943600" algn="r"/>
              </a:tabLst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4th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International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Conference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on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Mechanical, Industrial and Material Engineering (ICMIME), 17-19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December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2019, </a:t>
            </a:r>
            <a:r>
              <a:rPr lang="en-US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Rajshahi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Bangladesh</a:t>
            </a:r>
          </a:p>
        </p:txBody>
      </p:sp>
    </p:spTree>
    <p:extLst>
      <p:ext uri="{BB962C8B-B14F-4D97-AF65-F5344CB8AC3E}">
        <p14:creationId xmlns:p14="http://schemas.microsoft.com/office/powerpoint/2010/main" val="1296479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7D901A1-D159-4BB3-A49C-E87161FD34BD}"/>
              </a:ext>
            </a:extLst>
          </p:cNvPr>
          <p:cNvSpPr/>
          <p:nvPr/>
        </p:nvSpPr>
        <p:spPr>
          <a:xfrm>
            <a:off x="0" y="6276110"/>
            <a:ext cx="12192000" cy="58189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of a 5R Robotic Manipulating System with 5DoF using GUI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88368C-3413-4BA3-A356-15F69F8A99A3}"/>
              </a:ext>
            </a:extLst>
          </p:cNvPr>
          <p:cNvSpPr/>
          <p:nvPr/>
        </p:nvSpPr>
        <p:spPr>
          <a:xfrm>
            <a:off x="1" y="-13684"/>
            <a:ext cx="12192000" cy="1286278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="" xmlns:a16="http://schemas.microsoft.com/office/drawing/2014/main" id="{EC77D5EF-ACB8-4F73-AE82-21844F4C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557" y="345303"/>
            <a:ext cx="952503" cy="88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15567EF9-16BD-45D4-8C80-20E1A8FC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409B-6A21-4EF7-9893-FF202469A266}" type="datetime1">
              <a:rPr lang="en-US" sz="1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/>
              <a:t>11/29/2019</a:t>
            </a:fld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785611" y="500230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242480" y="5688103"/>
            <a:ext cx="25939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D177050-507D-4074-8A5D-FAA4DABD6818}"/>
              </a:ext>
            </a:extLst>
          </p:cNvPr>
          <p:cNvSpPr/>
          <p:nvPr/>
        </p:nvSpPr>
        <p:spPr>
          <a:xfrm>
            <a:off x="970342" y="334873"/>
            <a:ext cx="41056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Simulation Model</a:t>
            </a:r>
            <a:endParaRPr lang="en-US" sz="40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565708" y="638238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85713" cy="33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tabLst>
                <a:tab pos="2971800" algn="ctr"/>
                <a:tab pos="5943600" algn="r"/>
              </a:tabLst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4th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International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Conference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on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Mechanical, Industrial and Material Engineering (ICMIME), 17-19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December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2019, </a:t>
            </a:r>
            <a:r>
              <a:rPr lang="en-US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Rajshahi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Bangladesh</a:t>
            </a:r>
          </a:p>
        </p:txBody>
      </p:sp>
      <p:pic>
        <p:nvPicPr>
          <p:cNvPr id="13" name="Content Placeholder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115" y="1422715"/>
            <a:ext cx="5239481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4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7D901A1-D159-4BB3-A49C-E87161FD34BD}"/>
              </a:ext>
            </a:extLst>
          </p:cNvPr>
          <p:cNvSpPr/>
          <p:nvPr/>
        </p:nvSpPr>
        <p:spPr>
          <a:xfrm>
            <a:off x="0" y="6276110"/>
            <a:ext cx="12192000" cy="58189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of a 5R Robotic Manipulating System with 5DoF using GUI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88368C-3413-4BA3-A356-15F69F8A99A3}"/>
              </a:ext>
            </a:extLst>
          </p:cNvPr>
          <p:cNvSpPr/>
          <p:nvPr/>
        </p:nvSpPr>
        <p:spPr>
          <a:xfrm>
            <a:off x="0" y="0"/>
            <a:ext cx="12192000" cy="1286278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="" xmlns:a16="http://schemas.microsoft.com/office/drawing/2014/main" id="{EC77D5EF-ACB8-4F73-AE82-21844F4C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98" y="289196"/>
            <a:ext cx="952503" cy="88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15567EF9-16BD-45D4-8C80-20E1A8FC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34AF-665A-4823-BAA0-EE1066AF087E}" type="datetime1">
              <a:rPr lang="en-US" sz="1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/>
              <a:t>11/29/2019</a:t>
            </a:fld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D177050-507D-4074-8A5D-FAA4DABD6818}"/>
              </a:ext>
            </a:extLst>
          </p:cNvPr>
          <p:cNvSpPr/>
          <p:nvPr/>
        </p:nvSpPr>
        <p:spPr>
          <a:xfrm>
            <a:off x="914402" y="289196"/>
            <a:ext cx="56768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Graphical User Interface</a:t>
            </a:r>
            <a:endParaRPr lang="en-US" sz="40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C9CD989-F7B1-4C80-959E-B7E2708CD356}"/>
              </a:ext>
            </a:extLst>
          </p:cNvPr>
          <p:cNvSpPr txBox="1"/>
          <p:nvPr/>
        </p:nvSpPr>
        <p:spPr>
          <a:xfrm>
            <a:off x="552526" y="1544388"/>
            <a:ext cx="1108694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C:\Users\Tonu\Desktop\New folder (2)\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916" y="1969184"/>
            <a:ext cx="4191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/>
          <p:cNvSpPr/>
          <p:nvPr/>
        </p:nvSpPr>
        <p:spPr>
          <a:xfrm>
            <a:off x="1186363" y="5330016"/>
            <a:ext cx="5019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Fig.6: Robotic arm output with initial slider position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81758" y="5227904"/>
            <a:ext cx="3288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Fig.7: Robotic arm in 3D plotting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565708" y="638238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pic>
        <p:nvPicPr>
          <p:cNvPr id="86017" name="Picture 1" descr="C:\Users\Tonu\Desktop\reload\a.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6069" y="1897640"/>
            <a:ext cx="4686300" cy="3228975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0" y="0"/>
            <a:ext cx="12185713" cy="33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tabLst>
                <a:tab pos="2971800" algn="ctr"/>
                <a:tab pos="5943600" algn="r"/>
              </a:tabLst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4th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International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Conference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on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Mechanical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Industrial and Material Engineering (ICMIME), 17-19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December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2019, </a:t>
            </a:r>
            <a:r>
              <a:rPr lang="en-US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Rajshahi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Bangladesh</a:t>
            </a:r>
          </a:p>
        </p:txBody>
      </p:sp>
    </p:spTree>
    <p:extLst>
      <p:ext uri="{BB962C8B-B14F-4D97-AF65-F5344CB8AC3E}">
        <p14:creationId xmlns:p14="http://schemas.microsoft.com/office/powerpoint/2010/main" val="42020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7D901A1-D159-4BB3-A49C-E87161FD34BD}"/>
              </a:ext>
            </a:extLst>
          </p:cNvPr>
          <p:cNvSpPr/>
          <p:nvPr/>
        </p:nvSpPr>
        <p:spPr>
          <a:xfrm>
            <a:off x="0" y="6276110"/>
            <a:ext cx="12192000" cy="58189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of a 5R Robotic Manipulating System with 5DoF using GUI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88368C-3413-4BA3-A356-15F69F8A99A3}"/>
              </a:ext>
            </a:extLst>
          </p:cNvPr>
          <p:cNvSpPr/>
          <p:nvPr/>
        </p:nvSpPr>
        <p:spPr>
          <a:xfrm>
            <a:off x="0" y="0"/>
            <a:ext cx="12192000" cy="1286278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="" xmlns:a16="http://schemas.microsoft.com/office/drawing/2014/main" id="{EC77D5EF-ACB8-4F73-AE82-21844F4C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763" y="289196"/>
            <a:ext cx="952503" cy="88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15567EF9-16BD-45D4-8C80-20E1A8FC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BE26-A880-45BC-AAC9-C5C392B8EC91}" type="datetime1">
              <a:rPr lang="en-US" sz="1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/>
              <a:t>11/29/2019</a:t>
            </a:fld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D177050-507D-4074-8A5D-FAA4DABD6818}"/>
              </a:ext>
            </a:extLst>
          </p:cNvPr>
          <p:cNvSpPr/>
          <p:nvPr/>
        </p:nvSpPr>
        <p:spPr>
          <a:xfrm>
            <a:off x="864916" y="289196"/>
            <a:ext cx="77684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Experimental Model: Components</a:t>
            </a:r>
            <a:endParaRPr lang="en-US" sz="40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14" descr="rduino meg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523" y="2515741"/>
            <a:ext cx="3981197" cy="261040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/>
          <p:cNvSpPr/>
          <p:nvPr/>
        </p:nvSpPr>
        <p:spPr>
          <a:xfrm>
            <a:off x="8242471" y="5195253"/>
            <a:ext cx="2932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Fig.10: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Mega 2560</a:t>
            </a:r>
            <a:r>
              <a:rPr lang="en-US" dirty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13456" y="2697557"/>
            <a:ext cx="509460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Operating Voltage: 5V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Digital I/O pin: 54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Analog Input Pins: 16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DC Current per I/O pin: 40mA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DC Current for 3.3V pin: 50mA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1702299"/>
            <a:ext cx="3606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MEGA 2560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565708" y="638238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85713" cy="33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tabLst>
                <a:tab pos="2971800" algn="ctr"/>
                <a:tab pos="5943600" algn="r"/>
              </a:tabLst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4th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International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Conference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on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Mechanical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Industrial and Material Engineering (ICMIME), 17-19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December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2019, </a:t>
            </a:r>
            <a:r>
              <a:rPr lang="en-US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Rajshahi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Bangladesh</a:t>
            </a:r>
          </a:p>
        </p:txBody>
      </p:sp>
    </p:spTree>
    <p:extLst>
      <p:ext uri="{BB962C8B-B14F-4D97-AF65-F5344CB8AC3E}">
        <p14:creationId xmlns:p14="http://schemas.microsoft.com/office/powerpoint/2010/main" val="897650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7D901A1-D159-4BB3-A49C-E87161FD34BD}"/>
              </a:ext>
            </a:extLst>
          </p:cNvPr>
          <p:cNvSpPr/>
          <p:nvPr/>
        </p:nvSpPr>
        <p:spPr>
          <a:xfrm>
            <a:off x="0" y="6276110"/>
            <a:ext cx="12192000" cy="58189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of a 5R Robotic Manipulating System with 5DoF using GUI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88368C-3413-4BA3-A356-15F69F8A99A3}"/>
              </a:ext>
            </a:extLst>
          </p:cNvPr>
          <p:cNvSpPr/>
          <p:nvPr/>
        </p:nvSpPr>
        <p:spPr>
          <a:xfrm>
            <a:off x="0" y="0"/>
            <a:ext cx="12192000" cy="1290178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="" xmlns:a16="http://schemas.microsoft.com/office/drawing/2014/main" id="{EC77D5EF-ACB8-4F73-AE82-21844F4C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98" y="383682"/>
            <a:ext cx="952503" cy="88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15567EF9-16BD-45D4-8C80-20E1A8FC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FFA-B5CE-41D0-8191-E4D960AA857C}" type="datetime1">
              <a:rPr lang="en-US" sz="1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/>
              <a:t>11/29/2019</a:t>
            </a:fld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D177050-507D-4074-8A5D-FAA4DABD6818}"/>
              </a:ext>
            </a:extLst>
          </p:cNvPr>
          <p:cNvSpPr/>
          <p:nvPr/>
        </p:nvSpPr>
        <p:spPr>
          <a:xfrm>
            <a:off x="849255" y="291146"/>
            <a:ext cx="77684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Experimental Model: Components</a:t>
            </a:r>
            <a:endParaRPr lang="en-US" sz="40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4082" y="1643321"/>
            <a:ext cx="36455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TCS230 Color Sensor</a:t>
            </a:r>
          </a:p>
        </p:txBody>
      </p:sp>
      <p:pic>
        <p:nvPicPr>
          <p:cNvPr id="15" name="Picture 14" descr="31582-larg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443" y="2676252"/>
            <a:ext cx="3526127" cy="24582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472988" y="2413565"/>
            <a:ext cx="3449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Power: 2.7V to 5.5V</a:t>
            </a:r>
          </a:p>
        </p:txBody>
      </p:sp>
      <p:grpSp>
        <p:nvGrpSpPr>
          <p:cNvPr id="17" name="Canvas 124"/>
          <p:cNvGrpSpPr>
            <a:grpSpLocks/>
          </p:cNvGrpSpPr>
          <p:nvPr/>
        </p:nvGrpSpPr>
        <p:grpSpPr bwMode="auto">
          <a:xfrm>
            <a:off x="990600" y="3309870"/>
            <a:ext cx="6172200" cy="1959070"/>
            <a:chOff x="0" y="4077"/>
            <a:chExt cx="56324" cy="15880"/>
          </a:xfrm>
        </p:grpSpPr>
        <p:sp>
          <p:nvSpPr>
            <p:cNvPr id="20" name="AutoShape 16"/>
            <p:cNvSpPr>
              <a:spLocks noChangeAspect="1" noChangeArrowheads="1"/>
            </p:cNvSpPr>
            <p:nvPr/>
          </p:nvSpPr>
          <p:spPr bwMode="auto">
            <a:xfrm>
              <a:off x="0" y="6083"/>
              <a:ext cx="56324" cy="138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36"/>
            <p:cNvSpPr>
              <a:spLocks noChangeArrowheads="1"/>
            </p:cNvSpPr>
            <p:nvPr/>
          </p:nvSpPr>
          <p:spPr bwMode="auto">
            <a:xfrm>
              <a:off x="10706" y="4077"/>
              <a:ext cx="25178" cy="108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11601" y="6197"/>
              <a:ext cx="9240" cy="63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Photodiode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Array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25387" y="6674"/>
              <a:ext cx="9830" cy="59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Current to Frequency Converter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AutoShape 39"/>
            <p:cNvSpPr>
              <a:spLocks noChangeArrowheads="1"/>
            </p:cNvSpPr>
            <p:nvPr/>
          </p:nvSpPr>
          <p:spPr bwMode="auto">
            <a:xfrm>
              <a:off x="20841" y="8991"/>
              <a:ext cx="4546" cy="908"/>
            </a:xfrm>
            <a:prstGeom prst="rightArrow">
              <a:avLst>
                <a:gd name="adj1" fmla="val 50000"/>
                <a:gd name="adj2" fmla="val 12514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AutoShape 40"/>
            <p:cNvSpPr>
              <a:spLocks noChangeArrowheads="1"/>
            </p:cNvSpPr>
            <p:nvPr/>
          </p:nvSpPr>
          <p:spPr bwMode="auto">
            <a:xfrm>
              <a:off x="6128" y="8991"/>
              <a:ext cx="3778" cy="908"/>
            </a:xfrm>
            <a:prstGeom prst="rightArrow">
              <a:avLst>
                <a:gd name="adj1" fmla="val 50000"/>
                <a:gd name="adj2" fmla="val 10400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AutoShape 41"/>
            <p:cNvSpPr>
              <a:spLocks noChangeArrowheads="1"/>
            </p:cNvSpPr>
            <p:nvPr/>
          </p:nvSpPr>
          <p:spPr bwMode="auto">
            <a:xfrm>
              <a:off x="36284" y="8991"/>
              <a:ext cx="4959" cy="902"/>
            </a:xfrm>
            <a:prstGeom prst="rightArrow">
              <a:avLst>
                <a:gd name="adj1" fmla="val 50000"/>
                <a:gd name="adj2" fmla="val 13741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" name="Group 42"/>
            <p:cNvGrpSpPr>
              <a:grpSpLocks/>
            </p:cNvGrpSpPr>
            <p:nvPr/>
          </p:nvGrpSpPr>
          <p:grpSpPr bwMode="auto">
            <a:xfrm>
              <a:off x="41243" y="7493"/>
              <a:ext cx="15081" cy="3924"/>
              <a:chOff x="8128" y="2061"/>
              <a:chExt cx="2238" cy="515"/>
            </a:xfrm>
          </p:grpSpPr>
          <p:grpSp>
            <p:nvGrpSpPr>
              <p:cNvPr id="31" name="Group 43"/>
              <p:cNvGrpSpPr>
                <a:grpSpLocks/>
              </p:cNvGrpSpPr>
              <p:nvPr/>
            </p:nvGrpSpPr>
            <p:grpSpPr bwMode="auto">
              <a:xfrm>
                <a:off x="8128" y="2063"/>
                <a:ext cx="1119" cy="513"/>
                <a:chOff x="8128" y="2063"/>
                <a:chExt cx="1119" cy="513"/>
              </a:xfrm>
            </p:grpSpPr>
            <p:sp>
              <p:nvSpPr>
                <p:cNvPr id="35" name="AutoShape 44"/>
                <p:cNvSpPr>
                  <a:spLocks noChangeShapeType="1"/>
                </p:cNvSpPr>
                <p:nvPr/>
              </p:nvSpPr>
              <p:spPr bwMode="auto">
                <a:xfrm flipV="1">
                  <a:off x="8128" y="2063"/>
                  <a:ext cx="519" cy="513"/>
                </a:xfrm>
                <a:prstGeom prst="bentConnector3">
                  <a:avLst>
                    <a:gd name="adj1" fmla="val 49921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AutoShape 45"/>
                <p:cNvSpPr>
                  <a:spLocks noChangeShapeType="1"/>
                </p:cNvSpPr>
                <p:nvPr/>
              </p:nvSpPr>
              <p:spPr bwMode="auto">
                <a:xfrm>
                  <a:off x="8647" y="2063"/>
                  <a:ext cx="600" cy="513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2" name="Group 46"/>
              <p:cNvGrpSpPr>
                <a:grpSpLocks/>
              </p:cNvGrpSpPr>
              <p:nvPr/>
            </p:nvGrpSpPr>
            <p:grpSpPr bwMode="auto">
              <a:xfrm>
                <a:off x="9247" y="2061"/>
                <a:ext cx="1119" cy="514"/>
                <a:chOff x="8128" y="2063"/>
                <a:chExt cx="1119" cy="513"/>
              </a:xfrm>
            </p:grpSpPr>
            <p:sp>
              <p:nvSpPr>
                <p:cNvPr id="33" name="AutoShape 47"/>
                <p:cNvSpPr>
                  <a:spLocks noChangeShapeType="1"/>
                </p:cNvSpPr>
                <p:nvPr/>
              </p:nvSpPr>
              <p:spPr bwMode="auto">
                <a:xfrm flipV="1">
                  <a:off x="8128" y="2063"/>
                  <a:ext cx="519" cy="513"/>
                </a:xfrm>
                <a:prstGeom prst="bentConnector3">
                  <a:avLst>
                    <a:gd name="adj1" fmla="val 49921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AutoShape 48"/>
                <p:cNvSpPr>
                  <a:spLocks noChangeShapeType="1"/>
                </p:cNvSpPr>
                <p:nvPr/>
              </p:nvSpPr>
              <p:spPr bwMode="auto">
                <a:xfrm>
                  <a:off x="8647" y="2063"/>
                  <a:ext cx="600" cy="513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0" name="AutoShape 49"/>
            <p:cNvSpPr>
              <a:spLocks noChangeArrowheads="1"/>
            </p:cNvSpPr>
            <p:nvPr/>
          </p:nvSpPr>
          <p:spPr bwMode="auto">
            <a:xfrm>
              <a:off x="0" y="8438"/>
              <a:ext cx="6126" cy="329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Light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1472988" y="4949885"/>
            <a:ext cx="5044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Fig.11: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Functional block diagram of the color sensor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189622" y="5134551"/>
            <a:ext cx="2901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Fig.11: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TCS 230 color sensor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1565708" y="638238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0" y="0"/>
            <a:ext cx="12185713" cy="33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tabLst>
                <a:tab pos="2971800" algn="ctr"/>
                <a:tab pos="5943600" algn="r"/>
              </a:tabLst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4th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International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Conference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on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Mechanical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Industrial and Material Engineering (ICMIME), 17-19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December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2019, </a:t>
            </a:r>
            <a:r>
              <a:rPr lang="en-US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Rajshahi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Bangladesh</a:t>
            </a:r>
          </a:p>
        </p:txBody>
      </p:sp>
    </p:spTree>
    <p:extLst>
      <p:ext uri="{BB962C8B-B14F-4D97-AF65-F5344CB8AC3E}">
        <p14:creationId xmlns:p14="http://schemas.microsoft.com/office/powerpoint/2010/main" val="897650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7D901A1-D159-4BB3-A49C-E87161FD34BD}"/>
              </a:ext>
            </a:extLst>
          </p:cNvPr>
          <p:cNvSpPr/>
          <p:nvPr/>
        </p:nvSpPr>
        <p:spPr>
          <a:xfrm>
            <a:off x="0" y="6276110"/>
            <a:ext cx="12192000" cy="58189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of a 5R Robotic Manipulating System with 5DoF using GUI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88368C-3413-4BA3-A356-15F69F8A99A3}"/>
              </a:ext>
            </a:extLst>
          </p:cNvPr>
          <p:cNvSpPr/>
          <p:nvPr/>
        </p:nvSpPr>
        <p:spPr>
          <a:xfrm>
            <a:off x="1" y="0"/>
            <a:ext cx="12192000" cy="1286278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="" xmlns:a16="http://schemas.microsoft.com/office/drawing/2014/main" id="{EC77D5EF-ACB8-4F73-AE82-21844F4C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98" y="346263"/>
            <a:ext cx="952503" cy="88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15567EF9-16BD-45D4-8C80-20E1A8FC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BD24-2D18-46D6-9348-E76054AFB1DA}" type="datetime1">
              <a:rPr lang="en-US" sz="1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/>
              <a:t>11/29/2019</a:t>
            </a:fld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D177050-507D-4074-8A5D-FAA4DABD6818}"/>
              </a:ext>
            </a:extLst>
          </p:cNvPr>
          <p:cNvSpPr/>
          <p:nvPr/>
        </p:nvSpPr>
        <p:spPr>
          <a:xfrm>
            <a:off x="824248" y="271612"/>
            <a:ext cx="77447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Experimental Model: Components</a:t>
            </a:r>
            <a:endParaRPr lang="en-US" sz="40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87380" y="1676612"/>
            <a:ext cx="6096000" cy="10926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Servo Motors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Tower Pro MG 995</a:t>
            </a:r>
          </a:p>
        </p:txBody>
      </p:sp>
      <p:pic>
        <p:nvPicPr>
          <p:cNvPr id="14" name="Picture 13" descr="mg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369826" y="2157187"/>
            <a:ext cx="3138055" cy="271947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411814" y="3142558"/>
            <a:ext cx="69580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Gear Type: Metal gear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Operating voltage: 4.8~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6.6V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Current draw at idle: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10mA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 load operating current draw: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170mA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68995" y="4958440"/>
            <a:ext cx="2845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Fig.12: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MG 995 servo motor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565708" y="638238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85713" cy="33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tabLst>
                <a:tab pos="2971800" algn="ctr"/>
                <a:tab pos="5943600" algn="r"/>
              </a:tabLst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4th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International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Conference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on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Mechanical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Industrial and Material Engineering (ICMIME), 17-19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December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2019, </a:t>
            </a:r>
            <a:r>
              <a:rPr lang="en-US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Rajshahi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Bangladesh</a:t>
            </a:r>
          </a:p>
        </p:txBody>
      </p:sp>
    </p:spTree>
    <p:extLst>
      <p:ext uri="{BB962C8B-B14F-4D97-AF65-F5344CB8AC3E}">
        <p14:creationId xmlns:p14="http://schemas.microsoft.com/office/powerpoint/2010/main" val="420654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7D901A1-D159-4BB3-A49C-E87161FD34BD}"/>
              </a:ext>
            </a:extLst>
          </p:cNvPr>
          <p:cNvSpPr/>
          <p:nvPr/>
        </p:nvSpPr>
        <p:spPr>
          <a:xfrm>
            <a:off x="0" y="6276110"/>
            <a:ext cx="12192000" cy="58189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of a 5R Robotic Manipulating System with 5DoF using GUI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88368C-3413-4BA3-A356-15F69F8A99A3}"/>
              </a:ext>
            </a:extLst>
          </p:cNvPr>
          <p:cNvSpPr/>
          <p:nvPr/>
        </p:nvSpPr>
        <p:spPr>
          <a:xfrm>
            <a:off x="0" y="0"/>
            <a:ext cx="12192000" cy="1286278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="" xmlns:a16="http://schemas.microsoft.com/office/drawing/2014/main" id="{EC77D5EF-ACB8-4F73-AE82-21844F4C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557" y="398272"/>
            <a:ext cx="952503" cy="88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15567EF9-16BD-45D4-8C80-20E1A8FC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260A-19AC-4162-9CAB-78A1AF3D6DEA}" type="datetime1">
              <a:rPr lang="en-US" sz="1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/>
              <a:t>11/29/2019</a:t>
            </a:fld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D177050-507D-4074-8A5D-FAA4DABD6818}"/>
              </a:ext>
            </a:extLst>
          </p:cNvPr>
          <p:cNvSpPr/>
          <p:nvPr/>
        </p:nvSpPr>
        <p:spPr>
          <a:xfrm>
            <a:off x="814867" y="289196"/>
            <a:ext cx="77684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Experimental Model: Components</a:t>
            </a:r>
            <a:endParaRPr lang="en-US" sz="40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4867" y="1716393"/>
            <a:ext cx="6096000" cy="10926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Servo Motors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9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Micro Servo SG 90</a:t>
            </a:r>
          </a:p>
        </p:txBody>
      </p:sp>
      <p:pic>
        <p:nvPicPr>
          <p:cNvPr id="13" name="Picture 12" descr="IMG_052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463" y="1844345"/>
            <a:ext cx="3582035" cy="298523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8255684" y="4922014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Fig.13: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SG 90 Servo motor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71600" y="3429002"/>
            <a:ext cx="5257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Power supply: 3 - 6 V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Current consumption: 550 mA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565708" y="638238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85713" cy="33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tabLst>
                <a:tab pos="2971800" algn="ctr"/>
                <a:tab pos="5943600" algn="r"/>
              </a:tabLst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4th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International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Conference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on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Mechanical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Industrial and Material Engineering (ICMIME), 17-19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December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2019, </a:t>
            </a:r>
            <a:r>
              <a:rPr lang="en-US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Rajshahi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Bangladesh</a:t>
            </a:r>
          </a:p>
        </p:txBody>
      </p:sp>
    </p:spTree>
    <p:extLst>
      <p:ext uri="{BB962C8B-B14F-4D97-AF65-F5344CB8AC3E}">
        <p14:creationId xmlns:p14="http://schemas.microsoft.com/office/powerpoint/2010/main" val="3981635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7D901A1-D159-4BB3-A49C-E87161FD34BD}"/>
              </a:ext>
            </a:extLst>
          </p:cNvPr>
          <p:cNvSpPr/>
          <p:nvPr/>
        </p:nvSpPr>
        <p:spPr>
          <a:xfrm>
            <a:off x="0" y="6276110"/>
            <a:ext cx="12192000" cy="58189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of a 5R Robotic Manipulating System with 5DoF using GUI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88368C-3413-4BA3-A356-15F69F8A99A3}"/>
              </a:ext>
            </a:extLst>
          </p:cNvPr>
          <p:cNvSpPr/>
          <p:nvPr/>
        </p:nvSpPr>
        <p:spPr>
          <a:xfrm>
            <a:off x="1" y="9123"/>
            <a:ext cx="12192000" cy="1286278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="" xmlns:a16="http://schemas.microsoft.com/office/drawing/2014/main" id="{EC77D5EF-ACB8-4F73-AE82-21844F4C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98" y="298319"/>
            <a:ext cx="952503" cy="88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15567EF9-16BD-45D4-8C80-20E1A8FC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787A-850C-43C2-BACA-1448594F14E8}" type="datetime1">
              <a:rPr lang="en-US" sz="1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/>
              <a:t>11/29/2019</a:t>
            </a:fld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D177050-507D-4074-8A5D-FAA4DABD6818}"/>
              </a:ext>
            </a:extLst>
          </p:cNvPr>
          <p:cNvSpPr/>
          <p:nvPr/>
        </p:nvSpPr>
        <p:spPr>
          <a:xfrm>
            <a:off x="766292" y="298319"/>
            <a:ext cx="50249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Experimental Model</a:t>
            </a:r>
            <a:endParaRPr lang="en-US" sz="40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96">
            <a:extLst>
              <a:ext uri="{FF2B5EF4-FFF2-40B4-BE49-F238E27FC236}">
                <a16:creationId xmlns="" xmlns:a16="http://schemas.microsoft.com/office/drawing/2014/main" id="{C62DC0D1-0C1F-423A-8B50-27FEB4ED6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549" y="515928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7">
            <a:extLst>
              <a:ext uri="{FF2B5EF4-FFF2-40B4-BE49-F238E27FC236}">
                <a16:creationId xmlns="" xmlns:a16="http://schemas.microsoft.com/office/drawing/2014/main" id="{EE318D28-94AB-4899-9634-AE03C6A9F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549" y="560695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8" name="Content Placeholder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79" y="1349280"/>
            <a:ext cx="3352800" cy="381000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3940599" y="5343946"/>
            <a:ext cx="4653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Fig.14: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Experimental Model of the Robotic Arm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078" y="1349280"/>
            <a:ext cx="3423201" cy="38100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280" y="1349280"/>
            <a:ext cx="3536218" cy="3810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565708" y="638238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85713" cy="33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tabLst>
                <a:tab pos="2971800" algn="ctr"/>
                <a:tab pos="5943600" algn="r"/>
              </a:tabLst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4th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International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Conference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on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Mechanical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Industrial and Material Engineering (ICMIME), 17-19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December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2019, </a:t>
            </a:r>
            <a:r>
              <a:rPr lang="en-US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Rajshahi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Bangladesh</a:t>
            </a:r>
          </a:p>
        </p:txBody>
      </p:sp>
    </p:spTree>
    <p:extLst>
      <p:ext uri="{BB962C8B-B14F-4D97-AF65-F5344CB8AC3E}">
        <p14:creationId xmlns:p14="http://schemas.microsoft.com/office/powerpoint/2010/main" val="4270426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7D901A1-D159-4BB3-A49C-E87161FD34BD}"/>
              </a:ext>
            </a:extLst>
          </p:cNvPr>
          <p:cNvSpPr/>
          <p:nvPr/>
        </p:nvSpPr>
        <p:spPr>
          <a:xfrm>
            <a:off x="0" y="6276110"/>
            <a:ext cx="12192000" cy="58189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of a 5R Robotic Manipulating System with 5DoF using GUI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88368C-3413-4BA3-A356-15F69F8A99A3}"/>
              </a:ext>
            </a:extLst>
          </p:cNvPr>
          <p:cNvSpPr/>
          <p:nvPr/>
        </p:nvSpPr>
        <p:spPr>
          <a:xfrm>
            <a:off x="0" y="0"/>
            <a:ext cx="12192000" cy="1286278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="" xmlns:a16="http://schemas.microsoft.com/office/drawing/2014/main" id="{EC77D5EF-ACB8-4F73-AE82-21844F4C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557" y="307484"/>
            <a:ext cx="952503" cy="88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15567EF9-16BD-45D4-8C80-20E1A8FC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9EFA-2378-4844-834B-F145438AA70B}" type="datetime1">
              <a:rPr lang="en-US" sz="1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/>
              <a:t>11/29/2019</a:t>
            </a:fld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D177050-507D-4074-8A5D-FAA4DABD6818}"/>
              </a:ext>
            </a:extLst>
          </p:cNvPr>
          <p:cNvSpPr/>
          <p:nvPr/>
        </p:nvSpPr>
        <p:spPr>
          <a:xfrm>
            <a:off x="669701" y="307484"/>
            <a:ext cx="33682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sz="40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5763" y="1747013"/>
            <a:ext cx="1026446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Following modifications can be done for further development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Image Sensor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Stainless Steel Bar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Conveyor Belt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565708" y="638238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23</a:t>
            </a:r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85713" cy="33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tabLst>
                <a:tab pos="2971800" algn="ctr"/>
                <a:tab pos="5943600" algn="r"/>
              </a:tabLst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4th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International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Conference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on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Mechanical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Industrial and Material Engineering (ICMIME), 17-19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December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2019, </a:t>
            </a:r>
            <a:r>
              <a:rPr lang="en-US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Rajshahi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Bangladesh</a:t>
            </a:r>
          </a:p>
        </p:txBody>
      </p:sp>
    </p:spTree>
    <p:extLst>
      <p:ext uri="{BB962C8B-B14F-4D97-AF65-F5344CB8AC3E}">
        <p14:creationId xmlns:p14="http://schemas.microsoft.com/office/powerpoint/2010/main" val="147092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7D901A1-D159-4BB3-A49C-E87161FD34BD}"/>
              </a:ext>
            </a:extLst>
          </p:cNvPr>
          <p:cNvSpPr/>
          <p:nvPr/>
        </p:nvSpPr>
        <p:spPr>
          <a:xfrm>
            <a:off x="0" y="6276110"/>
            <a:ext cx="12192000" cy="58189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Modeling of a 5R Robotic Manipulating System with 5DoF using GUI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Simulation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88368C-3413-4BA3-A356-15F69F8A99A3}"/>
              </a:ext>
            </a:extLst>
          </p:cNvPr>
          <p:cNvSpPr/>
          <p:nvPr/>
        </p:nvSpPr>
        <p:spPr>
          <a:xfrm>
            <a:off x="0" y="0"/>
            <a:ext cx="12192000" cy="1286278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="" xmlns:a16="http://schemas.microsoft.com/office/drawing/2014/main" id="{EC77D5EF-ACB8-4F73-AE82-21844F4C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98" y="398272"/>
            <a:ext cx="952503" cy="88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15567EF9-16BD-45D4-8C80-20E1A8FC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D65F-E5F9-4264-994F-9BE407117155}" type="datetime1">
              <a:rPr lang="en-US" sz="1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/>
              <a:t>11/29/2019</a:t>
            </a:fld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D177050-507D-4074-8A5D-FAA4DABD6818}"/>
              </a:ext>
            </a:extLst>
          </p:cNvPr>
          <p:cNvSpPr/>
          <p:nvPr/>
        </p:nvSpPr>
        <p:spPr>
          <a:xfrm>
            <a:off x="918412" y="289196"/>
            <a:ext cx="20393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Outlines</a:t>
            </a:r>
            <a:endParaRPr lang="en-US" sz="4000" i="1" dirty="0"/>
          </a:p>
        </p:txBody>
      </p:sp>
      <p:sp>
        <p:nvSpPr>
          <p:cNvPr id="8" name="Rectangle 7"/>
          <p:cNvSpPr/>
          <p:nvPr/>
        </p:nvSpPr>
        <p:spPr>
          <a:xfrm>
            <a:off x="918411" y="1798320"/>
            <a:ext cx="81740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Motivation Behind the Work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Literature Review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Mathematical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Graphical User Interface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SolidWorks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Modeling and Simulink Simulation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Experimental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Future Work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565708" y="638238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85713" cy="33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tabLst>
                <a:tab pos="2971800" algn="ctr"/>
                <a:tab pos="5943600" algn="r"/>
              </a:tabLst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4th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International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Conference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on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Mechanical, Industrial and Material Engineering (ICMIME), 17-19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December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2019, </a:t>
            </a:r>
            <a:r>
              <a:rPr lang="en-US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Rajshahi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Bangladesh</a:t>
            </a:r>
          </a:p>
        </p:txBody>
      </p:sp>
    </p:spTree>
    <p:extLst>
      <p:ext uri="{BB962C8B-B14F-4D97-AF65-F5344CB8AC3E}">
        <p14:creationId xmlns:p14="http://schemas.microsoft.com/office/powerpoint/2010/main" val="338549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7D901A1-D159-4BB3-A49C-E87161FD34BD}"/>
              </a:ext>
            </a:extLst>
          </p:cNvPr>
          <p:cNvSpPr/>
          <p:nvPr/>
        </p:nvSpPr>
        <p:spPr>
          <a:xfrm>
            <a:off x="0" y="6276110"/>
            <a:ext cx="12192000" cy="58189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of a 5R Robotic Manipulating System with 5DoF using GUI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9A57-1EF2-4269-97D4-662BB3515C4A}" type="datetime1">
              <a:rPr lang="en-US" sz="1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/>
              <a:t>11/29/2019</a:t>
            </a:fld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88368C-3413-4BA3-A356-15F69F8A99A3}"/>
              </a:ext>
            </a:extLst>
          </p:cNvPr>
          <p:cNvSpPr/>
          <p:nvPr/>
        </p:nvSpPr>
        <p:spPr>
          <a:xfrm>
            <a:off x="0" y="0"/>
            <a:ext cx="12192000" cy="1286278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D177050-507D-4074-8A5D-FAA4DABD6818}"/>
              </a:ext>
            </a:extLst>
          </p:cNvPr>
          <p:cNvSpPr/>
          <p:nvPr/>
        </p:nvSpPr>
        <p:spPr>
          <a:xfrm>
            <a:off x="412124" y="280117"/>
            <a:ext cx="33682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Conclusion   </a:t>
            </a:r>
            <a:endParaRPr lang="en-US" sz="40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="" xmlns:a16="http://schemas.microsoft.com/office/drawing/2014/main" id="{EC77D5EF-ACB8-4F73-AE82-21844F4C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404" y="334873"/>
            <a:ext cx="952503" cy="88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04551" y="2062646"/>
            <a:ext cx="106748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Mathematical Modeling has been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done.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Mechanical Drawing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has been simulated using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SimMechanics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Link.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Experimental Model has been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built.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565708" y="638238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85713" cy="33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tabLst>
                <a:tab pos="2971800" algn="ctr"/>
                <a:tab pos="5943600" algn="r"/>
              </a:tabLst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4th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International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Conference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on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Mechanical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Industrial and Material Engineering (ICMIME), 17-19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December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2019, </a:t>
            </a:r>
            <a:r>
              <a:rPr lang="en-US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Rajshahi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Bangladesh</a:t>
            </a:r>
          </a:p>
        </p:txBody>
      </p:sp>
    </p:spTree>
    <p:extLst>
      <p:ext uri="{BB962C8B-B14F-4D97-AF65-F5344CB8AC3E}">
        <p14:creationId xmlns:p14="http://schemas.microsoft.com/office/powerpoint/2010/main" val="3964834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7D901A1-D159-4BB3-A49C-E87161FD34BD}"/>
              </a:ext>
            </a:extLst>
          </p:cNvPr>
          <p:cNvSpPr/>
          <p:nvPr/>
        </p:nvSpPr>
        <p:spPr>
          <a:xfrm>
            <a:off x="0" y="6276110"/>
            <a:ext cx="12192000" cy="58189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of a 5R Robotic Manipulating System with 5DoF using GUI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9A57-1EF2-4269-97D4-662BB3515C4A}" type="datetime1">
              <a:rPr lang="en-US" sz="1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/>
              <a:t>11/29/2019</a:t>
            </a:fld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88368C-3413-4BA3-A356-15F69F8A99A3}"/>
              </a:ext>
            </a:extLst>
          </p:cNvPr>
          <p:cNvSpPr/>
          <p:nvPr/>
        </p:nvSpPr>
        <p:spPr>
          <a:xfrm>
            <a:off x="0" y="0"/>
            <a:ext cx="12192000" cy="1286278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="" xmlns:a16="http://schemas.microsoft.com/office/drawing/2014/main" id="{EC77D5EF-ACB8-4F73-AE82-21844F4C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98" y="334873"/>
            <a:ext cx="952503" cy="88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71605" y="2999635"/>
            <a:ext cx="468775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7" name="Rectangle 6"/>
          <p:cNvSpPr/>
          <p:nvPr/>
        </p:nvSpPr>
        <p:spPr>
          <a:xfrm>
            <a:off x="11565708" y="638238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85713" cy="33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tabLst>
                <a:tab pos="2971800" algn="ctr"/>
                <a:tab pos="5943600" algn="r"/>
              </a:tabLst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4th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International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Conference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on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Mechanical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Industrial and Material Engineering (ICMIME), 17-19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December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2019, </a:t>
            </a:r>
            <a:r>
              <a:rPr lang="en-US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Rajshahi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Bangladesh</a:t>
            </a:r>
          </a:p>
        </p:txBody>
      </p:sp>
    </p:spTree>
    <p:extLst>
      <p:ext uri="{BB962C8B-B14F-4D97-AF65-F5344CB8AC3E}">
        <p14:creationId xmlns:p14="http://schemas.microsoft.com/office/powerpoint/2010/main" val="1533418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7D901A1-D159-4BB3-A49C-E87161FD34BD}"/>
              </a:ext>
            </a:extLst>
          </p:cNvPr>
          <p:cNvSpPr/>
          <p:nvPr/>
        </p:nvSpPr>
        <p:spPr>
          <a:xfrm>
            <a:off x="0" y="6276110"/>
            <a:ext cx="12192000" cy="58189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of a 5R Robotic Manipulating System with 5DoF using GUI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88368C-3413-4BA3-A356-15F69F8A99A3}"/>
              </a:ext>
            </a:extLst>
          </p:cNvPr>
          <p:cNvSpPr/>
          <p:nvPr/>
        </p:nvSpPr>
        <p:spPr>
          <a:xfrm>
            <a:off x="0" y="0"/>
            <a:ext cx="12192000" cy="1286278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="" xmlns:a16="http://schemas.microsoft.com/office/drawing/2014/main" id="{EC77D5EF-ACB8-4F73-AE82-21844F4C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3210" y="334873"/>
            <a:ext cx="952503" cy="88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15567EF9-16BD-45D4-8C80-20E1A8FC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1139-07F7-4A50-A406-6AFB4284C3BF}" type="datetime1">
              <a:rPr lang="en-US" sz="1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/>
              <a:t>11/29/2019</a:t>
            </a:fld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D177050-507D-4074-8A5D-FAA4DABD6818}"/>
              </a:ext>
            </a:extLst>
          </p:cNvPr>
          <p:cNvSpPr/>
          <p:nvPr/>
        </p:nvSpPr>
        <p:spPr>
          <a:xfrm>
            <a:off x="882907" y="289196"/>
            <a:ext cx="35967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Scopes of Work</a:t>
            </a:r>
            <a:endParaRPr lang="en-US" sz="40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2906" y="1660027"/>
            <a:ext cx="1035659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Brick Sorter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Vegetable Separator According to Color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Separation Avoider of Medicines in Pharmaceutical Industries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Plastic Sorter by Color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Chocolate Packaging Assistance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11565708" y="638238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27</a:t>
            </a:r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85713" cy="33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tabLst>
                <a:tab pos="2971800" algn="ctr"/>
                <a:tab pos="5943600" algn="r"/>
              </a:tabLst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4th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International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Conference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on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Mechanical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Industrial and Material Engineering (ICMIME), 17-19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December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2019, </a:t>
            </a:r>
            <a:r>
              <a:rPr lang="en-US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Rajshahi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Bangladesh</a:t>
            </a:r>
          </a:p>
        </p:txBody>
      </p:sp>
    </p:spTree>
    <p:extLst>
      <p:ext uri="{BB962C8B-B14F-4D97-AF65-F5344CB8AC3E}">
        <p14:creationId xmlns:p14="http://schemas.microsoft.com/office/powerpoint/2010/main" val="2301968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7D901A1-D159-4BB3-A49C-E87161FD34BD}"/>
              </a:ext>
            </a:extLst>
          </p:cNvPr>
          <p:cNvSpPr/>
          <p:nvPr/>
        </p:nvSpPr>
        <p:spPr>
          <a:xfrm>
            <a:off x="0" y="6276110"/>
            <a:ext cx="12192000" cy="58189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of a 5R Robotic Manipulating System with 5DoF using GUI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C88368C-3413-4BA3-A356-15F69F8A99A3}"/>
              </a:ext>
            </a:extLst>
          </p:cNvPr>
          <p:cNvSpPr/>
          <p:nvPr/>
        </p:nvSpPr>
        <p:spPr>
          <a:xfrm>
            <a:off x="0" y="0"/>
            <a:ext cx="12192000" cy="1286278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itchFamily="18" charset="0"/>
                <a:cs typeface="Times New Roman" pitchFamily="18" charset="0"/>
              </a:rPr>
              <a:t>HT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213" y="440762"/>
            <a:ext cx="1264787" cy="81991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484B-27B8-4EF8-B392-6614142D1769}" type="datetime1">
              <a:rPr lang="en-US" sz="1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/>
              <a:t>11/29/2019</a:t>
            </a:fld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Control a Robotic Hand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491957"/>
              </p:ext>
            </p:extLst>
          </p:nvPr>
        </p:nvGraphicFramePr>
        <p:xfrm>
          <a:off x="711201" y="1600200"/>
          <a:ext cx="9877777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2" name="Equation" r:id="rId4" imgW="3556000" imgH="914400" progId="Equation.3">
                  <p:embed/>
                </p:oleObj>
              </mc:Choice>
              <mc:Fallback>
                <p:oleObj name="Equation" r:id="rId4" imgW="3556000" imgH="914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1" y="1600200"/>
                        <a:ext cx="9877777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1565708" y="638238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85713" cy="33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tabLst>
                <a:tab pos="2971800" algn="ctr"/>
                <a:tab pos="5943600" algn="r"/>
              </a:tabLst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4th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International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Conference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on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Mechanical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Industrial and Material Engineering (ICMIME), 17-19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December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2019, </a:t>
            </a:r>
            <a:r>
              <a:rPr lang="en-US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Rajshahi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Bangladesh</a:t>
            </a:r>
          </a:p>
        </p:txBody>
      </p:sp>
    </p:spTree>
    <p:extLst>
      <p:ext uri="{BB962C8B-B14F-4D97-AF65-F5344CB8AC3E}">
        <p14:creationId xmlns:p14="http://schemas.microsoft.com/office/powerpoint/2010/main" val="623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3"/>
    </mc:Choice>
    <mc:Fallback xmlns="">
      <p:transition spd="slow" advTm="369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C88368C-3413-4BA3-A356-15F69F8A99A3}"/>
              </a:ext>
            </a:extLst>
          </p:cNvPr>
          <p:cNvSpPr/>
          <p:nvPr/>
        </p:nvSpPr>
        <p:spPr>
          <a:xfrm>
            <a:off x="0" y="0"/>
            <a:ext cx="12192000" cy="1286278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7D901A1-D159-4BB3-A49C-E87161FD34BD}"/>
              </a:ext>
            </a:extLst>
          </p:cNvPr>
          <p:cNvSpPr/>
          <p:nvPr/>
        </p:nvSpPr>
        <p:spPr>
          <a:xfrm>
            <a:off x="0" y="6276110"/>
            <a:ext cx="12192000" cy="58189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of a 5R Robotic Manipulating System with 5DoF using GUI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l"/>
            <a:r>
              <a:rPr lang="en-US" b="1" dirty="0">
                <a:latin typeface="Times New Roman" pitchFamily="18" charset="0"/>
                <a:cs typeface="Times New Roman" pitchFamily="18" charset="0"/>
              </a:rPr>
              <a:t>HT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213" y="427114"/>
            <a:ext cx="1264787" cy="81991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8406-81C8-4394-ADFD-1D3BBD08704C}" type="datetime1">
              <a:rPr lang="en-US" sz="1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/>
              <a:t>11/29/2019</a:t>
            </a:fld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Control a Robotic Hand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476418"/>
              </p:ext>
            </p:extLst>
          </p:nvPr>
        </p:nvGraphicFramePr>
        <p:xfrm>
          <a:off x="834353" y="1638300"/>
          <a:ext cx="4673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2" name="Equation" r:id="rId4" imgW="3124200" imgH="914400" progId="Equation.3">
                  <p:embed/>
                </p:oleObj>
              </mc:Choice>
              <mc:Fallback>
                <p:oleObj name="Equation" r:id="rId4" imgW="3124200" imgH="9144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353" y="1638300"/>
                        <a:ext cx="46736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922281"/>
              </p:ext>
            </p:extLst>
          </p:nvPr>
        </p:nvGraphicFramePr>
        <p:xfrm>
          <a:off x="966744" y="2971800"/>
          <a:ext cx="4214856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3" name="Equation" r:id="rId6" imgW="2298700" imgH="914400" progId="Equation.3">
                  <p:embed/>
                </p:oleObj>
              </mc:Choice>
              <mc:Fallback>
                <p:oleObj name="Equation" r:id="rId6" imgW="2298700" imgH="9144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44" y="2971800"/>
                        <a:ext cx="4214856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310751"/>
              </p:ext>
            </p:extLst>
          </p:nvPr>
        </p:nvGraphicFramePr>
        <p:xfrm>
          <a:off x="6096000" y="2895600"/>
          <a:ext cx="4267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4" name="Equation" r:id="rId8" imgW="1892300" imgH="914400" progId="Equation.3">
                  <p:embed/>
                </p:oleObj>
              </mc:Choice>
              <mc:Fallback>
                <p:oleObj name="Equation" r:id="rId8" imgW="1892300" imgH="9144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895600"/>
                        <a:ext cx="42672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296724"/>
              </p:ext>
            </p:extLst>
          </p:nvPr>
        </p:nvGraphicFramePr>
        <p:xfrm>
          <a:off x="4721225" y="4835525"/>
          <a:ext cx="23447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5" name="Equation" r:id="rId10" imgW="952200" imgH="241200" progId="Equation.3">
                  <p:embed/>
                </p:oleObj>
              </mc:Choice>
              <mc:Fallback>
                <p:oleObj name="Equation" r:id="rId10" imgW="952200" imgH="2412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225" y="4835525"/>
                        <a:ext cx="234473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11565708" y="638238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29</a:t>
            </a:r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85713" cy="33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tabLst>
                <a:tab pos="2971800" algn="ctr"/>
                <a:tab pos="5943600" algn="r"/>
              </a:tabLst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4th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International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Conference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on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Mechanical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Industrial and Material Engineering (ICMIME), 17-19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December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2019, </a:t>
            </a:r>
            <a:r>
              <a:rPr lang="en-US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Rajshahi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Bangladesh</a:t>
            </a:r>
          </a:p>
        </p:txBody>
      </p:sp>
    </p:spTree>
    <p:extLst>
      <p:ext uri="{BB962C8B-B14F-4D97-AF65-F5344CB8AC3E}">
        <p14:creationId xmlns:p14="http://schemas.microsoft.com/office/powerpoint/2010/main" val="3481645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7D901A1-D159-4BB3-A49C-E87161FD34BD}"/>
              </a:ext>
            </a:extLst>
          </p:cNvPr>
          <p:cNvSpPr/>
          <p:nvPr/>
        </p:nvSpPr>
        <p:spPr>
          <a:xfrm>
            <a:off x="0" y="6276110"/>
            <a:ext cx="12192000" cy="58189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of a 5R Robotic Manipulating System with 5DoF using GUI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C88368C-3413-4BA3-A356-15F69F8A99A3}"/>
              </a:ext>
            </a:extLst>
          </p:cNvPr>
          <p:cNvSpPr/>
          <p:nvPr/>
        </p:nvSpPr>
        <p:spPr>
          <a:xfrm>
            <a:off x="0" y="0"/>
            <a:ext cx="12192000" cy="1286278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l"/>
            <a:r>
              <a:rPr lang="en-US" b="1" dirty="0">
                <a:latin typeface="Times New Roman" pitchFamily="18" charset="0"/>
                <a:cs typeface="Times New Roman" pitchFamily="18" charset="0"/>
              </a:rPr>
              <a:t>MATRIX CALCULATION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4B29-6CC9-4320-A139-A24A2ABD0795}" type="datetime1">
              <a:rPr lang="en-US" sz="1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/>
              <a:t>11/29/2019</a:t>
            </a:fld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Control a Robotic Hand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213" y="466363"/>
            <a:ext cx="1264787" cy="819915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301681"/>
              </p:ext>
            </p:extLst>
          </p:nvPr>
        </p:nvGraphicFramePr>
        <p:xfrm>
          <a:off x="1243013" y="1752600"/>
          <a:ext cx="24907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4" name="Equation" r:id="rId4" imgW="634680" imgH="253800" progId="Equation.3">
                  <p:embed/>
                </p:oleObj>
              </mc:Choice>
              <mc:Fallback>
                <p:oleObj name="Equation" r:id="rId4" imgW="634680" imgH="2538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1752600"/>
                        <a:ext cx="249078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84557"/>
              </p:ext>
            </p:extLst>
          </p:nvPr>
        </p:nvGraphicFramePr>
        <p:xfrm>
          <a:off x="1727201" y="2438400"/>
          <a:ext cx="49403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5" name="Equation" r:id="rId6" imgW="1651000" imgH="939800" progId="Equation.3">
                  <p:embed/>
                </p:oleObj>
              </mc:Choice>
              <mc:Fallback>
                <p:oleObj name="Equation" r:id="rId6" imgW="1651000" imgH="9398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1" y="2438400"/>
                        <a:ext cx="49403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177277"/>
              </p:ext>
            </p:extLst>
          </p:nvPr>
        </p:nvGraphicFramePr>
        <p:xfrm>
          <a:off x="1524000" y="4322618"/>
          <a:ext cx="2133600" cy="160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6" name="Equation" r:id="rId8" imgW="444307" imgH="939392" progId="Equation.3">
                  <p:embed/>
                </p:oleObj>
              </mc:Choice>
              <mc:Fallback>
                <p:oleObj name="Equation" r:id="rId8" imgW="444307" imgH="939392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22618"/>
                        <a:ext cx="2133600" cy="1603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11565708" y="638238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85713" cy="33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tabLst>
                <a:tab pos="2971800" algn="ctr"/>
                <a:tab pos="5943600" algn="r"/>
              </a:tabLst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4th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International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Conference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on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Mechanical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Industrial and Material Engineering (ICMIME), 17-19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December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2019, </a:t>
            </a:r>
            <a:r>
              <a:rPr lang="en-US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Rajshahi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Bangladesh</a:t>
            </a:r>
          </a:p>
        </p:txBody>
      </p:sp>
    </p:spTree>
    <p:extLst>
      <p:ext uri="{BB962C8B-B14F-4D97-AF65-F5344CB8AC3E}">
        <p14:creationId xmlns:p14="http://schemas.microsoft.com/office/powerpoint/2010/main" val="4070199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7D901A1-D159-4BB3-A49C-E87161FD34BD}"/>
              </a:ext>
            </a:extLst>
          </p:cNvPr>
          <p:cNvSpPr/>
          <p:nvPr/>
        </p:nvSpPr>
        <p:spPr>
          <a:xfrm>
            <a:off x="0" y="6276110"/>
            <a:ext cx="12192000" cy="58189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and Development of a 3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Color Sorting Robotic Manipulator using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9A57-1EF2-4269-97D4-662BB3515C4A}" type="datetime1">
              <a:rPr lang="en-US" sz="1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/>
              <a:t>11/29/2019</a:t>
            </a:fld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88368C-3413-4BA3-A356-15F69F8A99A3}"/>
              </a:ext>
            </a:extLst>
          </p:cNvPr>
          <p:cNvSpPr/>
          <p:nvPr/>
        </p:nvSpPr>
        <p:spPr>
          <a:xfrm>
            <a:off x="0" y="0"/>
            <a:ext cx="12192000" cy="1286278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="" xmlns:a16="http://schemas.microsoft.com/office/drawing/2014/main" id="{EC77D5EF-ACB8-4F73-AE82-21844F4C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3210" y="398272"/>
            <a:ext cx="952503" cy="88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D177050-507D-4074-8A5D-FAA4DABD6818}"/>
              </a:ext>
            </a:extLst>
          </p:cNvPr>
          <p:cNvSpPr/>
          <p:nvPr/>
        </p:nvSpPr>
        <p:spPr>
          <a:xfrm>
            <a:off x="917779" y="282557"/>
            <a:ext cx="83410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Reference of Mathematical Modeling</a:t>
            </a:r>
            <a:endParaRPr lang="en-US" sz="40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7779" y="2120171"/>
            <a:ext cx="1057017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A. A. Mohammed, M.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Sunar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“Kinematics modeling of a 4-DOF robotic arm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”, IEEE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International Conference on Control, Automation and Robotics, May 2015. </a:t>
            </a:r>
            <a:r>
              <a:rPr lang="en-US" dirty="0"/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11565708" y="638238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33</a:t>
            </a:r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85713" cy="33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tabLst>
                <a:tab pos="2971800" algn="ctr"/>
                <a:tab pos="5943600" algn="r"/>
              </a:tabLst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4th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International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Conference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on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Mechanical, Industrial and Material Engineering (ICMIME), 17-19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December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2019, </a:t>
            </a:r>
            <a:r>
              <a:rPr lang="en-US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Rajshahi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Bangladesh</a:t>
            </a:r>
          </a:p>
        </p:txBody>
      </p:sp>
    </p:spTree>
    <p:extLst>
      <p:ext uri="{BB962C8B-B14F-4D97-AF65-F5344CB8AC3E}">
        <p14:creationId xmlns:p14="http://schemas.microsoft.com/office/powerpoint/2010/main" val="316189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7D901A1-D159-4BB3-A49C-E87161FD34BD}"/>
              </a:ext>
            </a:extLst>
          </p:cNvPr>
          <p:cNvSpPr/>
          <p:nvPr/>
        </p:nvSpPr>
        <p:spPr>
          <a:xfrm>
            <a:off x="0" y="6276110"/>
            <a:ext cx="12192000" cy="58189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of a 5R Robotic Manipulating System with 5DoF using GUI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88368C-3413-4BA3-A356-15F69F8A99A3}"/>
              </a:ext>
            </a:extLst>
          </p:cNvPr>
          <p:cNvSpPr/>
          <p:nvPr/>
        </p:nvSpPr>
        <p:spPr>
          <a:xfrm>
            <a:off x="0" y="0"/>
            <a:ext cx="12192000" cy="1286278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="" xmlns:a16="http://schemas.microsoft.com/office/drawing/2014/main" id="{EC77D5EF-ACB8-4F73-AE82-21844F4C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939" y="345481"/>
            <a:ext cx="952503" cy="88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15567EF9-16BD-45D4-8C80-20E1A8FC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1FD2-1CCD-4D5D-8811-F7EED7A022D3}" type="datetime1">
              <a:rPr lang="en-US" sz="1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/>
              <a:t>11/29/2019</a:t>
            </a:fld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D177050-507D-4074-8A5D-FAA4DABD6818}"/>
              </a:ext>
            </a:extLst>
          </p:cNvPr>
          <p:cNvSpPr/>
          <p:nvPr/>
        </p:nvSpPr>
        <p:spPr>
          <a:xfrm>
            <a:off x="914400" y="289196"/>
            <a:ext cx="64340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Motivation behind the Work</a:t>
            </a:r>
            <a:endParaRPr lang="en-US" sz="40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8338" y="1758394"/>
            <a:ext cx="523311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Increased Accuracy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Higher Quality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Improved Working Environment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Increased Profitability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Longer Working Hour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196" y="1286278"/>
            <a:ext cx="5534382" cy="359196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698787" y="4747883"/>
            <a:ext cx="4705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Fig.1: Industrial Robots used in Asia by 2017 [1]</a:t>
            </a:r>
          </a:p>
        </p:txBody>
      </p:sp>
      <p:sp>
        <p:nvSpPr>
          <p:cNvPr id="6" name="Rectangle 5"/>
          <p:cNvSpPr/>
          <p:nvPr/>
        </p:nvSpPr>
        <p:spPr>
          <a:xfrm>
            <a:off x="862884" y="5426209"/>
            <a:ext cx="11329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IMFBlog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online: https://blogs.imf.org/2018/08/29/chart-of-the-week-invest-in-robots-and-people-in-asia/, last access: 12/8/2019 </a:t>
            </a:r>
            <a:r>
              <a:rPr lang="en-US" dirty="0"/>
              <a:t>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565708" y="638238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85713" cy="33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tabLst>
                <a:tab pos="2971800" algn="ctr"/>
                <a:tab pos="5943600" algn="r"/>
              </a:tabLst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4th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International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Conference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on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Mechanical, Industrial and Material Engineering (ICMIME), 17-19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December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2019, </a:t>
            </a:r>
            <a:r>
              <a:rPr lang="en-US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Rajshahi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Bangladesh</a:t>
            </a:r>
          </a:p>
        </p:txBody>
      </p:sp>
    </p:spTree>
    <p:extLst>
      <p:ext uri="{BB962C8B-B14F-4D97-AF65-F5344CB8AC3E}">
        <p14:creationId xmlns:p14="http://schemas.microsoft.com/office/powerpoint/2010/main" val="363756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E78D-13AC-4D1A-919E-DD44A996E8AB}" type="datetime1">
              <a:rPr lang="en-US" smtClean="0"/>
              <a:pPr/>
              <a:t>11/29/2019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C88368C-3413-4BA3-A356-15F69F8A99A3}"/>
              </a:ext>
            </a:extLst>
          </p:cNvPr>
          <p:cNvSpPr/>
          <p:nvPr/>
        </p:nvSpPr>
        <p:spPr>
          <a:xfrm>
            <a:off x="0" y="0"/>
            <a:ext cx="12192000" cy="1286278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="" xmlns:a16="http://schemas.microsoft.com/office/drawing/2014/main" id="{EC77D5EF-ACB8-4F73-AE82-21844F4C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98" y="363863"/>
            <a:ext cx="952503" cy="88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D177050-507D-4074-8A5D-FAA4DABD6818}"/>
              </a:ext>
            </a:extLst>
          </p:cNvPr>
          <p:cNvSpPr/>
          <p:nvPr/>
        </p:nvSpPr>
        <p:spPr>
          <a:xfrm>
            <a:off x="818907" y="289196"/>
            <a:ext cx="4178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US" sz="40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7D901A1-D159-4BB3-A49C-E87161FD34BD}"/>
              </a:ext>
            </a:extLst>
          </p:cNvPr>
          <p:cNvSpPr/>
          <p:nvPr/>
        </p:nvSpPr>
        <p:spPr>
          <a:xfrm>
            <a:off x="0" y="6276110"/>
            <a:ext cx="12192000" cy="58189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of a 5R Robotic Manipulating System with 5DoF using GUI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57659" y="6382389"/>
            <a:ext cx="8226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5998A20-BB30-4E70-A6E2-60DAAACA279B}" type="datetime1">
              <a:rPr lang="en-US" sz="14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/>
              <a:t>11/29/2019</a:t>
            </a:fld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1565708" y="638238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7023" y="1711749"/>
            <a:ext cx="10738725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n-NO" sz="2800" dirty="0" smtClean="0">
                <a:latin typeface="Times New Roman" pitchFamily="18" charset="0"/>
                <a:cs typeface="Times New Roman" pitchFamily="18" charset="0"/>
              </a:rPr>
              <a:t>Mohammed and </a:t>
            </a:r>
            <a:r>
              <a:rPr lang="nn-NO" sz="2800" dirty="0">
                <a:latin typeface="Times New Roman" pitchFamily="18" charset="0"/>
                <a:cs typeface="Times New Roman" pitchFamily="18" charset="0"/>
              </a:rPr>
              <a:t>Sunar [2]</a:t>
            </a:r>
          </a:p>
          <a:p>
            <a:pPr marL="285750" indent="-285750">
              <a:buFont typeface="Arial" pitchFamily="34" charset="0"/>
              <a:buChar char="•"/>
            </a:pPr>
            <a:endParaRPr lang="nn-NO" sz="28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nn-NO" sz="2800" dirty="0">
                <a:latin typeface="Times New Roman" pitchFamily="18" charset="0"/>
                <a:cs typeface="Times New Roman" pitchFamily="18" charset="0"/>
              </a:rPr>
              <a:t>	 Forward Kinematic Model with D-H Parameter Table</a:t>
            </a:r>
          </a:p>
          <a:p>
            <a:pPr lvl="1"/>
            <a:endParaRPr lang="nn-NO" sz="14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nn-NO" sz="2800" dirty="0">
                <a:latin typeface="Times New Roman" pitchFamily="18" charset="0"/>
                <a:cs typeface="Times New Roman" pitchFamily="18" charset="0"/>
              </a:rPr>
              <a:t>   Inverse Kinematics Model with Trigonometric Approach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nn-NO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nn-NO" sz="2800" dirty="0"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endParaRPr lang="nn-NO" sz="28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nn-NO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sz="1600" dirty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A. A. Mohammed, M.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Sunar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“Kinematics modeling of a 4-DOF robotic arm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”, IEEE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International Conference on Control, Automation and Robotics, May 2015. 	</a:t>
            </a:r>
            <a:endParaRPr lang="nn-NO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pl-PL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85713" cy="33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tabLst>
                <a:tab pos="2971800" algn="ctr"/>
                <a:tab pos="5943600" algn="r"/>
              </a:tabLst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4th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International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Conference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on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Mechanical, Industrial and Material Engineering (ICMIME), 17-19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December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2019, </a:t>
            </a:r>
            <a:r>
              <a:rPr lang="en-US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Rajshahi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Bangladesh</a:t>
            </a:r>
          </a:p>
        </p:txBody>
      </p:sp>
    </p:spTree>
    <p:extLst>
      <p:ext uri="{BB962C8B-B14F-4D97-AF65-F5344CB8AC3E}">
        <p14:creationId xmlns:p14="http://schemas.microsoft.com/office/powerpoint/2010/main" val="21537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7D901A1-D159-4BB3-A49C-E87161FD34BD}"/>
              </a:ext>
            </a:extLst>
          </p:cNvPr>
          <p:cNvSpPr/>
          <p:nvPr/>
        </p:nvSpPr>
        <p:spPr>
          <a:xfrm>
            <a:off x="0" y="6276110"/>
            <a:ext cx="12192000" cy="58189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of a 5R Robotic Manipulating System with 5DoF using GUI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9A57-1EF2-4269-97D4-662BB3515C4A}" type="datetime1">
              <a:rPr lang="en-US" sz="1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/>
              <a:t>11/29/2019</a:t>
            </a:fld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88368C-3413-4BA3-A356-15F69F8A99A3}"/>
              </a:ext>
            </a:extLst>
          </p:cNvPr>
          <p:cNvSpPr/>
          <p:nvPr/>
        </p:nvSpPr>
        <p:spPr>
          <a:xfrm>
            <a:off x="0" y="0"/>
            <a:ext cx="12192000" cy="1286278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D177050-507D-4074-8A5D-FAA4DABD6818}"/>
              </a:ext>
            </a:extLst>
          </p:cNvPr>
          <p:cNvSpPr/>
          <p:nvPr/>
        </p:nvSpPr>
        <p:spPr>
          <a:xfrm>
            <a:off x="818907" y="289196"/>
            <a:ext cx="4178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US" sz="40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="" xmlns:a16="http://schemas.microsoft.com/office/drawing/2014/main" id="{EC77D5EF-ACB8-4F73-AE82-21844F4C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98" y="318080"/>
            <a:ext cx="952503" cy="88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87086" y="1553210"/>
            <a:ext cx="1137309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l-PL" sz="2800" dirty="0" smtClean="0">
                <a:latin typeface="Times New Roman" pitchFamily="18" charset="0"/>
                <a:cs typeface="Times New Roman" pitchFamily="18" charset="0"/>
              </a:rPr>
              <a:t>Cekus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pl-PL" sz="2800" dirty="0" smtClean="0">
                <a:latin typeface="Times New Roman" pitchFamily="18" charset="0"/>
                <a:cs typeface="Times New Roman" pitchFamily="18" charset="0"/>
              </a:rPr>
              <a:t>Posiadala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[3]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SolidWorks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Model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Kinematic Model with D-H Forward Kinematic Approach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MATLAB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SimMechanics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Link Simulation</a:t>
            </a:r>
          </a:p>
          <a:p>
            <a:pPr lvl="1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[3] D.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Cekus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B.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Posiadala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and P.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Warys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“Integration of Modeling in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SolidWorks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simulink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Environments” in Archive of Mechanical Engineering,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2014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	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5708" y="638238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85713" cy="33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tabLst>
                <a:tab pos="2971800" algn="ctr"/>
                <a:tab pos="5943600" algn="r"/>
              </a:tabLst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4th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International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Conference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on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Mechanical, Industrial and Material Engineering (ICMIME), 17-19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December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2019, </a:t>
            </a:r>
            <a:r>
              <a:rPr lang="en-US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Rajshahi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Bangladesh</a:t>
            </a:r>
          </a:p>
        </p:txBody>
      </p:sp>
    </p:spTree>
    <p:extLst>
      <p:ext uri="{BB962C8B-B14F-4D97-AF65-F5344CB8AC3E}">
        <p14:creationId xmlns:p14="http://schemas.microsoft.com/office/powerpoint/2010/main" val="407647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7D901A1-D159-4BB3-A49C-E87161FD34BD}"/>
              </a:ext>
            </a:extLst>
          </p:cNvPr>
          <p:cNvSpPr/>
          <p:nvPr/>
        </p:nvSpPr>
        <p:spPr>
          <a:xfrm>
            <a:off x="0" y="6276110"/>
            <a:ext cx="12192000" cy="58189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of a 5R Robotic Manipulating System with 5DoF using GUI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9A57-1EF2-4269-97D4-662BB3515C4A}" type="datetime1">
              <a:rPr lang="en-US" sz="1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/>
              <a:t>11/29/2019</a:t>
            </a:fld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88368C-3413-4BA3-A356-15F69F8A99A3}"/>
              </a:ext>
            </a:extLst>
          </p:cNvPr>
          <p:cNvSpPr/>
          <p:nvPr/>
        </p:nvSpPr>
        <p:spPr>
          <a:xfrm>
            <a:off x="0" y="0"/>
            <a:ext cx="12192000" cy="1286278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D177050-507D-4074-8A5D-FAA4DABD6818}"/>
              </a:ext>
            </a:extLst>
          </p:cNvPr>
          <p:cNvSpPr/>
          <p:nvPr/>
        </p:nvSpPr>
        <p:spPr>
          <a:xfrm>
            <a:off x="818907" y="289196"/>
            <a:ext cx="41780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US" sz="40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="" xmlns:a16="http://schemas.microsoft.com/office/drawing/2014/main" id="{EC77D5EF-ACB8-4F73-AE82-21844F4C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98" y="289196"/>
            <a:ext cx="952503" cy="88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18906" y="1553210"/>
            <a:ext cx="11119809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Joy [4]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3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DoF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Experimental Model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Color Sorting Ability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[4] A. Joy, “Object sorting robotic arm based on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colour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sensing”, International Journal of Advanced Research in Electrical, Electronics and Instrumentation Engineering, Vol. 3, March 2014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5708" y="638238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85713" cy="33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tabLst>
                <a:tab pos="2971800" algn="ctr"/>
                <a:tab pos="5943600" algn="r"/>
              </a:tabLst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4th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International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Conference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on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Mechanical, Industrial and Material Engineering (ICMIME), 17-19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December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2019, </a:t>
            </a:r>
            <a:r>
              <a:rPr lang="en-US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Rajshahi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Bangladesh</a:t>
            </a:r>
          </a:p>
        </p:txBody>
      </p:sp>
    </p:spTree>
    <p:extLst>
      <p:ext uri="{BB962C8B-B14F-4D97-AF65-F5344CB8AC3E}">
        <p14:creationId xmlns:p14="http://schemas.microsoft.com/office/powerpoint/2010/main" val="178786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7D901A1-D159-4BB3-A49C-E87161FD34BD}"/>
              </a:ext>
            </a:extLst>
          </p:cNvPr>
          <p:cNvSpPr/>
          <p:nvPr/>
        </p:nvSpPr>
        <p:spPr>
          <a:xfrm>
            <a:off x="0" y="6276110"/>
            <a:ext cx="12192000" cy="58189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of a 5R Robotic Manipulating System with 5DoF using GUI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88368C-3413-4BA3-A356-15F69F8A99A3}"/>
              </a:ext>
            </a:extLst>
          </p:cNvPr>
          <p:cNvSpPr/>
          <p:nvPr/>
        </p:nvSpPr>
        <p:spPr>
          <a:xfrm>
            <a:off x="0" y="0"/>
            <a:ext cx="12192000" cy="1286278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Objectives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="" xmlns:a16="http://schemas.microsoft.com/office/drawing/2014/main" id="{EC77D5EF-ACB8-4F73-AE82-21844F4C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292" y="334873"/>
            <a:ext cx="952503" cy="88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15567EF9-16BD-45D4-8C80-20E1A8FC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C7DD-5AB3-4444-8420-59832936BC2F}" type="datetime1">
              <a:rPr lang="en-US" sz="1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/>
              <a:t>11/29/2019</a:t>
            </a:fld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7162" y="1814572"/>
            <a:ext cx="101576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establish a mathematical model of a robotic arm and do a mechanical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the arm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provide a perfect simulation model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build the experimental model and interface with color sensor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establish the gripper operation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565708" y="638238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85713" cy="33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tabLst>
                <a:tab pos="2971800" algn="ctr"/>
                <a:tab pos="5943600" algn="r"/>
              </a:tabLst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4th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International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Conference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on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Mechanical, Industrial and Material Engineering (ICMIME), 17-19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December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2019, </a:t>
            </a:r>
            <a:r>
              <a:rPr lang="en-US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Rajshahi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Bangladesh</a:t>
            </a:r>
          </a:p>
        </p:txBody>
      </p:sp>
    </p:spTree>
    <p:extLst>
      <p:ext uri="{BB962C8B-B14F-4D97-AF65-F5344CB8AC3E}">
        <p14:creationId xmlns:p14="http://schemas.microsoft.com/office/powerpoint/2010/main" val="197587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7D901A1-D159-4BB3-A49C-E87161FD34BD}"/>
              </a:ext>
            </a:extLst>
          </p:cNvPr>
          <p:cNvSpPr/>
          <p:nvPr/>
        </p:nvSpPr>
        <p:spPr>
          <a:xfrm>
            <a:off x="0" y="6276110"/>
            <a:ext cx="12192000" cy="58189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of a 5R Robotic Manipulating System with 5DoF using GUI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88368C-3413-4BA3-A356-15F69F8A99A3}"/>
              </a:ext>
            </a:extLst>
          </p:cNvPr>
          <p:cNvSpPr/>
          <p:nvPr/>
        </p:nvSpPr>
        <p:spPr>
          <a:xfrm>
            <a:off x="1" y="-3900"/>
            <a:ext cx="12192000" cy="1286278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="" xmlns:a16="http://schemas.microsoft.com/office/drawing/2014/main" id="{EC77D5EF-ACB8-4F73-AE82-21844F4C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99" y="334873"/>
            <a:ext cx="952503" cy="88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15567EF9-16BD-45D4-8C80-20E1A8FC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6D78-ECB5-47D2-AB5A-9727C2757EFD}" type="datetime1">
              <a:rPr lang="en-US" sz="18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/>
              <a:t>11/29/2019</a:t>
            </a:fld>
            <a:endParaRPr lang="en-US" sz="1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D177050-507D-4074-8A5D-FAA4DABD6818}"/>
              </a:ext>
            </a:extLst>
          </p:cNvPr>
          <p:cNvSpPr/>
          <p:nvPr/>
        </p:nvSpPr>
        <p:spPr>
          <a:xfrm>
            <a:off x="971365" y="285296"/>
            <a:ext cx="4817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Robotic Manipulator</a:t>
            </a:r>
            <a:endParaRPr lang="en-US" sz="40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689161"/>
            <a:ext cx="112915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Robotic Manipulator or Arm is one kind of mechanical body, usually programmable, which performs the same or similar function to human arm.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0348" y="2848547"/>
            <a:ext cx="67055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Categories of Industrial Robotic Arms: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Cartesian Robot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Cylindrical Manipulator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Articulated Manipulator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Spherical Manipulator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Selective Compliance Articulated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Robotic Arm (SCARA) </a:t>
            </a:r>
          </a:p>
        </p:txBody>
      </p:sp>
      <p:pic>
        <p:nvPicPr>
          <p:cNvPr id="15" name="Picture 14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567" y="2846230"/>
            <a:ext cx="3537932" cy="276883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182123" y="5615067"/>
            <a:ext cx="3057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Fig.2: Articulated Manipulator.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565708" y="638238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85713" cy="33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tabLst>
                <a:tab pos="2971800" algn="ctr"/>
                <a:tab pos="5943600" algn="r"/>
              </a:tabLst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4th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International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Conference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on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Mechanical, Industrial and Material Engineering (ICMIME), 17-19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December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2019, </a:t>
            </a:r>
            <a:r>
              <a:rPr lang="en-US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Rajshahi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Bangladesh</a:t>
            </a:r>
          </a:p>
        </p:txBody>
      </p:sp>
    </p:spTree>
    <p:extLst>
      <p:ext uri="{BB962C8B-B14F-4D97-AF65-F5344CB8AC3E}">
        <p14:creationId xmlns:p14="http://schemas.microsoft.com/office/powerpoint/2010/main" val="130638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7D901A1-D159-4BB3-A49C-E87161FD34BD}"/>
              </a:ext>
            </a:extLst>
          </p:cNvPr>
          <p:cNvSpPr/>
          <p:nvPr/>
        </p:nvSpPr>
        <p:spPr>
          <a:xfrm>
            <a:off x="0" y="6276110"/>
            <a:ext cx="12192000" cy="58189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of a 5R Robotic Manipulating System with 5DoF using GUI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88368C-3413-4BA3-A356-15F69F8A99A3}"/>
              </a:ext>
            </a:extLst>
          </p:cNvPr>
          <p:cNvSpPr/>
          <p:nvPr/>
        </p:nvSpPr>
        <p:spPr>
          <a:xfrm>
            <a:off x="0" y="-12879"/>
            <a:ext cx="12192000" cy="1286278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="" xmlns:a16="http://schemas.microsoft.com/office/drawing/2014/main" id="{EC77D5EF-ACB8-4F73-AE82-21844F4C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98" y="285296"/>
            <a:ext cx="952503" cy="88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15567EF9-16BD-45D4-8C80-20E1A8FC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14DC-5F53-4EC2-ACB5-68DA2A39A170}" type="datetime1">
              <a:rPr lang="en-US" sz="1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pPr/>
              <a:t>11/29/2019</a:t>
            </a:fld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1825" y="1305344"/>
            <a:ext cx="10157673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Forward Kinematics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D-H Frame Rule</a:t>
            </a:r>
          </a:p>
          <a:p>
            <a:pPr lvl="1">
              <a:buFont typeface="Arial" pitchFamily="34" charset="0"/>
              <a:buChar char="•"/>
            </a:pP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Z axis must be the axis of revolution or direction of motion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X axis must be perpendicular to Z axis of the frame before it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X axis must intersect Z axis of the frame before it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 axis must be drawn so the whole frame follows right hand rule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7D177050-507D-4074-8A5D-FAA4DABD6818}"/>
              </a:ext>
            </a:extLst>
          </p:cNvPr>
          <p:cNvSpPr/>
          <p:nvPr/>
        </p:nvSpPr>
        <p:spPr>
          <a:xfrm>
            <a:off x="971365" y="285296"/>
            <a:ext cx="475963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Mathematical Model</a:t>
            </a:r>
            <a:endParaRPr lang="en-US" sz="40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565708" y="638238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85713" cy="33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tabLst>
                <a:tab pos="2971800" algn="ctr"/>
                <a:tab pos="5943600" algn="r"/>
              </a:tabLst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4th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International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Conference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on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Mechanical, Industrial and Material Engineering (ICMIME), 17-19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December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2019, </a:t>
            </a:r>
            <a:r>
              <a:rPr lang="en-US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Rajshahi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Bangladesh</a:t>
            </a:r>
          </a:p>
        </p:txBody>
      </p:sp>
    </p:spTree>
    <p:extLst>
      <p:ext uri="{BB962C8B-B14F-4D97-AF65-F5344CB8AC3E}">
        <p14:creationId xmlns:p14="http://schemas.microsoft.com/office/powerpoint/2010/main" val="265310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</TotalTime>
  <Words>1705</Words>
  <Application>Microsoft Office PowerPoint</Application>
  <PresentationFormat>Custom</PresentationFormat>
  <Paragraphs>305</Paragraphs>
  <Slides>26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 MATRIX</vt:lpstr>
      <vt:lpstr>HT MATRIX</vt:lpstr>
      <vt:lpstr>MATRIX CALCULATION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skshuvo</dc:creator>
  <cp:lastModifiedBy>Windows User</cp:lastModifiedBy>
  <cp:revision>236</cp:revision>
  <dcterms:created xsi:type="dcterms:W3CDTF">2018-04-19T13:47:31Z</dcterms:created>
  <dcterms:modified xsi:type="dcterms:W3CDTF">2019-11-28T20:54:48Z</dcterms:modified>
</cp:coreProperties>
</file>