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10" r:id="rId6"/>
    <p:sldId id="320" r:id="rId7"/>
    <p:sldId id="321" r:id="rId8"/>
    <p:sldId id="322" r:id="rId9"/>
    <p:sldId id="328" r:id="rId10"/>
    <p:sldId id="311" r:id="rId11"/>
    <p:sldId id="313" r:id="rId12"/>
    <p:sldId id="323" r:id="rId13"/>
    <p:sldId id="324" r:id="rId14"/>
    <p:sldId id="325" r:id="rId15"/>
    <p:sldId id="326" r:id="rId16"/>
    <p:sldId id="329" r:id="rId17"/>
    <p:sldId id="330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6" autoAdjust="0"/>
    <p:restoredTop sz="94629" autoAdjust="0"/>
  </p:normalViewPr>
  <p:slideViewPr>
    <p:cSldViewPr showGuides="1">
      <p:cViewPr>
        <p:scale>
          <a:sx n="70" d="100"/>
          <a:sy n="70" d="100"/>
        </p:scale>
        <p:origin x="-864" y="-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4/3/2017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4/3/2017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ReLocate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by: </a:t>
            </a:r>
            <a:r>
              <a:rPr lang="it-IT" dirty="0" smtClean="0"/>
              <a:t>jenny, madeeha, </a:t>
            </a:r>
            <a:r>
              <a:rPr lang="it-IT" dirty="0" smtClean="0"/>
              <a:t>Patrick, tasnim</a:t>
            </a:r>
            <a:r>
              <a:rPr lang="it-IT" dirty="0" smtClean="0"/>
              <a:t> &amp;</a:t>
            </a:r>
            <a:r>
              <a:rPr lang="it-IT" dirty="0" smtClean="0"/>
              <a:t> umme salma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Graph Algorithm</a:t>
            </a:r>
            <a:endParaRPr lang="en-US" dirty="0"/>
          </a:p>
        </p:txBody>
      </p:sp>
      <p:pic>
        <p:nvPicPr>
          <p:cNvPr id="3076" name="Picture 4" descr="https://lh5.googleusercontent.com/eH7IjXI1Af907EM2R2GXZT1p9bFhEaio3zFUvGLa5KUW-TTs5gDRayodhgTn0Y3EMddQMNF2YU_0TrhZrncFsSsMNv49u3s5JqhAAjVf6F23z6_1u1H3aDz75lHYOOTU9cHUICqc4eM"/>
          <p:cNvPicPr>
            <a:picLocks noChangeAspect="1" noChangeArrowheads="1"/>
          </p:cNvPicPr>
          <p:nvPr/>
        </p:nvPicPr>
        <p:blipFill>
          <a:blip r:embed="rId2" cstate="print"/>
          <a:srcRect r="20009" b="40523"/>
          <a:stretch>
            <a:fillRect/>
          </a:stretch>
        </p:blipFill>
        <p:spPr bwMode="auto">
          <a:xfrm>
            <a:off x="1125860" y="2132856"/>
            <a:ext cx="9277662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Graph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pPr algn="just"/>
            <a:r>
              <a:rPr lang="en-CA" dirty="0" smtClean="0"/>
              <a:t>Search accepts a City object</a:t>
            </a:r>
          </a:p>
          <a:p>
            <a:pPr algn="just"/>
            <a:r>
              <a:rPr lang="en-CA" dirty="0" smtClean="0"/>
              <a:t>Graph looks for the dummy vertex associated with the city’s outlook</a:t>
            </a:r>
          </a:p>
          <a:p>
            <a:pPr algn="just"/>
            <a:r>
              <a:rPr lang="en-CA" dirty="0" smtClean="0"/>
              <a:t>Dummy node is found by following designated dummy edges</a:t>
            </a:r>
          </a:p>
          <a:p>
            <a:pPr algn="just"/>
            <a:r>
              <a:rPr lang="en-CA" dirty="0" smtClean="0"/>
              <a:t>All edges leading out of this node are sorted by weight</a:t>
            </a:r>
          </a:p>
          <a:p>
            <a:pPr algn="just"/>
            <a:r>
              <a:rPr lang="en-CA" dirty="0" smtClean="0"/>
              <a:t>Takes the top edges from this node, trace them back to the vertex, and return the City’s string representation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Graph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pPr algn="just"/>
            <a:r>
              <a:rPr lang="en-CA" dirty="0" smtClean="0"/>
              <a:t>Dummy nodes have a null reference for their city</a:t>
            </a:r>
          </a:p>
          <a:p>
            <a:pPr algn="just"/>
            <a:r>
              <a:rPr lang="en-CA" dirty="0" smtClean="0"/>
              <a:t>Links to dummy nodes have a weight of -1</a:t>
            </a:r>
          </a:p>
          <a:p>
            <a:pPr algn="just"/>
            <a:r>
              <a:rPr lang="en-CA" dirty="0" smtClean="0"/>
              <a:t>All dummy nodes are connected to at least one and at most two others</a:t>
            </a:r>
          </a:p>
          <a:p>
            <a:pPr algn="just"/>
            <a:r>
              <a:rPr lang="en-CA" dirty="0" smtClean="0"/>
              <a:t>All cities have a single connection leading back to the dummy node</a:t>
            </a:r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 smtClean="0"/>
              <a:t>Scrum – Experiential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4 sprints – in essence: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 smtClean="0"/>
              <a:t>GUI development and data structure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 smtClean="0"/>
              <a:t>Sort and search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 smtClean="0"/>
              <a:t>Graph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 smtClean="0"/>
              <a:t>Integration and testing</a:t>
            </a:r>
          </a:p>
          <a:p>
            <a:pPr lvl="1">
              <a:buFont typeface="Wingdings" pitchFamily="2" charset="2"/>
              <a:buChar char="Ø"/>
            </a:pPr>
            <a:endParaRPr lang="en-CA" dirty="0" smtClean="0"/>
          </a:p>
          <a:p>
            <a:r>
              <a:rPr lang="en-CA" dirty="0" smtClean="0"/>
              <a:t>Software development methodology:</a:t>
            </a:r>
          </a:p>
          <a:p>
            <a:pPr algn="ctr">
              <a:buNone/>
            </a:pPr>
            <a:r>
              <a:rPr lang="en-CA" dirty="0" smtClean="0"/>
              <a:t>Waterfall </a:t>
            </a:r>
            <a:r>
              <a:rPr lang="en-CA" dirty="0" smtClean="0">
                <a:sym typeface="Wingdings" pitchFamily="2" charset="2"/>
              </a:rPr>
              <a:t> Scrum</a:t>
            </a:r>
          </a:p>
          <a:p>
            <a:r>
              <a:rPr lang="en-CA" dirty="0" smtClean="0">
                <a:sym typeface="Wingdings" pitchFamily="2" charset="2"/>
              </a:rPr>
              <a:t>Version control:</a:t>
            </a:r>
          </a:p>
          <a:p>
            <a:pPr algn="ctr">
              <a:buNone/>
            </a:pPr>
            <a:r>
              <a:rPr lang="en-CA" dirty="0" smtClean="0">
                <a:sym typeface="Wingdings" pitchFamily="2" charset="2"/>
              </a:rPr>
              <a:t>Manual maintenance  </a:t>
            </a:r>
            <a:r>
              <a:rPr lang="en-CA" dirty="0" err="1" smtClean="0">
                <a:sym typeface="Wingdings" pitchFamily="2" charset="2"/>
              </a:rPr>
              <a:t>GitLab</a:t>
            </a:r>
            <a:r>
              <a:rPr lang="en-CA" dirty="0" smtClean="0">
                <a:sym typeface="Wingdings" pitchFamily="2" charset="2"/>
              </a:rPr>
              <a:t> repository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 smtClean="0"/>
              <a:t>Improvements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Scalable</a:t>
            </a:r>
          </a:p>
          <a:p>
            <a:r>
              <a:rPr lang="en-CA" dirty="0" smtClean="0"/>
              <a:t>Better data: more information and outlook parameters</a:t>
            </a:r>
          </a:p>
          <a:p>
            <a:r>
              <a:rPr lang="en-CA" dirty="0" smtClean="0"/>
              <a:t>Online service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demographic: Job-seekers, especially new immigrants</a:t>
            </a:r>
          </a:p>
          <a:p>
            <a:r>
              <a:rPr lang="en-US" dirty="0" smtClean="0"/>
              <a:t>Uses quantitative measure of job characteristics in a region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Inputs:</a:t>
            </a:r>
          </a:p>
          <a:p>
            <a:pPr lvl="2"/>
            <a:r>
              <a:rPr lang="en-US" dirty="0" smtClean="0"/>
              <a:t>Job Name</a:t>
            </a:r>
          </a:p>
          <a:p>
            <a:pPr lvl="2"/>
            <a:r>
              <a:rPr lang="en-US" dirty="0" smtClean="0"/>
              <a:t>Province</a:t>
            </a:r>
          </a:p>
          <a:p>
            <a:pPr lvl="2"/>
            <a:r>
              <a:rPr lang="en-US" dirty="0" smtClean="0"/>
              <a:t>Income</a:t>
            </a:r>
          </a:p>
          <a:p>
            <a:pPr lvl="2"/>
            <a:endParaRPr lang="en-US" dirty="0" smtClean="0"/>
          </a:p>
          <a:p>
            <a:pPr marL="587375" lvl="1" indent="-342900"/>
            <a:r>
              <a:rPr lang="en-US" dirty="0" smtClean="0"/>
              <a:t>Outputs:</a:t>
            </a:r>
          </a:p>
          <a:p>
            <a:pPr lvl="2"/>
            <a:r>
              <a:rPr lang="en-US" dirty="0" smtClean="0"/>
              <a:t>Top 5 cities with ranked in order of job potential</a:t>
            </a:r>
          </a:p>
          <a:p>
            <a:pPr lvl="2"/>
            <a:r>
              <a:rPr lang="en-US" dirty="0" smtClean="0"/>
              <a:t>Income level for the cities</a:t>
            </a:r>
            <a:endParaRPr lang="en-US" dirty="0" smtClean="0"/>
          </a:p>
          <a:p>
            <a:pPr lvl="2"/>
            <a:r>
              <a:rPr lang="en-US" dirty="0" smtClean="0"/>
              <a:t>Cities with similar potential, but higher income</a:t>
            </a: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Job Outlook data set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Income data set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308" y="2204864"/>
            <a:ext cx="10546208" cy="145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2" y="4365104"/>
            <a:ext cx="6667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1"/>
            <a:ext cx="12188825" cy="589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925742" cy="2895600"/>
          </a:xfrm>
        </p:spPr>
        <p:txBody>
          <a:bodyPr/>
          <a:lstStyle/>
          <a:p>
            <a:pPr algn="ctr"/>
            <a:r>
              <a:rPr lang="en-CA" dirty="0" smtClean="0"/>
              <a:t>Prototype Demonstration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-387424"/>
            <a:ext cx="9144001" cy="1371600"/>
          </a:xfrm>
        </p:spPr>
        <p:txBody>
          <a:bodyPr/>
          <a:lstStyle/>
          <a:p>
            <a:pPr algn="r"/>
            <a:r>
              <a:rPr lang="en-US" dirty="0" smtClean="0"/>
              <a:t>Data Structures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208" y="1268760"/>
            <a:ext cx="8470676" cy="55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Sorting and Searching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Sort: Merge Sort</a:t>
            </a:r>
          </a:p>
          <a:p>
            <a:r>
              <a:rPr lang="en-US" dirty="0" smtClean="0"/>
              <a:t>Search: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Graph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r>
              <a:rPr lang="en-CA" dirty="0" smtClean="0"/>
              <a:t>Takes an </a:t>
            </a:r>
            <a:r>
              <a:rPr lang="en-CA" dirty="0" smtClean="0"/>
              <a:t>array </a:t>
            </a:r>
            <a:r>
              <a:rPr lang="en-CA" dirty="0" smtClean="0"/>
              <a:t>of cities</a:t>
            </a:r>
          </a:p>
          <a:p>
            <a:pPr algn="just"/>
            <a:r>
              <a:rPr lang="en-CA" dirty="0" smtClean="0"/>
              <a:t>Constructs an undirected graph using these cities</a:t>
            </a:r>
          </a:p>
          <a:p>
            <a:r>
              <a:rPr lang="en-CA" dirty="0" smtClean="0"/>
              <a:t>Core of graph is linked “dummy” nodes for each outlook</a:t>
            </a:r>
          </a:p>
          <a:p>
            <a:r>
              <a:rPr lang="en-CA" dirty="0" smtClean="0"/>
              <a:t>Cities are clustered around these outlook nodes based on their outlook</a:t>
            </a:r>
          </a:p>
          <a:p>
            <a:r>
              <a:rPr lang="en-CA" dirty="0" smtClean="0"/>
              <a:t>Edges are weighted by city income</a:t>
            </a:r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153</TotalTime>
  <Words>290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tf02895261</vt:lpstr>
      <vt:lpstr>ReLocate</vt:lpstr>
      <vt:lpstr>Motivation</vt:lpstr>
      <vt:lpstr>I/O</vt:lpstr>
      <vt:lpstr>Data sets</vt:lpstr>
      <vt:lpstr>Slide 5</vt:lpstr>
      <vt:lpstr>Prototype Demonstration</vt:lpstr>
      <vt:lpstr>Data Structures</vt:lpstr>
      <vt:lpstr>Sorting and Searching Algorithms</vt:lpstr>
      <vt:lpstr>Graph Algorithm</vt:lpstr>
      <vt:lpstr>Graph Algorithm</vt:lpstr>
      <vt:lpstr>Graph Algorithm</vt:lpstr>
      <vt:lpstr>Graph Algorithm</vt:lpstr>
      <vt:lpstr>Scrum – Experiential Learning</vt:lpstr>
      <vt:lpstr>Improvements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ReLocate</dc:title>
  <dc:creator>Umme Salma Gadriwala</dc:creator>
  <cp:lastModifiedBy>Umme Salma Gadriwala</cp:lastModifiedBy>
  <cp:revision>9</cp:revision>
  <dcterms:created xsi:type="dcterms:W3CDTF">2017-04-04T00:22:01Z</dcterms:created>
  <dcterms:modified xsi:type="dcterms:W3CDTF">2017-04-04T02:55:55Z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