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612457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28" algn="l" defTabSz="2612457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457" algn="l" defTabSz="2612457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685" algn="l" defTabSz="2612457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4915" algn="l" defTabSz="2612457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144" algn="l" defTabSz="2612457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372" algn="l" defTabSz="2612457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600" algn="l" defTabSz="2612457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49829" algn="l" defTabSz="2612457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234"/>
    <a:srgbClr val="003300"/>
    <a:srgbClr val="FFFF66"/>
    <a:srgbClr val="4B731F"/>
    <a:srgbClr val="392343"/>
    <a:srgbClr val="2B2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4" d="100"/>
          <a:sy n="24" d="100"/>
        </p:scale>
        <p:origin x="-1290" y="-114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C221C-4CB1-4F68-999B-08D09091552B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D76B-29AB-420A-B9DE-210427354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1245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1306228" algn="l" defTabSz="261245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2612457" algn="l" defTabSz="261245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3918685" algn="l" defTabSz="261245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5224915" algn="l" defTabSz="261245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6531144" algn="l" defTabSz="261245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7837372" algn="l" defTabSz="261245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9143600" algn="l" defTabSz="261245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10449829" algn="l" defTabSz="261245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D76B-29AB-420A-B9DE-210427354A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97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9" y="5681140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2" y="10363202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0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6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2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847-3827-4F2D-8230-6DB19FCFC5ED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603E-0A27-4186-A092-D8795C66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94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847-3827-4F2D-8230-6DB19FCFC5ED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603E-0A27-4186-A092-D8795C66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9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3426" y="770473"/>
            <a:ext cx="7291386" cy="1638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9" y="770473"/>
            <a:ext cx="21416964" cy="1638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847-3827-4F2D-8230-6DB19FCFC5ED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603E-0A27-4186-A092-D8795C66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1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847-3827-4F2D-8230-6DB19FCFC5ED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603E-0A27-4186-A092-D8795C66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3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5" y="11751741"/>
            <a:ext cx="23317200" cy="3632202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5" y="7751239"/>
            <a:ext cx="23317200" cy="4000497"/>
          </a:xfrm>
        </p:spPr>
        <p:txBody>
          <a:bodyPr anchor="b"/>
          <a:lstStyle>
            <a:lvl1pPr marL="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1pPr>
            <a:lvl2pPr marL="130609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19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91829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4pPr>
            <a:lvl5pPr marL="5224391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5pPr>
            <a:lvl6pPr marL="653048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6pPr>
            <a:lvl7pPr marL="783659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7pPr>
            <a:lvl8pPr marL="9142686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8pPr>
            <a:lvl9pPr marL="1044878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847-3827-4F2D-8230-6DB19FCFC5ED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603E-0A27-4186-A092-D8795C66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0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60" y="4478868"/>
            <a:ext cx="14354175" cy="12674600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59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30635" y="4478868"/>
            <a:ext cx="14354175" cy="12674600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59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847-3827-4F2D-8230-6DB19FCFC5ED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603E-0A27-4186-A092-D8795C66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32370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3" y="4093637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096" indent="0">
              <a:buNone/>
              <a:defRPr sz="5900" b="1"/>
            </a:lvl2pPr>
            <a:lvl3pPr marL="2612197" indent="0">
              <a:buNone/>
              <a:defRPr sz="5100" b="1"/>
            </a:lvl3pPr>
            <a:lvl4pPr marL="3918295" indent="0">
              <a:buNone/>
              <a:defRPr sz="4500" b="1"/>
            </a:lvl4pPr>
            <a:lvl5pPr marL="5224391" indent="0">
              <a:buNone/>
              <a:defRPr sz="4500" b="1"/>
            </a:lvl5pPr>
            <a:lvl6pPr marL="6530489" indent="0">
              <a:buNone/>
              <a:defRPr sz="4500" b="1"/>
            </a:lvl6pPr>
            <a:lvl7pPr marL="7836590" indent="0">
              <a:buNone/>
              <a:defRPr sz="4500" b="1"/>
            </a:lvl7pPr>
            <a:lvl8pPr marL="9142686" indent="0">
              <a:buNone/>
              <a:defRPr sz="4500" b="1"/>
            </a:lvl8pPr>
            <a:lvl9pPr marL="10448782" indent="0">
              <a:buNone/>
              <a:defRPr sz="4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3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51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7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096" indent="0">
              <a:buNone/>
              <a:defRPr sz="5900" b="1"/>
            </a:lvl2pPr>
            <a:lvl3pPr marL="2612197" indent="0">
              <a:buNone/>
              <a:defRPr sz="5100" b="1"/>
            </a:lvl3pPr>
            <a:lvl4pPr marL="3918295" indent="0">
              <a:buNone/>
              <a:defRPr sz="4500" b="1"/>
            </a:lvl4pPr>
            <a:lvl5pPr marL="5224391" indent="0">
              <a:buNone/>
              <a:defRPr sz="4500" b="1"/>
            </a:lvl5pPr>
            <a:lvl6pPr marL="6530489" indent="0">
              <a:buNone/>
              <a:defRPr sz="4500" b="1"/>
            </a:lvl6pPr>
            <a:lvl7pPr marL="7836590" indent="0">
              <a:buNone/>
              <a:defRPr sz="4500" b="1"/>
            </a:lvl7pPr>
            <a:lvl8pPr marL="9142686" indent="0">
              <a:buNone/>
              <a:defRPr sz="4500" b="1"/>
            </a:lvl8pPr>
            <a:lvl9pPr marL="10448782" indent="0">
              <a:buNone/>
              <a:defRPr sz="4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51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847-3827-4F2D-8230-6DB19FCFC5ED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603E-0A27-4186-A092-D8795C66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847-3827-4F2D-8230-6DB19FCFC5ED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603E-0A27-4186-A092-D8795C66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9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847-3827-4F2D-8230-6DB19FCFC5ED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603E-0A27-4186-A092-D8795C66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03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14" y="728138"/>
            <a:ext cx="9024941" cy="3098802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64" y="728142"/>
            <a:ext cx="15335248" cy="15608303"/>
          </a:xfrm>
        </p:spPr>
        <p:txBody>
          <a:bodyPr/>
          <a:lstStyle>
            <a:lvl1pPr>
              <a:defRPr sz="9200"/>
            </a:lvl1pPr>
            <a:lvl2pPr>
              <a:defRPr sz="8200"/>
            </a:lvl2pPr>
            <a:lvl3pPr>
              <a:defRPr sz="69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14" y="3826939"/>
            <a:ext cx="9024941" cy="12509501"/>
          </a:xfrm>
        </p:spPr>
        <p:txBody>
          <a:bodyPr/>
          <a:lstStyle>
            <a:lvl1pPr marL="0" indent="0">
              <a:buNone/>
              <a:defRPr sz="4100"/>
            </a:lvl1pPr>
            <a:lvl2pPr marL="1306096" indent="0">
              <a:buNone/>
              <a:defRPr sz="3500"/>
            </a:lvl2pPr>
            <a:lvl3pPr marL="2612197" indent="0">
              <a:buNone/>
              <a:defRPr sz="2900"/>
            </a:lvl3pPr>
            <a:lvl4pPr marL="3918295" indent="0">
              <a:buNone/>
              <a:defRPr sz="2400"/>
            </a:lvl4pPr>
            <a:lvl5pPr marL="5224391" indent="0">
              <a:buNone/>
              <a:defRPr sz="2400"/>
            </a:lvl5pPr>
            <a:lvl6pPr marL="6530489" indent="0">
              <a:buNone/>
              <a:defRPr sz="2400"/>
            </a:lvl6pPr>
            <a:lvl7pPr marL="7836590" indent="0">
              <a:buNone/>
              <a:defRPr sz="2400"/>
            </a:lvl7pPr>
            <a:lvl8pPr marL="9142686" indent="0">
              <a:buNone/>
              <a:defRPr sz="2400"/>
            </a:lvl8pPr>
            <a:lvl9pPr marL="1044878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847-3827-4F2D-8230-6DB19FCFC5ED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603E-0A27-4186-A092-D8795C66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50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6" y="12801606"/>
            <a:ext cx="16459200" cy="1511303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6" y="1634067"/>
            <a:ext cx="16459200" cy="10972800"/>
          </a:xfrm>
        </p:spPr>
        <p:txBody>
          <a:bodyPr/>
          <a:lstStyle>
            <a:lvl1pPr marL="0" indent="0">
              <a:buNone/>
              <a:defRPr sz="9200"/>
            </a:lvl1pPr>
            <a:lvl2pPr marL="1306096" indent="0">
              <a:buNone/>
              <a:defRPr sz="8200"/>
            </a:lvl2pPr>
            <a:lvl3pPr marL="2612197" indent="0">
              <a:buNone/>
              <a:defRPr sz="6900"/>
            </a:lvl3pPr>
            <a:lvl4pPr marL="3918295" indent="0">
              <a:buNone/>
              <a:defRPr sz="5900"/>
            </a:lvl4pPr>
            <a:lvl5pPr marL="5224391" indent="0">
              <a:buNone/>
              <a:defRPr sz="5900"/>
            </a:lvl5pPr>
            <a:lvl6pPr marL="6530489" indent="0">
              <a:buNone/>
              <a:defRPr sz="5900"/>
            </a:lvl6pPr>
            <a:lvl7pPr marL="7836590" indent="0">
              <a:buNone/>
              <a:defRPr sz="5900"/>
            </a:lvl7pPr>
            <a:lvl8pPr marL="9142686" indent="0">
              <a:buNone/>
              <a:defRPr sz="5900"/>
            </a:lvl8pPr>
            <a:lvl9pPr marL="10448782" indent="0">
              <a:buNone/>
              <a:defRPr sz="5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6" y="14312910"/>
            <a:ext cx="16459200" cy="2146299"/>
          </a:xfrm>
        </p:spPr>
        <p:txBody>
          <a:bodyPr/>
          <a:lstStyle>
            <a:lvl1pPr marL="0" indent="0">
              <a:buNone/>
              <a:defRPr sz="4100"/>
            </a:lvl1pPr>
            <a:lvl2pPr marL="1306096" indent="0">
              <a:buNone/>
              <a:defRPr sz="3500"/>
            </a:lvl2pPr>
            <a:lvl3pPr marL="2612197" indent="0">
              <a:buNone/>
              <a:defRPr sz="2900"/>
            </a:lvl3pPr>
            <a:lvl4pPr marL="3918295" indent="0">
              <a:buNone/>
              <a:defRPr sz="2400"/>
            </a:lvl4pPr>
            <a:lvl5pPr marL="5224391" indent="0">
              <a:buNone/>
              <a:defRPr sz="2400"/>
            </a:lvl5pPr>
            <a:lvl6pPr marL="6530489" indent="0">
              <a:buNone/>
              <a:defRPr sz="2400"/>
            </a:lvl6pPr>
            <a:lvl7pPr marL="7836590" indent="0">
              <a:buNone/>
              <a:defRPr sz="2400"/>
            </a:lvl7pPr>
            <a:lvl8pPr marL="9142686" indent="0">
              <a:buNone/>
              <a:defRPr sz="2400"/>
            </a:lvl8pPr>
            <a:lvl9pPr marL="1044878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847-3827-4F2D-8230-6DB19FCFC5ED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603E-0A27-4186-A092-D8795C66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1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92D050">
                <a:alpha val="0"/>
              </a:srgbClr>
            </a:gs>
            <a:gs pos="100000">
              <a:srgbClr val="92D050"/>
            </a:gs>
            <a:gs pos="74000">
              <a:srgbClr val="CAE6A1"/>
            </a:gs>
            <a:gs pos="35000">
              <a:schemeClr val="bg2">
                <a:tint val="45000"/>
                <a:shade val="99000"/>
                <a:satMod val="350000"/>
                <a:alpha val="13000"/>
                <a:lumMod val="97000"/>
                <a:lumOff val="3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2" y="732370"/>
            <a:ext cx="24688800" cy="3048000"/>
          </a:xfrm>
          <a:prstGeom prst="rect">
            <a:avLst/>
          </a:prstGeom>
        </p:spPr>
        <p:txBody>
          <a:bodyPr vert="horz" lIns="261220" tIns="130607" rIns="261220" bIns="1306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4267211"/>
            <a:ext cx="24688800" cy="12069236"/>
          </a:xfrm>
          <a:prstGeom prst="rect">
            <a:avLst/>
          </a:prstGeom>
        </p:spPr>
        <p:txBody>
          <a:bodyPr vert="horz" lIns="261220" tIns="130607" rIns="261220" bIns="1306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2" y="16950277"/>
            <a:ext cx="6400800" cy="973667"/>
          </a:xfrm>
          <a:prstGeom prst="rect">
            <a:avLst/>
          </a:prstGeom>
        </p:spPr>
        <p:txBody>
          <a:bodyPr vert="horz" lIns="261220" tIns="130607" rIns="261220" bIns="130607" rtlCol="0" anchor="ctr"/>
          <a:lstStyle>
            <a:lvl1pPr algn="l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E847-3827-4F2D-8230-6DB19FCFC5ED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9" y="16950277"/>
            <a:ext cx="8686800" cy="973667"/>
          </a:xfrm>
          <a:prstGeom prst="rect">
            <a:avLst/>
          </a:prstGeom>
        </p:spPr>
        <p:txBody>
          <a:bodyPr vert="horz" lIns="261220" tIns="130607" rIns="261220" bIns="130607" rtlCol="0" anchor="ctr"/>
          <a:lstStyle>
            <a:lvl1pPr algn="ct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2" y="16950277"/>
            <a:ext cx="6400800" cy="973667"/>
          </a:xfrm>
          <a:prstGeom prst="rect">
            <a:avLst/>
          </a:prstGeom>
        </p:spPr>
        <p:txBody>
          <a:bodyPr vert="horz" lIns="261220" tIns="130607" rIns="261220" bIns="130607" rtlCol="0" anchor="ctr"/>
          <a:lstStyle>
            <a:lvl1pPr algn="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603E-0A27-4186-A092-D8795C664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33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2612197" rtl="0" eaLnBrk="1" latinLnBrk="0" hangingPunct="1">
        <a:spcBef>
          <a:spcPct val="0"/>
        </a:spcBef>
        <a:buNone/>
        <a:defRPr sz="1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574" indent="-979574" algn="l" defTabSz="2612197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412" indent="-816312" algn="l" defTabSz="2612197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247" indent="-653048" algn="l" defTabSz="261219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343" indent="-653048" algn="l" defTabSz="2612197" rtl="0" eaLnBrk="1" latinLnBrk="0" hangingPunct="1">
        <a:spcBef>
          <a:spcPct val="20000"/>
        </a:spcBef>
        <a:buFont typeface="Arial" pitchFamily="34" charset="0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877439" indent="-653048" algn="l" defTabSz="2612197" rtl="0" eaLnBrk="1" latinLnBrk="0" hangingPunct="1">
        <a:spcBef>
          <a:spcPct val="20000"/>
        </a:spcBef>
        <a:buFont typeface="Arial" pitchFamily="34" charset="0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183540" indent="-653048" algn="l" defTabSz="2612197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489638" indent="-653048" algn="l" defTabSz="2612197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9795734" indent="-653048" algn="l" defTabSz="2612197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1832" indent="-653048" algn="l" defTabSz="2612197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19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096" algn="l" defTabSz="261219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197" algn="l" defTabSz="261219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295" algn="l" defTabSz="261219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391" algn="l" defTabSz="261219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0489" algn="l" defTabSz="261219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6590" algn="l" defTabSz="261219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2686" algn="l" defTabSz="261219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8782" algn="l" defTabSz="261219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92D050">
                <a:alpha val="0"/>
              </a:srgbClr>
            </a:gs>
            <a:gs pos="100000">
              <a:srgbClr val="92D050"/>
            </a:gs>
            <a:gs pos="81000">
              <a:srgbClr val="CAE6A1"/>
            </a:gs>
            <a:gs pos="35000">
              <a:schemeClr val="bg2">
                <a:tint val="45000"/>
                <a:shade val="99000"/>
                <a:satMod val="350000"/>
                <a:alpha val="13000"/>
                <a:lumMod val="97000"/>
                <a:lumOff val="3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404369" y="217455"/>
            <a:ext cx="20399121" cy="2243579"/>
          </a:xfrm>
          <a:prstGeom prst="horizontalScroll">
            <a:avLst/>
          </a:prstGeom>
          <a:solidFill>
            <a:srgbClr val="39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6611" tIns="93305" rIns="186611" bIns="93305" rtlCol="0" anchor="ctr"/>
          <a:lstStyle/>
          <a:p>
            <a:pPr algn="ctr"/>
            <a:r>
              <a:rPr lang="en-GB" sz="73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DATA MINNING USING MINITAB</a:t>
            </a:r>
            <a:endParaRPr lang="en-GB" sz="7300" b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98612" y="217456"/>
            <a:ext cx="6781590" cy="2465979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6611" tIns="93305" rIns="186611" bIns="93305" rtlCol="0">
            <a:spAutoFit/>
          </a:bodyPr>
          <a:lstStyle/>
          <a:p>
            <a:pPr algn="r"/>
            <a:r>
              <a:rPr lang="en-GB" sz="37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Zareen</a:t>
            </a:r>
            <a:r>
              <a:rPr lang="en-GB" sz="37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37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Tasnim</a:t>
            </a:r>
            <a:r>
              <a:rPr lang="en-GB" sz="37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37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Safa</a:t>
            </a:r>
            <a:endParaRPr lang="en-GB" sz="3700" b="1" dirty="0">
              <a:solidFill>
                <a:srgbClr val="0033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GB" sz="37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Roll: 201636044</a:t>
            </a:r>
          </a:p>
          <a:p>
            <a:pPr algn="r"/>
            <a:r>
              <a:rPr lang="en-GB" sz="37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Departament</a:t>
            </a:r>
            <a:r>
              <a:rPr lang="en-GB" sz="37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: IPE-01</a:t>
            </a:r>
          </a:p>
          <a:p>
            <a:pPr algn="r"/>
            <a:r>
              <a:rPr lang="en-GB" sz="37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Course: </a:t>
            </a:r>
            <a:r>
              <a:rPr lang="en-GB" sz="37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IPE-314</a:t>
            </a:r>
            <a:endParaRPr lang="en-GB" sz="3700" b="1" dirty="0">
              <a:solidFill>
                <a:srgbClr val="0033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4" y="3794834"/>
            <a:ext cx="4050694" cy="2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5954" y="2808739"/>
            <a:ext cx="4050694" cy="819374"/>
          </a:xfrm>
          <a:prstGeom prst="rect">
            <a:avLst/>
          </a:prstGeom>
          <a:solidFill>
            <a:srgbClr val="4B731F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6611" tIns="93305" rIns="186611" bIns="93305" rtlCol="0">
            <a:spAutoFit/>
          </a:bodyPr>
          <a:lstStyle/>
          <a:p>
            <a:pPr algn="ctr"/>
            <a:r>
              <a:rPr lang="en-GB" sz="4100" b="1" dirty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Bubble Plot</a:t>
            </a:r>
            <a:endParaRPr lang="en-GB" sz="4100" b="1" dirty="0">
              <a:solidFill>
                <a:srgbClr val="FF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47" y="3794834"/>
            <a:ext cx="4050696" cy="2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83647" y="2808739"/>
            <a:ext cx="4050696" cy="819374"/>
          </a:xfrm>
          <a:prstGeom prst="rect">
            <a:avLst/>
          </a:prstGeom>
          <a:solidFill>
            <a:srgbClr val="4B731F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6611" tIns="93305" rIns="186611" bIns="93305" rtlCol="0">
            <a:spAutoFit/>
          </a:bodyPr>
          <a:lstStyle/>
          <a:p>
            <a:pPr algn="ctr"/>
            <a:r>
              <a:rPr lang="en-GB" sz="4100" b="1" dirty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Box Plot</a:t>
            </a:r>
            <a:endParaRPr lang="en-GB" sz="4100" b="1" dirty="0">
              <a:solidFill>
                <a:srgbClr val="FF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7" y="7566949"/>
            <a:ext cx="4050696" cy="2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02419" y="6537996"/>
            <a:ext cx="3993947" cy="819374"/>
          </a:xfrm>
          <a:prstGeom prst="rect">
            <a:avLst/>
          </a:prstGeom>
          <a:solidFill>
            <a:srgbClr val="4B731F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6611" tIns="93305" rIns="186611" bIns="93305" rtlCol="0">
            <a:spAutoFit/>
          </a:bodyPr>
          <a:lstStyle/>
          <a:p>
            <a:pPr algn="ctr"/>
            <a:r>
              <a:rPr lang="en-GB" sz="4100" b="1" dirty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 Bar Chart</a:t>
            </a:r>
            <a:endParaRPr lang="en-GB" sz="4100" b="1" dirty="0">
              <a:solidFill>
                <a:srgbClr val="FF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00" y="7566949"/>
            <a:ext cx="4050696" cy="2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529400" y="6538158"/>
            <a:ext cx="4050696" cy="819374"/>
          </a:xfrm>
          <a:prstGeom prst="rect">
            <a:avLst/>
          </a:prstGeom>
          <a:solidFill>
            <a:srgbClr val="4B731F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6611" tIns="93305" rIns="186611" bIns="93305" rtlCol="0">
            <a:spAutoFit/>
          </a:bodyPr>
          <a:lstStyle/>
          <a:p>
            <a:pPr algn="ctr"/>
            <a:r>
              <a:rPr lang="en-GB" sz="4100" b="1" dirty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 Pie Chart</a:t>
            </a:r>
            <a:endParaRPr lang="en-GB" sz="4100" b="1" dirty="0">
              <a:solidFill>
                <a:srgbClr val="FF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8" y="11338530"/>
            <a:ext cx="4050696" cy="2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0547648" y="2808739"/>
            <a:ext cx="4050696" cy="819374"/>
          </a:xfrm>
          <a:prstGeom prst="rect">
            <a:avLst/>
          </a:prstGeom>
          <a:solidFill>
            <a:srgbClr val="4B731F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6611" tIns="93305" rIns="186611" bIns="93305" rtlCol="0">
            <a:spAutoFit/>
          </a:bodyPr>
          <a:lstStyle/>
          <a:p>
            <a:pPr algn="ctr"/>
            <a:r>
              <a:rPr lang="en-GB" sz="4100" b="1" dirty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100" b="1" dirty="0" err="1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Anova</a:t>
            </a:r>
            <a:endParaRPr lang="en-GB" sz="4100" b="1" dirty="0">
              <a:solidFill>
                <a:srgbClr val="FF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38" y="7540166"/>
            <a:ext cx="4050696" cy="2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383647" y="6538159"/>
            <a:ext cx="3991588" cy="819374"/>
          </a:xfrm>
          <a:prstGeom prst="rect">
            <a:avLst/>
          </a:prstGeom>
          <a:solidFill>
            <a:srgbClr val="4B731F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6611" tIns="93305" rIns="186611" bIns="93305" rtlCol="0">
            <a:spAutoFit/>
          </a:bodyPr>
          <a:lstStyle/>
          <a:p>
            <a:pPr algn="ctr"/>
            <a:r>
              <a:rPr lang="en-GB" sz="4100" b="1" dirty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 Run Chart</a:t>
            </a:r>
            <a:endParaRPr lang="en-GB" sz="4100" b="1" dirty="0">
              <a:solidFill>
                <a:srgbClr val="FF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00" y="3794834"/>
            <a:ext cx="4050696" cy="2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05" b="32420"/>
          <a:stretch/>
        </p:blipFill>
        <p:spPr bwMode="auto">
          <a:xfrm>
            <a:off x="15791589" y="3570853"/>
            <a:ext cx="11317899" cy="10442461"/>
          </a:xfrm>
          <a:prstGeom prst="rect">
            <a:avLst/>
          </a:prstGeom>
          <a:ln w="9525">
            <a:solidFill>
              <a:srgbClr val="7EC234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5732224" y="2663280"/>
            <a:ext cx="11392009" cy="819374"/>
          </a:xfrm>
          <a:prstGeom prst="rect">
            <a:avLst/>
          </a:prstGeom>
          <a:solidFill>
            <a:srgbClr val="4B731F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6611" tIns="93305" rIns="186611" bIns="93305" rtlCol="0">
            <a:spAutoFit/>
          </a:bodyPr>
          <a:lstStyle/>
          <a:p>
            <a:pPr algn="ctr"/>
            <a:r>
              <a:rPr lang="en-GB" sz="4100" b="1" dirty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Data Modelling </a:t>
            </a:r>
            <a:endParaRPr lang="en-GB" sz="4100" b="1" dirty="0">
              <a:solidFill>
                <a:srgbClr val="FF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5672" y="10302099"/>
            <a:ext cx="3987071" cy="819374"/>
          </a:xfrm>
          <a:prstGeom prst="rect">
            <a:avLst/>
          </a:prstGeom>
          <a:solidFill>
            <a:srgbClr val="4B731F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6611" tIns="93305" rIns="186611" bIns="93305" rtlCol="0">
            <a:spAutoFit/>
          </a:bodyPr>
          <a:lstStyle/>
          <a:p>
            <a:pPr algn="ctr"/>
            <a:r>
              <a:rPr lang="en-GB" sz="4100" b="1" dirty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 Pareto Chart</a:t>
            </a:r>
            <a:endParaRPr lang="en-GB" sz="4100" b="1" dirty="0">
              <a:solidFill>
                <a:srgbClr val="FF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0" name="Straight Connector 1039"/>
          <p:cNvCxnSpPr/>
          <p:nvPr/>
        </p:nvCxnSpPr>
        <p:spPr>
          <a:xfrm>
            <a:off x="21338082" y="217458"/>
            <a:ext cx="0" cy="2286341"/>
          </a:xfrm>
          <a:prstGeom prst="line">
            <a:avLst/>
          </a:prstGeom>
          <a:ln w="76200">
            <a:solidFill>
              <a:srgbClr val="00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48" y="15240944"/>
            <a:ext cx="4050694" cy="2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04369" y="14157274"/>
            <a:ext cx="3987071" cy="819374"/>
          </a:xfrm>
          <a:prstGeom prst="rect">
            <a:avLst/>
          </a:prstGeom>
          <a:solidFill>
            <a:srgbClr val="4B731F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6611" tIns="93305" rIns="186611" bIns="93305" rtlCol="0">
            <a:spAutoFit/>
          </a:bodyPr>
          <a:lstStyle/>
          <a:p>
            <a:pPr algn="ctr"/>
            <a:r>
              <a:rPr lang="en-GB" sz="4100" b="1" dirty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Scatter Plot</a:t>
            </a:r>
            <a:endParaRPr lang="en-GB" sz="4100" b="1" dirty="0">
              <a:solidFill>
                <a:srgbClr val="FF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36" y="11338530"/>
            <a:ext cx="4050696" cy="2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324536" y="10342231"/>
            <a:ext cx="4050696" cy="819374"/>
          </a:xfrm>
          <a:prstGeom prst="rect">
            <a:avLst/>
          </a:prstGeom>
          <a:solidFill>
            <a:srgbClr val="4B731F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6611" tIns="93305" rIns="186611" bIns="93305" rtlCol="0">
            <a:spAutoFit/>
          </a:bodyPr>
          <a:lstStyle/>
          <a:p>
            <a:pPr algn="ctr"/>
            <a:r>
              <a:rPr lang="en-GB" sz="4100" b="1" dirty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Matrix Plot</a:t>
            </a:r>
            <a:endParaRPr lang="en-GB" sz="4100" b="1" dirty="0">
              <a:solidFill>
                <a:srgbClr val="FF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47" name="Table 10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93079"/>
              </p:ext>
            </p:extLst>
          </p:nvPr>
        </p:nvGraphicFramePr>
        <p:xfrm>
          <a:off x="9858429" y="11339551"/>
          <a:ext cx="5734618" cy="694946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8324"/>
                <a:gridCol w="1705249"/>
                <a:gridCol w="1634899"/>
                <a:gridCol w="1296146"/>
              </a:tblGrid>
              <a:tr h="901415">
                <a:tc>
                  <a:txBody>
                    <a:bodyPr/>
                    <a:lstStyle/>
                    <a:p>
                      <a:r>
                        <a:rPr lang="en-GB" sz="2100" dirty="0" smtClean="0">
                          <a:solidFill>
                            <a:schemeClr val="tx1"/>
                          </a:solidFill>
                        </a:rPr>
                        <a:t>Filter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>
                          <a:solidFill>
                            <a:schemeClr val="tx1"/>
                          </a:solidFill>
                        </a:rPr>
                        <a:t>Membrane</a:t>
                      </a:r>
                      <a:r>
                        <a:rPr lang="en-GB" sz="2100" dirty="0" smtClean="0"/>
                        <a:t> 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>
                          <a:solidFill>
                            <a:schemeClr val="tx1"/>
                          </a:solidFill>
                        </a:rPr>
                        <a:t>Open Cup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baseline="0" dirty="0" smtClean="0">
                          <a:solidFill>
                            <a:schemeClr val="tx1"/>
                          </a:solidFill>
                        </a:rPr>
                        <a:t>Badge</a:t>
                      </a:r>
                      <a:endParaRPr lang="en-GB" sz="2100" b="1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</a:tr>
              <a:tr h="604805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26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44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36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21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</a:tr>
              <a:tr h="604805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21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33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34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23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</a:tr>
              <a:tr h="604805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16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36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33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27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</a:tr>
              <a:tr h="604805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28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46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29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29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</a:tr>
              <a:tr h="604805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27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25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30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24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</a:tr>
              <a:tr h="604805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19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32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36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26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</a:tr>
              <a:tr h="604805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21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33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28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27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</a:tr>
              <a:tr h="604805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26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22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34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26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</a:tr>
              <a:tr h="604805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25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30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34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24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</a:tr>
              <a:tr h="604805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16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26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33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25</a:t>
                      </a:r>
                      <a:endParaRPr lang="en-GB" sz="2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5943" marR="195943" marT="87086" marB="87086"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9899576" y="10340849"/>
            <a:ext cx="5623779" cy="830733"/>
          </a:xfrm>
          <a:prstGeom prst="rect">
            <a:avLst/>
          </a:prstGeom>
          <a:solidFill>
            <a:srgbClr val="4B731F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6611" tIns="93305" rIns="186611" bIns="93305" rtlCol="0">
            <a:spAutoFit/>
          </a:bodyPr>
          <a:lstStyle/>
          <a:p>
            <a:pPr algn="ctr"/>
            <a:r>
              <a:rPr lang="en-GB" sz="4100" b="1" dirty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24538" y="14184560"/>
            <a:ext cx="3987071" cy="819374"/>
          </a:xfrm>
          <a:prstGeom prst="rect">
            <a:avLst/>
          </a:prstGeom>
          <a:solidFill>
            <a:srgbClr val="4B731F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6611" tIns="93305" rIns="186611" bIns="93305" rtlCol="0">
            <a:spAutoFit/>
          </a:bodyPr>
          <a:lstStyle/>
          <a:p>
            <a:pPr algn="ctr"/>
            <a:r>
              <a:rPr lang="en-GB" sz="4100" b="1" dirty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Cause &amp; Effect</a:t>
            </a:r>
            <a:endParaRPr lang="en-GB" sz="4100" b="1" dirty="0">
              <a:solidFill>
                <a:srgbClr val="FF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" name="TextBox 1047"/>
          <p:cNvSpPr txBox="1"/>
          <p:nvPr/>
        </p:nvSpPr>
        <p:spPr>
          <a:xfrm>
            <a:off x="15791589" y="15081693"/>
            <a:ext cx="11317899" cy="323542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6611" tIns="93305" rIns="186611" bIns="93305" rtlCol="0">
            <a:spAutoFit/>
          </a:bodyPr>
          <a:lstStyle/>
          <a:p>
            <a:r>
              <a:rPr lang="en-GB" sz="3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GB" sz="3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GB" sz="3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visual representation of exploratory data analyse using Minitab software.  </a:t>
            </a:r>
            <a:r>
              <a:rPr lang="en-GB" sz="3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Minitab is a general-purpose statistical software package designed for easy interactive use. </a:t>
            </a:r>
            <a:r>
              <a:rPr lang="en-GB" sz="3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Minitab is well suited for instructional applications, but is also powerful enough to be used as a primary tool for analysing research </a:t>
            </a:r>
            <a:r>
              <a:rPr lang="en-GB" sz="3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data. Here 10 types of  graph is given using </a:t>
            </a:r>
            <a:r>
              <a:rPr lang="en-GB" sz="33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minitab</a:t>
            </a:r>
            <a:r>
              <a:rPr lang="en-GB" sz="3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functions.</a:t>
            </a:r>
            <a:endParaRPr lang="en-GB" sz="33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791589" y="14175297"/>
            <a:ext cx="11317899" cy="819374"/>
          </a:xfrm>
          <a:prstGeom prst="rect">
            <a:avLst/>
          </a:prstGeom>
          <a:solidFill>
            <a:srgbClr val="4B731F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6611" tIns="93305" rIns="186611" bIns="93305" rtlCol="0">
            <a:spAutoFit/>
          </a:bodyPr>
          <a:lstStyle/>
          <a:p>
            <a:pPr algn="ctr"/>
            <a:r>
              <a:rPr lang="en-GB" sz="4100" b="1" dirty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Summary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291064" y="15240944"/>
            <a:ext cx="4050792" cy="2438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98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153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Zareen Tasnim Safa</dc:creator>
  <cp:lastModifiedBy>Asheek's</cp:lastModifiedBy>
  <cp:revision>24</cp:revision>
  <dcterms:created xsi:type="dcterms:W3CDTF">2018-08-03T09:48:44Z</dcterms:created>
  <dcterms:modified xsi:type="dcterms:W3CDTF">2018-08-28T12:05:31Z</dcterms:modified>
</cp:coreProperties>
</file>