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2" r:id="rId8"/>
    <p:sldId id="266" r:id="rId9"/>
    <p:sldId id="261" r:id="rId10"/>
    <p:sldId id="269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"/>
            <a:ext cx="12192000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5455" y="797468"/>
            <a:ext cx="10603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Welcome To My Presentation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692" y="2072688"/>
            <a:ext cx="10958944" cy="1754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TOPIC  NAME:COMPUTER SYSTEM REVIEW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3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63237"/>
            <a:ext cx="10131425" cy="1456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983" y="263237"/>
            <a:ext cx="4668982" cy="13234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Mainframe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Systems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 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6983" y="2438300"/>
            <a:ext cx="11540836" cy="40318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/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</a:b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The operating system in these early computers was fairly simple.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 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Its major task was to transfer control automatically from one job to the next.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 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The operating system was always resident in memory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24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Rectangle 6"/>
          <p:cNvSpPr/>
          <p:nvPr/>
        </p:nvSpPr>
        <p:spPr>
          <a:xfrm>
            <a:off x="0" y="2313709"/>
            <a:ext cx="9144000" cy="39703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Open Sans"/>
              </a:rPr>
              <a:t>Computer-system </a:t>
            </a:r>
            <a:r>
              <a:rPr lang="en-US" sz="3600" dirty="0" err="1">
                <a:solidFill>
                  <a:schemeClr val="tx1"/>
                </a:solidFill>
                <a:latin typeface="Open Sans"/>
              </a:rPr>
              <a:t>operationOne</a:t>
            </a:r>
            <a:r>
              <a:rPr lang="en-US" sz="3600" dirty="0">
                <a:solidFill>
                  <a:schemeClr val="tx1"/>
                </a:solidFill>
                <a:latin typeface="Open Sans"/>
              </a:rPr>
              <a:t> or more CPUs, device controllers connect through common bus providing access to shared </a:t>
            </a:r>
            <a:r>
              <a:rPr lang="en-US" sz="3600" dirty="0" err="1">
                <a:solidFill>
                  <a:schemeClr val="tx1"/>
                </a:solidFill>
                <a:latin typeface="Open Sans"/>
              </a:rPr>
              <a:t>memory.Concurrent</a:t>
            </a:r>
            <a:r>
              <a:rPr lang="en-US" sz="3600" dirty="0">
                <a:solidFill>
                  <a:schemeClr val="tx1"/>
                </a:solidFill>
                <a:latin typeface="Open Sans"/>
              </a:rPr>
              <a:t> execution of CPUs and devices competing for memory </a:t>
            </a:r>
            <a:r>
              <a:rPr lang="en-US" sz="3600" dirty="0" err="1">
                <a:solidFill>
                  <a:schemeClr val="tx1"/>
                </a:solidFill>
                <a:latin typeface="Open Sans"/>
              </a:rPr>
              <a:t>cycles.Operating</a:t>
            </a:r>
            <a:r>
              <a:rPr lang="en-US" sz="3600" dirty="0">
                <a:solidFill>
                  <a:schemeClr val="tx1"/>
                </a:solidFill>
                <a:latin typeface="Open Sans"/>
              </a:rPr>
              <a:t> System Concepts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641" y="424934"/>
            <a:ext cx="69899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>
                <a:latin typeface="Open Sans"/>
              </a:rPr>
              <a:t>Computer-System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425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152400" y="1927086"/>
            <a:ext cx="10127673" cy="45243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Program </a:t>
            </a:r>
            <a:r>
              <a:rPr lang="en-US" sz="2400" b="1" dirty="0"/>
              <a:t>execution – system capability to load a program into memory and to run it.</a:t>
            </a:r>
          </a:p>
          <a:p>
            <a:r>
              <a:rPr lang="en-US" sz="2400" b="1" dirty="0"/>
              <a:t>I/O operations – since user programs cannot execute I/O operations directly, the operating system must provide some means to perform I/O.</a:t>
            </a:r>
          </a:p>
          <a:p>
            <a:r>
              <a:rPr lang="en-US" sz="2400" b="1" dirty="0"/>
              <a:t>File-system manipulation – program capability to read, write, create, and delete files.</a:t>
            </a:r>
          </a:p>
          <a:p>
            <a:r>
              <a:rPr lang="en-US" sz="2400" b="1" dirty="0"/>
              <a:t>Communications – exchange of information between processes executing either on the same computer or on different systems tied together by a network. Implemented via shared memory or message passing.</a:t>
            </a:r>
          </a:p>
          <a:p>
            <a:r>
              <a:rPr lang="en-US" sz="2400" b="1" dirty="0"/>
              <a:t>Error detection – ensure correct computing by detecting errors in the CPU and memory hardware, in I/O devices, or in user programs.</a:t>
            </a:r>
          </a:p>
          <a:p>
            <a:r>
              <a:rPr lang="en-US" sz="2400" b="1" dirty="0"/>
              <a:t>Operating System Concepts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277" y="609600"/>
            <a:ext cx="579472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prstClr val="white"/>
                </a:solidFill>
              </a:rPr>
              <a:t>Operating System Services</a:t>
            </a:r>
            <a:endParaRPr 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562495" y="2661440"/>
            <a:ext cx="4708669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Thank you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8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36" y="0"/>
            <a:ext cx="12192000" cy="6858000"/>
          </a:xfrm>
        </p:spPr>
      </p:pic>
      <p:sp>
        <p:nvSpPr>
          <p:cNvPr id="7" name="Rectangle 6"/>
          <p:cNvSpPr/>
          <p:nvPr/>
        </p:nvSpPr>
        <p:spPr>
          <a:xfrm>
            <a:off x="3366655" y="1288473"/>
            <a:ext cx="5527963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Course code : </a:t>
            </a:r>
            <a:r>
              <a:rPr lang="en-US" sz="3200" b="1" dirty="0" smtClean="0">
                <a:solidFill>
                  <a:schemeClr val="tx1"/>
                </a:solidFill>
              </a:rPr>
              <a:t>cse-0310</a:t>
            </a:r>
          </a:p>
          <a:p>
            <a:r>
              <a:rPr lang="en-US" sz="3200" b="1" smtClean="0">
                <a:solidFill>
                  <a:schemeClr val="tx1"/>
                </a:solidFill>
              </a:rPr>
              <a:t>(OPERATING SYSTEM)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0413" y="3877994"/>
            <a:ext cx="2608409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Submitted By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Tasnova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Tasnim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UG02-47-18-012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1" y="3813956"/>
            <a:ext cx="4675908" cy="23083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Submitted To </a:t>
            </a:r>
          </a:p>
          <a:p>
            <a:r>
              <a:rPr lang="en-US" dirty="0" smtClean="0"/>
              <a:t>                           Khan </a:t>
            </a:r>
            <a:r>
              <a:rPr lang="en-US" dirty="0"/>
              <a:t>Md. </a:t>
            </a:r>
            <a:r>
              <a:rPr lang="en-US" dirty="0" err="1"/>
              <a:t>Hasib</a:t>
            </a:r>
            <a:endParaRPr lang="en-US" dirty="0"/>
          </a:p>
          <a:p>
            <a:r>
              <a:rPr lang="en-US" dirty="0"/>
              <a:t>M.Sc. in CSE (Ongoing), </a:t>
            </a:r>
            <a:r>
              <a:rPr lang="en-US" dirty="0" err="1"/>
              <a:t>Brac</a:t>
            </a:r>
            <a:r>
              <a:rPr lang="en-US" dirty="0"/>
              <a:t> University, B.Sc. in CSE, </a:t>
            </a:r>
            <a:r>
              <a:rPr lang="en-US" dirty="0" err="1"/>
              <a:t>Ahsanullah</a:t>
            </a:r>
            <a:r>
              <a:rPr lang="en-US" dirty="0"/>
              <a:t> University of Science &amp; Technology (AUST)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Lectur</a:t>
            </a:r>
            <a:r>
              <a:rPr lang="en-US" dirty="0" smtClean="0"/>
              <a:t> of</a:t>
            </a:r>
          </a:p>
          <a:p>
            <a:r>
              <a:rPr lang="en-US" dirty="0" smtClean="0"/>
              <a:t>STATE UNIVERSITY OF BANGLADESH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7065825"/>
          </a:xfrm>
        </p:spPr>
      </p:pic>
      <p:sp>
        <p:nvSpPr>
          <p:cNvPr id="5" name="Rectangle 4"/>
          <p:cNvSpPr/>
          <p:nvPr/>
        </p:nvSpPr>
        <p:spPr>
          <a:xfrm>
            <a:off x="506735" y="764370"/>
            <a:ext cx="6886822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" panose="02020603050405020304" pitchFamily="18" charset="0"/>
              </a:rPr>
              <a:t>What is an Operating System?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517" y="1760662"/>
            <a:ext cx="8180066" cy="35394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3200" b="1" dirty="0">
                <a:latin typeface="Times" panose="02020603050405020304" pitchFamily="18" charset="0"/>
              </a:rPr>
              <a:t>A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n operating system is a program that manages the computer hardware.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 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It also provides a basis for application programs and acts as an intermediary between a user of a computer and the computer hardware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650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32" y="0"/>
            <a:ext cx="12212432" cy="7689270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253" y="3492573"/>
            <a:ext cx="10224655" cy="27699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The primary goal of an operating system is thus to make the computer system convenient to use.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 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The secondary goal is to use the computer hardware in an efficient manner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37" y="445763"/>
            <a:ext cx="8866909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chemeClr val="tx1"/>
                </a:solidFill>
                <a:latin typeface="Times" panose="02020603050405020304" pitchFamily="18" charset="0"/>
              </a:rPr>
              <a:t/>
            </a:r>
            <a:br>
              <a:rPr lang="en-US" altLang="en-US" sz="3600" b="1" dirty="0">
                <a:solidFill>
                  <a:schemeClr val="tx1"/>
                </a:solidFill>
                <a:latin typeface="Times" panose="02020603050405020304" pitchFamily="18" charset="0"/>
              </a:rPr>
            </a:br>
            <a:r>
              <a:rPr lang="en-US" altLang="en-US" sz="3600" b="1" dirty="0">
                <a:solidFill>
                  <a:schemeClr val="tx1"/>
                </a:solidFill>
                <a:latin typeface="Times" panose="02020603050405020304" pitchFamily="18" charset="0"/>
              </a:rPr>
              <a:t>Goals of an Operating System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Visually analyz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329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46" y="2431762"/>
            <a:ext cx="7966364" cy="40010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  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ü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An operating system is an important part of almost every computer system.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A computer system can be divided roughly into four components.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v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Hardware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v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Operating system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v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The application programs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Wingdings" panose="05000000000000000000" pitchFamily="2" charset="2"/>
              </a:rPr>
              <a:t>v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Times" panose="02020603050405020304" pitchFamily="18" charset="0"/>
              </a:rPr>
              <a:t>Users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10292905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chemeClr val="tx1"/>
                </a:solidFill>
                <a:latin typeface="Times" panose="02020603050405020304" pitchFamily="18" charset="0"/>
              </a:rPr>
              <a:t> BASIC ELEMENTS OF A COMPUTER SYSTEM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91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12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6707"/>
          </a:xfrm>
        </p:spPr>
      </p:pic>
      <p:sp>
        <p:nvSpPr>
          <p:cNvPr id="5" name="Rectangle 4"/>
          <p:cNvSpPr/>
          <p:nvPr/>
        </p:nvSpPr>
        <p:spPr>
          <a:xfrm>
            <a:off x="685801" y="196334"/>
            <a:ext cx="8539454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" panose="02020603050405020304" pitchFamily="18" charset="0"/>
              </a:rPr>
              <a:t>Abstract view of the components of a computer system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img.brainkart.com/imagebk10/rBoyq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1551709"/>
            <a:ext cx="9916681" cy="51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08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175</TotalTime>
  <Words>406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Times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2021-12-13T12:07:53Z</dcterms:created>
  <dcterms:modified xsi:type="dcterms:W3CDTF">2021-12-13T15:03:51Z</dcterms:modified>
</cp:coreProperties>
</file>