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96" r:id="rId1"/>
  </p:sldMasterIdLst>
  <p:notesMasterIdLst>
    <p:notesMasterId r:id="rId32"/>
  </p:notesMasterIdLst>
  <p:sldIdLst>
    <p:sldId id="256" r:id="rId2"/>
    <p:sldId id="258" r:id="rId3"/>
    <p:sldId id="259" r:id="rId4"/>
    <p:sldId id="290" r:id="rId5"/>
    <p:sldId id="292" r:id="rId6"/>
    <p:sldId id="294" r:id="rId7"/>
    <p:sldId id="296" r:id="rId8"/>
    <p:sldId id="298" r:id="rId9"/>
    <p:sldId id="300" r:id="rId10"/>
    <p:sldId id="266" r:id="rId11"/>
    <p:sldId id="269" r:id="rId12"/>
    <p:sldId id="270" r:id="rId13"/>
    <p:sldId id="271" r:id="rId14"/>
    <p:sldId id="272" r:id="rId15"/>
    <p:sldId id="273" r:id="rId16"/>
    <p:sldId id="274" r:id="rId17"/>
    <p:sldId id="277" r:id="rId18"/>
    <p:sldId id="278" r:id="rId19"/>
    <p:sldId id="279" r:id="rId20"/>
    <p:sldId id="280" r:id="rId21"/>
    <p:sldId id="281" r:id="rId22"/>
    <p:sldId id="282" r:id="rId23"/>
    <p:sldId id="283" r:id="rId24"/>
    <p:sldId id="284" r:id="rId25"/>
    <p:sldId id="285" r:id="rId26"/>
    <p:sldId id="302" r:id="rId27"/>
    <p:sldId id="304" r:id="rId28"/>
    <p:sldId id="306" r:id="rId29"/>
    <p:sldId id="308"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8" autoAdjust="0"/>
    <p:restoredTop sz="94660"/>
  </p:normalViewPr>
  <p:slideViewPr>
    <p:cSldViewPr snapToGrid="0">
      <p:cViewPr varScale="1">
        <p:scale>
          <a:sx n="68" d="100"/>
          <a:sy n="68" d="100"/>
        </p:scale>
        <p:origin x="6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D7BB7-BCE4-4288-BEE9-A33A75D15A51}"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02CF0-DF41-42F5-99DC-E691319F20EC}" type="slidenum">
              <a:rPr lang="en-US" smtClean="0"/>
              <a:t>‹#›</a:t>
            </a:fld>
            <a:endParaRPr lang="en-US"/>
          </a:p>
        </p:txBody>
      </p:sp>
    </p:spTree>
    <p:extLst>
      <p:ext uri="{BB962C8B-B14F-4D97-AF65-F5344CB8AC3E}">
        <p14:creationId xmlns:p14="http://schemas.microsoft.com/office/powerpoint/2010/main" val="9926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8BE045-56AE-4ED9-BA4F-9ABF9D419B95}" type="slidenum">
              <a:rPr lang="en-US" smtClean="0"/>
              <a:t>6</a:t>
            </a:fld>
            <a:endParaRPr lang="en-US"/>
          </a:p>
        </p:txBody>
      </p:sp>
    </p:spTree>
    <p:extLst>
      <p:ext uri="{BB962C8B-B14F-4D97-AF65-F5344CB8AC3E}">
        <p14:creationId xmlns:p14="http://schemas.microsoft.com/office/powerpoint/2010/main" val="85296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8BE045-56AE-4ED9-BA4F-9ABF9D419B95}" type="slidenum">
              <a:rPr lang="en-US" smtClean="0"/>
              <a:t>17</a:t>
            </a:fld>
            <a:endParaRPr lang="en-US"/>
          </a:p>
        </p:txBody>
      </p:sp>
    </p:spTree>
    <p:extLst>
      <p:ext uri="{BB962C8B-B14F-4D97-AF65-F5344CB8AC3E}">
        <p14:creationId xmlns:p14="http://schemas.microsoft.com/office/powerpoint/2010/main" val="30521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34"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853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b="1" dirty="0"/>
              <a:t>Online Grievance </a:t>
            </a:r>
            <a:r>
              <a:rPr lang="en-US" sz="4000" b="1" dirty="0" err="1"/>
              <a:t>Redressal</a:t>
            </a:r>
            <a:r>
              <a:rPr lang="en-US" sz="4000" b="1" dirty="0"/>
              <a:t> System </a:t>
            </a:r>
            <a:r>
              <a:rPr lang="en-US" sz="9600" b="1" dirty="0">
                <a:latin typeface="Arial"/>
                <a:cs typeface="Arial"/>
              </a:rPr>
              <a:t/>
            </a:r>
            <a:br>
              <a:rPr lang="en-US" sz="9600" b="1" dirty="0">
                <a:latin typeface="Arial"/>
                <a:cs typeface="Arial"/>
              </a:rPr>
            </a:br>
            <a:endParaRPr lang="en-US" dirty="0"/>
          </a:p>
        </p:txBody>
      </p:sp>
      <p:sp>
        <p:nvSpPr>
          <p:cNvPr id="3" name="Subtitle 2"/>
          <p:cNvSpPr>
            <a:spLocks noGrp="1"/>
          </p:cNvSpPr>
          <p:nvPr>
            <p:ph type="subTitle" idx="1"/>
          </p:nvPr>
        </p:nvSpPr>
        <p:spPr>
          <a:xfrm>
            <a:off x="2695194" y="4352543"/>
            <a:ext cx="6801612" cy="2166789"/>
          </a:xfrm>
        </p:spPr>
        <p:txBody>
          <a:bodyPr>
            <a:normAutofit/>
          </a:bodyPr>
          <a:lstStyle/>
          <a:p>
            <a:pPr marL="12700">
              <a:spcBef>
                <a:spcPts val="100"/>
              </a:spcBef>
            </a:pPr>
            <a:r>
              <a:rPr lang="en-US" spc="135" dirty="0" smtClean="0">
                <a:latin typeface="Arial"/>
                <a:cs typeface="Arial"/>
              </a:rPr>
              <a:t>Submitted </a:t>
            </a:r>
            <a:r>
              <a:rPr lang="en-US" spc="210" dirty="0" smtClean="0">
                <a:latin typeface="Arial"/>
                <a:cs typeface="Arial"/>
              </a:rPr>
              <a:t>by</a:t>
            </a:r>
          </a:p>
          <a:p>
            <a:pPr marL="12700">
              <a:spcBef>
                <a:spcPts val="100"/>
              </a:spcBef>
            </a:pPr>
            <a:r>
              <a:rPr lang="en-US" dirty="0" err="1" smtClean="0"/>
              <a:t>Tasnova</a:t>
            </a:r>
            <a:r>
              <a:rPr lang="en-US" dirty="0" smtClean="0"/>
              <a:t> </a:t>
            </a:r>
            <a:r>
              <a:rPr lang="en-US" dirty="0" err="1" smtClean="0"/>
              <a:t>Tasnim</a:t>
            </a:r>
            <a:endParaRPr lang="en-US" dirty="0" smtClean="0"/>
          </a:p>
          <a:p>
            <a:pPr marL="12700">
              <a:spcBef>
                <a:spcPts val="100"/>
              </a:spcBef>
            </a:pPr>
            <a:r>
              <a:rPr lang="en-US" dirty="0" err="1" smtClean="0"/>
              <a:t>Rubyat</a:t>
            </a:r>
            <a:r>
              <a:rPr lang="en-US" dirty="0" smtClean="0"/>
              <a:t> </a:t>
            </a:r>
            <a:r>
              <a:rPr lang="en-US" dirty="0" err="1" smtClean="0"/>
              <a:t>jesmin</a:t>
            </a:r>
            <a:r>
              <a:rPr lang="en-US" dirty="0" smtClean="0"/>
              <a:t> </a:t>
            </a:r>
            <a:r>
              <a:rPr lang="en-US" dirty="0" err="1" smtClean="0"/>
              <a:t>Shammi</a:t>
            </a:r>
            <a:endParaRPr lang="en-US" dirty="0" smtClean="0"/>
          </a:p>
          <a:p>
            <a:pPr marL="12700">
              <a:spcBef>
                <a:spcPts val="100"/>
              </a:spcBef>
            </a:pPr>
            <a:endParaRPr lang="en-US" dirty="0" smtClean="0"/>
          </a:p>
          <a:p>
            <a:pPr marL="12700">
              <a:spcBef>
                <a:spcPts val="100"/>
              </a:spcBef>
            </a:pPr>
            <a:r>
              <a:rPr lang="en-US" b="1" dirty="0" smtClean="0">
                <a:latin typeface="Perpetua" panose="02020502060401020303" pitchFamily="18" charset="0"/>
              </a:rPr>
              <a:t>30</a:t>
            </a:r>
            <a:r>
              <a:rPr lang="en-US" b="1" baseline="30000" dirty="0" smtClean="0">
                <a:latin typeface="Perpetua" panose="02020502060401020303" pitchFamily="18" charset="0"/>
              </a:rPr>
              <a:t>th </a:t>
            </a:r>
            <a:r>
              <a:rPr lang="en-US" b="1" dirty="0" smtClean="0">
                <a:latin typeface="Perpetua" panose="02020502060401020303" pitchFamily="18" charset="0"/>
              </a:rPr>
              <a:t> August </a:t>
            </a:r>
            <a:r>
              <a:rPr lang="en-US" b="1" dirty="0">
                <a:latin typeface="Perpetua" panose="02020502060401020303" pitchFamily="18" charset="0"/>
              </a:rPr>
              <a:t>2022</a:t>
            </a:r>
          </a:p>
          <a:p>
            <a:pPr marL="12700">
              <a:spcBef>
                <a:spcPts val="100"/>
              </a:spcBef>
            </a:pPr>
            <a:r>
              <a:rPr lang="en-US" dirty="0" smtClean="0"/>
              <a:t> </a:t>
            </a:r>
            <a:endParaRPr lang="en-US" dirty="0" smtClean="0">
              <a:latin typeface="Arial"/>
              <a:cs typeface="Arial"/>
            </a:endParaRPr>
          </a:p>
          <a:p>
            <a:endParaRPr lang="en-US" dirty="0"/>
          </a:p>
        </p:txBody>
      </p:sp>
    </p:spTree>
    <p:extLst>
      <p:ext uri="{BB962C8B-B14F-4D97-AF65-F5344CB8AC3E}">
        <p14:creationId xmlns:p14="http://schemas.microsoft.com/office/powerpoint/2010/main" val="161476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022" y="395112"/>
            <a:ext cx="4070612" cy="754420"/>
          </a:xfrm>
        </p:spPr>
        <p:txBody>
          <a:bodyPr>
            <a:normAutofit fontScale="90000"/>
          </a:bodyPr>
          <a:lstStyle/>
          <a:p>
            <a:r>
              <a:rPr lang="en-US" kern="0" dirty="0"/>
              <a:t>ER Diagram</a:t>
            </a:r>
            <a:br>
              <a:rPr lang="en-US" kern="0" dirty="0"/>
            </a:br>
            <a:endParaRPr lang="en-US" dirty="0"/>
          </a:p>
        </p:txBody>
      </p:sp>
      <p:pic>
        <p:nvPicPr>
          <p:cNvPr id="153" name="Content Placeholder 152"/>
          <p:cNvPicPr>
            <a:picLocks noGrp="1" noChangeAspect="1"/>
          </p:cNvPicPr>
          <p:nvPr>
            <p:ph idx="1"/>
          </p:nvPr>
        </p:nvPicPr>
        <p:blipFill>
          <a:blip r:embed="rId2"/>
          <a:stretch>
            <a:fillRect/>
          </a:stretch>
        </p:blipFill>
        <p:spPr>
          <a:xfrm>
            <a:off x="901337" y="1298222"/>
            <a:ext cx="9551530" cy="5463821"/>
          </a:xfrm>
          <a:prstGeom prst="rect">
            <a:avLst/>
          </a:prstGeom>
        </p:spPr>
      </p:pic>
    </p:spTree>
    <p:extLst>
      <p:ext uri="{BB962C8B-B14F-4D97-AF65-F5344CB8AC3E}">
        <p14:creationId xmlns:p14="http://schemas.microsoft.com/office/powerpoint/2010/main" val="274800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64108"/>
          </a:xfrm>
        </p:spPr>
        <p:txBody>
          <a:bodyPr/>
          <a:lstStyle/>
          <a:p>
            <a:r>
              <a:rPr lang="en-US" spc="315" dirty="0">
                <a:latin typeface="Arial"/>
                <a:cs typeface="Arial"/>
              </a:rPr>
              <a:t>Database </a:t>
            </a:r>
            <a:r>
              <a:rPr lang="en-US" spc="315" dirty="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821" y="2638425"/>
            <a:ext cx="7811911" cy="3931708"/>
          </a:xfrm>
        </p:spPr>
      </p:pic>
      <p:sp>
        <p:nvSpPr>
          <p:cNvPr id="5" name="TextBox 4"/>
          <p:cNvSpPr txBox="1"/>
          <p:nvPr/>
        </p:nvSpPr>
        <p:spPr>
          <a:xfrm>
            <a:off x="4402667" y="2048946"/>
            <a:ext cx="2291644" cy="369332"/>
          </a:xfrm>
          <a:prstGeom prst="rect">
            <a:avLst/>
          </a:prstGeom>
          <a:solidFill>
            <a:schemeClr val="tx2">
              <a:lumMod val="40000"/>
              <a:lumOff val="60000"/>
            </a:schemeClr>
          </a:solidFill>
        </p:spPr>
        <p:txBody>
          <a:bodyPr wrap="square" rtlCol="0">
            <a:spAutoFit/>
          </a:bodyPr>
          <a:lstStyle/>
          <a:p>
            <a:pPr algn="just"/>
            <a:r>
              <a:rPr lang="en-US" b="1" u="sng" dirty="0">
                <a:latin typeface="Perpetua" panose="02020502060401020303" pitchFamily="18" charset="0"/>
              </a:rPr>
              <a:t>GRC ADMIN TABLE</a:t>
            </a:r>
          </a:p>
        </p:txBody>
      </p:sp>
    </p:spTree>
    <p:extLst>
      <p:ext uri="{BB962C8B-B14F-4D97-AF65-F5344CB8AC3E}">
        <p14:creationId xmlns:p14="http://schemas.microsoft.com/office/powerpoint/2010/main" val="410698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644" y="2085269"/>
            <a:ext cx="7624063" cy="3570464"/>
          </a:xfrm>
        </p:spPr>
      </p:pic>
      <p:sp>
        <p:nvSpPr>
          <p:cNvPr id="5" name="TextBox 4"/>
          <p:cNvSpPr txBox="1"/>
          <p:nvPr/>
        </p:nvSpPr>
        <p:spPr>
          <a:xfrm>
            <a:off x="3714044" y="903111"/>
            <a:ext cx="3499555" cy="461665"/>
          </a:xfrm>
          <a:prstGeom prst="rect">
            <a:avLst/>
          </a:prstGeom>
          <a:solidFill>
            <a:schemeClr val="tx2">
              <a:lumMod val="40000"/>
              <a:lumOff val="60000"/>
            </a:schemeClr>
          </a:solidFill>
        </p:spPr>
        <p:txBody>
          <a:bodyPr wrap="square" rtlCol="0">
            <a:spAutoFit/>
          </a:bodyPr>
          <a:lstStyle/>
          <a:p>
            <a:pPr algn="just"/>
            <a:r>
              <a:rPr lang="en-US" sz="2400" b="1" u="sng" dirty="0">
                <a:latin typeface="Perpetua" panose="02020502060401020303" pitchFamily="18" charset="0"/>
              </a:rPr>
              <a:t>PROCTOR ADMIN TABLE</a:t>
            </a:r>
          </a:p>
        </p:txBody>
      </p:sp>
    </p:spTree>
    <p:extLst>
      <p:ext uri="{BB962C8B-B14F-4D97-AF65-F5344CB8AC3E}">
        <p14:creationId xmlns:p14="http://schemas.microsoft.com/office/powerpoint/2010/main" val="386224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432" y="1716258"/>
            <a:ext cx="7532802" cy="4332849"/>
          </a:xfrm>
        </p:spPr>
      </p:pic>
      <p:sp>
        <p:nvSpPr>
          <p:cNvPr id="7" name="TextBox 6"/>
          <p:cNvSpPr txBox="1"/>
          <p:nvPr/>
        </p:nvSpPr>
        <p:spPr>
          <a:xfrm>
            <a:off x="3605349" y="862149"/>
            <a:ext cx="4101737" cy="535577"/>
          </a:xfrm>
          <a:prstGeom prst="rect">
            <a:avLst/>
          </a:prstGeom>
          <a:noFill/>
        </p:spPr>
        <p:txBody>
          <a:bodyPr wrap="square" rtlCol="0">
            <a:spAutoFit/>
          </a:bodyPr>
          <a:lstStyle/>
          <a:p>
            <a:endParaRPr lang="en-US" dirty="0"/>
          </a:p>
        </p:txBody>
      </p:sp>
      <p:sp>
        <p:nvSpPr>
          <p:cNvPr id="2" name="TextBox 1"/>
          <p:cNvSpPr txBox="1"/>
          <p:nvPr/>
        </p:nvSpPr>
        <p:spPr>
          <a:xfrm>
            <a:off x="3643532" y="956603"/>
            <a:ext cx="4853353" cy="523220"/>
          </a:xfrm>
          <a:prstGeom prst="rect">
            <a:avLst/>
          </a:prstGeom>
          <a:solidFill>
            <a:schemeClr val="accent2">
              <a:lumMod val="40000"/>
              <a:lumOff val="60000"/>
            </a:schemeClr>
          </a:solidFill>
        </p:spPr>
        <p:txBody>
          <a:bodyPr wrap="square" rtlCol="0">
            <a:spAutoFit/>
          </a:bodyPr>
          <a:lstStyle/>
          <a:p>
            <a:pPr algn="just"/>
            <a:r>
              <a:rPr lang="en-US" sz="2800" b="1" u="sng" dirty="0" smtClean="0">
                <a:latin typeface="Perpetua" panose="02020502060401020303" pitchFamily="18" charset="0"/>
              </a:rPr>
              <a:t>DEPARTMENT ADMIN TABLE</a:t>
            </a:r>
            <a:endParaRPr lang="en-US" sz="2800" b="1" u="sng" dirty="0">
              <a:latin typeface="Perpetua" panose="02020502060401020303" pitchFamily="18" charset="0"/>
            </a:endParaRPr>
          </a:p>
        </p:txBody>
      </p:sp>
    </p:spTree>
    <p:extLst>
      <p:ext uri="{BB962C8B-B14F-4D97-AF65-F5344CB8AC3E}">
        <p14:creationId xmlns:p14="http://schemas.microsoft.com/office/powerpoint/2010/main" val="115294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409" y="1702191"/>
            <a:ext cx="7568419" cy="4839286"/>
          </a:xfrm>
        </p:spPr>
      </p:pic>
      <p:sp>
        <p:nvSpPr>
          <p:cNvPr id="5" name="TextBox 4"/>
          <p:cNvSpPr txBox="1"/>
          <p:nvPr/>
        </p:nvSpPr>
        <p:spPr>
          <a:xfrm>
            <a:off x="4375052" y="872197"/>
            <a:ext cx="2982351" cy="523220"/>
          </a:xfrm>
          <a:prstGeom prst="rect">
            <a:avLst/>
          </a:prstGeom>
          <a:solidFill>
            <a:schemeClr val="tx2">
              <a:lumMod val="40000"/>
              <a:lumOff val="60000"/>
            </a:schemeClr>
          </a:solidFill>
        </p:spPr>
        <p:txBody>
          <a:bodyPr wrap="square" rtlCol="0">
            <a:spAutoFit/>
          </a:bodyPr>
          <a:lstStyle/>
          <a:p>
            <a:pPr algn="just"/>
            <a:r>
              <a:rPr lang="en-US" sz="2800" b="1" u="sng" dirty="0">
                <a:latin typeface="Perpetua" panose="02020502060401020303" pitchFamily="18" charset="0"/>
              </a:rPr>
              <a:t>STUDENT  TABLE</a:t>
            </a:r>
          </a:p>
        </p:txBody>
      </p:sp>
    </p:spTree>
    <p:extLst>
      <p:ext uri="{BB962C8B-B14F-4D97-AF65-F5344CB8AC3E}">
        <p14:creationId xmlns:p14="http://schemas.microsoft.com/office/powerpoint/2010/main" val="311862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7937" y="759655"/>
            <a:ext cx="3277773" cy="523220"/>
          </a:xfrm>
          <a:prstGeom prst="rect">
            <a:avLst/>
          </a:prstGeom>
          <a:solidFill>
            <a:schemeClr val="tx2">
              <a:lumMod val="40000"/>
              <a:lumOff val="60000"/>
            </a:schemeClr>
          </a:solidFill>
        </p:spPr>
        <p:txBody>
          <a:bodyPr wrap="square" rtlCol="0">
            <a:spAutoFit/>
          </a:bodyPr>
          <a:lstStyle/>
          <a:p>
            <a:pPr algn="just"/>
            <a:r>
              <a:rPr lang="en-US" sz="2800" b="1" u="sng" dirty="0">
                <a:latin typeface="Perpetua" panose="02020502060401020303" pitchFamily="18" charset="0"/>
              </a:rPr>
              <a:t>COMPLAIN  TABLE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567" y="1716258"/>
            <a:ext cx="9369082" cy="4670473"/>
          </a:xfrm>
        </p:spPr>
      </p:pic>
    </p:spTree>
    <p:extLst>
      <p:ext uri="{BB962C8B-B14F-4D97-AF65-F5344CB8AC3E}">
        <p14:creationId xmlns:p14="http://schemas.microsoft.com/office/powerpoint/2010/main" val="84186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311" y="2264899"/>
            <a:ext cx="8693834" cy="3601329"/>
          </a:xfrm>
        </p:spPr>
      </p:pic>
      <p:sp>
        <p:nvSpPr>
          <p:cNvPr id="5" name="TextBox 4"/>
          <p:cNvSpPr txBox="1"/>
          <p:nvPr/>
        </p:nvSpPr>
        <p:spPr>
          <a:xfrm>
            <a:off x="3770141" y="1139483"/>
            <a:ext cx="3784209" cy="523220"/>
          </a:xfrm>
          <a:prstGeom prst="rect">
            <a:avLst/>
          </a:prstGeom>
          <a:solidFill>
            <a:schemeClr val="tx2">
              <a:lumMod val="40000"/>
              <a:lumOff val="60000"/>
            </a:schemeClr>
          </a:solidFill>
        </p:spPr>
        <p:txBody>
          <a:bodyPr wrap="square" rtlCol="0">
            <a:spAutoFit/>
          </a:bodyPr>
          <a:lstStyle/>
          <a:p>
            <a:pPr algn="just"/>
            <a:r>
              <a:rPr lang="en-US" sz="2800" b="1" u="sng" dirty="0" smtClean="0">
                <a:latin typeface="Perpetua" panose="02020502060401020303" pitchFamily="18" charset="0"/>
              </a:rPr>
              <a:t>COMPLAINLIST TABLE</a:t>
            </a:r>
            <a:endParaRPr lang="en-US" sz="2800" b="1" u="sng" dirty="0">
              <a:latin typeface="Perpetua" panose="02020502060401020303" pitchFamily="18" charset="0"/>
            </a:endParaRPr>
          </a:p>
        </p:txBody>
      </p:sp>
    </p:spTree>
    <p:extLst>
      <p:ext uri="{BB962C8B-B14F-4D97-AF65-F5344CB8AC3E}">
        <p14:creationId xmlns:p14="http://schemas.microsoft.com/office/powerpoint/2010/main" val="323421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52872"/>
            <a:ext cx="11807484" cy="1979752"/>
          </a:xfrm>
          <a:custGeom>
            <a:avLst/>
            <a:gdLst/>
            <a:ahLst/>
            <a:cxnLst/>
            <a:rect l="l" t="t" r="r" b="b"/>
            <a:pathLst>
              <a:path w="18288000" h="4441190">
                <a:moveTo>
                  <a:pt x="0" y="4441051"/>
                </a:moveTo>
                <a:lnTo>
                  <a:pt x="18288000" y="4441051"/>
                </a:lnTo>
                <a:lnTo>
                  <a:pt x="18288000" y="0"/>
                </a:lnTo>
                <a:lnTo>
                  <a:pt x="0" y="0"/>
                </a:lnTo>
                <a:lnTo>
                  <a:pt x="0" y="4441051"/>
                </a:lnTo>
                <a:close/>
              </a:path>
            </a:pathLst>
          </a:custGeom>
          <a:solidFill>
            <a:srgbClr val="F7F5F0"/>
          </a:solidFill>
        </p:spPr>
        <p:txBody>
          <a:bodyPr wrap="square" lIns="0" tIns="0" rIns="0" bIns="0" rtlCol="0"/>
          <a:lstStyle/>
          <a:p>
            <a:endParaRPr sz="1200" dirty="0"/>
          </a:p>
        </p:txBody>
      </p:sp>
      <p:grpSp>
        <p:nvGrpSpPr>
          <p:cNvPr id="3" name="object 3"/>
          <p:cNvGrpSpPr/>
          <p:nvPr/>
        </p:nvGrpSpPr>
        <p:grpSpPr>
          <a:xfrm>
            <a:off x="0" y="2352887"/>
            <a:ext cx="12192000" cy="4505481"/>
            <a:chOff x="0" y="4434352"/>
            <a:chExt cx="18288000" cy="5853144"/>
          </a:xfrm>
        </p:grpSpPr>
        <p:sp>
          <p:nvSpPr>
            <p:cNvPr id="4" name="object 4"/>
            <p:cNvSpPr/>
            <p:nvPr/>
          </p:nvSpPr>
          <p:spPr>
            <a:xfrm>
              <a:off x="0" y="4441051"/>
              <a:ext cx="18288000" cy="5846445"/>
            </a:xfrm>
            <a:custGeom>
              <a:avLst/>
              <a:gdLst/>
              <a:ahLst/>
              <a:cxnLst/>
              <a:rect l="l" t="t" r="r" b="b"/>
              <a:pathLst>
                <a:path w="18288000" h="5846445">
                  <a:moveTo>
                    <a:pt x="0" y="5845948"/>
                  </a:moveTo>
                  <a:lnTo>
                    <a:pt x="0" y="0"/>
                  </a:lnTo>
                  <a:lnTo>
                    <a:pt x="18288000" y="0"/>
                  </a:lnTo>
                  <a:lnTo>
                    <a:pt x="18288000" y="5845948"/>
                  </a:lnTo>
                  <a:lnTo>
                    <a:pt x="0" y="5845948"/>
                  </a:lnTo>
                  <a:close/>
                </a:path>
              </a:pathLst>
            </a:custGeom>
            <a:solidFill>
              <a:srgbClr val="FFFFFF"/>
            </a:solidFill>
          </p:spPr>
          <p:txBody>
            <a:bodyPr wrap="square" lIns="0" tIns="0" rIns="0" bIns="0" rtlCol="0"/>
            <a:lstStyle/>
            <a:p>
              <a:endParaRPr sz="1200" dirty="0"/>
            </a:p>
          </p:txBody>
        </p:sp>
        <p:sp>
          <p:nvSpPr>
            <p:cNvPr id="5" name="object 5"/>
            <p:cNvSpPr/>
            <p:nvPr/>
          </p:nvSpPr>
          <p:spPr>
            <a:xfrm>
              <a:off x="0" y="4434352"/>
              <a:ext cx="18288000" cy="13970"/>
            </a:xfrm>
            <a:custGeom>
              <a:avLst/>
              <a:gdLst/>
              <a:ahLst/>
              <a:cxnLst/>
              <a:rect l="l" t="t" r="r" b="b"/>
              <a:pathLst>
                <a:path w="18288000" h="13970">
                  <a:moveTo>
                    <a:pt x="0" y="13397"/>
                  </a:moveTo>
                  <a:lnTo>
                    <a:pt x="0" y="0"/>
                  </a:lnTo>
                  <a:lnTo>
                    <a:pt x="18288000" y="0"/>
                  </a:lnTo>
                  <a:lnTo>
                    <a:pt x="18288000" y="13397"/>
                  </a:lnTo>
                  <a:lnTo>
                    <a:pt x="0" y="13397"/>
                  </a:lnTo>
                  <a:close/>
                </a:path>
              </a:pathLst>
            </a:custGeom>
            <a:solidFill>
              <a:srgbClr val="000000"/>
            </a:solidFill>
          </p:spPr>
          <p:txBody>
            <a:bodyPr wrap="square" lIns="0" tIns="0" rIns="0" bIns="0" rtlCol="0"/>
            <a:lstStyle/>
            <a:p>
              <a:endParaRPr sz="1200"/>
            </a:p>
          </p:txBody>
        </p:sp>
      </p:grpSp>
      <p:sp>
        <p:nvSpPr>
          <p:cNvPr id="7" name="object 7"/>
          <p:cNvSpPr txBox="1"/>
          <p:nvPr/>
        </p:nvSpPr>
        <p:spPr>
          <a:xfrm>
            <a:off x="2436274" y="2665551"/>
            <a:ext cx="1198054" cy="41898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wrap="square" lIns="0" tIns="8467" rIns="0" bIns="0" rtlCol="0">
            <a:spAutoFit/>
          </a:bodyPr>
          <a:lstStyle/>
          <a:p>
            <a:pPr marL="8467" algn="ctr">
              <a:spcBef>
                <a:spcPts val="67"/>
              </a:spcBef>
            </a:pPr>
            <a:r>
              <a:rPr lang="en-US" sz="2667" spc="-40" dirty="0">
                <a:latin typeface="Perpetua" panose="02020502060401020303" pitchFamily="18" charset="0"/>
                <a:cs typeface="Arial"/>
              </a:rPr>
              <a:t>Software</a:t>
            </a:r>
            <a:endParaRPr sz="2667" dirty="0">
              <a:latin typeface="Perpetua" panose="02020502060401020303" pitchFamily="18" charset="0"/>
              <a:cs typeface="Arial"/>
            </a:endParaRPr>
          </a:p>
        </p:txBody>
      </p:sp>
      <p:sp>
        <p:nvSpPr>
          <p:cNvPr id="8" name="object 8"/>
          <p:cNvSpPr txBox="1">
            <a:spLocks noGrp="1"/>
          </p:cNvSpPr>
          <p:nvPr>
            <p:ph type="title"/>
          </p:nvPr>
        </p:nvSpPr>
        <p:spPr>
          <a:xfrm>
            <a:off x="2560320" y="1481094"/>
            <a:ext cx="7904480" cy="500992"/>
          </a:xfrm>
          <a:prstGeom prst="rect">
            <a:avLst/>
          </a:prstGeom>
        </p:spPr>
        <p:txBody>
          <a:bodyPr vert="horz" wrap="square" lIns="0" tIns="8467" rIns="0" bIns="0" rtlCol="0" anchor="ctr">
            <a:spAutoFit/>
          </a:bodyPr>
          <a:lstStyle/>
          <a:p>
            <a:pPr marL="8467">
              <a:lnSpc>
                <a:spcPct val="100000"/>
              </a:lnSpc>
              <a:spcBef>
                <a:spcPts val="67"/>
              </a:spcBef>
            </a:pPr>
            <a:r>
              <a:rPr lang="en-US" sz="3200" spc="210" dirty="0"/>
              <a:t>Requirement Specifications </a:t>
            </a:r>
            <a:endParaRPr sz="3200" spc="173" dirty="0"/>
          </a:p>
        </p:txBody>
      </p:sp>
      <p:sp>
        <p:nvSpPr>
          <p:cNvPr id="10" name="object 10"/>
          <p:cNvSpPr txBox="1"/>
          <p:nvPr/>
        </p:nvSpPr>
        <p:spPr>
          <a:xfrm>
            <a:off x="8521275" y="2583579"/>
            <a:ext cx="1245451" cy="41898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wrap="square" lIns="0" tIns="8467" rIns="0" bIns="0" rtlCol="0">
            <a:spAutoFit/>
          </a:bodyPr>
          <a:lstStyle/>
          <a:p>
            <a:pPr marL="8467" algn="ctr">
              <a:spcBef>
                <a:spcPts val="67"/>
              </a:spcBef>
            </a:pPr>
            <a:r>
              <a:rPr lang="en-US" sz="2667" spc="-40" dirty="0">
                <a:latin typeface="Perpetua" panose="02020502060401020303" pitchFamily="18" charset="0"/>
                <a:cs typeface="Arial"/>
              </a:rPr>
              <a:t>Hardware</a:t>
            </a:r>
            <a:endParaRPr sz="2667" dirty="0">
              <a:latin typeface="Perpetua" panose="02020502060401020303" pitchFamily="18" charset="0"/>
              <a:cs typeface="Arial"/>
            </a:endParaRPr>
          </a:p>
        </p:txBody>
      </p:sp>
      <p:sp>
        <p:nvSpPr>
          <p:cNvPr id="20" name="TextBox 19">
            <a:extLst>
              <a:ext uri="{FF2B5EF4-FFF2-40B4-BE49-F238E27FC236}">
                <a16:creationId xmlns:a16="http://schemas.microsoft.com/office/drawing/2014/main" id="{FE6F4FB0-BAED-41C9-9B5B-1F82AE529A9B}"/>
              </a:ext>
            </a:extLst>
          </p:cNvPr>
          <p:cNvSpPr txBox="1"/>
          <p:nvPr/>
        </p:nvSpPr>
        <p:spPr>
          <a:xfrm>
            <a:off x="6400802" y="3520833"/>
            <a:ext cx="5486398" cy="2179058"/>
          </a:xfrm>
          <a:prstGeom prst="rect">
            <a:avLst/>
          </a:prstGeom>
          <a:noFill/>
        </p:spPr>
        <p:txBody>
          <a:bodyPr wrap="square" rtlCol="0">
            <a:spAutoFit/>
          </a:bodyPr>
          <a:lstStyle/>
          <a:p>
            <a:pPr algn="just">
              <a:lnSpc>
                <a:spcPct val="115000"/>
              </a:lnSpc>
            </a:pPr>
            <a:endParaRPr lang="en-US" sz="2400" dirty="0" smtClean="0">
              <a:latin typeface="Perpetua" panose="02020502060401020303" pitchFamily="18" charset="0"/>
              <a:ea typeface="Noto Sans Symbols"/>
              <a:cs typeface="Calibri" panose="020F0502020204030204" pitchFamily="34" charset="0"/>
            </a:endParaRPr>
          </a:p>
          <a:p>
            <a:pPr lvl="0"/>
            <a:r>
              <a:rPr lang="en-US" dirty="0"/>
              <a:t>Any internet connected device like Tablet PC &amp; Desktop PC etc</a:t>
            </a:r>
            <a:r>
              <a:rPr lang="en-US" dirty="0" smtClean="0"/>
              <a:t>.</a:t>
            </a:r>
          </a:p>
          <a:p>
            <a:pPr lvl="0"/>
            <a:endParaRPr lang="en-US" dirty="0"/>
          </a:p>
          <a:p>
            <a:pPr lvl="0"/>
            <a:r>
              <a:rPr lang="en-US" dirty="0"/>
              <a:t>Microsoft windows 7 and above</a:t>
            </a:r>
            <a:r>
              <a:rPr lang="en-US" dirty="0" smtClean="0"/>
              <a:t>.</a:t>
            </a:r>
          </a:p>
          <a:p>
            <a:pPr lvl="0"/>
            <a:endParaRPr lang="en-US" dirty="0"/>
          </a:p>
          <a:p>
            <a:r>
              <a:rPr lang="en-US" dirty="0"/>
              <a:t>Processor: From 1.30GHz up to 3.50 GHz</a:t>
            </a:r>
            <a:endParaRPr lang="en-US" sz="1200" dirty="0"/>
          </a:p>
        </p:txBody>
      </p:sp>
      <p:cxnSp>
        <p:nvCxnSpPr>
          <p:cNvPr id="12" name="Straight Connector 11">
            <a:extLst>
              <a:ext uri="{FF2B5EF4-FFF2-40B4-BE49-F238E27FC236}">
                <a16:creationId xmlns:a16="http://schemas.microsoft.com/office/drawing/2014/main" id="{87B80FA9-22FA-4851-8D60-8DEC0F139D3A}"/>
              </a:ext>
            </a:extLst>
          </p:cNvPr>
          <p:cNvCxnSpPr>
            <a:cxnSpLocks/>
          </p:cNvCxnSpPr>
          <p:nvPr/>
        </p:nvCxnSpPr>
        <p:spPr>
          <a:xfrm>
            <a:off x="6096000" y="2363640"/>
            <a:ext cx="0" cy="4500324"/>
          </a:xfrm>
          <a:prstGeom prst="line">
            <a:avLst/>
          </a:prstGeom>
        </p:spPr>
        <p:style>
          <a:lnRef idx="1">
            <a:schemeClr val="dk1"/>
          </a:lnRef>
          <a:fillRef idx="0">
            <a:schemeClr val="dk1"/>
          </a:fillRef>
          <a:effectRef idx="0">
            <a:schemeClr val="dk1"/>
          </a:effectRef>
          <a:fontRef idx="minor">
            <a:schemeClr val="tx1"/>
          </a:fontRef>
        </p:style>
      </p:cxnSp>
      <p:sp>
        <p:nvSpPr>
          <p:cNvPr id="6" name="Rectangle 5"/>
          <p:cNvSpPr/>
          <p:nvPr/>
        </p:nvSpPr>
        <p:spPr>
          <a:xfrm>
            <a:off x="1547446" y="3515237"/>
            <a:ext cx="3249637" cy="2677656"/>
          </a:xfrm>
          <a:prstGeom prst="rect">
            <a:avLst/>
          </a:prstGeom>
        </p:spPr>
        <p:txBody>
          <a:bodyPr wrap="square">
            <a:spAutoFit/>
          </a:bodyPr>
          <a:lstStyle/>
          <a:p>
            <a:pPr lvl="0"/>
            <a:r>
              <a:rPr lang="en-US" sz="2400" b="1" dirty="0"/>
              <a:t>Back End</a:t>
            </a:r>
            <a:endParaRPr lang="en-US" sz="2400" dirty="0"/>
          </a:p>
          <a:p>
            <a:pPr lvl="1"/>
            <a:r>
              <a:rPr lang="en-US" sz="2400" dirty="0"/>
              <a:t>PHP</a:t>
            </a:r>
          </a:p>
          <a:p>
            <a:pPr lvl="1"/>
            <a:r>
              <a:rPr lang="en-US" sz="2400" dirty="0"/>
              <a:t>SQL</a:t>
            </a:r>
          </a:p>
          <a:p>
            <a:pPr lvl="0"/>
            <a:r>
              <a:rPr lang="en-US" sz="2400" b="1" dirty="0"/>
              <a:t>Front End</a:t>
            </a:r>
            <a:endParaRPr lang="en-US" sz="2400" dirty="0"/>
          </a:p>
          <a:p>
            <a:pPr lvl="1"/>
            <a:r>
              <a:rPr lang="en-US" sz="2400" dirty="0"/>
              <a:t>HTML</a:t>
            </a:r>
          </a:p>
          <a:p>
            <a:pPr lvl="1"/>
            <a:r>
              <a:rPr lang="en-US" sz="2400" dirty="0"/>
              <a:t>CSS</a:t>
            </a:r>
          </a:p>
          <a:p>
            <a:pPr lvl="1"/>
            <a:r>
              <a:rPr lang="en-US" sz="2400" dirty="0"/>
              <a:t>Bootstrap</a:t>
            </a:r>
          </a:p>
        </p:txBody>
      </p:sp>
    </p:spTree>
    <p:extLst>
      <p:ext uri="{BB962C8B-B14F-4D97-AF65-F5344CB8AC3E}">
        <p14:creationId xmlns:p14="http://schemas.microsoft.com/office/powerpoint/2010/main" val="416613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4" name="Content Placeholder 3"/>
          <p:cNvPicPr>
            <a:picLocks noGrp="1" noChangeAspect="1"/>
          </p:cNvPicPr>
          <p:nvPr>
            <p:ph idx="1"/>
          </p:nvPr>
        </p:nvPicPr>
        <p:blipFill>
          <a:blip r:embed="rId2"/>
          <a:stretch>
            <a:fillRect/>
          </a:stretch>
        </p:blipFill>
        <p:spPr>
          <a:xfrm>
            <a:off x="1322363" y="2475913"/>
            <a:ext cx="9734843" cy="3981158"/>
          </a:xfrm>
          <a:prstGeom prst="rect">
            <a:avLst/>
          </a:prstGeom>
        </p:spPr>
      </p:pic>
    </p:spTree>
    <p:extLst>
      <p:ext uri="{BB962C8B-B14F-4D97-AF65-F5344CB8AC3E}">
        <p14:creationId xmlns:p14="http://schemas.microsoft.com/office/powerpoint/2010/main" val="7363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15" dirty="0">
                <a:latin typeface="Arial"/>
                <a:cs typeface="Arial"/>
              </a:rPr>
              <a:t>Sample Interfaces</a:t>
            </a:r>
            <a:endParaRPr lang="en-US" dirty="0"/>
          </a:p>
        </p:txBody>
      </p:sp>
      <p:pic>
        <p:nvPicPr>
          <p:cNvPr id="4" name="Content Placeholder 3"/>
          <p:cNvPicPr>
            <a:picLocks noGrp="1" noChangeAspect="1"/>
          </p:cNvPicPr>
          <p:nvPr>
            <p:ph idx="1"/>
          </p:nvPr>
        </p:nvPicPr>
        <p:blipFill>
          <a:blip r:embed="rId2"/>
          <a:stretch>
            <a:fillRect/>
          </a:stretch>
        </p:blipFill>
        <p:spPr>
          <a:xfrm>
            <a:off x="2231136" y="3052690"/>
            <a:ext cx="8314006" cy="3460652"/>
          </a:xfrm>
          <a:prstGeom prst="rect">
            <a:avLst/>
          </a:prstGeom>
        </p:spPr>
      </p:pic>
      <p:sp>
        <p:nvSpPr>
          <p:cNvPr id="5" name="Rectangle 4"/>
          <p:cNvSpPr/>
          <p:nvPr/>
        </p:nvSpPr>
        <p:spPr>
          <a:xfrm>
            <a:off x="5350474" y="2214403"/>
            <a:ext cx="2288283" cy="523220"/>
          </a:xfrm>
          <a:prstGeom prst="rect">
            <a:avLst/>
          </a:prstGeom>
        </p:spPr>
        <p:txBody>
          <a:bodyPr wrap="square">
            <a:spAutoFit/>
          </a:bodyPr>
          <a:lstStyle/>
          <a:p>
            <a:r>
              <a:rPr lang="en-US" sz="2800" b="1" dirty="0" smtClean="0">
                <a:latin typeface="Perpetua" panose="02020502060401020303" pitchFamily="18" charset="0"/>
                <a:ea typeface="Times New Roman" panose="02020603050405020304" pitchFamily="18" charset="0"/>
                <a:cs typeface="Calibri" panose="020F0502020204030204" pitchFamily="34" charset="0"/>
              </a:rPr>
              <a:t>Login  Page</a:t>
            </a:r>
            <a:endParaRPr lang="en-US" sz="2800" b="1" dirty="0">
              <a:latin typeface="Perpetua" panose="02020502060401020303" pitchFamily="18"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54627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86265B-A757-4851-B407-DA6E791E4A15}"/>
              </a:ext>
            </a:extLst>
          </p:cNvPr>
          <p:cNvSpPr>
            <a:spLocks noGrp="1"/>
          </p:cNvSpPr>
          <p:nvPr>
            <p:ph sz="half" idx="3"/>
          </p:nvPr>
        </p:nvSpPr>
        <p:spPr>
          <a:xfrm>
            <a:off x="6278880" y="1577340"/>
            <a:ext cx="5303520" cy="3385542"/>
          </a:xfrm>
        </p:spPr>
        <p:txBody>
          <a:bodyPr/>
          <a:lstStyle/>
          <a:p>
            <a:pPr algn="ctr"/>
            <a:r>
              <a:rPr lang="en-US" sz="2933" b="1" u="sng" dirty="0">
                <a:latin typeface="Perpetua" panose="02020502060401020303" pitchFamily="18" charset="0"/>
              </a:rPr>
              <a:t>Supervised By</a:t>
            </a:r>
            <a:r>
              <a:rPr lang="en-US" sz="2933" dirty="0">
                <a:latin typeface="Perpetua" panose="02020502060401020303" pitchFamily="18" charset="0"/>
              </a:rPr>
              <a:t>:</a:t>
            </a:r>
          </a:p>
          <a:p>
            <a:pPr algn="ctr"/>
            <a:endParaRPr lang="en-US" sz="2667" dirty="0"/>
          </a:p>
          <a:p>
            <a:pPr algn="ctr"/>
            <a:r>
              <a:rPr lang="en-US" sz="2400" dirty="0">
                <a:latin typeface="Perpetua" panose="02020502060401020303" pitchFamily="18" charset="0"/>
              </a:rPr>
              <a:t>Muhammad </a:t>
            </a:r>
            <a:r>
              <a:rPr lang="en-US" sz="2400" dirty="0" err="1">
                <a:latin typeface="Perpetua" panose="02020502060401020303" pitchFamily="18" charset="0"/>
              </a:rPr>
              <a:t>Masud</a:t>
            </a:r>
            <a:r>
              <a:rPr lang="en-US" sz="2400" dirty="0">
                <a:latin typeface="Perpetua" panose="02020502060401020303" pitchFamily="18" charset="0"/>
              </a:rPr>
              <a:t> Tarek</a:t>
            </a:r>
          </a:p>
          <a:p>
            <a:pPr algn="ctr"/>
            <a:r>
              <a:rPr lang="en-US" sz="2400" dirty="0">
                <a:latin typeface="Perpetua" panose="02020502060401020303" pitchFamily="18" charset="0"/>
              </a:rPr>
              <a:t>Associate Professor (Acting Head)</a:t>
            </a:r>
          </a:p>
          <a:p>
            <a:pPr algn="ctr"/>
            <a:r>
              <a:rPr lang="en-US" sz="2400" dirty="0">
                <a:latin typeface="Perpetua" panose="02020502060401020303" pitchFamily="18" charset="0"/>
              </a:rPr>
              <a:t>Dept. of CSE</a:t>
            </a:r>
          </a:p>
          <a:p>
            <a:pPr algn="ctr"/>
            <a:r>
              <a:rPr lang="en-US" sz="2400" dirty="0">
                <a:latin typeface="Perpetua" panose="02020502060401020303" pitchFamily="18" charset="0"/>
              </a:rPr>
              <a:t>State University Of Bangladesh</a:t>
            </a:r>
          </a:p>
          <a:p>
            <a:endParaRPr lang="en-US" dirty="0"/>
          </a:p>
        </p:txBody>
      </p:sp>
      <p:sp>
        <p:nvSpPr>
          <p:cNvPr id="7" name="Content Placeholder 6">
            <a:extLst>
              <a:ext uri="{FF2B5EF4-FFF2-40B4-BE49-F238E27FC236}">
                <a16:creationId xmlns:a16="http://schemas.microsoft.com/office/drawing/2014/main" id="{28374D79-9AA7-4D6C-9A84-A687C9A8C88C}"/>
              </a:ext>
            </a:extLst>
          </p:cNvPr>
          <p:cNvSpPr txBox="1">
            <a:spLocks noGrp="1"/>
          </p:cNvSpPr>
          <p:nvPr>
            <p:ph sz="half" idx="2"/>
          </p:nvPr>
        </p:nvSpPr>
        <p:spPr>
          <a:xfrm>
            <a:off x="705806" y="1137074"/>
            <a:ext cx="5319074" cy="4893327"/>
          </a:xfrm>
          <a:prstGeom prst="rect">
            <a:avLst/>
          </a:prstGeom>
          <a:noFill/>
        </p:spPr>
        <p:txBody>
          <a:bodyPr wrap="square">
            <a:spAutoFit/>
          </a:bodyPr>
          <a:lstStyle/>
          <a:p>
            <a:pPr algn="ctr"/>
            <a:r>
              <a:rPr lang="en-US" sz="2933" b="1" u="sng" dirty="0">
                <a:latin typeface="Perpetua" panose="02020502060401020303" pitchFamily="18" charset="0"/>
              </a:rPr>
              <a:t>Proposed By:</a:t>
            </a:r>
          </a:p>
          <a:p>
            <a:pPr algn="ctr"/>
            <a:r>
              <a:rPr lang="en-US" sz="2133" dirty="0" err="1"/>
              <a:t>Tasnova</a:t>
            </a:r>
            <a:r>
              <a:rPr lang="en-US" sz="2133" dirty="0"/>
              <a:t> </a:t>
            </a:r>
            <a:r>
              <a:rPr lang="en-US" sz="2133" dirty="0" err="1"/>
              <a:t>Tasnim</a:t>
            </a:r>
            <a:endParaRPr lang="en-US" sz="2133" dirty="0"/>
          </a:p>
          <a:p>
            <a:pPr algn="ctr"/>
            <a:r>
              <a:rPr lang="en-US" sz="2133" dirty="0"/>
              <a:t> UG02-47-18-012 </a:t>
            </a:r>
          </a:p>
          <a:p>
            <a:pPr algn="ctr"/>
            <a:r>
              <a:rPr lang="en-US" sz="2133" dirty="0" err="1"/>
              <a:t>Rubyat</a:t>
            </a:r>
            <a:r>
              <a:rPr lang="en-US" sz="2133" dirty="0"/>
              <a:t> </a:t>
            </a:r>
            <a:r>
              <a:rPr lang="en-US" sz="2133" dirty="0" err="1"/>
              <a:t>jesmin</a:t>
            </a:r>
            <a:r>
              <a:rPr lang="en-US" sz="2133" dirty="0"/>
              <a:t> </a:t>
            </a:r>
            <a:r>
              <a:rPr lang="en-US" sz="2133" dirty="0" err="1"/>
              <a:t>Shammi</a:t>
            </a:r>
            <a:r>
              <a:rPr lang="en-US" sz="2133" dirty="0"/>
              <a:t> </a:t>
            </a:r>
          </a:p>
          <a:p>
            <a:pPr algn="ctr"/>
            <a:r>
              <a:rPr lang="en-US" sz="2133" dirty="0"/>
              <a:t>UG02-47-18-034 </a:t>
            </a:r>
            <a:endParaRPr lang="en-US" sz="2133" b="1" u="sng" dirty="0"/>
          </a:p>
          <a:p>
            <a:pPr algn="ctr"/>
            <a:r>
              <a:rPr lang="en-US" sz="2400" dirty="0">
                <a:latin typeface="Perpetua" panose="02020502060401020303" pitchFamily="18" charset="0"/>
              </a:rPr>
              <a:t>Project Proposal</a:t>
            </a:r>
          </a:p>
          <a:p>
            <a:pPr algn="ctr"/>
            <a:r>
              <a:rPr lang="en-US" sz="2400" b="1" dirty="0">
                <a:latin typeface="Perpetua" panose="02020502060401020303" pitchFamily="18" charset="0"/>
              </a:rPr>
              <a:t>CSE-0400 | Project work</a:t>
            </a:r>
          </a:p>
          <a:p>
            <a:pPr algn="ctr"/>
            <a:r>
              <a:rPr lang="en-US" sz="2400" dirty="0">
                <a:latin typeface="Perpetua" panose="02020502060401020303" pitchFamily="18" charset="0"/>
              </a:rPr>
              <a:t>Dept. Of CSE</a:t>
            </a:r>
          </a:p>
          <a:p>
            <a:pPr algn="ctr"/>
            <a:r>
              <a:rPr lang="en-US" sz="2400" dirty="0">
                <a:latin typeface="Perpetua" panose="02020502060401020303" pitchFamily="18" charset="0"/>
              </a:rPr>
              <a:t>State University Of Bangladesh</a:t>
            </a:r>
          </a:p>
          <a:p>
            <a:endParaRPr lang="en-US" sz="1200" dirty="0">
              <a:solidFill>
                <a:schemeClr val="tx1">
                  <a:lumMod val="75000"/>
                  <a:lumOff val="25000"/>
                </a:schemeClr>
              </a:solidFill>
            </a:endParaRPr>
          </a:p>
          <a:p>
            <a:endParaRPr lang="en-US" sz="1200" dirty="0">
              <a:solidFill>
                <a:schemeClr val="tx1">
                  <a:lumMod val="75000"/>
                  <a:lumOff val="25000"/>
                </a:schemeClr>
              </a:solidFill>
            </a:endParaRPr>
          </a:p>
        </p:txBody>
      </p:sp>
    </p:spTree>
    <p:extLst>
      <p:ext uri="{BB962C8B-B14F-4D97-AF65-F5344CB8AC3E}">
        <p14:creationId xmlns:p14="http://schemas.microsoft.com/office/powerpoint/2010/main" val="233766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446585" y="2222695"/>
            <a:ext cx="4543864" cy="4178105"/>
          </a:xfrm>
          <a:prstGeom prst="rect">
            <a:avLst/>
          </a:prstGeom>
        </p:spPr>
      </p:pic>
      <p:sp>
        <p:nvSpPr>
          <p:cNvPr id="4" name="Rectangle 3"/>
          <p:cNvSpPr/>
          <p:nvPr/>
        </p:nvSpPr>
        <p:spPr>
          <a:xfrm>
            <a:off x="4333562" y="1176383"/>
            <a:ext cx="2264186" cy="523220"/>
          </a:xfrm>
          <a:prstGeom prst="rect">
            <a:avLst/>
          </a:prstGeom>
        </p:spPr>
        <p:txBody>
          <a:bodyPr wrap="square">
            <a:spAutoFit/>
          </a:bodyPr>
          <a:lstStyle/>
          <a:p>
            <a:r>
              <a:rPr lang="en-US" sz="2800" b="1" dirty="0">
                <a:latin typeface="Times New Roman" panose="02020603050405020304" pitchFamily="18" charset="0"/>
                <a:ea typeface="Calibri" panose="020F0502020204030204" pitchFamily="34" charset="0"/>
              </a:rPr>
              <a:t>Admin Login</a:t>
            </a:r>
            <a:endParaRPr lang="en-US" sz="2800" dirty="0"/>
          </a:p>
        </p:txBody>
      </p:sp>
    </p:spTree>
    <p:extLst>
      <p:ext uri="{BB962C8B-B14F-4D97-AF65-F5344CB8AC3E}">
        <p14:creationId xmlns:p14="http://schemas.microsoft.com/office/powerpoint/2010/main" val="11490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2191" y="2161500"/>
            <a:ext cx="8890781" cy="3901675"/>
          </a:xfrm>
          <a:prstGeom prst="rect">
            <a:avLst/>
          </a:prstGeom>
        </p:spPr>
      </p:pic>
      <p:sp>
        <p:nvSpPr>
          <p:cNvPr id="5" name="Rectangle 4"/>
          <p:cNvSpPr/>
          <p:nvPr/>
        </p:nvSpPr>
        <p:spPr>
          <a:xfrm>
            <a:off x="4580200" y="782488"/>
            <a:ext cx="3031599" cy="523220"/>
          </a:xfrm>
          <a:prstGeom prst="rect">
            <a:avLst/>
          </a:prstGeom>
        </p:spPr>
        <p:txBody>
          <a:bodyPr wrap="none">
            <a:spAutoFit/>
          </a:bodyPr>
          <a:lstStyle/>
          <a:p>
            <a:r>
              <a:rPr lang="en-US" sz="2800" b="1" dirty="0" smtClean="0">
                <a:latin typeface="Times New Roman" panose="02020603050405020304" pitchFamily="18" charset="0"/>
                <a:ea typeface="Calibri" panose="020F0502020204030204" pitchFamily="34" charset="0"/>
              </a:rPr>
              <a:t>Admin Dashboard</a:t>
            </a:r>
            <a:endParaRPr lang="en-US" sz="2800" dirty="0"/>
          </a:p>
        </p:txBody>
      </p:sp>
    </p:spTree>
    <p:extLst>
      <p:ext uri="{BB962C8B-B14F-4D97-AF65-F5344CB8AC3E}">
        <p14:creationId xmlns:p14="http://schemas.microsoft.com/office/powerpoint/2010/main" val="193688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0161" y="2048580"/>
            <a:ext cx="9523828" cy="4506965"/>
          </a:xfrm>
          <a:prstGeom prst="rect">
            <a:avLst/>
          </a:prstGeom>
        </p:spPr>
      </p:pic>
      <p:sp>
        <p:nvSpPr>
          <p:cNvPr id="7" name="TextBox 6"/>
          <p:cNvSpPr txBox="1"/>
          <p:nvPr/>
        </p:nvSpPr>
        <p:spPr>
          <a:xfrm>
            <a:off x="3756073" y="1066908"/>
            <a:ext cx="4178105" cy="523220"/>
          </a:xfrm>
          <a:prstGeom prst="rect">
            <a:avLst/>
          </a:prstGeom>
          <a:solidFill>
            <a:schemeClr val="tx2">
              <a:lumMod val="40000"/>
              <a:lumOff val="60000"/>
            </a:schemeClr>
          </a:solidFill>
        </p:spPr>
        <p:txBody>
          <a:bodyPr wrap="square" rtlCol="0">
            <a:spAutoFit/>
          </a:bodyPr>
          <a:lstStyle/>
          <a:p>
            <a:r>
              <a:rPr lang="en-US" sz="2800" b="1" dirty="0">
                <a:latin typeface="Perpetua" panose="02020502060401020303" pitchFamily="18" charset="0"/>
                <a:ea typeface="Times New Roman" panose="02020603050405020304" pitchFamily="18" charset="0"/>
                <a:cs typeface="Calibri" panose="020F0502020204030204" pitchFamily="34" charset="0"/>
              </a:rPr>
              <a:t>Student complain details</a:t>
            </a:r>
          </a:p>
        </p:txBody>
      </p:sp>
    </p:spTree>
    <p:extLst>
      <p:ext uri="{BB962C8B-B14F-4D97-AF65-F5344CB8AC3E}">
        <p14:creationId xmlns:p14="http://schemas.microsoft.com/office/powerpoint/2010/main" val="198826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8455" y="1730326"/>
            <a:ext cx="6794696" cy="4797083"/>
          </a:xfrm>
          <a:prstGeom prst="rect">
            <a:avLst/>
          </a:prstGeom>
        </p:spPr>
      </p:pic>
      <p:sp>
        <p:nvSpPr>
          <p:cNvPr id="5" name="Rectangle 4"/>
          <p:cNvSpPr/>
          <p:nvPr/>
        </p:nvSpPr>
        <p:spPr>
          <a:xfrm>
            <a:off x="4685530" y="1063842"/>
            <a:ext cx="2230098"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Student Registration</a:t>
            </a:r>
            <a:endParaRPr lang="en-US" dirty="0"/>
          </a:p>
        </p:txBody>
      </p:sp>
    </p:spTree>
    <p:extLst>
      <p:ext uri="{BB962C8B-B14F-4D97-AF65-F5344CB8AC3E}">
        <p14:creationId xmlns:p14="http://schemas.microsoft.com/office/powerpoint/2010/main" val="82682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4228" y="1969477"/>
            <a:ext cx="9031457" cy="4346917"/>
          </a:xfrm>
          <a:prstGeom prst="rect">
            <a:avLst/>
          </a:prstGeom>
        </p:spPr>
      </p:pic>
      <p:sp>
        <p:nvSpPr>
          <p:cNvPr id="5" name="Rectangle 4"/>
          <p:cNvSpPr/>
          <p:nvPr/>
        </p:nvSpPr>
        <p:spPr>
          <a:xfrm>
            <a:off x="4774644" y="1302992"/>
            <a:ext cx="3004790"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Student create Complain</a:t>
            </a:r>
            <a:endParaRPr lang="en-US" dirty="0"/>
          </a:p>
        </p:txBody>
      </p:sp>
    </p:spTree>
    <p:extLst>
      <p:ext uri="{BB962C8B-B14F-4D97-AF65-F5344CB8AC3E}">
        <p14:creationId xmlns:p14="http://schemas.microsoft.com/office/powerpoint/2010/main" val="2898387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6266" y="1786597"/>
            <a:ext cx="9200270" cy="4600135"/>
          </a:xfrm>
          <a:prstGeom prst="rect">
            <a:avLst/>
          </a:prstGeom>
        </p:spPr>
      </p:pic>
      <p:sp>
        <p:nvSpPr>
          <p:cNvPr id="5" name="Rectangle 4"/>
          <p:cNvSpPr/>
          <p:nvPr/>
        </p:nvSpPr>
        <p:spPr>
          <a:xfrm>
            <a:off x="3868615" y="1091977"/>
            <a:ext cx="4389119" cy="523220"/>
          </a:xfrm>
          <a:prstGeom prst="rect">
            <a:avLst/>
          </a:prstGeom>
        </p:spPr>
        <p:txBody>
          <a:bodyPr wrap="square">
            <a:spAutoFit/>
          </a:bodyPr>
          <a:lstStyle/>
          <a:p>
            <a:r>
              <a:rPr lang="en-US" sz="2800" dirty="0">
                <a:latin typeface="Times New Roman" panose="02020603050405020304" pitchFamily="18" charset="0"/>
                <a:ea typeface="Calibri" panose="020F0502020204030204" pitchFamily="34" charset="0"/>
              </a:rPr>
              <a:t>Student Complain </a:t>
            </a:r>
            <a:r>
              <a:rPr lang="en-US" sz="2800" dirty="0" smtClean="0">
                <a:latin typeface="Times New Roman" panose="02020603050405020304" pitchFamily="18" charset="0"/>
                <a:ea typeface="Calibri" panose="020F0502020204030204" pitchFamily="34" charset="0"/>
              </a:rPr>
              <a:t>Details </a:t>
            </a:r>
            <a:endParaRPr lang="en-US" sz="2800" dirty="0"/>
          </a:p>
        </p:txBody>
      </p:sp>
    </p:spTree>
    <p:extLst>
      <p:ext uri="{BB962C8B-B14F-4D97-AF65-F5344CB8AC3E}">
        <p14:creationId xmlns:p14="http://schemas.microsoft.com/office/powerpoint/2010/main" val="27530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pc="-254" dirty="0"/>
              <a:t>L</a:t>
            </a:r>
            <a:r>
              <a:rPr lang="en-US" sz="4800" spc="125" dirty="0"/>
              <a:t>i</a:t>
            </a:r>
            <a:r>
              <a:rPr lang="en-US" sz="4800" spc="865" dirty="0"/>
              <a:t>t</a:t>
            </a:r>
            <a:r>
              <a:rPr lang="en-US" sz="4800" spc="95" dirty="0"/>
              <a:t>e</a:t>
            </a:r>
            <a:r>
              <a:rPr lang="en-US" sz="4800" spc="229" dirty="0"/>
              <a:t>r</a:t>
            </a:r>
            <a:r>
              <a:rPr lang="en-US" sz="4800" spc="-130" dirty="0"/>
              <a:t>a</a:t>
            </a:r>
            <a:r>
              <a:rPr lang="en-US" sz="4800" spc="229" dirty="0"/>
              <a:t>r</a:t>
            </a:r>
            <a:r>
              <a:rPr lang="en-US" sz="4800" spc="315" dirty="0"/>
              <a:t>y </a:t>
            </a:r>
            <a:r>
              <a:rPr lang="en-US" sz="4800" spc="-50" dirty="0"/>
              <a:t>Review</a:t>
            </a:r>
            <a:endParaRPr lang="en-US" dirty="0"/>
          </a:p>
        </p:txBody>
      </p:sp>
      <p:sp>
        <p:nvSpPr>
          <p:cNvPr id="3" name="Content Placeholder 2"/>
          <p:cNvSpPr>
            <a:spLocks noGrp="1"/>
          </p:cNvSpPr>
          <p:nvPr>
            <p:ph sz="half" idx="2"/>
          </p:nvPr>
        </p:nvSpPr>
        <p:spPr>
          <a:xfrm>
            <a:off x="337625" y="2766060"/>
            <a:ext cx="11366695" cy="3154710"/>
          </a:xfrm>
        </p:spPr>
        <p:txBody>
          <a:bodyPr/>
          <a:lstStyle/>
          <a:p>
            <a:r>
              <a:rPr lang="en-US" dirty="0">
                <a:solidFill>
                  <a:schemeClr val="tx1"/>
                </a:solidFill>
              </a:rPr>
              <a:t>[1] In the literature,  reporting is available on the need for and use of GRS for various domains such as, public administration, Municipality university harassment cases in the student community, and sexual harassment in the area organization. </a:t>
            </a:r>
          </a:p>
          <a:p>
            <a:r>
              <a:rPr lang="en-US" dirty="0">
                <a:solidFill>
                  <a:schemeClr val="tx1"/>
                </a:solidFill>
              </a:rPr>
              <a:t>[2]In , to analyze the various online services offered, especially the provinces, also introduced the importance of online grievance </a:t>
            </a:r>
            <a:r>
              <a:rPr lang="en-US" dirty="0" err="1">
                <a:solidFill>
                  <a:schemeClr val="tx1"/>
                </a:solidFill>
              </a:rPr>
              <a:t>redressal</a:t>
            </a:r>
            <a:r>
              <a:rPr lang="en-US" dirty="0">
                <a:solidFill>
                  <a:schemeClr val="tx1"/>
                </a:solidFill>
              </a:rPr>
              <a:t> . Various government GRS related factors have been considered, and estimates have been made. </a:t>
            </a:r>
          </a:p>
          <a:p>
            <a:r>
              <a:rPr lang="en-US" dirty="0" smtClean="0">
                <a:solidFill>
                  <a:schemeClr val="tx1"/>
                </a:solidFill>
              </a:rPr>
              <a:t>[3] </a:t>
            </a:r>
            <a:r>
              <a:rPr lang="en-US" dirty="0">
                <a:solidFill>
                  <a:schemeClr val="tx1"/>
                </a:solidFill>
              </a:rPr>
              <a:t>evaluates the implementation of the  registration system in Bangladesh. Afraid of revealing your identity makes the complainant anonymous or false. It is a difficult task for the authorities to know the plaintiff’s authenticity. Therefore, a solution was presented so that the plaintiffs could complain brave, at the same time allowing the authorities to investigate the emergence of complaints.</a:t>
            </a:r>
          </a:p>
          <a:p>
            <a:endParaRPr lang="en-US" dirty="0"/>
          </a:p>
        </p:txBody>
      </p:sp>
    </p:spTree>
    <p:extLst>
      <p:ext uri="{BB962C8B-B14F-4D97-AF65-F5344CB8AC3E}">
        <p14:creationId xmlns:p14="http://schemas.microsoft.com/office/powerpoint/2010/main" val="128560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459" y="148766"/>
            <a:ext cx="7729728" cy="1188720"/>
          </a:xfrm>
        </p:spPr>
        <p:txBody>
          <a:bodyPr/>
          <a:lstStyle/>
          <a:p>
            <a:r>
              <a:rPr lang="en-US" dirty="0"/>
              <a:t>Future Enhancements</a:t>
            </a:r>
          </a:p>
        </p:txBody>
      </p:sp>
      <p:sp>
        <p:nvSpPr>
          <p:cNvPr id="3" name="Content Placeholder 2"/>
          <p:cNvSpPr>
            <a:spLocks noGrp="1"/>
          </p:cNvSpPr>
          <p:nvPr>
            <p:ph idx="1"/>
          </p:nvPr>
        </p:nvSpPr>
        <p:spPr>
          <a:xfrm>
            <a:off x="675249" y="1983545"/>
            <a:ext cx="10818056" cy="4586067"/>
          </a:xfrm>
        </p:spPr>
        <p:txBody>
          <a:bodyPr>
            <a:normAutofit/>
          </a:bodyPr>
          <a:lstStyle/>
          <a:p>
            <a:r>
              <a:rPr lang="en-US" sz="2000" dirty="0"/>
              <a:t>1</a:t>
            </a:r>
            <a:r>
              <a:rPr lang="en-US" sz="2000" dirty="0" smtClean="0"/>
              <a:t>. </a:t>
            </a:r>
            <a:r>
              <a:rPr lang="en-US" sz="2000" dirty="0"/>
              <a:t>The mobile application is intended to enhance user experience by providing the user with additional features for uploading images in the form of audio or video files, which may improve the ability to resolve cases especially in such cases at high cost of firmness. </a:t>
            </a:r>
            <a:endParaRPr lang="en-US" sz="2000" dirty="0" smtClean="0"/>
          </a:p>
          <a:p>
            <a:r>
              <a:rPr lang="en-US" sz="2000" dirty="0"/>
              <a:t>2</a:t>
            </a:r>
            <a:r>
              <a:rPr lang="en-US" sz="2000" dirty="0" smtClean="0"/>
              <a:t>. </a:t>
            </a:r>
            <a:r>
              <a:rPr lang="en-US" sz="2000" dirty="0"/>
              <a:t>Above all, the tracker can be added as part of future ideas to track the performance of the various committee members involved in the system on the basis of the provided aspect of the report production</a:t>
            </a:r>
          </a:p>
          <a:p>
            <a:endParaRPr lang="en-US" sz="900" dirty="0"/>
          </a:p>
        </p:txBody>
      </p:sp>
    </p:spTree>
    <p:extLst>
      <p:ext uri="{BB962C8B-B14F-4D97-AF65-F5344CB8AC3E}">
        <p14:creationId xmlns:p14="http://schemas.microsoft.com/office/powerpoint/2010/main" val="215004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This project addressed Grievance </a:t>
            </a:r>
            <a:r>
              <a:rPr lang="en-US" dirty="0" err="1"/>
              <a:t>Redressal</a:t>
            </a:r>
            <a:r>
              <a:rPr lang="en-US" dirty="0"/>
              <a:t> System in State University of Bangladesh, Dhaka, </a:t>
            </a:r>
            <a:r>
              <a:rPr lang="en-US" dirty="0" smtClean="0"/>
              <a:t>Bangladesh</a:t>
            </a:r>
            <a:r>
              <a:rPr lang="en-US" dirty="0"/>
              <a:t>. This website is mainly designed to reduce the manual efforts and receive all </a:t>
            </a:r>
            <a:r>
              <a:rPr lang="en-US" dirty="0" smtClean="0"/>
              <a:t>complaints </a:t>
            </a:r>
            <a:r>
              <a:rPr lang="en-US" dirty="0"/>
              <a:t>about university and   also for providing the current   status of complaints and </a:t>
            </a:r>
            <a:r>
              <a:rPr lang="en-US" dirty="0" smtClean="0"/>
              <a:t>managing </a:t>
            </a:r>
            <a:r>
              <a:rPr lang="en-US" dirty="0"/>
              <a:t>data of complaints and make the work easier for users and the complaint solvers.</a:t>
            </a:r>
          </a:p>
          <a:p>
            <a:endParaRPr lang="en-US" dirty="0"/>
          </a:p>
        </p:txBody>
      </p:sp>
    </p:spTree>
    <p:extLst>
      <p:ext uri="{BB962C8B-B14F-4D97-AF65-F5344CB8AC3E}">
        <p14:creationId xmlns:p14="http://schemas.microsoft.com/office/powerpoint/2010/main" val="1106921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45994"/>
            <a:ext cx="7729728" cy="1188720"/>
          </a:xfrm>
        </p:spPr>
        <p:txBody>
          <a:bodyPr/>
          <a:lstStyle/>
          <a:p>
            <a:r>
              <a:rPr lang="en-US" dirty="0" smtClean="0"/>
              <a:t>REFERENCES</a:t>
            </a:r>
            <a:endParaRPr lang="en-US" dirty="0"/>
          </a:p>
        </p:txBody>
      </p:sp>
      <p:sp>
        <p:nvSpPr>
          <p:cNvPr id="3" name="Content Placeholder 2"/>
          <p:cNvSpPr>
            <a:spLocks noGrp="1"/>
          </p:cNvSpPr>
          <p:nvPr>
            <p:ph idx="1"/>
          </p:nvPr>
        </p:nvSpPr>
        <p:spPr>
          <a:xfrm>
            <a:off x="2231136" y="2638044"/>
            <a:ext cx="7729728" cy="3734621"/>
          </a:xfrm>
        </p:spPr>
        <p:txBody>
          <a:bodyPr>
            <a:normAutofit/>
          </a:bodyPr>
          <a:lstStyle/>
          <a:p>
            <a:endParaRPr lang="en-US" dirty="0"/>
          </a:p>
        </p:txBody>
      </p:sp>
      <p:sp>
        <p:nvSpPr>
          <p:cNvPr id="4" name="TextBox 3"/>
          <p:cNvSpPr txBox="1"/>
          <p:nvPr/>
        </p:nvSpPr>
        <p:spPr>
          <a:xfrm>
            <a:off x="1627891" y="1840377"/>
            <a:ext cx="8936217" cy="4801314"/>
          </a:xfrm>
          <a:prstGeom prst="rect">
            <a:avLst/>
          </a:prstGeom>
          <a:solidFill>
            <a:schemeClr val="tx2">
              <a:lumMod val="60000"/>
              <a:lumOff val="40000"/>
            </a:schemeClr>
          </a:solidFill>
        </p:spPr>
        <p:txBody>
          <a:bodyPr wrap="square" rtlCol="0">
            <a:spAutoFit/>
          </a:bodyPr>
          <a:lstStyle/>
          <a:p>
            <a:r>
              <a:rPr lang="en-US" dirty="0"/>
              <a:t>1. </a:t>
            </a:r>
            <a:r>
              <a:rPr lang="en-US" dirty="0" err="1"/>
              <a:t>Subhash</a:t>
            </a:r>
            <a:r>
              <a:rPr lang="en-US" dirty="0"/>
              <a:t>, C., </a:t>
            </a:r>
            <a:r>
              <a:rPr lang="en-US" dirty="0" err="1"/>
              <a:t>Ashwani</a:t>
            </a:r>
            <a:r>
              <a:rPr lang="en-US" dirty="0"/>
              <a:t> K., Assessing grievance redressing mechanism in India. Int. J. </a:t>
            </a:r>
            <a:r>
              <a:rPr lang="en-US" dirty="0" err="1"/>
              <a:t>Comput</a:t>
            </a:r>
            <a:r>
              <a:rPr lang="en-US" dirty="0"/>
              <a:t>. Appl. 52 (5), 12–19 (2012)</a:t>
            </a:r>
          </a:p>
          <a:p>
            <a:r>
              <a:rPr lang="en-US" dirty="0"/>
              <a:t> 2. 2. </a:t>
            </a:r>
            <a:r>
              <a:rPr lang="en-US" dirty="0" err="1"/>
              <a:t>Dipankar</a:t>
            </a:r>
            <a:r>
              <a:rPr lang="en-US" dirty="0"/>
              <a:t>, M., Solution towards an effective grievance </a:t>
            </a:r>
            <a:r>
              <a:rPr lang="en-US" dirty="0" err="1"/>
              <a:t>redressal</a:t>
            </a:r>
            <a:r>
              <a:rPr lang="en-US" dirty="0"/>
              <a:t> system in Indian Scenario. In: IJCA Proceedings on National Conference on Advancement of Technologies — Information Systems &amp; Computer Networks (ISCON - 2012), vol. 1, pp. 1- 2 (2012) </a:t>
            </a:r>
          </a:p>
          <a:p>
            <a:r>
              <a:rPr lang="en-US" dirty="0"/>
              <a:t>3. Varun, G., Redressing grievance and complaints about basic service delivery. World Dev. 41, 109–119 (2013)</a:t>
            </a:r>
          </a:p>
          <a:p>
            <a:r>
              <a:rPr lang="en-US" dirty="0"/>
              <a:t> 4. </a:t>
            </a:r>
            <a:r>
              <a:rPr lang="en-US" dirty="0" err="1"/>
              <a:t>Nripendra</a:t>
            </a:r>
            <a:r>
              <a:rPr lang="en-US" dirty="0"/>
              <a:t>, P.R., </a:t>
            </a:r>
            <a:r>
              <a:rPr lang="en-US" dirty="0" err="1"/>
              <a:t>Yogesh</a:t>
            </a:r>
            <a:r>
              <a:rPr lang="en-US" dirty="0"/>
              <a:t>, K.D., Michael, D.W., </a:t>
            </a:r>
            <a:r>
              <a:rPr lang="en-US" dirty="0" err="1"/>
              <a:t>Vishanth</a:t>
            </a:r>
            <a:r>
              <a:rPr lang="en-US" dirty="0"/>
              <a:t>, W .: Investigating the success of an e- government initiative: validation of the integrated IS success model. Inf. Syst. Front. 17 (1), 127–142 (2015</a:t>
            </a:r>
            <a:r>
              <a:rPr lang="en-US" dirty="0" smtClean="0"/>
              <a:t>)</a:t>
            </a:r>
          </a:p>
          <a:p>
            <a:r>
              <a:rPr lang="en-US" dirty="0" smtClean="0"/>
              <a:t> </a:t>
            </a:r>
            <a:r>
              <a:rPr lang="en-US" dirty="0"/>
              <a:t>5. Rajesh, K.Y., </a:t>
            </a:r>
            <a:r>
              <a:rPr lang="en-US" dirty="0" err="1"/>
              <a:t>Sarvesh</a:t>
            </a:r>
            <a:r>
              <a:rPr lang="en-US" dirty="0"/>
              <a:t>, M .: The role of insurance mediator and grievance management In life insurance services in an Indian perspective. Int. Lett. Soc. Humanist. Sci. 31,9– 1 (2014</a:t>
            </a:r>
            <a:r>
              <a:rPr lang="en-US" dirty="0" smtClean="0"/>
              <a:t>)</a:t>
            </a:r>
          </a:p>
          <a:p>
            <a:r>
              <a:rPr lang="en-US" dirty="0" smtClean="0"/>
              <a:t> </a:t>
            </a:r>
            <a:r>
              <a:rPr lang="en-US" dirty="0"/>
              <a:t>6. </a:t>
            </a:r>
            <a:r>
              <a:rPr lang="en-US" dirty="0" err="1"/>
              <a:t>Gianluca</a:t>
            </a:r>
            <a:r>
              <a:rPr lang="en-US" dirty="0"/>
              <a:t>, M., Karin, P., Javier, M., Rahul, D .: Openness May Not Mean Democratization- </a:t>
            </a:r>
            <a:r>
              <a:rPr lang="en-US" dirty="0" err="1"/>
              <a:t>eGrievance</a:t>
            </a:r>
            <a:r>
              <a:rPr lang="en-US" dirty="0"/>
              <a:t> Systems in their Consequences. 14th N-AERUS and GISDECO, University of </a:t>
            </a:r>
            <a:r>
              <a:rPr lang="en-US" dirty="0" err="1"/>
              <a:t>Twente</a:t>
            </a:r>
            <a:r>
              <a:rPr lang="en-US" dirty="0"/>
              <a:t>, The Netherlands (2013</a:t>
            </a:r>
            <a:r>
              <a:rPr lang="en-US" dirty="0" smtClean="0"/>
              <a:t>).</a:t>
            </a:r>
          </a:p>
          <a:p>
            <a:r>
              <a:rPr lang="en-US" dirty="0" smtClean="0"/>
              <a:t> </a:t>
            </a:r>
            <a:r>
              <a:rPr lang="en-US" dirty="0"/>
              <a:t>7. Van Jasper, T., Isa, B .: </a:t>
            </a:r>
            <a:r>
              <a:rPr lang="en-US" dirty="0" err="1"/>
              <a:t>Excercising</a:t>
            </a:r>
            <a:r>
              <a:rPr lang="en-US" dirty="0"/>
              <a:t> citizenship invited and negotiated spaces in grievance </a:t>
            </a:r>
            <a:r>
              <a:rPr lang="en-US" dirty="0" err="1"/>
              <a:t>redressal</a:t>
            </a:r>
            <a:r>
              <a:rPr lang="en-US" dirty="0"/>
              <a:t> system Hubli-Dharwar. Environ Urbanization ASIA 2 (2), 169–185 (2011)</a:t>
            </a:r>
          </a:p>
        </p:txBody>
      </p:sp>
    </p:spTree>
    <p:extLst>
      <p:ext uri="{BB962C8B-B14F-4D97-AF65-F5344CB8AC3E}">
        <p14:creationId xmlns:p14="http://schemas.microsoft.com/office/powerpoint/2010/main" val="373953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15" dirty="0"/>
              <a:t>Overview</a:t>
            </a:r>
            <a:endParaRPr lang="en-US" dirty="0"/>
          </a:p>
        </p:txBody>
      </p:sp>
      <p:sp>
        <p:nvSpPr>
          <p:cNvPr id="3" name="Content Placeholder 2"/>
          <p:cNvSpPr>
            <a:spLocks noGrp="1"/>
          </p:cNvSpPr>
          <p:nvPr>
            <p:ph sz="half" idx="2"/>
          </p:nvPr>
        </p:nvSpPr>
        <p:spPr>
          <a:xfrm>
            <a:off x="1439333" y="3031067"/>
            <a:ext cx="3945468" cy="3944670"/>
          </a:xfrm>
        </p:spPr>
        <p:txBody>
          <a:bodyPr/>
          <a:lstStyle/>
          <a:p>
            <a:pPr marL="285750" indent="-285750" algn="just">
              <a:lnSpc>
                <a:spcPct val="150000"/>
              </a:lnSpc>
              <a:buFont typeface="Wingdings" panose="05000000000000000000" pitchFamily="2" charset="2"/>
              <a:buChar char="q"/>
            </a:pPr>
            <a:r>
              <a:rPr lang="en-US" dirty="0">
                <a:latin typeface="Perpetua" panose="02020502060401020303" pitchFamily="18" charset="0"/>
              </a:rPr>
              <a:t>Introduction</a:t>
            </a:r>
          </a:p>
          <a:p>
            <a:pPr marL="285750" indent="-285750" algn="just">
              <a:lnSpc>
                <a:spcPct val="150000"/>
              </a:lnSpc>
              <a:buFont typeface="Wingdings" panose="05000000000000000000" pitchFamily="2" charset="2"/>
              <a:buChar char="q"/>
            </a:pPr>
            <a:r>
              <a:rPr lang="en-US" dirty="0">
                <a:latin typeface="Perpetua" panose="02020502060401020303" pitchFamily="18" charset="0"/>
                <a:ea typeface="Times New Roman" panose="02020603050405020304" pitchFamily="18" charset="0"/>
                <a:cs typeface="Calibri" panose="020F0502020204030204" pitchFamily="34" charset="0"/>
              </a:rPr>
              <a:t>Scope and </a:t>
            </a:r>
            <a:r>
              <a:rPr lang="en-US" dirty="0" smtClean="0">
                <a:latin typeface="Perpetua" panose="02020502060401020303" pitchFamily="18" charset="0"/>
                <a:ea typeface="Times New Roman" panose="02020603050405020304" pitchFamily="18" charset="0"/>
                <a:cs typeface="Calibri" panose="020F0502020204030204" pitchFamily="34" charset="0"/>
              </a:rPr>
              <a:t>Limitation</a:t>
            </a:r>
            <a:endParaRPr lang="en-US" dirty="0">
              <a:latin typeface="Perpetua" panose="02020502060401020303" pitchFamily="18" charset="0"/>
            </a:endParaRPr>
          </a:p>
          <a:p>
            <a:pPr marL="285750" indent="-285750" algn="just">
              <a:lnSpc>
                <a:spcPct val="150000"/>
              </a:lnSpc>
              <a:buFont typeface="Wingdings" panose="05000000000000000000" pitchFamily="2" charset="2"/>
              <a:buChar char="q"/>
            </a:pPr>
            <a:r>
              <a:rPr lang="en-US" dirty="0">
                <a:latin typeface="Perpetua" panose="02020502060401020303" pitchFamily="18" charset="0"/>
              </a:rPr>
              <a:t>Overall Description</a:t>
            </a:r>
          </a:p>
          <a:p>
            <a:pPr marL="285750" indent="-285750" algn="just">
              <a:lnSpc>
                <a:spcPct val="150000"/>
              </a:lnSpc>
              <a:buFont typeface="Wingdings" panose="05000000000000000000" pitchFamily="2" charset="2"/>
              <a:buChar char="q"/>
            </a:pPr>
            <a:r>
              <a:rPr lang="en-US" dirty="0">
                <a:latin typeface="Perpetua" panose="02020502060401020303" pitchFamily="18" charset="0"/>
              </a:rPr>
              <a:t>System Analysis &amp; </a:t>
            </a:r>
            <a:r>
              <a:rPr lang="en-US" dirty="0" smtClean="0">
                <a:latin typeface="Perpetua" panose="02020502060401020303" pitchFamily="18" charset="0"/>
              </a:rPr>
              <a:t>Design</a:t>
            </a:r>
          </a:p>
          <a:p>
            <a:pPr marL="285750" indent="-285750" algn="just">
              <a:lnSpc>
                <a:spcPct val="150000"/>
              </a:lnSpc>
              <a:buFont typeface="Wingdings" panose="05000000000000000000" pitchFamily="2" charset="2"/>
              <a:buChar char="q"/>
            </a:pPr>
            <a:r>
              <a:rPr lang="en-US" dirty="0" smtClean="0">
                <a:latin typeface="Perpetua" panose="02020502060401020303" pitchFamily="18" charset="0"/>
              </a:rPr>
              <a:t>Database </a:t>
            </a:r>
            <a:r>
              <a:rPr lang="en-US" dirty="0">
                <a:latin typeface="Perpetua" panose="02020502060401020303" pitchFamily="18" charset="0"/>
              </a:rPr>
              <a:t>Table</a:t>
            </a:r>
          </a:p>
          <a:p>
            <a:pPr marL="285750" indent="-285750" algn="just">
              <a:lnSpc>
                <a:spcPct val="150000"/>
              </a:lnSpc>
              <a:buFont typeface="Wingdings" panose="05000000000000000000" pitchFamily="2" charset="2"/>
              <a:buChar char="q"/>
            </a:pPr>
            <a:endParaRPr lang="en-US" dirty="0">
              <a:latin typeface="Perpetua" panose="02020502060401020303" pitchFamily="18" charset="0"/>
            </a:endParaRPr>
          </a:p>
          <a:p>
            <a:endParaRPr lang="en-US" dirty="0" smtClean="0"/>
          </a:p>
          <a:p>
            <a:endParaRPr lang="en-US" dirty="0"/>
          </a:p>
        </p:txBody>
      </p:sp>
      <p:sp>
        <p:nvSpPr>
          <p:cNvPr id="4" name="Content Placeholder 3"/>
          <p:cNvSpPr>
            <a:spLocks noGrp="1"/>
          </p:cNvSpPr>
          <p:nvPr>
            <p:ph sz="half" idx="3"/>
          </p:nvPr>
        </p:nvSpPr>
        <p:spPr>
          <a:xfrm>
            <a:off x="5994400" y="3031067"/>
            <a:ext cx="6163733" cy="3944670"/>
          </a:xfrm>
        </p:spPr>
        <p:txBody>
          <a:bodyPr/>
          <a:lstStyle/>
          <a:p>
            <a:pPr marL="285750" indent="-285750" algn="just">
              <a:lnSpc>
                <a:spcPct val="150000"/>
              </a:lnSpc>
              <a:buFont typeface="Wingdings" panose="05000000000000000000" pitchFamily="2" charset="2"/>
              <a:buChar char="q"/>
            </a:pPr>
            <a:r>
              <a:rPr lang="en-US" dirty="0" smtClean="0">
                <a:latin typeface="Perpetua" panose="02020502060401020303" pitchFamily="18" charset="0"/>
              </a:rPr>
              <a:t>Requirement </a:t>
            </a:r>
            <a:r>
              <a:rPr lang="en-US" dirty="0">
                <a:latin typeface="Perpetua" panose="02020502060401020303" pitchFamily="18" charset="0"/>
              </a:rPr>
              <a:t>Specifications</a:t>
            </a:r>
          </a:p>
          <a:p>
            <a:pPr marL="285750" indent="-285750" algn="just">
              <a:lnSpc>
                <a:spcPct val="150000"/>
              </a:lnSpc>
              <a:buFont typeface="Wingdings" panose="05000000000000000000" pitchFamily="2" charset="2"/>
              <a:buChar char="q"/>
            </a:pPr>
            <a:r>
              <a:rPr lang="en-US" dirty="0">
                <a:latin typeface="Perpetua" panose="02020502060401020303" pitchFamily="18" charset="0"/>
              </a:rPr>
              <a:t>Sample </a:t>
            </a:r>
            <a:r>
              <a:rPr lang="en-US" dirty="0" smtClean="0">
                <a:latin typeface="Perpetua" panose="02020502060401020303" pitchFamily="18" charset="0"/>
              </a:rPr>
              <a:t>Interfaces</a:t>
            </a:r>
          </a:p>
          <a:p>
            <a:pPr marL="285750" indent="-285750" algn="just">
              <a:lnSpc>
                <a:spcPct val="150000"/>
              </a:lnSpc>
              <a:buFont typeface="Wingdings" panose="05000000000000000000" pitchFamily="2" charset="2"/>
              <a:buChar char="q"/>
            </a:pPr>
            <a:r>
              <a:rPr lang="en-US" dirty="0">
                <a:latin typeface="Perpetua" panose="02020502060401020303" pitchFamily="18" charset="0"/>
              </a:rPr>
              <a:t>Literature </a:t>
            </a:r>
            <a:r>
              <a:rPr lang="en-US" dirty="0" smtClean="0">
                <a:latin typeface="Perpetua" panose="02020502060401020303" pitchFamily="18" charset="0"/>
              </a:rPr>
              <a:t>Review</a:t>
            </a:r>
          </a:p>
          <a:p>
            <a:pPr marL="285750" indent="-285750" algn="just">
              <a:lnSpc>
                <a:spcPct val="150000"/>
              </a:lnSpc>
              <a:buFont typeface="Wingdings" panose="05000000000000000000" pitchFamily="2" charset="2"/>
              <a:buChar char="q"/>
            </a:pPr>
            <a:r>
              <a:rPr lang="en-US" dirty="0">
                <a:solidFill>
                  <a:schemeClr val="tx1"/>
                </a:solidFill>
                <a:latin typeface="Perpetua" panose="02020502060401020303" pitchFamily="18" charset="0"/>
              </a:rPr>
              <a:t>Future </a:t>
            </a:r>
            <a:r>
              <a:rPr lang="en-US" dirty="0" smtClean="0">
                <a:solidFill>
                  <a:schemeClr val="tx1"/>
                </a:solidFill>
                <a:latin typeface="Perpetua" panose="02020502060401020303" pitchFamily="18" charset="0"/>
              </a:rPr>
              <a:t>Enhancements</a:t>
            </a:r>
            <a:endParaRPr lang="en-US" dirty="0">
              <a:latin typeface="Perpetua" panose="02020502060401020303" pitchFamily="18" charset="0"/>
            </a:endParaRPr>
          </a:p>
          <a:p>
            <a:pPr marL="285750" indent="-285750" algn="just">
              <a:lnSpc>
                <a:spcPct val="150000"/>
              </a:lnSpc>
              <a:buFont typeface="Wingdings" panose="05000000000000000000" pitchFamily="2" charset="2"/>
              <a:buChar char="q"/>
            </a:pPr>
            <a:r>
              <a:rPr lang="en-US" dirty="0">
                <a:latin typeface="Perpetua" panose="02020502060401020303" pitchFamily="18" charset="0"/>
              </a:rPr>
              <a:t>Conclusion</a:t>
            </a:r>
          </a:p>
          <a:p>
            <a:pPr marL="285750" indent="-285750" algn="just">
              <a:lnSpc>
                <a:spcPct val="150000"/>
              </a:lnSpc>
              <a:buFont typeface="Wingdings" panose="05000000000000000000" pitchFamily="2" charset="2"/>
              <a:buChar char="q"/>
            </a:pPr>
            <a:r>
              <a:rPr lang="en-US" dirty="0">
                <a:latin typeface="Perpetua" panose="02020502060401020303" pitchFamily="18" charset="0"/>
              </a:rPr>
              <a:t>References</a:t>
            </a:r>
          </a:p>
          <a:p>
            <a:endParaRPr lang="en-US" dirty="0" smtClean="0"/>
          </a:p>
          <a:p>
            <a:endParaRPr lang="en-US" dirty="0"/>
          </a:p>
        </p:txBody>
      </p:sp>
    </p:spTree>
    <p:extLst>
      <p:ext uri="{BB962C8B-B14F-4D97-AF65-F5344CB8AC3E}">
        <p14:creationId xmlns:p14="http://schemas.microsoft.com/office/powerpoint/2010/main" val="304188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63379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834" y="225390"/>
            <a:ext cx="7729728" cy="1188720"/>
          </a:xfrm>
        </p:spPr>
        <p:txBody>
          <a:bodyPr/>
          <a:lstStyle/>
          <a:p>
            <a:r>
              <a:rPr lang="en-US" sz="5400" spc="315" dirty="0"/>
              <a:t>Introduction</a:t>
            </a:r>
            <a:endParaRPr lang="en-US" dirty="0"/>
          </a:p>
        </p:txBody>
      </p:sp>
      <p:sp>
        <p:nvSpPr>
          <p:cNvPr id="3" name="Content Placeholder 2"/>
          <p:cNvSpPr>
            <a:spLocks noGrp="1"/>
          </p:cNvSpPr>
          <p:nvPr>
            <p:ph sz="half" idx="2"/>
          </p:nvPr>
        </p:nvSpPr>
        <p:spPr>
          <a:xfrm>
            <a:off x="233465" y="1595337"/>
            <a:ext cx="11556458" cy="369332"/>
          </a:xfrm>
        </p:spPr>
        <p:txBody>
          <a:bodyPr/>
          <a:lstStyle/>
          <a:p>
            <a:pPr algn="just"/>
            <a:endParaRPr lang="en-US" sz="2400" dirty="0"/>
          </a:p>
        </p:txBody>
      </p:sp>
      <p:sp>
        <p:nvSpPr>
          <p:cNvPr id="4" name="Rectangle 3"/>
          <p:cNvSpPr/>
          <p:nvPr/>
        </p:nvSpPr>
        <p:spPr>
          <a:xfrm>
            <a:off x="139430" y="1617010"/>
            <a:ext cx="12052570" cy="41366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dirty="0"/>
              <a:t>Grievance is a depressing state of affairs caused by any evil or hardship you are suffering from a person, which makes valid reasons for complaining as well the complaint requires remedial action. The grievance </a:t>
            </a:r>
            <a:r>
              <a:rPr lang="en-US" sz="2000" dirty="0" err="1"/>
              <a:t>redressal</a:t>
            </a:r>
            <a:r>
              <a:rPr lang="en-US" sz="2000" dirty="0"/>
              <a:t> system is part of standard equipment of any handling Complaint resolution is considered a parameter for measuring the effectiveness of an organization. The standard grievance </a:t>
            </a:r>
            <a:r>
              <a:rPr lang="en-US" sz="2000" dirty="0" err="1"/>
              <a:t>redressal</a:t>
            </a:r>
            <a:r>
              <a:rPr lang="en-US" sz="2000" dirty="0"/>
              <a:t> system (GRS) is shown it works activities for a number of purposes including securing a democratic institution , to inform all teachers and students of their rights and thus to ensure quality and capacity building of the organization. In addition, Considering the nature of the complaint and the magnitude of the complaint, a thorough investigation is conducted by members, followed by the imposition of a </a:t>
            </a:r>
            <a:r>
              <a:rPr lang="en-US" sz="2000" dirty="0" err="1"/>
              <a:t>punisment</a:t>
            </a:r>
            <a:r>
              <a:rPr lang="en-US" sz="2000" dirty="0"/>
              <a:t> if anyone is found guilty</a:t>
            </a:r>
            <a:r>
              <a:rPr lang="en-US" dirty="0"/>
              <a:t>. </a:t>
            </a:r>
          </a:p>
        </p:txBody>
      </p:sp>
    </p:spTree>
    <p:extLst>
      <p:ext uri="{BB962C8B-B14F-4D97-AF65-F5344CB8AC3E}">
        <p14:creationId xmlns:p14="http://schemas.microsoft.com/office/powerpoint/2010/main" val="62818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946" y="288098"/>
            <a:ext cx="7928864" cy="1439841"/>
          </a:xfrm>
        </p:spPr>
        <p:txBody>
          <a:bodyPr>
            <a:normAutofit fontScale="90000"/>
          </a:bodyPr>
          <a:lstStyle/>
          <a:p>
            <a:r>
              <a:rPr lang="en-US" spc="315" dirty="0"/>
              <a:t>Scope and Limitation</a:t>
            </a:r>
            <a:endParaRPr lang="en-US" dirty="0"/>
          </a:p>
        </p:txBody>
      </p:sp>
      <p:sp>
        <p:nvSpPr>
          <p:cNvPr id="4" name="Content Placeholder 3"/>
          <p:cNvSpPr>
            <a:spLocks noGrp="1"/>
          </p:cNvSpPr>
          <p:nvPr>
            <p:ph sz="half" idx="3"/>
          </p:nvPr>
        </p:nvSpPr>
        <p:spPr>
          <a:xfrm>
            <a:off x="6532880" y="3287605"/>
            <a:ext cx="5303520" cy="682238"/>
          </a:xfrm>
        </p:spPr>
        <p:txBody>
          <a:bodyPr/>
          <a:lstStyle/>
          <a:p>
            <a:endParaRPr lang="en-US" dirty="0"/>
          </a:p>
          <a:p>
            <a:endParaRPr lang="en-US" dirty="0"/>
          </a:p>
        </p:txBody>
      </p:sp>
      <p:sp>
        <p:nvSpPr>
          <p:cNvPr id="6" name="Content Placeholder 5"/>
          <p:cNvSpPr>
            <a:spLocks noGrp="1"/>
          </p:cNvSpPr>
          <p:nvPr>
            <p:ph sz="half" idx="2"/>
          </p:nvPr>
        </p:nvSpPr>
        <p:spPr>
          <a:xfrm>
            <a:off x="590144" y="2803025"/>
            <a:ext cx="5701706" cy="3852337"/>
          </a:xfrm>
        </p:spPr>
        <p:txBody>
          <a:bodyPr/>
          <a:lstStyle/>
          <a:p>
            <a:r>
              <a:rPr lang="en-US" sz="2800" dirty="0">
                <a:latin typeface="Perpetua" panose="02020502060401020303" pitchFamily="18" charset="0"/>
                <a:ea typeface="Calibri" panose="020F0502020204030204" pitchFamily="34" charset="0"/>
              </a:rPr>
              <a:t>The scope of project is the system on which the software is installed, i.e., the project is developed as a desktop application. But later on, the project can be modified to operate for many institutions. In future, the system can be automated using students’ </a:t>
            </a:r>
            <a:r>
              <a:rPr lang="en-US" sz="2800" dirty="0" smtClean="0">
                <a:latin typeface="Perpetua" panose="02020502060401020303" pitchFamily="18" charset="0"/>
                <a:ea typeface="Calibri" panose="020F0502020204030204" pitchFamily="34" charset="0"/>
              </a:rPr>
              <a:t>in mobile application and high security.</a:t>
            </a:r>
            <a:endParaRPr lang="en-US" sz="2800" dirty="0">
              <a:latin typeface="Perpetua" panose="02020502060401020303" pitchFamily="18" charset="0"/>
              <a:ea typeface="Calibri" panose="020F0502020204030204" pitchFamily="34" charset="0"/>
            </a:endParaRPr>
          </a:p>
          <a:p>
            <a:endParaRPr lang="en-US" dirty="0"/>
          </a:p>
        </p:txBody>
      </p:sp>
      <p:sp>
        <p:nvSpPr>
          <p:cNvPr id="7" name="TextBox 6"/>
          <p:cNvSpPr txBox="1"/>
          <p:nvPr/>
        </p:nvSpPr>
        <p:spPr>
          <a:xfrm>
            <a:off x="6906638" y="2996119"/>
            <a:ext cx="4688732" cy="2569934"/>
          </a:xfrm>
          <a:prstGeom prst="rect">
            <a:avLst/>
          </a:prstGeom>
          <a:noFill/>
        </p:spPr>
        <p:txBody>
          <a:bodyPr wrap="square" rtlCol="0">
            <a:spAutoFit/>
          </a:bodyPr>
          <a:lstStyle/>
          <a:p>
            <a:pPr marR="0" algn="just">
              <a:lnSpc>
                <a:spcPct val="115000"/>
              </a:lnSpc>
              <a:spcBef>
                <a:spcPts val="0"/>
              </a:spcBef>
              <a:spcAft>
                <a:spcPts val="800"/>
              </a:spcAft>
            </a:pPr>
            <a:r>
              <a:rPr lang="en-US" sz="2800" dirty="0" smtClean="0">
                <a:latin typeface="Perpetua" panose="02020502060401020303" pitchFamily="18" charset="0"/>
                <a:ea typeface="Calibri" panose="020F0502020204030204" pitchFamily="34" charset="0"/>
              </a:rPr>
              <a:t> This </a:t>
            </a:r>
            <a:r>
              <a:rPr lang="en-US" sz="2800" dirty="0">
                <a:latin typeface="Perpetua" panose="02020502060401020303" pitchFamily="18" charset="0"/>
                <a:ea typeface="Calibri" panose="020F0502020204030204" pitchFamily="34" charset="0"/>
              </a:rPr>
              <a:t>Software is limited to cover only all the manual procedure involved during </a:t>
            </a:r>
            <a:r>
              <a:rPr lang="en-US" sz="2800" dirty="0" smtClean="0">
                <a:latin typeface="Perpetua" panose="02020502060401020303" pitchFamily="18" charset="0"/>
                <a:ea typeface="Calibri" panose="020F0502020204030204" pitchFamily="34" charset="0"/>
              </a:rPr>
              <a:t>the complain  </a:t>
            </a:r>
            <a:r>
              <a:rPr lang="en-US" sz="2800" dirty="0">
                <a:latin typeface="Perpetua" panose="02020502060401020303" pitchFamily="18" charset="0"/>
                <a:ea typeface="Calibri" panose="020F0502020204030204" pitchFamily="34" charset="0"/>
              </a:rPr>
              <a:t>management system. Requires an active internet connection</a:t>
            </a:r>
            <a:r>
              <a:rPr lang="en-US" dirty="0">
                <a:latin typeface="Perpetua" panose="02020502060401020303" pitchFamily="18" charset="0"/>
                <a:ea typeface="Calibri" panose="020F0502020204030204" pitchFamily="34" charset="0"/>
              </a:rPr>
              <a:t>. </a:t>
            </a:r>
          </a:p>
        </p:txBody>
      </p:sp>
      <p:cxnSp>
        <p:nvCxnSpPr>
          <p:cNvPr id="5" name="Straight Connector 4"/>
          <p:cNvCxnSpPr/>
          <p:nvPr/>
        </p:nvCxnSpPr>
        <p:spPr>
          <a:xfrm>
            <a:off x="6091311" y="2803025"/>
            <a:ext cx="14067" cy="3175744"/>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7906043" y="2404532"/>
            <a:ext cx="1659988" cy="3984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1"/>
                </a:solidFill>
              </a:rPr>
              <a:t>LIMITION</a:t>
            </a:r>
            <a:endParaRPr lang="en-US" dirty="0">
              <a:solidFill>
                <a:schemeClr val="bg1"/>
              </a:solidFill>
            </a:endParaRPr>
          </a:p>
        </p:txBody>
      </p:sp>
      <p:sp>
        <p:nvSpPr>
          <p:cNvPr id="9" name="Rectangle 8"/>
          <p:cNvSpPr/>
          <p:nvPr/>
        </p:nvSpPr>
        <p:spPr>
          <a:xfrm>
            <a:off x="2152357" y="2211438"/>
            <a:ext cx="1505243" cy="3923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bg1"/>
                </a:solidFill>
              </a:rPr>
              <a:t>SCOPE</a:t>
            </a:r>
            <a:endParaRPr lang="en-US" dirty="0">
              <a:solidFill>
                <a:schemeClr val="bg1"/>
              </a:solidFill>
            </a:endParaRPr>
          </a:p>
        </p:txBody>
      </p:sp>
    </p:spTree>
    <p:extLst>
      <p:ext uri="{BB962C8B-B14F-4D97-AF65-F5344CB8AC3E}">
        <p14:creationId xmlns:p14="http://schemas.microsoft.com/office/powerpoint/2010/main" val="186813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2352887"/>
          </a:xfrm>
          <a:custGeom>
            <a:avLst/>
            <a:gdLst/>
            <a:ahLst/>
            <a:cxnLst/>
            <a:rect l="l" t="t" r="r" b="b"/>
            <a:pathLst>
              <a:path w="18288000" h="4441190">
                <a:moveTo>
                  <a:pt x="0" y="4441051"/>
                </a:moveTo>
                <a:lnTo>
                  <a:pt x="18288000" y="4441051"/>
                </a:lnTo>
                <a:lnTo>
                  <a:pt x="18288000" y="0"/>
                </a:lnTo>
                <a:lnTo>
                  <a:pt x="0" y="0"/>
                </a:lnTo>
                <a:lnTo>
                  <a:pt x="0" y="4441051"/>
                </a:lnTo>
                <a:close/>
              </a:path>
            </a:pathLst>
          </a:custGeom>
          <a:solidFill>
            <a:srgbClr val="F7F5F0"/>
          </a:solidFill>
        </p:spPr>
        <p:txBody>
          <a:bodyPr wrap="square" lIns="0" tIns="0" rIns="0" bIns="0" rtlCol="0"/>
          <a:lstStyle/>
          <a:p>
            <a:endParaRPr sz="1200" dirty="0"/>
          </a:p>
        </p:txBody>
      </p:sp>
      <p:grpSp>
        <p:nvGrpSpPr>
          <p:cNvPr id="3" name="object 3"/>
          <p:cNvGrpSpPr/>
          <p:nvPr/>
        </p:nvGrpSpPr>
        <p:grpSpPr>
          <a:xfrm>
            <a:off x="-1" y="-511701"/>
            <a:ext cx="12192001" cy="7369701"/>
            <a:chOff x="173194" y="1152236"/>
            <a:chExt cx="18288000" cy="9142155"/>
          </a:xfrm>
        </p:grpSpPr>
        <p:sp>
          <p:nvSpPr>
            <p:cNvPr id="4" name="object 4"/>
            <p:cNvSpPr/>
            <p:nvPr/>
          </p:nvSpPr>
          <p:spPr>
            <a:xfrm>
              <a:off x="173194" y="1152236"/>
              <a:ext cx="18288000" cy="9142155"/>
            </a:xfrm>
            <a:custGeom>
              <a:avLst/>
              <a:gdLst/>
              <a:ahLst/>
              <a:cxnLst/>
              <a:rect l="l" t="t" r="r" b="b"/>
              <a:pathLst>
                <a:path w="18288000" h="5846445">
                  <a:moveTo>
                    <a:pt x="0" y="5845948"/>
                  </a:moveTo>
                  <a:lnTo>
                    <a:pt x="0" y="0"/>
                  </a:lnTo>
                  <a:lnTo>
                    <a:pt x="18288000" y="0"/>
                  </a:lnTo>
                  <a:lnTo>
                    <a:pt x="18288000" y="5845948"/>
                  </a:lnTo>
                  <a:lnTo>
                    <a:pt x="0" y="5845948"/>
                  </a:lnTo>
                  <a:close/>
                </a:path>
              </a:pathLst>
            </a:custGeom>
            <a:solidFill>
              <a:srgbClr val="FFFFFF"/>
            </a:solidFill>
          </p:spPr>
          <p:txBody>
            <a:bodyPr wrap="square" lIns="0" tIns="0" rIns="0" bIns="0" rtlCol="0"/>
            <a:lstStyle/>
            <a:p>
              <a:endParaRPr sz="1200" dirty="0"/>
            </a:p>
          </p:txBody>
        </p:sp>
        <p:sp>
          <p:nvSpPr>
            <p:cNvPr id="5" name="object 5"/>
            <p:cNvSpPr/>
            <p:nvPr/>
          </p:nvSpPr>
          <p:spPr>
            <a:xfrm>
              <a:off x="512476" y="4408726"/>
              <a:ext cx="17775523" cy="39596"/>
            </a:xfrm>
            <a:custGeom>
              <a:avLst/>
              <a:gdLst/>
              <a:ahLst/>
              <a:cxnLst/>
              <a:rect l="l" t="t" r="r" b="b"/>
              <a:pathLst>
                <a:path w="18288000" h="13970">
                  <a:moveTo>
                    <a:pt x="0" y="13397"/>
                  </a:moveTo>
                  <a:lnTo>
                    <a:pt x="0" y="0"/>
                  </a:lnTo>
                  <a:lnTo>
                    <a:pt x="18288000" y="0"/>
                  </a:lnTo>
                  <a:lnTo>
                    <a:pt x="18288000" y="13397"/>
                  </a:lnTo>
                  <a:lnTo>
                    <a:pt x="0" y="13397"/>
                  </a:lnTo>
                  <a:close/>
                </a:path>
              </a:pathLst>
            </a:custGeom>
            <a:solidFill>
              <a:srgbClr val="000000"/>
            </a:solidFill>
          </p:spPr>
          <p:txBody>
            <a:bodyPr wrap="square" lIns="0" tIns="0" rIns="0" bIns="0" rtlCol="0"/>
            <a:lstStyle/>
            <a:p>
              <a:endParaRPr sz="1200"/>
            </a:p>
          </p:txBody>
        </p:sp>
        <p:sp>
          <p:nvSpPr>
            <p:cNvPr id="6" name="object 6"/>
            <p:cNvSpPr/>
            <p:nvPr/>
          </p:nvSpPr>
          <p:spPr>
            <a:xfrm>
              <a:off x="4876800" y="4447514"/>
              <a:ext cx="4734732" cy="5840095"/>
            </a:xfrm>
            <a:custGeom>
              <a:avLst/>
              <a:gdLst/>
              <a:ahLst/>
              <a:cxnLst/>
              <a:rect l="l" t="t" r="r" b="b"/>
              <a:pathLst>
                <a:path w="6112509" h="5840095">
                  <a:moveTo>
                    <a:pt x="19050" y="0"/>
                  </a:moveTo>
                  <a:lnTo>
                    <a:pt x="0" y="0"/>
                  </a:lnTo>
                  <a:lnTo>
                    <a:pt x="0" y="5839485"/>
                  </a:lnTo>
                  <a:lnTo>
                    <a:pt x="19050" y="5839485"/>
                  </a:lnTo>
                  <a:lnTo>
                    <a:pt x="19050" y="0"/>
                  </a:lnTo>
                  <a:close/>
                </a:path>
                <a:path w="6112509" h="5840095">
                  <a:moveTo>
                    <a:pt x="6111887" y="0"/>
                  </a:moveTo>
                  <a:lnTo>
                    <a:pt x="6092825" y="0"/>
                  </a:lnTo>
                  <a:lnTo>
                    <a:pt x="6092825" y="5839485"/>
                  </a:lnTo>
                  <a:lnTo>
                    <a:pt x="6111887" y="5839485"/>
                  </a:lnTo>
                  <a:lnTo>
                    <a:pt x="6111887" y="0"/>
                  </a:lnTo>
                  <a:close/>
                </a:path>
              </a:pathLst>
            </a:custGeom>
            <a:solidFill>
              <a:srgbClr val="000000"/>
            </a:solidFill>
          </p:spPr>
          <p:txBody>
            <a:bodyPr wrap="square" lIns="0" tIns="0" rIns="0" bIns="0" rtlCol="0"/>
            <a:lstStyle/>
            <a:p>
              <a:endParaRPr sz="1200"/>
            </a:p>
          </p:txBody>
        </p:sp>
      </p:grpSp>
      <p:sp>
        <p:nvSpPr>
          <p:cNvPr id="7" name="object 7"/>
          <p:cNvSpPr txBox="1"/>
          <p:nvPr/>
        </p:nvSpPr>
        <p:spPr>
          <a:xfrm>
            <a:off x="377996" y="2247165"/>
            <a:ext cx="1981200" cy="41898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wrap="square" lIns="0" tIns="8467" rIns="0" bIns="0" rtlCol="0">
            <a:spAutoFit/>
          </a:bodyPr>
          <a:lstStyle/>
          <a:p>
            <a:pPr marL="8467">
              <a:spcBef>
                <a:spcPts val="67"/>
              </a:spcBef>
            </a:pPr>
            <a:r>
              <a:rPr lang="en-US" sz="2667" spc="-40" dirty="0">
                <a:latin typeface="Perpetua" panose="02020502060401020303" pitchFamily="18" charset="0"/>
                <a:cs typeface="Arial"/>
              </a:rPr>
              <a:t>       GRC </a:t>
            </a:r>
            <a:endParaRPr sz="2667" dirty="0">
              <a:latin typeface="Perpetua" panose="02020502060401020303" pitchFamily="18" charset="0"/>
              <a:cs typeface="Arial"/>
            </a:endParaRPr>
          </a:p>
        </p:txBody>
      </p:sp>
      <p:sp>
        <p:nvSpPr>
          <p:cNvPr id="8" name="object 8"/>
          <p:cNvSpPr txBox="1">
            <a:spLocks noGrp="1"/>
          </p:cNvSpPr>
          <p:nvPr>
            <p:ph type="title"/>
          </p:nvPr>
        </p:nvSpPr>
        <p:spPr>
          <a:xfrm>
            <a:off x="2407919" y="1264449"/>
            <a:ext cx="5212081" cy="439437"/>
          </a:xfrm>
          <a:prstGeom prst="rect">
            <a:avLst/>
          </a:prstGeom>
        </p:spPr>
        <p:txBody>
          <a:bodyPr vert="horz" wrap="square" lIns="0" tIns="8467" rIns="0" bIns="0" rtlCol="0" anchor="ctr">
            <a:spAutoFit/>
          </a:bodyPr>
          <a:lstStyle/>
          <a:p>
            <a:pPr marL="8467">
              <a:lnSpc>
                <a:spcPct val="100000"/>
              </a:lnSpc>
              <a:spcBef>
                <a:spcPts val="67"/>
              </a:spcBef>
            </a:pPr>
            <a:r>
              <a:rPr lang="en-US" spc="210" dirty="0"/>
              <a:t>Overall Description</a:t>
            </a:r>
            <a:endParaRPr spc="173" dirty="0"/>
          </a:p>
        </p:txBody>
      </p:sp>
      <p:sp>
        <p:nvSpPr>
          <p:cNvPr id="9" name="object 9"/>
          <p:cNvSpPr txBox="1"/>
          <p:nvPr/>
        </p:nvSpPr>
        <p:spPr>
          <a:xfrm>
            <a:off x="3412987" y="2237769"/>
            <a:ext cx="2242247" cy="41898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wrap="square" lIns="0" tIns="8467" rIns="0" bIns="0" rtlCol="0">
            <a:spAutoFit/>
          </a:bodyPr>
          <a:lstStyle/>
          <a:p>
            <a:pPr marL="8467">
              <a:spcBef>
                <a:spcPts val="67"/>
              </a:spcBef>
            </a:pPr>
            <a:r>
              <a:rPr lang="en-US" sz="2667" spc="-40" dirty="0">
                <a:latin typeface="Perpetua" panose="02020502060401020303" pitchFamily="18" charset="0"/>
                <a:cs typeface="Arial"/>
              </a:rPr>
              <a:t>        Proctor</a:t>
            </a:r>
            <a:endParaRPr sz="2667" dirty="0">
              <a:latin typeface="Perpetua" panose="02020502060401020303" pitchFamily="18" charset="0"/>
              <a:cs typeface="Arial"/>
            </a:endParaRPr>
          </a:p>
        </p:txBody>
      </p:sp>
      <p:sp>
        <p:nvSpPr>
          <p:cNvPr id="10" name="object 10"/>
          <p:cNvSpPr txBox="1"/>
          <p:nvPr/>
        </p:nvSpPr>
        <p:spPr>
          <a:xfrm>
            <a:off x="9572979" y="2287969"/>
            <a:ext cx="2087000" cy="418983"/>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wrap="square" lIns="0" tIns="8467" rIns="0" bIns="0" rtlCol="0">
            <a:spAutoFit/>
          </a:bodyPr>
          <a:lstStyle/>
          <a:p>
            <a:pPr marL="8467">
              <a:spcBef>
                <a:spcPts val="67"/>
              </a:spcBef>
            </a:pPr>
            <a:r>
              <a:rPr lang="en-US" sz="2667" spc="-40" dirty="0">
                <a:latin typeface="Perpetua" panose="02020502060401020303" pitchFamily="18" charset="0"/>
                <a:cs typeface="Arial"/>
              </a:rPr>
              <a:t>Student Module</a:t>
            </a:r>
            <a:endParaRPr sz="2667" dirty="0">
              <a:latin typeface="Perpetua" panose="02020502060401020303" pitchFamily="18" charset="0"/>
              <a:cs typeface="Arial"/>
            </a:endParaRPr>
          </a:p>
        </p:txBody>
      </p:sp>
      <p:sp>
        <p:nvSpPr>
          <p:cNvPr id="17" name="TextBox 16">
            <a:extLst>
              <a:ext uri="{FF2B5EF4-FFF2-40B4-BE49-F238E27FC236}">
                <a16:creationId xmlns:a16="http://schemas.microsoft.com/office/drawing/2014/main" id="{04D7A08E-6DDF-4DC4-9515-D8AF7BF26F9A}"/>
              </a:ext>
            </a:extLst>
          </p:cNvPr>
          <p:cNvSpPr txBox="1"/>
          <p:nvPr/>
        </p:nvSpPr>
        <p:spPr>
          <a:xfrm>
            <a:off x="35475" y="2968335"/>
            <a:ext cx="2888711" cy="3785652"/>
          </a:xfrm>
          <a:prstGeom prst="rect">
            <a:avLst/>
          </a:prstGeom>
          <a:noFill/>
        </p:spPr>
        <p:txBody>
          <a:bodyPr wrap="square" rtlCol="0">
            <a:spAutoFit/>
          </a:bodyPr>
          <a:lstStyle/>
          <a:p>
            <a:pPr marL="190510" indent="-190510">
              <a:buFont typeface="Arial" panose="020B0604020202020204" pitchFamily="34" charset="0"/>
              <a:buChar char="•"/>
            </a:pPr>
            <a:r>
              <a:rPr lang="en-US" sz="2400" dirty="0">
                <a:latin typeface="Perpetua" panose="02020502060401020303" pitchFamily="18" charset="0"/>
              </a:rPr>
              <a:t>Login</a:t>
            </a:r>
          </a:p>
          <a:p>
            <a:pPr marL="190510" indent="-190510">
              <a:buFont typeface="Arial" panose="020B0604020202020204" pitchFamily="34" charset="0"/>
              <a:buChar char="•"/>
            </a:pPr>
            <a:r>
              <a:rPr lang="en-US" sz="2400" dirty="0">
                <a:latin typeface="Perpetua" panose="02020502060401020303" pitchFamily="18" charset="0"/>
              </a:rPr>
              <a:t>Manage own profile</a:t>
            </a:r>
          </a:p>
          <a:p>
            <a:pPr marL="190510" indent="-190510">
              <a:buFont typeface="Arial" panose="020B0604020202020204" pitchFamily="34" charset="0"/>
              <a:buChar char="•"/>
            </a:pPr>
            <a:r>
              <a:rPr lang="en-US" sz="2400" dirty="0">
                <a:latin typeface="Perpetua" panose="02020502060401020303" pitchFamily="18" charset="0"/>
              </a:rPr>
              <a:t>Dashboard</a:t>
            </a:r>
          </a:p>
          <a:p>
            <a:pPr marL="190510" indent="-190510">
              <a:buFont typeface="Arial" panose="020B0604020202020204" pitchFamily="34" charset="0"/>
              <a:buChar char="•"/>
            </a:pPr>
            <a:r>
              <a:rPr lang="en-US" sz="2400" dirty="0" smtClean="0">
                <a:latin typeface="Perpetua" panose="02020502060401020303" pitchFamily="18" charset="0"/>
              </a:rPr>
              <a:t>See Student complains lists</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a:latin typeface="Perpetua" panose="02020502060401020303" pitchFamily="18" charset="0"/>
              </a:rPr>
              <a:t>Manage </a:t>
            </a:r>
            <a:r>
              <a:rPr lang="en-US" sz="2400" dirty="0" smtClean="0">
                <a:latin typeface="Perpetua" panose="02020502060401020303" pitchFamily="18" charset="0"/>
              </a:rPr>
              <a:t>department</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a:latin typeface="Perpetua" panose="02020502060401020303" pitchFamily="18" charset="0"/>
              </a:rPr>
              <a:t>Manage </a:t>
            </a:r>
            <a:r>
              <a:rPr lang="en-US" sz="2400" dirty="0" smtClean="0">
                <a:latin typeface="Perpetua" panose="02020502060401020303" pitchFamily="18" charset="0"/>
              </a:rPr>
              <a:t>proctor</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smtClean="0">
                <a:latin typeface="Perpetua" panose="02020502060401020303" pitchFamily="18" charset="0"/>
              </a:rPr>
              <a:t>Add student and department also</a:t>
            </a:r>
            <a:endParaRPr lang="en-US" sz="2400" dirty="0">
              <a:latin typeface="Perpetua" panose="02020502060401020303" pitchFamily="18" charset="0"/>
            </a:endParaRPr>
          </a:p>
          <a:p>
            <a:endParaRPr lang="en-US" sz="1200" dirty="0"/>
          </a:p>
          <a:p>
            <a:endParaRPr lang="en-US" sz="1200" dirty="0"/>
          </a:p>
        </p:txBody>
      </p:sp>
      <p:sp>
        <p:nvSpPr>
          <p:cNvPr id="19" name="TextBox 18">
            <a:extLst>
              <a:ext uri="{FF2B5EF4-FFF2-40B4-BE49-F238E27FC236}">
                <a16:creationId xmlns:a16="http://schemas.microsoft.com/office/drawing/2014/main" id="{9FD6C7E6-BC6E-4B98-B4F3-7E968613C07D}"/>
              </a:ext>
            </a:extLst>
          </p:cNvPr>
          <p:cNvSpPr txBox="1"/>
          <p:nvPr/>
        </p:nvSpPr>
        <p:spPr>
          <a:xfrm>
            <a:off x="3539728" y="2888143"/>
            <a:ext cx="2276614" cy="5262979"/>
          </a:xfrm>
          <a:prstGeom prst="rect">
            <a:avLst/>
          </a:prstGeom>
          <a:noFill/>
        </p:spPr>
        <p:txBody>
          <a:bodyPr wrap="square" rtlCol="0">
            <a:spAutoFit/>
          </a:bodyPr>
          <a:lstStyle/>
          <a:p>
            <a:pPr marL="190510" indent="-190510">
              <a:buFont typeface="Arial" panose="020B0604020202020204" pitchFamily="34" charset="0"/>
              <a:buChar char="•"/>
            </a:pPr>
            <a:r>
              <a:rPr lang="en-US" sz="2400" dirty="0">
                <a:latin typeface="Perpetua" panose="02020502060401020303" pitchFamily="18" charset="0"/>
              </a:rPr>
              <a:t>Login</a:t>
            </a:r>
          </a:p>
          <a:p>
            <a:pPr marL="190510" indent="-190510">
              <a:buFont typeface="Arial" panose="020B0604020202020204" pitchFamily="34" charset="0"/>
              <a:buChar char="•"/>
            </a:pPr>
            <a:r>
              <a:rPr lang="en-US" sz="2400" dirty="0">
                <a:latin typeface="Perpetua" panose="02020502060401020303" pitchFamily="18" charset="0"/>
              </a:rPr>
              <a:t>Manage own profile</a:t>
            </a:r>
          </a:p>
          <a:p>
            <a:pPr marL="190510" indent="-190510">
              <a:buFont typeface="Arial" panose="020B0604020202020204" pitchFamily="34" charset="0"/>
              <a:buChar char="•"/>
            </a:pPr>
            <a:r>
              <a:rPr lang="en-US" sz="2400" dirty="0">
                <a:latin typeface="Perpetua" panose="02020502060401020303" pitchFamily="18" charset="0"/>
              </a:rPr>
              <a:t>Dashboard</a:t>
            </a:r>
          </a:p>
          <a:p>
            <a:pPr marL="190510" indent="-190510">
              <a:buFont typeface="Arial" panose="020B0604020202020204" pitchFamily="34" charset="0"/>
              <a:buChar char="•"/>
            </a:pPr>
            <a:r>
              <a:rPr lang="en-US" sz="2400" dirty="0" smtClean="0">
                <a:latin typeface="Perpetua" panose="02020502060401020303" pitchFamily="18" charset="0"/>
              </a:rPr>
              <a:t>See Student details</a:t>
            </a:r>
          </a:p>
          <a:p>
            <a:pPr marL="190510" indent="-190510">
              <a:buFont typeface="Arial" panose="020B0604020202020204" pitchFamily="34" charset="0"/>
              <a:buChar char="•"/>
            </a:pPr>
            <a:r>
              <a:rPr lang="en-US" sz="2400" dirty="0" smtClean="0">
                <a:latin typeface="Perpetua" panose="02020502060401020303" pitchFamily="18" charset="0"/>
              </a:rPr>
              <a:t>See Student complains</a:t>
            </a:r>
          </a:p>
          <a:p>
            <a:pPr marL="190510" indent="-190510">
              <a:buFont typeface="Arial" panose="020B0604020202020204" pitchFamily="34" charset="0"/>
              <a:buChar char="•"/>
            </a:pPr>
            <a:r>
              <a:rPr lang="en-US" sz="2400" dirty="0">
                <a:latin typeface="Perpetua" panose="02020502060401020303" pitchFamily="18" charset="0"/>
              </a:rPr>
              <a:t>Manage department</a:t>
            </a:r>
          </a:p>
          <a:p>
            <a:pPr marL="190510" indent="-190510">
              <a:buFont typeface="Arial" panose="020B0604020202020204" pitchFamily="34" charset="0"/>
              <a:buChar char="•"/>
            </a:pPr>
            <a:endParaRPr lang="en-US" sz="2400" dirty="0" smtClean="0">
              <a:latin typeface="Perpetua" panose="02020502060401020303" pitchFamily="18" charset="0"/>
            </a:endParaRPr>
          </a:p>
          <a:p>
            <a:endParaRPr lang="en-US" sz="2400" dirty="0">
              <a:latin typeface="Perpetua" panose="02020502060401020303" pitchFamily="18" charset="0"/>
            </a:endParaRPr>
          </a:p>
          <a:p>
            <a:pPr marL="190510" indent="-190510">
              <a:buFont typeface="Arial" panose="020B0604020202020204" pitchFamily="34" charset="0"/>
              <a:buChar char="•"/>
            </a:pPr>
            <a:endParaRPr lang="en-US" sz="2400" dirty="0">
              <a:latin typeface="Perpetua" panose="02020502060401020303" pitchFamily="18" charset="0"/>
            </a:endParaRPr>
          </a:p>
          <a:p>
            <a:pPr marL="190510" indent="-190510">
              <a:buFont typeface="Arial" panose="020B0604020202020204" pitchFamily="34" charset="0"/>
              <a:buChar char="•"/>
            </a:pPr>
            <a:endParaRPr lang="en-US" sz="2400" dirty="0">
              <a:latin typeface="Perpetua" panose="02020502060401020303" pitchFamily="18" charset="0"/>
            </a:endParaRPr>
          </a:p>
        </p:txBody>
      </p:sp>
      <p:sp>
        <p:nvSpPr>
          <p:cNvPr id="20" name="TextBox 19">
            <a:extLst>
              <a:ext uri="{FF2B5EF4-FFF2-40B4-BE49-F238E27FC236}">
                <a16:creationId xmlns:a16="http://schemas.microsoft.com/office/drawing/2014/main" id="{FE6F4FB0-BAED-41C9-9B5B-1F82AE529A9B}"/>
              </a:ext>
            </a:extLst>
          </p:cNvPr>
          <p:cNvSpPr txBox="1"/>
          <p:nvPr/>
        </p:nvSpPr>
        <p:spPr>
          <a:xfrm>
            <a:off x="9356071" y="2888143"/>
            <a:ext cx="2391483" cy="3785652"/>
          </a:xfrm>
          <a:prstGeom prst="rect">
            <a:avLst/>
          </a:prstGeom>
          <a:noFill/>
        </p:spPr>
        <p:txBody>
          <a:bodyPr wrap="square" rtlCol="0">
            <a:spAutoFit/>
          </a:bodyPr>
          <a:lstStyle/>
          <a:p>
            <a:pPr marL="190510" indent="-190510">
              <a:buFont typeface="Arial" panose="020B0604020202020204" pitchFamily="34" charset="0"/>
              <a:buChar char="•"/>
            </a:pPr>
            <a:r>
              <a:rPr lang="en-US" sz="2400" dirty="0">
                <a:latin typeface="Perpetua" panose="02020502060401020303" pitchFamily="18" charset="0"/>
              </a:rPr>
              <a:t>View own profile</a:t>
            </a:r>
          </a:p>
          <a:p>
            <a:pPr marL="190510" indent="-190510">
              <a:buFont typeface="Arial" panose="020B0604020202020204" pitchFamily="34" charset="0"/>
              <a:buChar char="•"/>
            </a:pPr>
            <a:r>
              <a:rPr lang="en-US" sz="2400" dirty="0" smtClean="0">
                <a:latin typeface="Perpetua" panose="02020502060401020303" pitchFamily="18" charset="0"/>
              </a:rPr>
              <a:t>Create complain</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smtClean="0">
                <a:latin typeface="Perpetua" panose="02020502060401020303" pitchFamily="18" charset="0"/>
              </a:rPr>
              <a:t>Upload complains file</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smtClean="0">
                <a:latin typeface="Perpetua" panose="02020502060401020303" pitchFamily="18" charset="0"/>
              </a:rPr>
              <a:t>View and </a:t>
            </a:r>
            <a:r>
              <a:rPr lang="en-US" sz="2400" dirty="0" err="1" smtClean="0">
                <a:latin typeface="Perpetua" panose="02020502060401020303" pitchFamily="18" charset="0"/>
              </a:rPr>
              <a:t>messageing</a:t>
            </a:r>
            <a:r>
              <a:rPr lang="en-US" sz="2400" dirty="0" smtClean="0">
                <a:latin typeface="Perpetua" panose="02020502060401020303" pitchFamily="18" charset="0"/>
              </a:rPr>
              <a:t> with admin</a:t>
            </a:r>
          </a:p>
          <a:p>
            <a:pPr marL="190510" indent="-190510">
              <a:buFont typeface="Arial" panose="020B0604020202020204" pitchFamily="34" charset="0"/>
              <a:buChar char="•"/>
            </a:pPr>
            <a:r>
              <a:rPr lang="en-US" sz="2400" dirty="0" smtClean="0">
                <a:latin typeface="Perpetua" panose="02020502060401020303" pitchFamily="18" charset="0"/>
              </a:rPr>
              <a:t>See complains status</a:t>
            </a:r>
            <a:endParaRPr lang="en-US" sz="2400" dirty="0">
              <a:latin typeface="Perpetua" panose="02020502060401020303" pitchFamily="18" charset="0"/>
            </a:endParaRPr>
          </a:p>
          <a:p>
            <a:endParaRPr lang="en-US" sz="1200" dirty="0"/>
          </a:p>
          <a:p>
            <a:endParaRPr lang="en-US" sz="1200" dirty="0"/>
          </a:p>
        </p:txBody>
      </p:sp>
      <p:cxnSp>
        <p:nvCxnSpPr>
          <p:cNvPr id="16" name="Straight Connector 15"/>
          <p:cNvCxnSpPr/>
          <p:nvPr/>
        </p:nvCxnSpPr>
        <p:spPr>
          <a:xfrm>
            <a:off x="9144134" y="2172258"/>
            <a:ext cx="22311" cy="4627703"/>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6502400" y="2244626"/>
            <a:ext cx="2235200" cy="41891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solidFill>
                  <a:schemeClr val="tx1"/>
                </a:solidFill>
              </a:rPr>
              <a:t>Department</a:t>
            </a:r>
          </a:p>
        </p:txBody>
      </p:sp>
      <p:sp>
        <p:nvSpPr>
          <p:cNvPr id="11" name="Rectangle 10"/>
          <p:cNvSpPr/>
          <p:nvPr/>
        </p:nvSpPr>
        <p:spPr>
          <a:xfrm>
            <a:off x="6456944" y="2968336"/>
            <a:ext cx="2438700" cy="4154984"/>
          </a:xfrm>
          <a:prstGeom prst="rect">
            <a:avLst/>
          </a:prstGeom>
        </p:spPr>
        <p:txBody>
          <a:bodyPr wrap="square">
            <a:spAutoFit/>
          </a:bodyPr>
          <a:lstStyle/>
          <a:p>
            <a:pPr marL="190510" indent="-190510">
              <a:buFont typeface="Arial" panose="020B0604020202020204" pitchFamily="34" charset="0"/>
              <a:buChar char="•"/>
            </a:pPr>
            <a:r>
              <a:rPr lang="en-US" sz="2400" dirty="0" smtClean="0">
                <a:latin typeface="Perpetua" panose="02020502060401020303" pitchFamily="18" charset="0"/>
              </a:rPr>
              <a:t>Login</a:t>
            </a:r>
            <a:endParaRPr lang="en-US" sz="2400" dirty="0">
              <a:latin typeface="Perpetua" panose="02020502060401020303" pitchFamily="18" charset="0"/>
            </a:endParaRPr>
          </a:p>
          <a:p>
            <a:pPr marL="190510" indent="-190510">
              <a:buFont typeface="Arial" panose="020B0604020202020204" pitchFamily="34" charset="0"/>
              <a:buChar char="•"/>
            </a:pPr>
            <a:r>
              <a:rPr lang="en-US" sz="2400" dirty="0">
                <a:latin typeface="Perpetua" panose="02020502060401020303" pitchFamily="18" charset="0"/>
              </a:rPr>
              <a:t>Dashboard</a:t>
            </a:r>
          </a:p>
          <a:p>
            <a:pPr marL="190510" indent="-190510">
              <a:buFont typeface="Arial" panose="020B0604020202020204" pitchFamily="34" charset="0"/>
              <a:buChar char="•"/>
            </a:pPr>
            <a:r>
              <a:rPr lang="en-US" sz="2400" dirty="0">
                <a:latin typeface="Perpetua" panose="02020502060401020303" pitchFamily="18" charset="0"/>
              </a:rPr>
              <a:t>See Student details</a:t>
            </a:r>
          </a:p>
          <a:p>
            <a:pPr marL="190510" indent="-190510">
              <a:buFont typeface="Arial" panose="020B0604020202020204" pitchFamily="34" charset="0"/>
              <a:buChar char="•"/>
            </a:pPr>
            <a:r>
              <a:rPr lang="en-US" sz="2400" dirty="0">
                <a:latin typeface="Perpetua" panose="02020502060401020303" pitchFamily="18" charset="0"/>
              </a:rPr>
              <a:t>See Student </a:t>
            </a:r>
            <a:r>
              <a:rPr lang="en-US" sz="2400" dirty="0" smtClean="0">
                <a:latin typeface="Perpetua" panose="02020502060401020303" pitchFamily="18" charset="0"/>
              </a:rPr>
              <a:t>complains</a:t>
            </a:r>
          </a:p>
          <a:p>
            <a:pPr marL="190510" indent="-190510">
              <a:buFont typeface="Arial" panose="020B0604020202020204" pitchFamily="34" charset="0"/>
              <a:buChar char="•"/>
            </a:pPr>
            <a:r>
              <a:rPr lang="en-US" sz="2400" dirty="0" smtClean="0">
                <a:latin typeface="Perpetua" panose="02020502060401020303" pitchFamily="18" charset="0"/>
              </a:rPr>
              <a:t>Add student</a:t>
            </a:r>
          </a:p>
          <a:p>
            <a:pPr marL="190510" indent="-190510">
              <a:buFont typeface="Arial" panose="020B0604020202020204" pitchFamily="34" charset="0"/>
              <a:buChar char="•"/>
            </a:pPr>
            <a:r>
              <a:rPr lang="en-US" sz="2400" dirty="0" smtClean="0">
                <a:latin typeface="Perpetua" panose="02020502060401020303" pitchFamily="18" charset="0"/>
              </a:rPr>
              <a:t>Solved  problem and if any problem transfer the other admin</a:t>
            </a:r>
          </a:p>
          <a:p>
            <a:pPr marL="190510" indent="-190510">
              <a:buFont typeface="Arial" panose="020B0604020202020204" pitchFamily="34" charset="0"/>
              <a:buChar char="•"/>
            </a:pPr>
            <a:endParaRPr lang="en-US" sz="2400" dirty="0">
              <a:latin typeface="Perpetua" panose="02020502060401020303" pitchFamily="18" charset="0"/>
            </a:endParaRPr>
          </a:p>
        </p:txBody>
      </p:sp>
    </p:spTree>
    <p:extLst>
      <p:ext uri="{BB962C8B-B14F-4D97-AF65-F5344CB8AC3E}">
        <p14:creationId xmlns:p14="http://schemas.microsoft.com/office/powerpoint/2010/main" val="185789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06563"/>
            <a:ext cx="7729728" cy="1188720"/>
          </a:xfrm>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379" y="1505243"/>
            <a:ext cx="9129932" cy="5219114"/>
          </a:xfrm>
        </p:spPr>
      </p:pic>
    </p:spTree>
    <p:extLst>
      <p:ext uri="{BB962C8B-B14F-4D97-AF65-F5344CB8AC3E}">
        <p14:creationId xmlns:p14="http://schemas.microsoft.com/office/powerpoint/2010/main" val="397468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 Diagram</a:t>
            </a:r>
            <a:endParaRPr lang="en-US" dirty="0"/>
          </a:p>
        </p:txBody>
      </p:sp>
      <p:pic>
        <p:nvPicPr>
          <p:cNvPr id="5" name="Picture 4"/>
          <p:cNvPicPr>
            <a:picLocks noChangeAspect="1"/>
          </p:cNvPicPr>
          <p:nvPr/>
        </p:nvPicPr>
        <p:blipFill>
          <a:blip r:embed="rId2"/>
          <a:stretch>
            <a:fillRect/>
          </a:stretch>
        </p:blipFill>
        <p:spPr>
          <a:xfrm>
            <a:off x="5249333" y="4270064"/>
            <a:ext cx="2099733" cy="1105054"/>
          </a:xfrm>
          <a:prstGeom prst="rect">
            <a:avLst/>
          </a:prstGeom>
        </p:spPr>
      </p:pic>
      <p:pic>
        <p:nvPicPr>
          <p:cNvPr id="7" name="Content Placeholder 6"/>
          <p:cNvPicPr>
            <a:picLocks noGrp="1" noChangeAspect="1"/>
          </p:cNvPicPr>
          <p:nvPr>
            <p:ph idx="1"/>
          </p:nvPr>
        </p:nvPicPr>
        <p:blipFill>
          <a:blip r:embed="rId3"/>
          <a:stretch>
            <a:fillRect/>
          </a:stretch>
        </p:blipFill>
        <p:spPr>
          <a:xfrm>
            <a:off x="2020711" y="3949602"/>
            <a:ext cx="8827911" cy="2620532"/>
          </a:xfrm>
          <a:prstGeom prst="rect">
            <a:avLst/>
          </a:prstGeom>
        </p:spPr>
      </p:pic>
      <p:sp>
        <p:nvSpPr>
          <p:cNvPr id="9" name="TextBox 8"/>
          <p:cNvSpPr txBox="1"/>
          <p:nvPr/>
        </p:nvSpPr>
        <p:spPr>
          <a:xfrm>
            <a:off x="1658452" y="2682175"/>
            <a:ext cx="1704622" cy="369332"/>
          </a:xfrm>
          <a:prstGeom prst="rect">
            <a:avLst/>
          </a:prstGeom>
          <a:solidFill>
            <a:schemeClr val="tx2">
              <a:lumMod val="40000"/>
              <a:lumOff val="60000"/>
            </a:schemeClr>
          </a:solidFill>
        </p:spPr>
        <p:txBody>
          <a:bodyPr wrap="square" rtlCol="0">
            <a:spAutoFit/>
          </a:bodyPr>
          <a:lstStyle/>
          <a:p>
            <a:r>
              <a:rPr lang="en-US" b="1"/>
              <a:t>Level 0 DFD</a:t>
            </a:r>
            <a:endParaRPr lang="en-US" dirty="0"/>
          </a:p>
        </p:txBody>
      </p:sp>
    </p:spTree>
    <p:extLst>
      <p:ext uri="{BB962C8B-B14F-4D97-AF65-F5344CB8AC3E}">
        <p14:creationId xmlns:p14="http://schemas.microsoft.com/office/powerpoint/2010/main" val="168379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59914" y="1535289"/>
            <a:ext cx="6963108" cy="4989689"/>
          </a:xfrm>
          <a:prstGeom prst="rect">
            <a:avLst/>
          </a:prstGeom>
        </p:spPr>
      </p:pic>
      <p:sp>
        <p:nvSpPr>
          <p:cNvPr id="6" name="TextBox 5"/>
          <p:cNvSpPr txBox="1"/>
          <p:nvPr/>
        </p:nvSpPr>
        <p:spPr>
          <a:xfrm>
            <a:off x="833241" y="1174044"/>
            <a:ext cx="1593870" cy="369332"/>
          </a:xfrm>
          <a:prstGeom prst="rect">
            <a:avLst/>
          </a:prstGeom>
          <a:solidFill>
            <a:schemeClr val="accent2">
              <a:lumMod val="40000"/>
              <a:lumOff val="60000"/>
            </a:schemeClr>
          </a:solidFill>
        </p:spPr>
        <p:txBody>
          <a:bodyPr wrap="square" rtlCol="0">
            <a:spAutoFit/>
          </a:bodyPr>
          <a:lstStyle/>
          <a:p>
            <a:r>
              <a:rPr lang="en-US" b="1">
                <a:solidFill>
                  <a:srgbClr val="000000"/>
                </a:solidFill>
                <a:latin typeface="Times New Roman" panose="02020603050405020304" pitchFamily="18" charset="0"/>
                <a:ea typeface="Calibri" panose="020F0502020204030204" pitchFamily="34" charset="0"/>
              </a:rPr>
              <a:t>Level 1</a:t>
            </a:r>
            <a:r>
              <a:rPr lang="en-US" b="1" spc="-15">
                <a:solidFill>
                  <a:srgbClr val="000000"/>
                </a:solidFill>
                <a:latin typeface="Times New Roman" panose="02020603050405020304" pitchFamily="18" charset="0"/>
                <a:ea typeface="Calibri" panose="020F0502020204030204" pitchFamily="34" charset="0"/>
              </a:rPr>
              <a:t> </a:t>
            </a:r>
            <a:r>
              <a:rPr lang="en-US" b="1">
                <a:solidFill>
                  <a:srgbClr val="000000"/>
                </a:solidFill>
                <a:latin typeface="Times New Roman" panose="02020603050405020304" pitchFamily="18" charset="0"/>
                <a:ea typeface="Calibri" panose="020F0502020204030204" pitchFamily="34" charset="0"/>
              </a:rPr>
              <a:t>DFD</a:t>
            </a:r>
            <a:endParaRPr lang="en-US" dirty="0"/>
          </a:p>
        </p:txBody>
      </p:sp>
    </p:spTree>
    <p:extLst>
      <p:ext uri="{BB962C8B-B14F-4D97-AF65-F5344CB8AC3E}">
        <p14:creationId xmlns:p14="http://schemas.microsoft.com/office/powerpoint/2010/main" val="24164027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681</TotalTime>
  <Words>1068</Words>
  <Application>Microsoft Office PowerPoint</Application>
  <PresentationFormat>Widescreen</PresentationFormat>
  <Paragraphs>129</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Gill Sans MT</vt:lpstr>
      <vt:lpstr>Noto Sans Symbols</vt:lpstr>
      <vt:lpstr>Perpetua</vt:lpstr>
      <vt:lpstr>Times New Roman</vt:lpstr>
      <vt:lpstr>Wingdings</vt:lpstr>
      <vt:lpstr>Parcel</vt:lpstr>
      <vt:lpstr>Online Grievance Redressal System  </vt:lpstr>
      <vt:lpstr>PowerPoint Presentation</vt:lpstr>
      <vt:lpstr>Overview</vt:lpstr>
      <vt:lpstr>Introduction</vt:lpstr>
      <vt:lpstr>Scope and Limitation</vt:lpstr>
      <vt:lpstr>Overall Description</vt:lpstr>
      <vt:lpstr>Use case diagram</vt:lpstr>
      <vt:lpstr>Data Flow Diagram</vt:lpstr>
      <vt:lpstr>PowerPoint Presentation</vt:lpstr>
      <vt:lpstr>ER Diagram </vt:lpstr>
      <vt:lpstr>Database Design</vt:lpstr>
      <vt:lpstr>PowerPoint Presentation</vt:lpstr>
      <vt:lpstr>PowerPoint Presentation</vt:lpstr>
      <vt:lpstr>PowerPoint Presentation</vt:lpstr>
      <vt:lpstr>PowerPoint Presentation</vt:lpstr>
      <vt:lpstr>PowerPoint Presentation</vt:lpstr>
      <vt:lpstr>Requirement Specifications </vt:lpstr>
      <vt:lpstr>Gantt Chart</vt:lpstr>
      <vt:lpstr>Sample Interfaces</vt:lpstr>
      <vt:lpstr>PowerPoint Presentation</vt:lpstr>
      <vt:lpstr>PowerPoint Presentation</vt:lpstr>
      <vt:lpstr>PowerPoint Presentation</vt:lpstr>
      <vt:lpstr>PowerPoint Presentation</vt:lpstr>
      <vt:lpstr>PowerPoint Presentation</vt:lpstr>
      <vt:lpstr>PowerPoint Presentation</vt:lpstr>
      <vt:lpstr>Literary Review</vt:lpstr>
      <vt:lpstr>Future Enhancements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Grievance Redressal System</dc:title>
  <dc:creator>User</dc:creator>
  <cp:lastModifiedBy>User</cp:lastModifiedBy>
  <cp:revision>30</cp:revision>
  <dcterms:created xsi:type="dcterms:W3CDTF">2022-08-20T13:46:15Z</dcterms:created>
  <dcterms:modified xsi:type="dcterms:W3CDTF">2022-08-28T18:18:15Z</dcterms:modified>
</cp:coreProperties>
</file>