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82" r:id="rId8"/>
    <p:sldId id="271" r:id="rId9"/>
    <p:sldId id="264" r:id="rId10"/>
    <p:sldId id="263" r:id="rId11"/>
    <p:sldId id="281" r:id="rId12"/>
    <p:sldId id="276"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pa ayat" initials="Ra" lastIdx="1" clrIdx="0">
    <p:extLst>
      <p:ext uri="{19B8F6BF-5375-455C-9EA6-DF929625EA0E}">
        <p15:presenceInfo xmlns:p15="http://schemas.microsoft.com/office/powerpoint/2012/main" userId="71670050d2f81a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repixit.com/online-grievance-redressal-syste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F8B2-CFE9-4D89-B4C3-B0842FA265D7}"/>
              </a:ext>
            </a:extLst>
          </p:cNvPr>
          <p:cNvSpPr>
            <a:spLocks noGrp="1"/>
          </p:cNvSpPr>
          <p:nvPr>
            <p:ph type="title"/>
          </p:nvPr>
        </p:nvSpPr>
        <p:spPr>
          <a:xfrm>
            <a:off x="2831382" y="666135"/>
            <a:ext cx="7915275" cy="1485900"/>
          </a:xfrm>
        </p:spPr>
        <p:txBody>
          <a:bodyPr>
            <a:normAutofit/>
          </a:bodyPr>
          <a:lstStyle/>
          <a:p>
            <a:r>
              <a:rPr lang="en-US" sz="3600" b="1" dirty="0">
                <a:solidFill>
                  <a:srgbClr val="002060"/>
                </a:solidFill>
              </a:rPr>
              <a:t>Online Grievance </a:t>
            </a:r>
            <a:r>
              <a:rPr lang="en-US" sz="3600" dirty="0">
                <a:solidFill>
                  <a:srgbClr val="002060"/>
                </a:solidFill>
                <a:latin typeface="arial" panose="020B0604020202020204" pitchFamily="34" charset="0"/>
              </a:rPr>
              <a:t>R</a:t>
            </a:r>
            <a:r>
              <a:rPr lang="en-US" sz="3600" i="0" dirty="0">
                <a:solidFill>
                  <a:srgbClr val="002060"/>
                </a:solidFill>
                <a:effectLst/>
                <a:latin typeface="arial" panose="020B0604020202020204" pitchFamily="34" charset="0"/>
              </a:rPr>
              <a:t>edressal </a:t>
            </a:r>
            <a:r>
              <a:rPr lang="en-US" sz="3600" b="1" dirty="0">
                <a:solidFill>
                  <a:srgbClr val="002060"/>
                </a:solidFill>
              </a:rPr>
              <a:t>System</a:t>
            </a:r>
            <a:r>
              <a:rPr lang="en-US" sz="3600" dirty="0">
                <a:solidFill>
                  <a:srgbClr val="002060"/>
                </a:solidFill>
              </a:rPr>
              <a:t> </a:t>
            </a:r>
          </a:p>
        </p:txBody>
      </p:sp>
      <p:sp>
        <p:nvSpPr>
          <p:cNvPr id="3" name="Subtitle 2">
            <a:extLst>
              <a:ext uri="{FF2B5EF4-FFF2-40B4-BE49-F238E27FC236}">
                <a16:creationId xmlns:a16="http://schemas.microsoft.com/office/drawing/2014/main" id="{20752F4A-9FF9-4C0B-AAF4-5C173273BE30}"/>
              </a:ext>
            </a:extLst>
          </p:cNvPr>
          <p:cNvSpPr>
            <a:spLocks noGrp="1"/>
          </p:cNvSpPr>
          <p:nvPr>
            <p:ph sz="half" idx="1"/>
          </p:nvPr>
        </p:nvSpPr>
        <p:spPr>
          <a:xfrm>
            <a:off x="1371600" y="3190875"/>
            <a:ext cx="4447786" cy="2676525"/>
          </a:xfrm>
        </p:spPr>
        <p:txBody>
          <a:bodyPr>
            <a:normAutofit/>
          </a:bodyPr>
          <a:lstStyle/>
          <a:p>
            <a:pPr marL="0" indent="0" algn="ctr">
              <a:buNone/>
            </a:pPr>
            <a:r>
              <a:rPr lang="en-US" dirty="0"/>
              <a:t>Submitted To: </a:t>
            </a:r>
          </a:p>
          <a:p>
            <a:pPr marL="0" indent="0" algn="ctr">
              <a:buNone/>
            </a:pPr>
            <a:r>
              <a:rPr lang="en-US" dirty="0"/>
              <a:t>                                                                                               Muhammad </a:t>
            </a:r>
            <a:r>
              <a:rPr lang="en-US" dirty="0" err="1"/>
              <a:t>Masud</a:t>
            </a:r>
            <a:r>
              <a:rPr lang="en-US" dirty="0"/>
              <a:t> Tarek                                                         Head Of The Department CSE</a:t>
            </a:r>
          </a:p>
          <a:p>
            <a:pPr marL="0" indent="0" algn="ctr">
              <a:buNone/>
            </a:pPr>
            <a:r>
              <a:rPr lang="en-US" dirty="0"/>
              <a:t>State University Of Bangladesh</a:t>
            </a:r>
          </a:p>
          <a:p>
            <a:endParaRPr lang="en-US" dirty="0"/>
          </a:p>
        </p:txBody>
      </p:sp>
      <p:sp>
        <p:nvSpPr>
          <p:cNvPr id="4" name="Content Placeholder 3">
            <a:extLst>
              <a:ext uri="{FF2B5EF4-FFF2-40B4-BE49-F238E27FC236}">
                <a16:creationId xmlns:a16="http://schemas.microsoft.com/office/drawing/2014/main" id="{408A8A58-B9EF-49BB-9203-8D9A0CEFD71C}"/>
              </a:ext>
            </a:extLst>
          </p:cNvPr>
          <p:cNvSpPr>
            <a:spLocks noGrp="1"/>
          </p:cNvSpPr>
          <p:nvPr>
            <p:ph sz="half" idx="2"/>
          </p:nvPr>
        </p:nvSpPr>
        <p:spPr>
          <a:xfrm>
            <a:off x="6525403" y="2867025"/>
            <a:ext cx="4447786" cy="3000376"/>
          </a:xfrm>
        </p:spPr>
        <p:txBody>
          <a:bodyPr>
            <a:normAutofit/>
          </a:bodyPr>
          <a:lstStyle/>
          <a:p>
            <a:pPr marL="0" indent="0" algn="ctr">
              <a:buNone/>
            </a:pPr>
            <a:r>
              <a:rPr lang="en-US" dirty="0"/>
              <a:t>Submitted By:</a:t>
            </a:r>
          </a:p>
          <a:p>
            <a:pPr marL="0" indent="0" algn="ctr">
              <a:buNone/>
            </a:pPr>
            <a:r>
              <a:rPr lang="en-US" dirty="0" err="1"/>
              <a:t>Rubyat</a:t>
            </a:r>
            <a:r>
              <a:rPr lang="en-US" dirty="0"/>
              <a:t> </a:t>
            </a:r>
            <a:r>
              <a:rPr lang="en-US" dirty="0" err="1"/>
              <a:t>jesmin</a:t>
            </a:r>
            <a:r>
              <a:rPr lang="en-US" dirty="0"/>
              <a:t> </a:t>
            </a:r>
            <a:r>
              <a:rPr lang="en-US" dirty="0" err="1"/>
              <a:t>Shammi</a:t>
            </a:r>
            <a:endParaRPr lang="en-US" dirty="0"/>
          </a:p>
          <a:p>
            <a:pPr marL="0" indent="0" algn="ctr">
              <a:buNone/>
            </a:pPr>
            <a:r>
              <a:rPr lang="en-US" dirty="0"/>
              <a:t>UG02-47-18-034</a:t>
            </a:r>
          </a:p>
          <a:p>
            <a:pPr marL="0" indent="0" algn="ctr">
              <a:buNone/>
            </a:pPr>
            <a:r>
              <a:rPr lang="en-US" dirty="0"/>
              <a:t> </a:t>
            </a:r>
            <a:r>
              <a:rPr lang="en-US" dirty="0" err="1"/>
              <a:t>Tasnova</a:t>
            </a:r>
            <a:r>
              <a:rPr lang="en-US" dirty="0"/>
              <a:t> </a:t>
            </a:r>
            <a:r>
              <a:rPr lang="en-US" dirty="0" err="1"/>
              <a:t>Tasnim</a:t>
            </a:r>
            <a:r>
              <a:rPr lang="en-US" dirty="0"/>
              <a:t> </a:t>
            </a:r>
          </a:p>
          <a:p>
            <a:pPr marL="0" indent="0" algn="ctr">
              <a:buNone/>
            </a:pPr>
            <a:r>
              <a:rPr lang="en-US" dirty="0"/>
              <a:t>UG02-47-18-012</a:t>
            </a:r>
          </a:p>
          <a:p>
            <a:pPr marL="0" indent="0" algn="ctr">
              <a:buNone/>
            </a:pPr>
            <a:endParaRPr lang="en-US" dirty="0"/>
          </a:p>
          <a:p>
            <a:endParaRPr lang="en-US" dirty="0"/>
          </a:p>
        </p:txBody>
      </p:sp>
    </p:spTree>
    <p:extLst>
      <p:ext uri="{BB962C8B-B14F-4D97-AF65-F5344CB8AC3E}">
        <p14:creationId xmlns:p14="http://schemas.microsoft.com/office/powerpoint/2010/main" val="3262037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841AF-5F16-4C07-B8C7-48013F288815}"/>
              </a:ext>
            </a:extLst>
          </p:cNvPr>
          <p:cNvSpPr>
            <a:spLocks noGrp="1"/>
          </p:cNvSpPr>
          <p:nvPr>
            <p:ph type="title"/>
          </p:nvPr>
        </p:nvSpPr>
        <p:spPr/>
        <p:txBody>
          <a:bodyPr>
            <a:normAutofit/>
          </a:bodyPr>
          <a:lstStyle/>
          <a:p>
            <a:r>
              <a:rPr lang="en" sz="3600" dirty="0">
                <a:solidFill>
                  <a:srgbClr val="002060"/>
                </a:solidFill>
              </a:rPr>
              <a:t>Project Cost</a:t>
            </a:r>
            <a:endParaRPr lang="en-US" sz="3600" dirty="0">
              <a:solidFill>
                <a:srgbClr val="002060"/>
              </a:solidFill>
            </a:endParaRPr>
          </a:p>
        </p:txBody>
      </p:sp>
      <p:sp>
        <p:nvSpPr>
          <p:cNvPr id="6" name="Content Placeholder 5">
            <a:extLst>
              <a:ext uri="{FF2B5EF4-FFF2-40B4-BE49-F238E27FC236}">
                <a16:creationId xmlns:a16="http://schemas.microsoft.com/office/drawing/2014/main" id="{4D4429C0-2C4F-45C4-86C6-6BF506346A98}"/>
              </a:ext>
            </a:extLst>
          </p:cNvPr>
          <p:cNvSpPr>
            <a:spLocks noGrp="1"/>
          </p:cNvSpPr>
          <p:nvPr>
            <p:ph idx="1"/>
          </p:nvPr>
        </p:nvSpPr>
        <p:spPr/>
        <p:txBody>
          <a:bodyPr/>
          <a:lstStyle/>
          <a:p>
            <a:pPr marL="469900" lvl="0" indent="-342900" algn="l" rtl="0">
              <a:spcBef>
                <a:spcPts val="0"/>
              </a:spcBef>
              <a:spcAft>
                <a:spcPts val="0"/>
              </a:spcAft>
              <a:buSzPts val="1600"/>
              <a:buFont typeface="Wingdings" panose="05000000000000000000" pitchFamily="2" charset="2"/>
              <a:buChar char="Ø"/>
            </a:pPr>
            <a:r>
              <a:rPr lang="en-US" sz="2000" dirty="0"/>
              <a:t>Per  hour charge </a:t>
            </a:r>
            <a:r>
              <a:rPr lang="en-US" dirty="0"/>
              <a:t>25</a:t>
            </a:r>
            <a:r>
              <a:rPr lang="en-US" sz="2000" dirty="0"/>
              <a:t>0/-</a:t>
            </a:r>
          </a:p>
          <a:p>
            <a:pPr marL="457200" lvl="0" indent="0" algn="l" rtl="0">
              <a:spcBef>
                <a:spcPts val="1600"/>
              </a:spcBef>
              <a:spcAft>
                <a:spcPts val="0"/>
              </a:spcAft>
              <a:buNone/>
            </a:pPr>
            <a:r>
              <a:rPr lang="en-US" dirty="0"/>
              <a:t>728</a:t>
            </a:r>
            <a:r>
              <a:rPr lang="en-US" sz="2000" dirty="0"/>
              <a:t>(hour)*</a:t>
            </a:r>
            <a:r>
              <a:rPr lang="en-US" dirty="0"/>
              <a:t>25</a:t>
            </a:r>
            <a:r>
              <a:rPr lang="en-US" sz="2000" dirty="0"/>
              <a:t>0 = </a:t>
            </a:r>
            <a:r>
              <a:rPr lang="en-US" dirty="0"/>
              <a:t>182,0</a:t>
            </a:r>
            <a:r>
              <a:rPr lang="en-US" sz="2000" dirty="0"/>
              <a:t>00/-</a:t>
            </a:r>
          </a:p>
          <a:p>
            <a:pPr marL="469900" lvl="0" indent="-342900" algn="l" rtl="0">
              <a:spcBef>
                <a:spcPts val="1600"/>
              </a:spcBef>
              <a:spcAft>
                <a:spcPts val="0"/>
              </a:spcAft>
              <a:buSzPts val="1600"/>
              <a:buFont typeface="Wingdings" panose="05000000000000000000" pitchFamily="2" charset="2"/>
              <a:buChar char="Ø"/>
            </a:pPr>
            <a:r>
              <a:rPr lang="en-US" sz="2000" dirty="0"/>
              <a:t>Server Cost 2,000/-</a:t>
            </a:r>
          </a:p>
          <a:p>
            <a:pPr marL="469900" lvl="0" indent="-342900" algn="l" rtl="0">
              <a:spcBef>
                <a:spcPts val="1600"/>
              </a:spcBef>
              <a:spcAft>
                <a:spcPts val="0"/>
              </a:spcAft>
              <a:buSzPts val="1600"/>
              <a:buFont typeface="Wingdings" panose="05000000000000000000" pitchFamily="2" charset="2"/>
              <a:buChar char="Ø"/>
            </a:pPr>
            <a:r>
              <a:rPr lang="en-US" sz="2000" dirty="0"/>
              <a:t>Domain Cost 1,000/-</a:t>
            </a:r>
          </a:p>
          <a:p>
            <a:pPr marL="0" lvl="0" indent="0" algn="l" rtl="0">
              <a:spcBef>
                <a:spcPts val="1600"/>
              </a:spcBef>
              <a:spcAft>
                <a:spcPts val="0"/>
              </a:spcAft>
              <a:buNone/>
            </a:pPr>
            <a:r>
              <a:rPr lang="en-US" sz="2000" dirty="0"/>
              <a:t> </a:t>
            </a:r>
          </a:p>
          <a:p>
            <a:pPr marL="0" lvl="0" indent="0" algn="l" rtl="0">
              <a:spcBef>
                <a:spcPts val="1600"/>
              </a:spcBef>
              <a:spcAft>
                <a:spcPts val="1600"/>
              </a:spcAft>
              <a:buNone/>
            </a:pPr>
            <a:r>
              <a:rPr lang="en-US" sz="2400" b="1" dirty="0"/>
              <a:t>Total Cost =  185,000 /-</a:t>
            </a:r>
          </a:p>
          <a:p>
            <a:endParaRPr lang="en-US" dirty="0"/>
          </a:p>
        </p:txBody>
      </p:sp>
    </p:spTree>
    <p:extLst>
      <p:ext uri="{BB962C8B-B14F-4D97-AF65-F5344CB8AC3E}">
        <p14:creationId xmlns:p14="http://schemas.microsoft.com/office/powerpoint/2010/main" val="198200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59B-CEBA-43A8-9FCE-4F8F75E99A27}"/>
              </a:ext>
            </a:extLst>
          </p:cNvPr>
          <p:cNvSpPr>
            <a:spLocks noGrp="1"/>
          </p:cNvSpPr>
          <p:nvPr>
            <p:ph type="title"/>
          </p:nvPr>
        </p:nvSpPr>
        <p:spPr/>
        <p:txBody>
          <a:bodyPr>
            <a:normAutofit/>
          </a:bodyPr>
          <a:lstStyle/>
          <a:p>
            <a:r>
              <a:rPr lang="en-US" sz="3600" b="0" i="0" u="none" dirty="0">
                <a:solidFill>
                  <a:srgbClr val="002060"/>
                </a:solidFill>
                <a:latin typeface="Arial" panose="02020603050405020304" pitchFamily="18" charset="0"/>
                <a:cs typeface="Arial" panose="02020603050405020304" pitchFamily="18" charset="0"/>
              </a:rPr>
              <a:t>Grievance redressal system Gantt  chart</a:t>
            </a:r>
            <a:endParaRPr lang="en-US" sz="3600" dirty="0">
              <a:solidFill>
                <a:srgbClr val="002060"/>
              </a:solidFill>
            </a:endParaRPr>
          </a:p>
        </p:txBody>
      </p:sp>
      <p:pic>
        <p:nvPicPr>
          <p:cNvPr id="6" name="Content Placeholder 5" descr="Chart, waterfall chart&#10;&#10;Description automatically generated">
            <a:extLst>
              <a:ext uri="{FF2B5EF4-FFF2-40B4-BE49-F238E27FC236}">
                <a16:creationId xmlns:a16="http://schemas.microsoft.com/office/drawing/2014/main" id="{098020C6-CC6E-4993-F899-A2E479C13275}"/>
              </a:ext>
            </a:extLst>
          </p:cNvPr>
          <p:cNvPicPr>
            <a:picLocks noGrp="1" noChangeAspect="1"/>
          </p:cNvPicPr>
          <p:nvPr>
            <p:ph idx="1"/>
          </p:nvPr>
        </p:nvPicPr>
        <p:blipFill>
          <a:blip r:embed="rId2"/>
          <a:stretch>
            <a:fillRect/>
          </a:stretch>
        </p:blipFill>
        <p:spPr>
          <a:xfrm>
            <a:off x="1371600" y="2432822"/>
            <a:ext cx="9601200" cy="3287755"/>
          </a:xfrm>
        </p:spPr>
      </p:pic>
    </p:spTree>
    <p:extLst>
      <p:ext uri="{BB962C8B-B14F-4D97-AF65-F5344CB8AC3E}">
        <p14:creationId xmlns:p14="http://schemas.microsoft.com/office/powerpoint/2010/main" val="393401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1F487C"/>
                </a:solidFill>
                <a:latin typeface="Verdana" panose="020B0604030504040204" pitchFamily="34" charset="0"/>
                <a:ea typeface="Verdana" panose="020B0604030504040204" pitchFamily="34" charset="0"/>
                <a:cs typeface="Verdana" panose="020B0604030504040204" pitchFamily="34" charset="0"/>
              </a:rPr>
              <a:t>Conclusion</a:t>
            </a:r>
            <a:br>
              <a:rPr lang="en-US" sz="3600" dirty="0">
                <a:latin typeface="Verdana" panose="020B0604030504040204" pitchFamily="34" charset="0"/>
                <a:ea typeface="Verdana" panose="020B0604030504040204" pitchFamily="34" charset="0"/>
                <a:cs typeface="Verdana" panose="020B0604030504040204" pitchFamily="34" charset="0"/>
              </a:rPr>
            </a:br>
            <a:endParaRPr lang="en-US" sz="3600" dirty="0"/>
          </a:p>
        </p:txBody>
      </p:sp>
      <p:sp>
        <p:nvSpPr>
          <p:cNvPr id="4" name="Rectangle 3"/>
          <p:cNvSpPr/>
          <p:nvPr/>
        </p:nvSpPr>
        <p:spPr>
          <a:xfrm>
            <a:off x="1371600" y="2400300"/>
            <a:ext cx="9601200" cy="2550955"/>
          </a:xfrm>
          <a:prstGeom prst="rect">
            <a:avLst/>
          </a:prstGeom>
        </p:spPr>
        <p:txBody>
          <a:bodyPr wrap="square">
            <a:spAutoFit/>
          </a:bodyPr>
          <a:lstStyle/>
          <a:p>
            <a:pPr>
              <a:spcBef>
                <a:spcPts val="15"/>
              </a:spcBef>
            </a:pPr>
            <a:r>
              <a:rPr lang="en-US" sz="2750" b="1" dirty="0">
                <a:latin typeface="Verdana" panose="020B0604030504040204" pitchFamily="34" charset="0"/>
                <a:ea typeface="Verdana" panose="020B0604030504040204" pitchFamily="34" charset="0"/>
                <a:cs typeface="Verdana" panose="020B0604030504040204" pitchFamily="34" charset="0"/>
              </a:rPr>
              <a:t> </a:t>
            </a:r>
            <a:endParaRPr lang="en-US" sz="2000" spc="-10" dirty="0">
              <a:latin typeface="Verdana" panose="020B0604030504040204" pitchFamily="34" charset="0"/>
              <a:ea typeface="Verdana" panose="020B0604030504040204" pitchFamily="34" charset="0"/>
              <a:cs typeface="Verdana" panose="020B0604030504040204" pitchFamily="34" charset="0"/>
            </a:endParaRPr>
          </a:p>
          <a:p>
            <a:pPr marL="63500" marR="257175" algn="just">
              <a:lnSpc>
                <a:spcPct val="115000"/>
              </a:lnSpc>
              <a:spcBef>
                <a:spcPts val="133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This project work address </a:t>
            </a:r>
            <a:r>
              <a:rPr lang="en-US" sz="2000" dirty="0"/>
              <a:t>Grievance Redressal System</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in State University of Bangladesh, Dhaka. The system has the benefits of easy access because it will be developed as a platform independent web application, so the admin can maintain a proper contact with their users, which may be access anywhere.</a:t>
            </a:r>
          </a:p>
          <a:p>
            <a:pPr marR="0" lvl="1">
              <a:spcBef>
                <a:spcPts val="1010"/>
              </a:spcBef>
              <a:spcAft>
                <a:spcPts val="0"/>
              </a:spcAft>
              <a:buClr>
                <a:srgbClr val="1F487C"/>
              </a:buClr>
              <a:buSzPts val="1800"/>
              <a:tabLst>
                <a:tab pos="549910" algn="l"/>
              </a:tabLst>
            </a:pPr>
            <a:endParaRPr lang="en-US" sz="2800" kern="0" spc="-1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EE09A41-B3A7-4A4D-B2E6-7E602C298DDA}"/>
              </a:ext>
            </a:extLst>
          </p:cNvPr>
          <p:cNvPicPr>
            <a:picLocks noChangeAspect="1"/>
          </p:cNvPicPr>
          <p:nvPr/>
        </p:nvPicPr>
        <p:blipFill>
          <a:blip r:embed="rId2"/>
          <a:stretch>
            <a:fillRect/>
          </a:stretch>
        </p:blipFill>
        <p:spPr>
          <a:xfrm>
            <a:off x="5128531" y="4634333"/>
            <a:ext cx="3503839" cy="2103923"/>
          </a:xfrm>
          <a:prstGeom prst="rect">
            <a:avLst/>
          </a:prstGeom>
        </p:spPr>
      </p:pic>
    </p:spTree>
    <p:extLst>
      <p:ext uri="{BB962C8B-B14F-4D97-AF65-F5344CB8AC3E}">
        <p14:creationId xmlns:p14="http://schemas.microsoft.com/office/powerpoint/2010/main" val="35486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613A-A6C1-4181-A54B-E7894C56ACDF}"/>
              </a:ext>
            </a:extLst>
          </p:cNvPr>
          <p:cNvSpPr>
            <a:spLocks noGrp="1"/>
          </p:cNvSpPr>
          <p:nvPr>
            <p:ph type="title"/>
          </p:nvPr>
        </p:nvSpPr>
        <p:spPr>
          <a:xfrm>
            <a:off x="2286000" y="685800"/>
            <a:ext cx="8686799" cy="1485900"/>
          </a:xfrm>
        </p:spPr>
        <p:txBody>
          <a:bodyPr/>
          <a:lstStyle/>
          <a:p>
            <a:endParaRPr lang="en-US" dirty="0"/>
          </a:p>
        </p:txBody>
      </p:sp>
      <p:pic>
        <p:nvPicPr>
          <p:cNvPr id="5" name="Content Placeholder 4">
            <a:extLst>
              <a:ext uri="{FF2B5EF4-FFF2-40B4-BE49-F238E27FC236}">
                <a16:creationId xmlns:a16="http://schemas.microsoft.com/office/drawing/2014/main" id="{92220BEB-F3E1-4F43-8F0E-051709E707E6}"/>
              </a:ext>
            </a:extLst>
          </p:cNvPr>
          <p:cNvPicPr>
            <a:picLocks noGrp="1" noChangeAspect="1"/>
          </p:cNvPicPr>
          <p:nvPr>
            <p:ph idx="1"/>
          </p:nvPr>
        </p:nvPicPr>
        <p:blipFill>
          <a:blip r:embed="rId2"/>
          <a:stretch>
            <a:fillRect/>
          </a:stretch>
        </p:blipFill>
        <p:spPr>
          <a:xfrm>
            <a:off x="828650" y="495300"/>
            <a:ext cx="11201425" cy="6283325"/>
          </a:xfrm>
        </p:spPr>
      </p:pic>
    </p:spTree>
    <p:extLst>
      <p:ext uri="{BB962C8B-B14F-4D97-AF65-F5344CB8AC3E}">
        <p14:creationId xmlns:p14="http://schemas.microsoft.com/office/powerpoint/2010/main" val="87654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94FD-D1EF-410F-BFD7-AB4E5E27411F}"/>
              </a:ext>
            </a:extLst>
          </p:cNvPr>
          <p:cNvSpPr>
            <a:spLocks noGrp="1"/>
          </p:cNvSpPr>
          <p:nvPr>
            <p:ph type="title"/>
          </p:nvPr>
        </p:nvSpPr>
        <p:spPr/>
        <p:txBody>
          <a:bodyPr>
            <a:normAutofit/>
          </a:bodyPr>
          <a:lstStyle/>
          <a:p>
            <a:r>
              <a:rPr lang="en-US" sz="3200" dirty="0">
                <a:solidFill>
                  <a:srgbClr val="002060"/>
                </a:solidFill>
              </a:rPr>
              <a:t>INTRODUCTION</a:t>
            </a:r>
          </a:p>
        </p:txBody>
      </p:sp>
      <p:sp>
        <p:nvSpPr>
          <p:cNvPr id="3" name="Content Placeholder 2">
            <a:extLst>
              <a:ext uri="{FF2B5EF4-FFF2-40B4-BE49-F238E27FC236}">
                <a16:creationId xmlns:a16="http://schemas.microsoft.com/office/drawing/2014/main" id="{ED18FC6F-EFB0-49F9-A44E-E0DAA2A90AC1}"/>
              </a:ext>
            </a:extLst>
          </p:cNvPr>
          <p:cNvSpPr>
            <a:spLocks noGrp="1"/>
          </p:cNvSpPr>
          <p:nvPr>
            <p:ph idx="1"/>
          </p:nvPr>
        </p:nvSpPr>
        <p:spPr>
          <a:xfrm>
            <a:off x="1371600" y="2171700"/>
            <a:ext cx="9601200" cy="3581400"/>
          </a:xfrm>
        </p:spPr>
        <p:txBody>
          <a:bodyPr/>
          <a:lstStyle/>
          <a:p>
            <a:pPr algn="just"/>
            <a:r>
              <a:rPr lang="en-US" dirty="0">
                <a:solidFill>
                  <a:schemeClr val="accent6">
                    <a:lumMod val="75000"/>
                  </a:schemeClr>
                </a:solidFill>
                <a:hlinkClick r:id="rId2">
                  <a:extLst>
                    <a:ext uri="{A12FA001-AC4F-418D-AE19-62706E023703}">
                      <ahyp:hlinkClr xmlns:ahyp="http://schemas.microsoft.com/office/drawing/2018/hyperlinkcolor" val="tx"/>
                    </a:ext>
                  </a:extLst>
                </a:hlinkClick>
              </a:rPr>
              <a:t>Grievance Redressal System</a:t>
            </a:r>
            <a:r>
              <a:rPr lang="en-US" dirty="0">
                <a:solidFill>
                  <a:schemeClr val="accent6">
                    <a:lumMod val="75000"/>
                  </a:schemeClr>
                </a:solidFill>
              </a:rPr>
              <a:t> </a:t>
            </a:r>
            <a:r>
              <a:rPr lang="en-US" dirty="0"/>
              <a:t>is an online platform to receive and act on complaints reported by students of private or public institutions, enabling prompt actions on any issue raised by them and to avail services more effectively.</a:t>
            </a:r>
          </a:p>
          <a:p>
            <a:endParaRPr lang="en-US" dirty="0"/>
          </a:p>
        </p:txBody>
      </p:sp>
      <p:pic>
        <p:nvPicPr>
          <p:cNvPr id="5" name="Picture 4">
            <a:extLst>
              <a:ext uri="{FF2B5EF4-FFF2-40B4-BE49-F238E27FC236}">
                <a16:creationId xmlns:a16="http://schemas.microsoft.com/office/drawing/2014/main" id="{270F49A4-87A9-4D03-A5AC-12E8C775D8FB}"/>
              </a:ext>
            </a:extLst>
          </p:cNvPr>
          <p:cNvPicPr>
            <a:picLocks noChangeAspect="1"/>
          </p:cNvPicPr>
          <p:nvPr/>
        </p:nvPicPr>
        <p:blipFill>
          <a:blip r:embed="rId3"/>
          <a:stretch>
            <a:fillRect/>
          </a:stretch>
        </p:blipFill>
        <p:spPr>
          <a:xfrm>
            <a:off x="4629150" y="3940630"/>
            <a:ext cx="3556907" cy="2755446"/>
          </a:xfrm>
          <a:prstGeom prst="rect">
            <a:avLst/>
          </a:prstGeom>
        </p:spPr>
      </p:pic>
    </p:spTree>
    <p:extLst>
      <p:ext uri="{BB962C8B-B14F-4D97-AF65-F5344CB8AC3E}">
        <p14:creationId xmlns:p14="http://schemas.microsoft.com/office/powerpoint/2010/main" val="260037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55B-D783-44F7-9FA8-BFC710424DB0}"/>
              </a:ext>
            </a:extLst>
          </p:cNvPr>
          <p:cNvSpPr>
            <a:spLocks noGrp="1"/>
          </p:cNvSpPr>
          <p:nvPr>
            <p:ph type="title"/>
          </p:nvPr>
        </p:nvSpPr>
        <p:spPr/>
        <p:txBody>
          <a:bodyPr>
            <a:noAutofit/>
          </a:bodyPr>
          <a:lstStyle/>
          <a:p>
            <a:r>
              <a:rPr lang="en-US" sz="3200" b="0" i="0" dirty="0">
                <a:solidFill>
                  <a:srgbClr val="002060"/>
                </a:solidFill>
                <a:effectLst/>
                <a:latin typeface="arial" panose="020B0604020202020204" pitchFamily="34" charset="0"/>
              </a:rPr>
              <a:t>Why is grievance redressal system necessary?</a:t>
            </a:r>
            <a:br>
              <a:rPr lang="en-US" sz="3200" b="0" i="0" dirty="0">
                <a:solidFill>
                  <a:srgbClr val="002060"/>
                </a:solidFill>
                <a:effectLst/>
                <a:latin typeface="arial" panose="020B0604020202020204" pitchFamily="34" charset="0"/>
              </a:rPr>
            </a:br>
            <a:endParaRPr lang="en-US" sz="3200" dirty="0">
              <a:solidFill>
                <a:srgbClr val="002060"/>
              </a:solidFill>
            </a:endParaRPr>
          </a:p>
        </p:txBody>
      </p:sp>
      <p:sp>
        <p:nvSpPr>
          <p:cNvPr id="3" name="Content Placeholder 2">
            <a:extLst>
              <a:ext uri="{FF2B5EF4-FFF2-40B4-BE49-F238E27FC236}">
                <a16:creationId xmlns:a16="http://schemas.microsoft.com/office/drawing/2014/main" id="{B4E9F60D-748E-420A-BD07-DE5BD82742AE}"/>
              </a:ext>
            </a:extLst>
          </p:cNvPr>
          <p:cNvSpPr>
            <a:spLocks noGrp="1"/>
          </p:cNvSpPr>
          <p:nvPr>
            <p:ph idx="1"/>
          </p:nvPr>
        </p:nvSpPr>
        <p:spPr/>
        <p:txBody>
          <a:bodyPr>
            <a:normAutofit/>
          </a:bodyPr>
          <a:lstStyle/>
          <a:p>
            <a:pPr algn="just"/>
            <a:r>
              <a:rPr lang="en-US" b="0" i="0" dirty="0">
                <a:solidFill>
                  <a:srgbClr val="202124"/>
                </a:solidFill>
                <a:effectLst/>
                <a:latin typeface="arial" panose="020B0604020202020204" pitchFamily="34" charset="0"/>
              </a:rPr>
              <a:t>Grievance redressal is necessary in all organizations </a:t>
            </a:r>
            <a:r>
              <a:rPr lang="en-US" i="0" dirty="0">
                <a:solidFill>
                  <a:srgbClr val="202124"/>
                </a:solidFill>
                <a:effectLst/>
                <a:latin typeface="arial" panose="020B0604020202020204" pitchFamily="34" charset="0"/>
              </a:rPr>
              <a:t>to investigate reason for the dissatisfaction of student </a:t>
            </a:r>
            <a:r>
              <a:rPr lang="en-US" b="0" i="0" dirty="0">
                <a:solidFill>
                  <a:srgbClr val="202124"/>
                </a:solidFill>
                <a:effectLst/>
                <a:latin typeface="arial" panose="020B0604020202020204" pitchFamily="34" charset="0"/>
              </a:rPr>
              <a:t>and to obtain a speedy resolution to the problem. It also ensures that the grievances are resolved promptly and impartially with complete confidentiality</a:t>
            </a:r>
            <a:r>
              <a:rPr lang="en-US" sz="2400" b="0" i="0" dirty="0">
                <a:solidFill>
                  <a:srgbClr val="202124"/>
                </a:solidFill>
                <a:effectLst/>
                <a:latin typeface="arial" panose="020B0604020202020204" pitchFamily="34" charset="0"/>
              </a:rPr>
              <a:t>.</a:t>
            </a:r>
            <a:endParaRPr lang="en-US" sz="2400" dirty="0"/>
          </a:p>
        </p:txBody>
      </p:sp>
      <p:pic>
        <p:nvPicPr>
          <p:cNvPr id="7" name="Picture 6">
            <a:extLst>
              <a:ext uri="{FF2B5EF4-FFF2-40B4-BE49-F238E27FC236}">
                <a16:creationId xmlns:a16="http://schemas.microsoft.com/office/drawing/2014/main" id="{148B7AB5-E934-4A46-A6D6-4618DC332A5C}"/>
              </a:ext>
            </a:extLst>
          </p:cNvPr>
          <p:cNvPicPr>
            <a:picLocks noChangeAspect="1"/>
          </p:cNvPicPr>
          <p:nvPr/>
        </p:nvPicPr>
        <p:blipFill>
          <a:blip r:embed="rId2"/>
          <a:stretch>
            <a:fillRect/>
          </a:stretch>
        </p:blipFill>
        <p:spPr>
          <a:xfrm>
            <a:off x="1371600" y="4005943"/>
            <a:ext cx="3037114" cy="2314575"/>
          </a:xfrm>
          <a:prstGeom prst="rect">
            <a:avLst/>
          </a:prstGeom>
        </p:spPr>
      </p:pic>
    </p:spTree>
    <p:extLst>
      <p:ext uri="{BB962C8B-B14F-4D97-AF65-F5344CB8AC3E}">
        <p14:creationId xmlns:p14="http://schemas.microsoft.com/office/powerpoint/2010/main" val="383352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0A08-4BA6-41AE-AF1D-3F39F43D38FD}"/>
              </a:ext>
            </a:extLst>
          </p:cNvPr>
          <p:cNvSpPr>
            <a:spLocks noGrp="1"/>
          </p:cNvSpPr>
          <p:nvPr>
            <p:ph type="title"/>
          </p:nvPr>
        </p:nvSpPr>
        <p:spPr/>
        <p:txBody>
          <a:bodyPr>
            <a:noAutofit/>
          </a:bodyPr>
          <a:lstStyle/>
          <a:p>
            <a:r>
              <a:rPr lang="en-US" sz="3200" b="0" i="0" dirty="0">
                <a:solidFill>
                  <a:srgbClr val="002060"/>
                </a:solidFill>
                <a:effectLst/>
                <a:latin typeface="arial" panose="020B0604020202020204" pitchFamily="34" charset="0"/>
              </a:rPr>
              <a:t>How does the grievance and redressal system work?</a:t>
            </a:r>
            <a:br>
              <a:rPr lang="en-US" sz="3200" b="0" i="0" dirty="0">
                <a:solidFill>
                  <a:srgbClr val="002060"/>
                </a:solidFill>
                <a:effectLst/>
                <a:latin typeface="arial" panose="020B0604020202020204" pitchFamily="34" charset="0"/>
              </a:rPr>
            </a:br>
            <a:endParaRPr lang="en-US" sz="3200" dirty="0">
              <a:solidFill>
                <a:srgbClr val="002060"/>
              </a:solidFill>
            </a:endParaRPr>
          </a:p>
        </p:txBody>
      </p:sp>
      <p:sp>
        <p:nvSpPr>
          <p:cNvPr id="3" name="Content Placeholder 2">
            <a:extLst>
              <a:ext uri="{FF2B5EF4-FFF2-40B4-BE49-F238E27FC236}">
                <a16:creationId xmlns:a16="http://schemas.microsoft.com/office/drawing/2014/main" id="{65198E35-5FD2-4AD2-9036-9D8BC1795105}"/>
              </a:ext>
            </a:extLst>
          </p:cNvPr>
          <p:cNvSpPr>
            <a:spLocks noGrp="1"/>
          </p:cNvSpPr>
          <p:nvPr>
            <p:ph idx="1"/>
          </p:nvPr>
        </p:nvSpPr>
        <p:spPr/>
        <p:txBody>
          <a:bodyPr/>
          <a:lstStyle/>
          <a:p>
            <a:pPr algn="just"/>
            <a:r>
              <a:rPr lang="en-US" b="0" i="0" dirty="0">
                <a:solidFill>
                  <a:srgbClr val="202124"/>
                </a:solidFill>
                <a:effectLst/>
                <a:latin typeface="arial" panose="020B0604020202020204" pitchFamily="34" charset="0"/>
              </a:rPr>
              <a:t>Redressal System-  The grievance redressal system is </a:t>
            </a:r>
            <a:r>
              <a:rPr lang="en-US" i="0" dirty="0">
                <a:solidFill>
                  <a:srgbClr val="202124"/>
                </a:solidFill>
                <a:effectLst/>
                <a:latin typeface="arial" panose="020B0604020202020204" pitchFamily="34" charset="0"/>
              </a:rPr>
              <a:t>a machinery to sort out the problems faced by students, parents, teachers and other non-teaching staff in any institution or organization .</a:t>
            </a:r>
            <a:r>
              <a:rPr lang="en-US" b="0" i="0" dirty="0">
                <a:solidFill>
                  <a:srgbClr val="202124"/>
                </a:solidFill>
                <a:effectLst/>
                <a:latin typeface="arial" panose="020B0604020202020204" pitchFamily="34" charset="0"/>
              </a:rPr>
              <a:t>The grievance redressal mechanism includes procedures for recording, registering, and sorting grievances.</a:t>
            </a:r>
          </a:p>
          <a:p>
            <a:pPr marL="0" indent="0">
              <a:buNone/>
            </a:pPr>
            <a:endParaRPr lang="en-US" dirty="0"/>
          </a:p>
        </p:txBody>
      </p:sp>
      <p:pic>
        <p:nvPicPr>
          <p:cNvPr id="5" name="Picture 4">
            <a:extLst>
              <a:ext uri="{FF2B5EF4-FFF2-40B4-BE49-F238E27FC236}">
                <a16:creationId xmlns:a16="http://schemas.microsoft.com/office/drawing/2014/main" id="{9962C013-0B9D-41B2-A84D-12990065D5A4}"/>
              </a:ext>
            </a:extLst>
          </p:cNvPr>
          <p:cNvPicPr>
            <a:picLocks noChangeAspect="1"/>
          </p:cNvPicPr>
          <p:nvPr/>
        </p:nvPicPr>
        <p:blipFill>
          <a:blip r:embed="rId2"/>
          <a:stretch>
            <a:fillRect/>
          </a:stretch>
        </p:blipFill>
        <p:spPr>
          <a:xfrm>
            <a:off x="7239000" y="4347482"/>
            <a:ext cx="3581400" cy="1276350"/>
          </a:xfrm>
          <a:prstGeom prst="rect">
            <a:avLst/>
          </a:prstGeom>
        </p:spPr>
      </p:pic>
    </p:spTree>
    <p:extLst>
      <p:ext uri="{BB962C8B-B14F-4D97-AF65-F5344CB8AC3E}">
        <p14:creationId xmlns:p14="http://schemas.microsoft.com/office/powerpoint/2010/main" val="181349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B33F-31BC-4417-A299-E30251269129}"/>
              </a:ext>
            </a:extLst>
          </p:cNvPr>
          <p:cNvSpPr>
            <a:spLocks noGrp="1"/>
          </p:cNvSpPr>
          <p:nvPr>
            <p:ph type="title"/>
          </p:nvPr>
        </p:nvSpPr>
        <p:spPr>
          <a:xfrm>
            <a:off x="1371600" y="685800"/>
            <a:ext cx="9601200" cy="1072116"/>
          </a:xfrm>
        </p:spPr>
        <p:txBody>
          <a:bodyPr>
            <a:normAutofit/>
          </a:bodyPr>
          <a:lstStyle/>
          <a:p>
            <a:r>
              <a:rPr lang="en-US" sz="3200" dirty="0">
                <a:solidFill>
                  <a:srgbClr val="002060"/>
                </a:solidFill>
              </a:rPr>
              <a:t>Advantages of Grievance Redressal System</a:t>
            </a:r>
          </a:p>
        </p:txBody>
      </p:sp>
      <p:sp>
        <p:nvSpPr>
          <p:cNvPr id="3" name="Content Placeholder 2">
            <a:extLst>
              <a:ext uri="{FF2B5EF4-FFF2-40B4-BE49-F238E27FC236}">
                <a16:creationId xmlns:a16="http://schemas.microsoft.com/office/drawing/2014/main" id="{1FEE4F05-9685-4027-ABDC-89478CFEC9D3}"/>
              </a:ext>
            </a:extLst>
          </p:cNvPr>
          <p:cNvSpPr>
            <a:spLocks noGrp="1"/>
          </p:cNvSpPr>
          <p:nvPr>
            <p:ph idx="1"/>
          </p:nvPr>
        </p:nvSpPr>
        <p:spPr>
          <a:xfrm>
            <a:off x="1371600" y="1687034"/>
            <a:ext cx="9601200" cy="3413052"/>
          </a:xfrm>
        </p:spPr>
        <p:txBody>
          <a:bodyPr>
            <a:normAutofit lnSpcReduction="10000"/>
          </a:bodyPr>
          <a:lstStyle/>
          <a:p>
            <a:pPr algn="just">
              <a:buFont typeface="Arial" panose="020B0604020202020204" pitchFamily="34" charset="0"/>
              <a:buChar char="•"/>
            </a:pPr>
            <a:r>
              <a:rPr lang="en-US" i="0" dirty="0">
                <a:solidFill>
                  <a:srgbClr val="333333"/>
                </a:solidFill>
                <a:effectLst/>
                <a:latin typeface="open sans" panose="020B0604020202020204" pitchFamily="34" charset="0"/>
              </a:rPr>
              <a:t>Provides security for affected person to participate without fear of intimidation or retribution</a:t>
            </a:r>
          </a:p>
          <a:p>
            <a:pPr algn="just">
              <a:buFont typeface="Arial" panose="020B0604020202020204" pitchFamily="34" charset="0"/>
              <a:buChar char="•"/>
            </a:pPr>
            <a:r>
              <a:rPr lang="en-US" i="0" dirty="0">
                <a:solidFill>
                  <a:srgbClr val="333333"/>
                </a:solidFill>
                <a:effectLst/>
                <a:latin typeface="open sans" panose="020B0604020202020204" pitchFamily="34" charset="0"/>
              </a:rPr>
              <a:t>It provides a fair and speedy means of grievance handling.</a:t>
            </a:r>
          </a:p>
          <a:p>
            <a:pPr algn="just">
              <a:buFont typeface="Arial" panose="020B0604020202020204" pitchFamily="34" charset="0"/>
              <a:buChar char="•"/>
            </a:pPr>
            <a:r>
              <a:rPr lang="en-US" i="0" dirty="0">
                <a:solidFill>
                  <a:srgbClr val="333333"/>
                </a:solidFill>
                <a:effectLst/>
                <a:latin typeface="open sans" panose="020B0604020202020204" pitchFamily="34" charset="0"/>
              </a:rPr>
              <a:t>Shows clarity in procedures, processes, and time frames adopted</a:t>
            </a:r>
          </a:p>
          <a:p>
            <a:pPr algn="just">
              <a:buFont typeface="Arial" panose="020B0604020202020204" pitchFamily="34" charset="0"/>
              <a:buChar char="•"/>
            </a:pPr>
            <a:r>
              <a:rPr lang="en-US" i="0" dirty="0">
                <a:solidFill>
                  <a:srgbClr val="333333"/>
                </a:solidFill>
                <a:effectLst/>
                <a:latin typeface="open sans" panose="020B0604020202020204" pitchFamily="34" charset="0"/>
              </a:rPr>
              <a:t>The affected person need not consult grievance cell members directly to register complaints</a:t>
            </a:r>
          </a:p>
          <a:p>
            <a:pPr algn="just">
              <a:buFont typeface="Arial" panose="020B0604020202020204" pitchFamily="34" charset="0"/>
              <a:buChar char="•"/>
            </a:pPr>
            <a:r>
              <a:rPr lang="en-US" i="0" dirty="0">
                <a:solidFill>
                  <a:srgbClr val="333333"/>
                </a:solidFill>
                <a:effectLst/>
                <a:latin typeface="open sans" panose="020B0604020202020204" pitchFamily="34" charset="0"/>
              </a:rPr>
              <a:t>Saves time of affected person and cell members</a:t>
            </a:r>
          </a:p>
          <a:p>
            <a:pPr algn="just">
              <a:buFont typeface="Arial" panose="020B0604020202020204" pitchFamily="34" charset="0"/>
              <a:buChar char="•"/>
            </a:pPr>
            <a:r>
              <a:rPr lang="en-US" i="0" dirty="0">
                <a:solidFill>
                  <a:srgbClr val="333333"/>
                </a:solidFill>
                <a:effectLst/>
                <a:latin typeface="open sans" panose="020B0604020202020204" pitchFamily="34" charset="0"/>
              </a:rPr>
              <a:t>Automates entire grievance procedure right from its registration to closure</a:t>
            </a:r>
          </a:p>
          <a:p>
            <a:pPr algn="just">
              <a:buFont typeface="Arial" panose="020B0604020202020204" pitchFamily="34" charset="0"/>
              <a:buChar char="•"/>
            </a:pPr>
            <a:r>
              <a:rPr lang="en-US" i="0" dirty="0">
                <a:solidFill>
                  <a:srgbClr val="333333"/>
                </a:solidFill>
                <a:effectLst/>
                <a:latin typeface="open sans" panose="020B0604020202020204" pitchFamily="34" charset="0"/>
              </a:rPr>
              <a:t>Greater confidentiality and transparency in complaints dealing procedure</a:t>
            </a:r>
          </a:p>
          <a:p>
            <a:endParaRPr lang="en-US" sz="2400" dirty="0"/>
          </a:p>
        </p:txBody>
      </p:sp>
    </p:spTree>
    <p:extLst>
      <p:ext uri="{BB962C8B-B14F-4D97-AF65-F5344CB8AC3E}">
        <p14:creationId xmlns:p14="http://schemas.microsoft.com/office/powerpoint/2010/main" val="179079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3072-14C5-4F35-9534-91256F0A90B7}"/>
              </a:ext>
            </a:extLst>
          </p:cNvPr>
          <p:cNvSpPr>
            <a:spLocks noGrp="1"/>
          </p:cNvSpPr>
          <p:nvPr>
            <p:ph type="title"/>
          </p:nvPr>
        </p:nvSpPr>
        <p:spPr/>
        <p:txBody>
          <a:bodyPr>
            <a:normAutofit fontScale="90000"/>
          </a:bodyPr>
          <a:lstStyle/>
          <a:p>
            <a:r>
              <a:rPr lang="en-US" sz="4400">
                <a:solidFill>
                  <a:srgbClr val="002060"/>
                </a:solidFill>
              </a:rPr>
              <a:t> </a:t>
            </a:r>
            <a:r>
              <a:rPr lang="en-US" sz="4000">
                <a:solidFill>
                  <a:srgbClr val="002060"/>
                </a:solidFill>
              </a:rPr>
              <a:t>System Requirements  User Interface</a:t>
            </a:r>
            <a:br>
              <a:rPr lang="en-US" sz="4000">
                <a:solidFill>
                  <a:srgbClr val="002060"/>
                </a:solidFill>
              </a:rPr>
            </a:br>
            <a:br>
              <a:rPr lang="en-US" sz="4400">
                <a:solidFill>
                  <a:srgbClr val="002060"/>
                </a:solidFill>
              </a:rPr>
            </a:br>
            <a:endParaRPr lang="en-US" dirty="0"/>
          </a:p>
        </p:txBody>
      </p:sp>
      <p:sp>
        <p:nvSpPr>
          <p:cNvPr id="3" name="Content Placeholder 2">
            <a:extLst>
              <a:ext uri="{FF2B5EF4-FFF2-40B4-BE49-F238E27FC236}">
                <a16:creationId xmlns:a16="http://schemas.microsoft.com/office/drawing/2014/main" id="{121174F1-C21F-49E9-B769-26F600E3A83B}"/>
              </a:ext>
            </a:extLst>
          </p:cNvPr>
          <p:cNvSpPr>
            <a:spLocks noGrp="1"/>
          </p:cNvSpPr>
          <p:nvPr>
            <p:ph idx="1"/>
          </p:nvPr>
        </p:nvSpPr>
        <p:spPr/>
        <p:txBody>
          <a:bodyPr>
            <a:normAutofit/>
          </a:bodyPr>
          <a:lstStyle/>
          <a:p>
            <a:pPr>
              <a:buFont typeface="Wingdings" panose="05000000000000000000" pitchFamily="2" charset="2"/>
              <a:buChar char="§"/>
            </a:pPr>
            <a:r>
              <a:rPr lang="en-US" sz="2000" dirty="0"/>
              <a:t>The system will be a web based system.</a:t>
            </a:r>
          </a:p>
          <a:p>
            <a:pPr>
              <a:buFont typeface="Wingdings" panose="05000000000000000000" pitchFamily="2" charset="2"/>
              <a:buChar char="§"/>
            </a:pPr>
            <a:r>
              <a:rPr lang="en-US" sz="2000" dirty="0"/>
              <a:t>The system is well visualized.</a:t>
            </a:r>
          </a:p>
          <a:p>
            <a:pPr>
              <a:buFont typeface="Wingdings" panose="05000000000000000000" pitchFamily="2" charset="2"/>
              <a:buChar char="§"/>
            </a:pPr>
            <a:r>
              <a:rPr lang="en-US" sz="2000" dirty="0"/>
              <a:t>Users can easily access to this system using Internet connection.</a:t>
            </a:r>
          </a:p>
          <a:p>
            <a:pPr>
              <a:buFont typeface="Wingdings" panose="05000000000000000000" pitchFamily="2" charset="2"/>
              <a:buChar char="§"/>
            </a:pPr>
            <a:r>
              <a:rPr lang="en-US" sz="2000" dirty="0"/>
              <a:t>Using Mozilla Firefox, Google Chrome, Opera Mini, Safari</a:t>
            </a:r>
          </a:p>
          <a:p>
            <a:pPr marL="0" indent="0">
              <a:buNone/>
            </a:pPr>
            <a:r>
              <a:rPr lang="en-US" dirty="0"/>
              <a:t>      </a:t>
            </a:r>
            <a:r>
              <a:rPr lang="en-US" sz="2000" dirty="0"/>
              <a:t>and Internet Explorer- a user can browse the system.</a:t>
            </a:r>
            <a:br>
              <a:rPr lang="en-US" sz="2000" dirty="0"/>
            </a:br>
            <a:br>
              <a:rPr lang="en-US" sz="2000" dirty="0"/>
            </a:br>
            <a:br>
              <a:rPr lang="en-US" sz="2000" dirty="0"/>
            </a:br>
            <a:br>
              <a:rPr lang="en-US" sz="2000" dirty="0"/>
            </a:br>
            <a:br>
              <a:rPr lang="en-US" sz="2000" dirty="0"/>
            </a:br>
            <a:endParaRPr lang="en-US" dirty="0"/>
          </a:p>
        </p:txBody>
      </p:sp>
      <p:pic>
        <p:nvPicPr>
          <p:cNvPr id="8" name="Picture 7">
            <a:extLst>
              <a:ext uri="{FF2B5EF4-FFF2-40B4-BE49-F238E27FC236}">
                <a16:creationId xmlns:a16="http://schemas.microsoft.com/office/drawing/2014/main" id="{49013BA5-20C8-4073-8E44-4E7938571A8B}"/>
              </a:ext>
            </a:extLst>
          </p:cNvPr>
          <p:cNvPicPr>
            <a:picLocks noChangeAspect="1"/>
          </p:cNvPicPr>
          <p:nvPr/>
        </p:nvPicPr>
        <p:blipFill>
          <a:blip r:embed="rId2"/>
          <a:stretch>
            <a:fillRect/>
          </a:stretch>
        </p:blipFill>
        <p:spPr>
          <a:xfrm>
            <a:off x="4689021" y="4648199"/>
            <a:ext cx="3257550" cy="2008415"/>
          </a:xfrm>
          <a:prstGeom prst="rect">
            <a:avLst/>
          </a:prstGeom>
        </p:spPr>
      </p:pic>
    </p:spTree>
    <p:extLst>
      <p:ext uri="{BB962C8B-B14F-4D97-AF65-F5344CB8AC3E}">
        <p14:creationId xmlns:p14="http://schemas.microsoft.com/office/powerpoint/2010/main" val="37318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86FB-7AAC-4BBD-B8D0-21F9EFC40E01}"/>
              </a:ext>
            </a:extLst>
          </p:cNvPr>
          <p:cNvSpPr>
            <a:spLocks noGrp="1"/>
          </p:cNvSpPr>
          <p:nvPr>
            <p:ph type="title"/>
          </p:nvPr>
        </p:nvSpPr>
        <p:spPr/>
        <p:txBody>
          <a:bodyPr>
            <a:normAutofit/>
          </a:bodyPr>
          <a:lstStyle/>
          <a:p>
            <a:r>
              <a:rPr lang="en-US" sz="3600" dirty="0">
                <a:solidFill>
                  <a:srgbClr val="002060"/>
                </a:solidFill>
              </a:rPr>
              <a:t>Implementation and UI</a:t>
            </a:r>
            <a:endParaRPr lang="en-US" sz="3600" dirty="0"/>
          </a:p>
        </p:txBody>
      </p:sp>
      <p:sp>
        <p:nvSpPr>
          <p:cNvPr id="3" name="Content Placeholder 2">
            <a:extLst>
              <a:ext uri="{FF2B5EF4-FFF2-40B4-BE49-F238E27FC236}">
                <a16:creationId xmlns:a16="http://schemas.microsoft.com/office/drawing/2014/main" id="{9D571E03-B1D0-4160-A92D-3233A48C4FE4}"/>
              </a:ext>
            </a:extLst>
          </p:cNvPr>
          <p:cNvSpPr>
            <a:spLocks noGrp="1"/>
          </p:cNvSpPr>
          <p:nvPr>
            <p:ph idx="1"/>
          </p:nvPr>
        </p:nvSpPr>
        <p:spPr/>
        <p:txBody>
          <a:bodyPr/>
          <a:lstStyle/>
          <a:p>
            <a:pPr algn="just"/>
            <a:r>
              <a:rPr lang="en-US" dirty="0"/>
              <a:t>There are three types of users for the “Grievance Redressal System”. Different types of user have different user interfaces and functionalities and scope in the GR system. Three types of users are:</a:t>
            </a:r>
          </a:p>
          <a:p>
            <a:pPr lvl="2"/>
            <a:r>
              <a:rPr lang="en-US" dirty="0"/>
              <a:t>Admin   </a:t>
            </a:r>
          </a:p>
          <a:p>
            <a:pPr marL="987552" lvl="2" indent="0">
              <a:buNone/>
            </a:pPr>
            <a:r>
              <a:rPr lang="en-US" dirty="0"/>
              <a:t>        1.Dept</a:t>
            </a:r>
          </a:p>
          <a:p>
            <a:pPr marL="987552" lvl="2" indent="0">
              <a:buNone/>
            </a:pPr>
            <a:r>
              <a:rPr lang="en-US" dirty="0"/>
              <a:t>        2.Proctor</a:t>
            </a:r>
          </a:p>
          <a:p>
            <a:pPr marL="987552" lvl="2" indent="0">
              <a:buNone/>
            </a:pPr>
            <a:r>
              <a:rPr lang="en-US" dirty="0"/>
              <a:t>        3.GRC(Grievance Redressal Committee)</a:t>
            </a:r>
          </a:p>
          <a:p>
            <a:pPr lvl="2"/>
            <a:r>
              <a:rPr lang="en-US" dirty="0"/>
              <a:t>Student</a:t>
            </a:r>
          </a:p>
          <a:p>
            <a:endParaRPr lang="en-US" dirty="0"/>
          </a:p>
        </p:txBody>
      </p:sp>
      <p:pic>
        <p:nvPicPr>
          <p:cNvPr id="5" name="Picture 4">
            <a:extLst>
              <a:ext uri="{FF2B5EF4-FFF2-40B4-BE49-F238E27FC236}">
                <a16:creationId xmlns:a16="http://schemas.microsoft.com/office/drawing/2014/main" id="{1A94D1E3-8BE4-4576-856A-9FD5EED21C4E}"/>
              </a:ext>
            </a:extLst>
          </p:cNvPr>
          <p:cNvPicPr>
            <a:picLocks noChangeAspect="1"/>
          </p:cNvPicPr>
          <p:nvPr/>
        </p:nvPicPr>
        <p:blipFill>
          <a:blip r:embed="rId2"/>
          <a:stretch>
            <a:fillRect/>
          </a:stretch>
        </p:blipFill>
        <p:spPr>
          <a:xfrm>
            <a:off x="6999514" y="3004457"/>
            <a:ext cx="3635829" cy="2977244"/>
          </a:xfrm>
          <a:prstGeom prst="rect">
            <a:avLst/>
          </a:prstGeom>
        </p:spPr>
      </p:pic>
    </p:spTree>
    <p:extLst>
      <p:ext uri="{BB962C8B-B14F-4D97-AF65-F5344CB8AC3E}">
        <p14:creationId xmlns:p14="http://schemas.microsoft.com/office/powerpoint/2010/main" val="160915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2060"/>
                </a:solidFill>
              </a:rPr>
              <a:t>Software requirements</a:t>
            </a:r>
            <a:br>
              <a:rPr lang="en-US" sz="3200" dirty="0"/>
            </a:br>
            <a:endParaRPr lang="en-US" dirty="0"/>
          </a:p>
        </p:txBody>
      </p:sp>
      <p:sp>
        <p:nvSpPr>
          <p:cNvPr id="3" name="Content Placeholder 2"/>
          <p:cNvSpPr>
            <a:spLocks noGrp="1"/>
          </p:cNvSpPr>
          <p:nvPr>
            <p:ph sz="half" idx="1"/>
          </p:nvPr>
        </p:nvSpPr>
        <p:spPr>
          <a:xfrm>
            <a:off x="1371599" y="2285999"/>
            <a:ext cx="3000375" cy="3581401"/>
          </a:xfrm>
        </p:spPr>
        <p:txBody>
          <a:bodyPr>
            <a:normAutofit/>
          </a:bodyPr>
          <a:lstStyle/>
          <a:p>
            <a:pPr lvl="0"/>
            <a:r>
              <a:rPr lang="en-US" sz="2800" b="1" dirty="0"/>
              <a:t>Back End</a:t>
            </a:r>
            <a:endParaRPr lang="en-US" sz="2800" dirty="0"/>
          </a:p>
          <a:p>
            <a:pPr lvl="1"/>
            <a:r>
              <a:rPr lang="en-US" dirty="0"/>
              <a:t>PHP</a:t>
            </a:r>
          </a:p>
          <a:p>
            <a:pPr lvl="1"/>
            <a:r>
              <a:rPr lang="en-US" dirty="0"/>
              <a:t>MySQL</a:t>
            </a:r>
          </a:p>
          <a:p>
            <a:pPr lvl="1"/>
            <a:endParaRPr lang="en-US" sz="2800" dirty="0"/>
          </a:p>
          <a:p>
            <a:pPr marL="0" indent="0">
              <a:buNone/>
            </a:pPr>
            <a:endParaRPr lang="en-US" dirty="0"/>
          </a:p>
        </p:txBody>
      </p:sp>
      <p:sp>
        <p:nvSpPr>
          <p:cNvPr id="4" name="Content Placeholder 3"/>
          <p:cNvSpPr>
            <a:spLocks noGrp="1"/>
          </p:cNvSpPr>
          <p:nvPr>
            <p:ph sz="half" idx="2"/>
          </p:nvPr>
        </p:nvSpPr>
        <p:spPr>
          <a:xfrm>
            <a:off x="6525402" y="2285999"/>
            <a:ext cx="5666597" cy="3581401"/>
          </a:xfrm>
        </p:spPr>
        <p:txBody>
          <a:bodyPr>
            <a:normAutofit/>
          </a:bodyPr>
          <a:lstStyle/>
          <a:p>
            <a:pPr lvl="0"/>
            <a:r>
              <a:rPr lang="en-US" sz="2800" b="1" dirty="0"/>
              <a:t>Front End</a:t>
            </a:r>
            <a:endParaRPr lang="en-US" sz="2800" dirty="0"/>
          </a:p>
          <a:p>
            <a:pPr lvl="1"/>
            <a:r>
              <a:rPr lang="en-US" sz="2200" dirty="0"/>
              <a:t>HTML</a:t>
            </a:r>
          </a:p>
          <a:p>
            <a:pPr lvl="1"/>
            <a:r>
              <a:rPr lang="en-US" sz="2200" dirty="0"/>
              <a:t>CSS</a:t>
            </a:r>
          </a:p>
          <a:p>
            <a:pPr lvl="1"/>
            <a:r>
              <a:rPr lang="en-US" sz="2200" dirty="0"/>
              <a:t>Bootstrap</a:t>
            </a:r>
          </a:p>
          <a:p>
            <a:pPr lvl="1"/>
            <a:r>
              <a:rPr lang="en-US" sz="2200" dirty="0" err="1"/>
              <a:t>Jquery</a:t>
            </a:r>
            <a:endParaRPr lang="en-US" sz="2200" dirty="0"/>
          </a:p>
          <a:p>
            <a:pPr lvl="1"/>
            <a:r>
              <a:rPr lang="en-US" sz="2200" dirty="0" err="1"/>
              <a:t>Javascript</a:t>
            </a:r>
            <a:endParaRPr lang="en-US" sz="2200" dirty="0"/>
          </a:p>
          <a:p>
            <a:pPr marL="530352" lvl="1" indent="0">
              <a:buNone/>
            </a:pPr>
            <a:endParaRPr lang="en-US" sz="2800" dirty="0"/>
          </a:p>
          <a:p>
            <a:pPr marL="0" indent="0">
              <a:buNone/>
            </a:pPr>
            <a:r>
              <a:rPr lang="en-US" dirty="0"/>
              <a:t> </a:t>
            </a:r>
            <a:endParaRPr lang="en-US" sz="1600" dirty="0"/>
          </a:p>
          <a:p>
            <a:endParaRPr lang="en-US" dirty="0"/>
          </a:p>
        </p:txBody>
      </p:sp>
      <p:sp>
        <p:nvSpPr>
          <p:cNvPr id="5" name="Rectangle 4"/>
          <p:cNvSpPr/>
          <p:nvPr/>
        </p:nvSpPr>
        <p:spPr>
          <a:xfrm>
            <a:off x="9368421" y="1860708"/>
            <a:ext cx="1957387" cy="1354217"/>
          </a:xfrm>
          <a:prstGeom prst="rect">
            <a:avLst/>
          </a:prstGeom>
        </p:spPr>
        <p:txBody>
          <a:bodyPr wrap="square">
            <a:spAutoFit/>
          </a:bodyPr>
          <a:lstStyle/>
          <a:p>
            <a:pPr lvl="0"/>
            <a:endParaRPr lang="en-US" sz="3200" dirty="0"/>
          </a:p>
          <a:p>
            <a:endParaRPr lang="en-US" dirty="0"/>
          </a:p>
          <a:p>
            <a:pPr lvl="1"/>
            <a:endParaRPr lang="en-US" sz="3200" dirty="0"/>
          </a:p>
        </p:txBody>
      </p:sp>
    </p:spTree>
    <p:extLst>
      <p:ext uri="{BB962C8B-B14F-4D97-AF65-F5344CB8AC3E}">
        <p14:creationId xmlns:p14="http://schemas.microsoft.com/office/powerpoint/2010/main" val="389462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3C74F5-384B-402A-88D5-42B4EBDDCF9B}"/>
              </a:ext>
            </a:extLst>
          </p:cNvPr>
          <p:cNvSpPr>
            <a:spLocks noGrp="1"/>
          </p:cNvSpPr>
          <p:nvPr>
            <p:ph type="title"/>
          </p:nvPr>
        </p:nvSpPr>
        <p:spPr/>
        <p:txBody>
          <a:bodyPr/>
          <a:lstStyle/>
          <a:p>
            <a:r>
              <a:rPr lang="en-US" sz="3600" dirty="0">
                <a:solidFill>
                  <a:srgbClr val="002060"/>
                </a:solidFill>
              </a:rPr>
              <a:t>Work schedule</a:t>
            </a:r>
            <a:r>
              <a:rPr lang="en-US" dirty="0"/>
              <a:t>:</a:t>
            </a:r>
          </a:p>
        </p:txBody>
      </p:sp>
      <p:graphicFrame>
        <p:nvGraphicFramePr>
          <p:cNvPr id="11" name="Table 11">
            <a:extLst>
              <a:ext uri="{FF2B5EF4-FFF2-40B4-BE49-F238E27FC236}">
                <a16:creationId xmlns:a16="http://schemas.microsoft.com/office/drawing/2014/main" id="{B55518A9-AC73-449E-BCF8-C616C7C0A9F8}"/>
              </a:ext>
            </a:extLst>
          </p:cNvPr>
          <p:cNvGraphicFramePr>
            <a:graphicFrameLocks noGrp="1"/>
          </p:cNvGraphicFramePr>
          <p:nvPr>
            <p:ph idx="1"/>
            <p:extLst>
              <p:ext uri="{D42A27DB-BD31-4B8C-83A1-F6EECF244321}">
                <p14:modId xmlns:p14="http://schemas.microsoft.com/office/powerpoint/2010/main" val="1319141586"/>
              </p:ext>
            </p:extLst>
          </p:nvPr>
        </p:nvGraphicFramePr>
        <p:xfrm>
          <a:off x="2524125" y="2286000"/>
          <a:ext cx="8448675" cy="1137920"/>
        </p:xfrm>
        <a:graphic>
          <a:graphicData uri="http://schemas.openxmlformats.org/drawingml/2006/table">
            <a:tbl>
              <a:tblPr firstRow="1" bandRow="1">
                <a:tableStyleId>{E269D01E-BC32-4049-B463-5C60D7B0CCD2}</a:tableStyleId>
              </a:tblPr>
              <a:tblGrid>
                <a:gridCol w="3625141">
                  <a:extLst>
                    <a:ext uri="{9D8B030D-6E8A-4147-A177-3AD203B41FA5}">
                      <a16:colId xmlns:a16="http://schemas.microsoft.com/office/drawing/2014/main" val="3063875302"/>
                    </a:ext>
                  </a:extLst>
                </a:gridCol>
                <a:gridCol w="4823534">
                  <a:extLst>
                    <a:ext uri="{9D8B030D-6E8A-4147-A177-3AD203B41FA5}">
                      <a16:colId xmlns:a16="http://schemas.microsoft.com/office/drawing/2014/main" val="2582123958"/>
                    </a:ext>
                  </a:extLst>
                </a:gridCol>
              </a:tblGrid>
              <a:tr h="370840">
                <a:tc>
                  <a:txBody>
                    <a:bodyPr/>
                    <a:lstStyle/>
                    <a:p>
                      <a:r>
                        <a:rPr lang="en-US" sz="2000" dirty="0">
                          <a:solidFill>
                            <a:schemeClr val="tx1"/>
                          </a:solidFill>
                        </a:rPr>
                        <a:t>Name</a:t>
                      </a:r>
                    </a:p>
                  </a:txBody>
                  <a:tcPr/>
                </a:tc>
                <a:tc>
                  <a:txBody>
                    <a:bodyPr/>
                    <a:lstStyle/>
                    <a:p>
                      <a:r>
                        <a:rPr lang="en-US" sz="2000" dirty="0">
                          <a:solidFill>
                            <a:schemeClr val="tx1"/>
                          </a:solidFill>
                        </a:rPr>
                        <a:t>Weekly Working hour</a:t>
                      </a:r>
                    </a:p>
                  </a:txBody>
                  <a:tcPr/>
                </a:tc>
                <a:extLst>
                  <a:ext uri="{0D108BD9-81ED-4DB2-BD59-A6C34878D82A}">
                    <a16:rowId xmlns:a16="http://schemas.microsoft.com/office/drawing/2014/main" val="1564662288"/>
                  </a:ext>
                </a:extLst>
              </a:tr>
              <a:tr h="370840">
                <a:tc>
                  <a:txBody>
                    <a:bodyPr/>
                    <a:lstStyle/>
                    <a:p>
                      <a:r>
                        <a:rPr lang="en-US" dirty="0" err="1">
                          <a:solidFill>
                            <a:schemeClr val="tx1"/>
                          </a:solidFill>
                        </a:rPr>
                        <a:t>Rubyat</a:t>
                      </a:r>
                      <a:r>
                        <a:rPr lang="en-US" dirty="0">
                          <a:solidFill>
                            <a:schemeClr val="tx1"/>
                          </a:solidFill>
                        </a:rPr>
                        <a:t> </a:t>
                      </a:r>
                      <a:r>
                        <a:rPr lang="en-US" dirty="0" err="1">
                          <a:solidFill>
                            <a:schemeClr val="tx1"/>
                          </a:solidFill>
                        </a:rPr>
                        <a:t>Jesmin</a:t>
                      </a:r>
                      <a:r>
                        <a:rPr lang="en-US" dirty="0">
                          <a:solidFill>
                            <a:schemeClr val="tx1"/>
                          </a:solidFill>
                        </a:rPr>
                        <a:t> </a:t>
                      </a:r>
                      <a:r>
                        <a:rPr lang="en-US" dirty="0" err="1">
                          <a:solidFill>
                            <a:schemeClr val="tx1"/>
                          </a:solidFill>
                        </a:rPr>
                        <a:t>Shammi</a:t>
                      </a:r>
                      <a:endParaRPr lang="en-US" dirty="0">
                        <a:solidFill>
                          <a:schemeClr val="tx1"/>
                        </a:solidFill>
                      </a:endParaRPr>
                    </a:p>
                  </a:txBody>
                  <a:tcPr/>
                </a:tc>
                <a:tc>
                  <a:txBody>
                    <a:bodyPr/>
                    <a:lstStyle/>
                    <a:p>
                      <a:r>
                        <a:rPr lang="en-US" dirty="0">
                          <a:solidFill>
                            <a:schemeClr val="tx1"/>
                          </a:solidFill>
                        </a:rPr>
                        <a:t>14/16</a:t>
                      </a:r>
                    </a:p>
                  </a:txBody>
                  <a:tcPr/>
                </a:tc>
                <a:extLst>
                  <a:ext uri="{0D108BD9-81ED-4DB2-BD59-A6C34878D82A}">
                    <a16:rowId xmlns:a16="http://schemas.microsoft.com/office/drawing/2014/main" val="521617148"/>
                  </a:ext>
                </a:extLst>
              </a:tr>
              <a:tr h="370840">
                <a:tc>
                  <a:txBody>
                    <a:bodyPr/>
                    <a:lstStyle/>
                    <a:p>
                      <a:r>
                        <a:rPr lang="en-US" dirty="0" err="1">
                          <a:solidFill>
                            <a:schemeClr val="tx1"/>
                          </a:solidFill>
                        </a:rPr>
                        <a:t>Tasnova</a:t>
                      </a:r>
                      <a:r>
                        <a:rPr lang="en-US" dirty="0">
                          <a:solidFill>
                            <a:schemeClr val="tx1"/>
                          </a:solidFill>
                        </a:rPr>
                        <a:t> </a:t>
                      </a:r>
                      <a:r>
                        <a:rPr lang="en-US" dirty="0" err="1">
                          <a:solidFill>
                            <a:schemeClr val="tx1"/>
                          </a:solidFill>
                        </a:rPr>
                        <a:t>Tasnim</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14/16</a:t>
                      </a:r>
                    </a:p>
                  </a:txBody>
                  <a:tcPr/>
                </a:tc>
                <a:extLst>
                  <a:ext uri="{0D108BD9-81ED-4DB2-BD59-A6C34878D82A}">
                    <a16:rowId xmlns:a16="http://schemas.microsoft.com/office/drawing/2014/main" val="3819955987"/>
                  </a:ext>
                </a:extLst>
              </a:tr>
            </a:tbl>
          </a:graphicData>
        </a:graphic>
      </p:graphicFrame>
      <p:sp>
        <p:nvSpPr>
          <p:cNvPr id="10" name="TextBox 9">
            <a:extLst>
              <a:ext uri="{FF2B5EF4-FFF2-40B4-BE49-F238E27FC236}">
                <a16:creationId xmlns:a16="http://schemas.microsoft.com/office/drawing/2014/main" id="{53A414F9-FAA8-441E-969F-74E72206EBD8}"/>
              </a:ext>
            </a:extLst>
          </p:cNvPr>
          <p:cNvSpPr txBox="1"/>
          <p:nvPr/>
        </p:nvSpPr>
        <p:spPr>
          <a:xfrm>
            <a:off x="-466725" y="152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81010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{F439AC74-E38C-4D57-912F-6F1063303122}tf10001105</Template>
  <TotalTime>819</TotalTime>
  <Words>490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Franklin Gothic Book</vt:lpstr>
      <vt:lpstr>open sans</vt:lpstr>
      <vt:lpstr>Verdana</vt:lpstr>
      <vt:lpstr>Wingdings</vt:lpstr>
      <vt:lpstr>Crop</vt:lpstr>
      <vt:lpstr>Online Grievance Redressal System </vt:lpstr>
      <vt:lpstr>INTRODUCTION</vt:lpstr>
      <vt:lpstr>Why is grievance redressal system necessary? </vt:lpstr>
      <vt:lpstr>How does the grievance and redressal system work? </vt:lpstr>
      <vt:lpstr>Advantages of Grievance Redressal System</vt:lpstr>
      <vt:lpstr> System Requirements  User Interface  </vt:lpstr>
      <vt:lpstr>Implementation and UI</vt:lpstr>
      <vt:lpstr>Software requirements </vt:lpstr>
      <vt:lpstr>Work schedule:</vt:lpstr>
      <vt:lpstr>Project Cost</vt:lpstr>
      <vt:lpstr>Grievance redressal system Gantt  chart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Grievance Redressal System</dc:title>
  <dc:creator>Rupa ayat</dc:creator>
  <cp:lastModifiedBy>Eubanks Aiken</cp:lastModifiedBy>
  <cp:revision>43</cp:revision>
  <dcterms:created xsi:type="dcterms:W3CDTF">2022-02-06T04:43:45Z</dcterms:created>
  <dcterms:modified xsi:type="dcterms:W3CDTF">2022-08-26T10:22:14Z</dcterms:modified>
</cp:coreProperties>
</file>