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5" r:id="rId3"/>
    <p:sldId id="266" r:id="rId4"/>
    <p:sldId id="340" r:id="rId5"/>
    <p:sldId id="344" r:id="rId6"/>
    <p:sldId id="267" r:id="rId7"/>
    <p:sldId id="271" r:id="rId8"/>
    <p:sldId id="272" r:id="rId9"/>
    <p:sldId id="345" r:id="rId10"/>
    <p:sldId id="270" r:id="rId11"/>
    <p:sldId id="348" r:id="rId12"/>
    <p:sldId id="268" r:id="rId13"/>
    <p:sldId id="347" r:id="rId14"/>
    <p:sldId id="269" r:id="rId15"/>
    <p:sldId id="341" r:id="rId16"/>
    <p:sldId id="349" r:id="rId17"/>
    <p:sldId id="350" r:id="rId18"/>
    <p:sldId id="351" r:id="rId19"/>
    <p:sldId id="276" r:id="rId20"/>
    <p:sldId id="277" r:id="rId21"/>
    <p:sldId id="278" r:id="rId22"/>
    <p:sldId id="279" r:id="rId23"/>
    <p:sldId id="280" r:id="rId24"/>
    <p:sldId id="281" r:id="rId25"/>
    <p:sldId id="342" r:id="rId26"/>
    <p:sldId id="282" r:id="rId27"/>
    <p:sldId id="283" r:id="rId28"/>
    <p:sldId id="343" r:id="rId29"/>
    <p:sldId id="337" r:id="rId30"/>
    <p:sldId id="284" r:id="rId31"/>
    <p:sldId id="338" r:id="rId32"/>
    <p:sldId id="339" r:id="rId33"/>
    <p:sldId id="285" r:id="rId34"/>
    <p:sldId id="29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33FF"/>
    <a:srgbClr val="FF99CC"/>
    <a:srgbClr val="FFFFCC"/>
    <a:srgbClr val="4D4D4D"/>
    <a:srgbClr val="777777"/>
    <a:srgbClr val="800000"/>
    <a:srgbClr val="993300"/>
    <a:srgbClr val="FDC72F"/>
    <a:srgbClr val="FDA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88391" autoAdjust="0"/>
  </p:normalViewPr>
  <p:slideViewPr>
    <p:cSldViewPr snapToGrid="0">
      <p:cViewPr varScale="1">
        <p:scale>
          <a:sx n="109" d="100"/>
          <a:sy n="109" d="100"/>
        </p:scale>
        <p:origin x="-1663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FD678-2A8A-456F-A1A2-12AE71E0A294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50CBC-F312-41CC-A629-49187B54B9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65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5371-D3E5-4B89-BC5D-754881C7B047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116D-71BC-48C8-8DAA-C04E2D60F085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AE55-E7EF-4E7B-B45C-6B0CA4DBC346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8EFB-AD8C-4A3E-9DC9-219F9D6E2FC4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16E4D-0495-4EDD-92E0-C691712292FD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F2104-26A1-4403-83A1-0DD24A087804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84A7-8C00-42F9-BE00-2AC47F4A89C6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37D7-65E5-4952-8F72-5E3A1B33B2D0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735A-5D79-44C5-98A3-0A5F40539D99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1FEB-0826-4A42-A935-B102EB92510B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9DEF-2502-400A-9247-16723EAFDE85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A4357-71D1-4D85-8339-A6EE647062BE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79164-5335-4580-91AE-42FE7C1F87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ocality_of_referenc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5952" y="2872159"/>
            <a:ext cx="1499290" cy="226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269507" y="2714317"/>
            <a:ext cx="82007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113069" y="1174282"/>
            <a:ext cx="0" cy="4677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15913" y="1713289"/>
            <a:ext cx="6781800" cy="1156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600" b="1" dirty="0" smtClean="0">
                <a:solidFill>
                  <a:srgbClr val="800000"/>
                </a:solidFill>
              </a:rPr>
              <a:t>Cache Design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91067" y="2903604"/>
            <a:ext cx="6811818" cy="308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tabLst/>
              <a:defRPr/>
            </a:pPr>
            <a:r>
              <a:rPr kumimoji="0" lang="en-GB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Part 1 of 2</a:t>
            </a:r>
            <a:endParaRPr kumimoji="0" lang="en-GB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lang="en-GB" altLang="en-US" kern="0" dirty="0">
                <a:solidFill>
                  <a:srgbClr val="000000"/>
                </a:solidFill>
              </a:rPr>
              <a:t> </a:t>
            </a:r>
            <a:r>
              <a:rPr lang="en-GB" altLang="en-US" kern="0" dirty="0" smtClean="0">
                <a:solidFill>
                  <a:srgbClr val="000000"/>
                </a:solidFill>
              </a:rPr>
              <a:t> </a:t>
            </a:r>
            <a:r>
              <a:rPr kumimoji="0" lang="en-GB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Overview</a:t>
            </a:r>
            <a:r>
              <a:rPr kumimoji="0" lang="en-GB" alt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and Operation</a:t>
            </a:r>
            <a:endParaRPr lang="en-GB" altLang="en-US" sz="1050" kern="0" dirty="0" smtClean="0">
              <a:solidFill>
                <a:srgbClr val="000000"/>
              </a:solidFill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itchFamily="2" charset="2"/>
              <a:buChar char="l"/>
            </a:pPr>
            <a:r>
              <a:rPr kumimoji="0" lang="en-CA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Temporal and Spatial Locality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itchFamily="2" charset="2"/>
              <a:buChar char="l"/>
            </a:pPr>
            <a:r>
              <a:rPr lang="en-CA" altLang="en-US" kern="0" dirty="0" smtClean="0">
                <a:solidFill>
                  <a:srgbClr val="000000"/>
                </a:solidFill>
              </a:rPr>
              <a:t>  </a:t>
            </a:r>
            <a:r>
              <a:rPr kumimoji="0" lang="en-CA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Cache Architecture</a:t>
            </a:r>
            <a:br>
              <a:rPr kumimoji="0" lang="en-CA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endParaRPr kumimoji="0" lang="en-CA" altLang="en-US" sz="105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lvl="1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itchFamily="2" charset="2"/>
              <a:buChar char="l"/>
            </a:pPr>
            <a:r>
              <a:rPr lang="en-CA" altLang="en-US" kern="0" dirty="0" smtClean="0">
                <a:solidFill>
                  <a:srgbClr val="000000"/>
                </a:solidFill>
              </a:rPr>
              <a:t>  Direct Mapped</a:t>
            </a:r>
          </a:p>
          <a:p>
            <a:pPr lvl="1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itchFamily="2" charset="2"/>
              <a:buChar char="l"/>
            </a:pPr>
            <a:r>
              <a:rPr kumimoji="0" lang="en-CA" alt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Fully Associative</a:t>
            </a:r>
          </a:p>
          <a:p>
            <a:pPr lvl="1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itchFamily="2" charset="2"/>
              <a:buChar char="l"/>
            </a:pPr>
            <a:r>
              <a:rPr lang="en-CA" altLang="en-US" kern="0" dirty="0" smtClean="0">
                <a:solidFill>
                  <a:srgbClr val="000000"/>
                </a:solidFill>
              </a:rPr>
              <a:t>  Set Associative</a:t>
            </a:r>
            <a:endParaRPr lang="en-CA" altLang="en-US" kern="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025" y="6401064"/>
            <a:ext cx="3265488" cy="33813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CA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800" b="1" dirty="0" smtClean="0">
                <a:solidFill>
                  <a:srgbClr val="000000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©Paul Davies. </a:t>
            </a: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Not to be copied, used, or revised without explicit written permission from the copyright owner.</a:t>
            </a:r>
            <a:endParaRPr lang="en-US" sz="1050" dirty="0">
              <a:solidFill>
                <a:srgbClr val="000000"/>
              </a:solidFill>
              <a:latin typeface="Calibri" pitchFamily="34" charset="0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05488" y="6485202"/>
            <a:ext cx="3265487" cy="21590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CA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800" b="1" dirty="0" smtClean="0">
                <a:solidFill>
                  <a:srgbClr val="000000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This lecture may contain animations and is best viewed as a slide show</a:t>
            </a:r>
            <a:endParaRPr lang="en-US" sz="1050" dirty="0">
              <a:solidFill>
                <a:srgbClr val="000000"/>
              </a:solidFill>
              <a:latin typeface="Calibri" pitchFamily="34" charset="0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380727" y="5991291"/>
            <a:ext cx="4901726" cy="30777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Note</a:t>
            </a:r>
            <a:r>
              <a:rPr lang="en-US" altLang="en-US" sz="1400" b="1" dirty="0">
                <a:latin typeface="Calibri" pitchFamily="34" charset="0"/>
                <a:cs typeface="Calibri" pitchFamily="34" charset="0"/>
              </a:rPr>
              <a:t>: After today, please read lectures </a:t>
            </a:r>
            <a:r>
              <a:rPr lang="en-US" altLang="en-US" sz="1400" b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25A</a:t>
            </a:r>
            <a:r>
              <a:rPr lang="en-US" altLang="en-US" sz="1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en-US" sz="1400" b="1" dirty="0">
                <a:latin typeface="Calibri" pitchFamily="34" charset="0"/>
                <a:cs typeface="Calibri" pitchFamily="34" charset="0"/>
              </a:rPr>
              <a:t>and </a:t>
            </a:r>
            <a:r>
              <a:rPr lang="en-US" altLang="en-US" sz="1400" b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25B</a:t>
            </a:r>
            <a:r>
              <a:rPr lang="en-US" altLang="en-US" sz="1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en-US" sz="1400" b="1" dirty="0">
                <a:latin typeface="Calibri" pitchFamily="34" charset="0"/>
                <a:cs typeface="Calibri" pitchFamily="34" charset="0"/>
              </a:rPr>
              <a:t>on </a:t>
            </a:r>
            <a:r>
              <a:rPr lang="en-US" altLang="en-US" sz="1400" b="1" dirty="0" smtClean="0">
                <a:latin typeface="Calibri" pitchFamily="34" charset="0"/>
                <a:cs typeface="Calibri" pitchFamily="34" charset="0"/>
              </a:rPr>
              <a:t>Canvas</a:t>
            </a:r>
            <a:endParaRPr lang="en-US" altLang="en-US" sz="14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897148"/>
            <a:ext cx="8229600" cy="5229016"/>
          </a:xfrm>
        </p:spPr>
        <p:txBody>
          <a:bodyPr>
            <a:noAutofit/>
          </a:bodyPr>
          <a:lstStyle/>
          <a:p>
            <a:r>
              <a:rPr lang="en-CA" sz="2000" dirty="0" smtClean="0"/>
              <a:t>Suppose the CPU requests a program </a:t>
            </a:r>
            <a:r>
              <a:rPr lang="en-CA" sz="2000" dirty="0" smtClean="0">
                <a:solidFill>
                  <a:srgbClr val="C00000"/>
                </a:solidFill>
              </a:rPr>
              <a:t>instruction</a:t>
            </a:r>
            <a:r>
              <a:rPr lang="en-CA" sz="2000" dirty="0" smtClean="0"/>
              <a:t> or perhaps program </a:t>
            </a:r>
            <a:r>
              <a:rPr lang="en-CA" sz="2000" dirty="0" smtClean="0">
                <a:solidFill>
                  <a:srgbClr val="C00000"/>
                </a:solidFill>
              </a:rPr>
              <a:t>data</a:t>
            </a:r>
            <a:r>
              <a:rPr lang="en-CA" sz="2000" dirty="0" smtClean="0"/>
              <a:t>. </a:t>
            </a:r>
            <a:br>
              <a:rPr lang="en-CA" sz="2000" dirty="0" smtClean="0"/>
            </a:br>
            <a:endParaRPr lang="en-CA" sz="1100" dirty="0" smtClean="0"/>
          </a:p>
          <a:p>
            <a:r>
              <a:rPr lang="en-CA" sz="2000" dirty="0" smtClean="0"/>
              <a:t>Initially that data resides only in </a:t>
            </a:r>
            <a:r>
              <a:rPr lang="en-CA" sz="2000" dirty="0" smtClean="0">
                <a:solidFill>
                  <a:srgbClr val="0000FF"/>
                </a:solidFill>
              </a:rPr>
              <a:t>main memory</a:t>
            </a:r>
            <a:r>
              <a:rPr lang="en-CA" sz="2000" dirty="0" smtClean="0"/>
              <a:t>, i.e. Dram, (</a:t>
            </a:r>
            <a:r>
              <a:rPr lang="en-CA" sz="2000" i="1" dirty="0" smtClean="0"/>
              <a:t>which can actually be thought of as a cache for the disk</a:t>
            </a:r>
            <a:r>
              <a:rPr lang="en-CA" sz="2000" dirty="0" smtClean="0"/>
              <a:t>). </a:t>
            </a:r>
          </a:p>
          <a:p>
            <a:endParaRPr lang="en-CA" sz="1100" dirty="0"/>
          </a:p>
          <a:p>
            <a:r>
              <a:rPr lang="en-CA" sz="2000" dirty="0" smtClean="0"/>
              <a:t>That </a:t>
            </a:r>
            <a:r>
              <a:rPr lang="en-CA" sz="2000" dirty="0" smtClean="0">
                <a:solidFill>
                  <a:srgbClr val="0000FF"/>
                </a:solidFill>
              </a:rPr>
              <a:t>data</a:t>
            </a:r>
            <a:r>
              <a:rPr lang="en-CA" sz="2000" dirty="0" smtClean="0"/>
              <a:t> will have to be brought in from the slower (dram) memory, by a cache controller, before being given to the CPU to process. As per Page 7, this </a:t>
            </a:r>
            <a:r>
              <a:rPr lang="en-CA" sz="2000" dirty="0" smtClean="0"/>
              <a:t>could take</a:t>
            </a:r>
            <a:r>
              <a:rPr lang="en-CA" sz="2000" i="1" dirty="0" smtClean="0"/>
              <a:t> </a:t>
            </a:r>
            <a:r>
              <a:rPr lang="en-CA" sz="2000" dirty="0" smtClean="0"/>
              <a:t>100’s clock cycles and many wait states will be incurred. </a:t>
            </a:r>
            <a:br>
              <a:rPr lang="en-CA" sz="2000" dirty="0" smtClean="0"/>
            </a:br>
            <a:endParaRPr lang="en-CA" sz="1100" dirty="0" smtClean="0"/>
          </a:p>
          <a:p>
            <a:r>
              <a:rPr lang="en-CA" sz="2000" dirty="0" smtClean="0"/>
              <a:t>After the data is brought in, a </a:t>
            </a:r>
            <a:r>
              <a:rPr lang="en-CA" sz="2000" b="1" dirty="0" smtClean="0">
                <a:solidFill>
                  <a:srgbClr val="0000FF"/>
                </a:solidFill>
              </a:rPr>
              <a:t>copy</a:t>
            </a:r>
            <a:r>
              <a:rPr lang="en-CA" sz="2000" dirty="0" smtClean="0"/>
              <a:t> of it would then be </a:t>
            </a:r>
            <a:r>
              <a:rPr lang="en-CA" sz="2000" b="1" dirty="0" smtClean="0">
                <a:solidFill>
                  <a:srgbClr val="0000FF"/>
                </a:solidFill>
              </a:rPr>
              <a:t>stored</a:t>
            </a:r>
            <a:r>
              <a:rPr lang="en-CA" sz="2000" dirty="0" smtClean="0">
                <a:solidFill>
                  <a:srgbClr val="0000FF"/>
                </a:solidFill>
              </a:rPr>
              <a:t> </a:t>
            </a:r>
            <a:r>
              <a:rPr lang="en-CA" sz="2000" dirty="0" smtClean="0"/>
              <a:t>in the appropriate </a:t>
            </a:r>
            <a:r>
              <a:rPr lang="en-CA" sz="2000" dirty="0" smtClean="0"/>
              <a:t>cache </a:t>
            </a:r>
            <a:r>
              <a:rPr lang="en-CA" sz="2000" dirty="0" smtClean="0"/>
              <a:t>memory (</a:t>
            </a:r>
            <a:r>
              <a:rPr lang="en-CA" sz="2000" dirty="0">
                <a:solidFill>
                  <a:srgbClr val="C00000"/>
                </a:solidFill>
              </a:rPr>
              <a:t>Data</a:t>
            </a:r>
            <a:r>
              <a:rPr lang="en-CA" sz="2000" dirty="0"/>
              <a:t> or </a:t>
            </a:r>
            <a:r>
              <a:rPr lang="en-CA" sz="2000" dirty="0">
                <a:solidFill>
                  <a:srgbClr val="C00000"/>
                </a:solidFill>
              </a:rPr>
              <a:t>Instruction</a:t>
            </a:r>
            <a:r>
              <a:rPr lang="en-CA" sz="2000" dirty="0"/>
              <a:t>). </a:t>
            </a:r>
            <a:r>
              <a:rPr lang="en-CA" sz="2000" dirty="0" smtClean="0"/>
              <a:t/>
            </a:r>
            <a:br>
              <a:rPr lang="en-CA" sz="2000" dirty="0" smtClean="0"/>
            </a:br>
            <a:endParaRPr lang="en-CA" sz="1100" dirty="0" smtClean="0"/>
          </a:p>
          <a:p>
            <a:r>
              <a:rPr lang="en-CA" sz="2000" dirty="0" smtClean="0"/>
              <a:t>If sometime in the </a:t>
            </a:r>
            <a:r>
              <a:rPr lang="en-CA" sz="2000" dirty="0" smtClean="0">
                <a:solidFill>
                  <a:srgbClr val="C00000"/>
                </a:solidFill>
              </a:rPr>
              <a:t>future,</a:t>
            </a:r>
            <a:r>
              <a:rPr lang="en-CA" sz="2000" dirty="0" smtClean="0"/>
              <a:t> the CPU were to ask for that </a:t>
            </a:r>
            <a:r>
              <a:rPr lang="en-CA" sz="2000" dirty="0" smtClean="0">
                <a:solidFill>
                  <a:srgbClr val="C00000"/>
                </a:solidFill>
              </a:rPr>
              <a:t>same instruction </a:t>
            </a:r>
            <a:r>
              <a:rPr lang="en-CA" sz="2000" dirty="0" smtClean="0"/>
              <a:t>or</a:t>
            </a:r>
            <a:r>
              <a:rPr lang="en-CA" sz="2000" dirty="0" smtClean="0">
                <a:solidFill>
                  <a:srgbClr val="C00000"/>
                </a:solidFill>
              </a:rPr>
              <a:t> data</a:t>
            </a:r>
            <a:r>
              <a:rPr lang="en-CA" sz="2000" dirty="0" smtClean="0"/>
              <a:t> again, the cache memory could supply it </a:t>
            </a:r>
            <a:r>
              <a:rPr lang="en-CA" sz="2000" b="1" i="1" dirty="0" smtClean="0"/>
              <a:t>much faster</a:t>
            </a:r>
            <a:r>
              <a:rPr lang="en-CA" sz="2000" b="1" dirty="0" smtClean="0"/>
              <a:t>,</a:t>
            </a:r>
            <a:r>
              <a:rPr lang="en-CA" sz="2000" dirty="0" smtClean="0"/>
              <a:t> speeding up program execution and “</a:t>
            </a:r>
            <a:r>
              <a:rPr lang="en-CA" sz="2000" dirty="0" smtClean="0">
                <a:solidFill>
                  <a:srgbClr val="0000FF"/>
                </a:solidFill>
              </a:rPr>
              <a:t>hiding</a:t>
            </a:r>
            <a:r>
              <a:rPr lang="en-CA" sz="2000" dirty="0" smtClean="0"/>
              <a:t>” the penalty of a slow main memory.</a:t>
            </a:r>
            <a:br>
              <a:rPr lang="en-CA" sz="2000" dirty="0" smtClean="0"/>
            </a:br>
            <a:endParaRPr lang="en-CA" sz="1100" dirty="0" smtClean="0"/>
          </a:p>
          <a:p>
            <a:r>
              <a:rPr lang="en-CA" sz="2000" dirty="0" smtClean="0"/>
              <a:t>The </a:t>
            </a:r>
            <a:r>
              <a:rPr lang="en-CA" sz="2000" dirty="0" smtClean="0">
                <a:solidFill>
                  <a:srgbClr val="0000FF"/>
                </a:solidFill>
              </a:rPr>
              <a:t>likelihood</a:t>
            </a:r>
            <a:r>
              <a:rPr lang="en-CA" sz="2000" dirty="0" smtClean="0"/>
              <a:t> of this repeat request </a:t>
            </a:r>
            <a:r>
              <a:rPr lang="en-CA" sz="2000" dirty="0" smtClean="0">
                <a:solidFill>
                  <a:srgbClr val="0000FF"/>
                </a:solidFill>
              </a:rPr>
              <a:t>occurring</a:t>
            </a:r>
            <a:r>
              <a:rPr lang="en-CA" sz="2000" dirty="0" smtClean="0"/>
              <a:t> is </a:t>
            </a:r>
            <a:r>
              <a:rPr lang="en-CA" sz="2000" dirty="0" smtClean="0">
                <a:solidFill>
                  <a:srgbClr val="C00000"/>
                </a:solidFill>
              </a:rPr>
              <a:t>significant</a:t>
            </a:r>
            <a:r>
              <a:rPr lang="en-CA" sz="2000" dirty="0" smtClean="0"/>
              <a:t> due to </a:t>
            </a:r>
            <a:r>
              <a:rPr lang="en-CA" sz="2000" b="1" dirty="0" smtClean="0">
                <a:solidFill>
                  <a:srgbClr val="C00000"/>
                </a:solidFill>
              </a:rPr>
              <a:t>temporal</a:t>
            </a:r>
            <a:r>
              <a:rPr lang="en-CA" sz="2000" dirty="0" smtClean="0"/>
              <a:t> and </a:t>
            </a:r>
            <a:r>
              <a:rPr lang="en-CA" sz="2000" b="1" dirty="0" smtClean="0">
                <a:solidFill>
                  <a:srgbClr val="C00000"/>
                </a:solidFill>
              </a:rPr>
              <a:t>spatial</a:t>
            </a:r>
            <a:r>
              <a:rPr lang="en-CA" sz="2000" dirty="0" smtClean="0"/>
              <a:t> locality of data </a:t>
            </a:r>
            <a:r>
              <a:rPr lang="en-CA" sz="1200" dirty="0" smtClean="0"/>
              <a:t>(</a:t>
            </a:r>
            <a:r>
              <a:rPr lang="en-CA" sz="1200" u="sng" dirty="0" smtClean="0">
                <a:hlinkClick r:id="rId2"/>
              </a:rPr>
              <a:t>https://en.wikipedia.org/wiki/Locality_of_reference</a:t>
            </a:r>
            <a:r>
              <a:rPr lang="en-CA" sz="1200" dirty="0" smtClean="0"/>
              <a:t> ).</a:t>
            </a:r>
            <a:endParaRPr lang="en-CA" sz="2000" b="1" dirty="0" smtClean="0"/>
          </a:p>
          <a:p>
            <a:endParaRPr lang="en-US" sz="18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1136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Basic Cache Operation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20848" y="2648263"/>
            <a:ext cx="4534523" cy="24435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>
                <a:solidFill>
                  <a:srgbClr val="0000FF"/>
                </a:solidFill>
              </a:rPr>
              <a:t>Temporal</a:t>
            </a:r>
            <a:r>
              <a:rPr lang="en-US" sz="3600" b="1" dirty="0" smtClean="0"/>
              <a:t> and </a:t>
            </a:r>
            <a:r>
              <a:rPr lang="en-US" sz="3600" b="1" dirty="0" smtClean="0">
                <a:solidFill>
                  <a:srgbClr val="0000FF"/>
                </a:solidFill>
              </a:rPr>
              <a:t>Spatial</a:t>
            </a:r>
            <a:r>
              <a:rPr lang="en-US" sz="3600" b="1" dirty="0" smtClean="0"/>
              <a:t> Locality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7484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4472" y="2058649"/>
            <a:ext cx="4097312" cy="93938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14867"/>
            <a:ext cx="8229600" cy="571129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CA" sz="2000" b="1" dirty="0" smtClean="0">
                <a:solidFill>
                  <a:srgbClr val="0000FF"/>
                </a:solidFill>
              </a:rPr>
              <a:t>Temporal</a:t>
            </a:r>
            <a:r>
              <a:rPr lang="en-CA" sz="2000" b="1" dirty="0" smtClean="0"/>
              <a:t> Locality</a:t>
            </a:r>
            <a:r>
              <a:rPr lang="en-CA" sz="2000" dirty="0" smtClean="0"/>
              <a:t>: </a:t>
            </a:r>
          </a:p>
          <a:p>
            <a:r>
              <a:rPr lang="en-CA" sz="2000" dirty="0" smtClean="0"/>
              <a:t>Given that many programs spend their time executing within </a:t>
            </a:r>
            <a:r>
              <a:rPr lang="en-CA" sz="2000" i="1" dirty="0" smtClean="0">
                <a:solidFill>
                  <a:srgbClr val="C00000"/>
                </a:solidFill>
              </a:rPr>
              <a:t>small loops</a:t>
            </a:r>
            <a:r>
              <a:rPr lang="en-CA" sz="2000" dirty="0" smtClean="0"/>
              <a:t>, there is a strong </a:t>
            </a:r>
            <a:r>
              <a:rPr lang="en-CA" sz="2000" dirty="0" smtClean="0">
                <a:solidFill>
                  <a:srgbClr val="0000FF"/>
                </a:solidFill>
              </a:rPr>
              <a:t>probability</a:t>
            </a:r>
            <a:r>
              <a:rPr lang="en-CA" sz="2000" dirty="0" smtClean="0"/>
              <a:t> that any </a:t>
            </a:r>
            <a:r>
              <a:rPr lang="en-CA" sz="2000" dirty="0" smtClean="0">
                <a:solidFill>
                  <a:srgbClr val="C00000"/>
                </a:solidFill>
              </a:rPr>
              <a:t>instruction</a:t>
            </a:r>
            <a:r>
              <a:rPr lang="en-CA" sz="2000" dirty="0" smtClean="0"/>
              <a:t> or </a:t>
            </a:r>
            <a:r>
              <a:rPr lang="en-CA" sz="2000" dirty="0" smtClean="0">
                <a:solidFill>
                  <a:srgbClr val="C00000"/>
                </a:solidFill>
              </a:rPr>
              <a:t>variable</a:t>
            </a:r>
            <a:r>
              <a:rPr lang="en-CA" sz="2000" dirty="0" smtClean="0"/>
              <a:t> accessed once, will be accessed again fairly soon, i.e. repeat requests, close in time. e.g.</a:t>
            </a:r>
          </a:p>
          <a:p>
            <a:endParaRPr lang="en-CA" sz="2000" dirty="0"/>
          </a:p>
          <a:p>
            <a:pPr marL="0" indent="0">
              <a:buNone/>
              <a:tabLst>
                <a:tab pos="460375" algn="l"/>
              </a:tabLst>
            </a:pPr>
            <a:r>
              <a:rPr lang="en-CA" sz="2000" dirty="0" smtClean="0"/>
              <a:t>	for(</a:t>
            </a:r>
            <a:r>
              <a:rPr lang="en-CA" sz="2000" dirty="0" err="1" smtClean="0"/>
              <a:t>i</a:t>
            </a:r>
            <a:r>
              <a:rPr lang="en-CA" sz="2000" dirty="0" smtClean="0"/>
              <a:t> = 0; </a:t>
            </a:r>
            <a:r>
              <a:rPr lang="en-CA" sz="2000" dirty="0" err="1" smtClean="0"/>
              <a:t>i</a:t>
            </a:r>
            <a:r>
              <a:rPr lang="en-CA" sz="2000" dirty="0" smtClean="0"/>
              <a:t> &lt; n; </a:t>
            </a:r>
            <a:r>
              <a:rPr lang="en-CA" sz="2000" dirty="0" err="1" smtClean="0"/>
              <a:t>i</a:t>
            </a:r>
            <a:r>
              <a:rPr lang="en-CA" sz="2000" dirty="0" smtClean="0"/>
              <a:t> ++)</a:t>
            </a:r>
          </a:p>
          <a:p>
            <a:pPr marL="457200" lvl="1" indent="0">
              <a:buNone/>
            </a:pPr>
            <a:r>
              <a:rPr lang="en-CA" sz="1800" dirty="0" smtClean="0"/>
              <a:t> 	</a:t>
            </a:r>
            <a:r>
              <a:rPr lang="en-CA" sz="2000" dirty="0" smtClean="0"/>
              <a:t>array[</a:t>
            </a:r>
            <a:r>
              <a:rPr lang="en-CA" sz="2000" dirty="0" err="1" smtClean="0"/>
              <a:t>i</a:t>
            </a:r>
            <a:r>
              <a:rPr lang="en-CA" sz="2000" dirty="0" smtClean="0"/>
              <a:t>] = array[i+1] + array[i+2]</a:t>
            </a:r>
          </a:p>
          <a:p>
            <a:pPr marL="457200" lvl="1" indent="0">
              <a:buNone/>
            </a:pPr>
            <a:endParaRPr lang="en-CA" sz="2000" dirty="0"/>
          </a:p>
          <a:p>
            <a:r>
              <a:rPr lang="en-CA" sz="2200" dirty="0" smtClean="0"/>
              <a:t>A good cache controller would arrange to store a local copy of ‘</a:t>
            </a:r>
            <a:r>
              <a:rPr lang="en-CA" sz="2200" dirty="0" err="1" smtClean="0">
                <a:solidFill>
                  <a:srgbClr val="0000FF"/>
                </a:solidFill>
              </a:rPr>
              <a:t>i</a:t>
            </a:r>
            <a:r>
              <a:rPr lang="en-CA" sz="2200" dirty="0" smtClean="0"/>
              <a:t>’ as well as ‘</a:t>
            </a:r>
            <a:r>
              <a:rPr lang="en-CA" sz="2200" dirty="0" smtClean="0">
                <a:solidFill>
                  <a:srgbClr val="0000FF"/>
                </a:solidFill>
              </a:rPr>
              <a:t>n</a:t>
            </a:r>
            <a:r>
              <a:rPr lang="en-CA" sz="2200" dirty="0" smtClean="0"/>
              <a:t>’ and the 3 items of data read from ‘</a:t>
            </a:r>
            <a:r>
              <a:rPr lang="en-CA" sz="2200" dirty="0" smtClean="0">
                <a:solidFill>
                  <a:srgbClr val="0000FF"/>
                </a:solidFill>
              </a:rPr>
              <a:t>array</a:t>
            </a:r>
            <a:r>
              <a:rPr lang="en-CA" sz="2200" dirty="0" smtClean="0"/>
              <a:t>’ to speed up access to those variables if they are used again with the loop execution</a:t>
            </a:r>
            <a:r>
              <a:rPr lang="en-CA" sz="2200" dirty="0" smtClean="0"/>
              <a:t>.</a:t>
            </a:r>
          </a:p>
          <a:p>
            <a:endParaRPr lang="en-CA" sz="2200" dirty="0"/>
          </a:p>
          <a:p>
            <a:r>
              <a:rPr lang="en-CA" sz="2200" dirty="0" smtClean="0"/>
              <a:t>Likewise the machine code instructions inside that loop could be cached for improved speed 2</a:t>
            </a:r>
            <a:r>
              <a:rPr lang="en-CA" sz="2200" baseline="30000" dirty="0" smtClean="0"/>
              <a:t>nd</a:t>
            </a:r>
            <a:r>
              <a:rPr lang="en-CA" sz="2200" dirty="0" smtClean="0"/>
              <a:t> time around the loop</a:t>
            </a:r>
            <a:endParaRPr lang="en-US" sz="22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636302" y="2158584"/>
            <a:ext cx="3237875" cy="646331"/>
          </a:xfrm>
          <a:prstGeom prst="rect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'</a:t>
            </a:r>
            <a:r>
              <a:rPr lang="en-US" dirty="0" err="1" smtClean="0"/>
              <a:t>i</a:t>
            </a:r>
            <a:r>
              <a:rPr lang="en-US" dirty="0" smtClean="0"/>
              <a:t>‘ accessed over and over again within short period of time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01784" y="2481749"/>
            <a:ext cx="73451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414867"/>
            <a:ext cx="8229600" cy="571129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CA" sz="2000" b="1" dirty="0" smtClean="0">
                <a:solidFill>
                  <a:srgbClr val="0000FF"/>
                </a:solidFill>
              </a:rPr>
              <a:t>Spatial</a:t>
            </a:r>
            <a:r>
              <a:rPr lang="en-CA" sz="2000" b="1" dirty="0" smtClean="0"/>
              <a:t> </a:t>
            </a:r>
            <a:r>
              <a:rPr lang="en-CA" sz="2000" b="1" dirty="0"/>
              <a:t>L</a:t>
            </a:r>
            <a:r>
              <a:rPr lang="en-CA" sz="2000" b="1" dirty="0" smtClean="0"/>
              <a:t>ocality</a:t>
            </a:r>
            <a:r>
              <a:rPr lang="en-CA" sz="2000" dirty="0" smtClean="0"/>
              <a:t>: </a:t>
            </a:r>
          </a:p>
          <a:p>
            <a:r>
              <a:rPr lang="en-CA" sz="2000" dirty="0" smtClean="0"/>
              <a:t>Likewise given the mostly </a:t>
            </a:r>
            <a:r>
              <a:rPr lang="en-CA" sz="2000" i="1" dirty="0" smtClean="0">
                <a:solidFill>
                  <a:srgbClr val="C00000"/>
                </a:solidFill>
              </a:rPr>
              <a:t>sequential</a:t>
            </a:r>
            <a:r>
              <a:rPr lang="en-CA" sz="2000" dirty="0" smtClean="0"/>
              <a:t> </a:t>
            </a:r>
            <a:r>
              <a:rPr lang="en-CA" sz="2000" dirty="0" smtClean="0"/>
              <a:t>nature of compiled programs (i.e. machine code), if an </a:t>
            </a:r>
            <a:r>
              <a:rPr lang="en-CA" sz="2000" dirty="0" smtClean="0">
                <a:solidFill>
                  <a:srgbClr val="C00000"/>
                </a:solidFill>
              </a:rPr>
              <a:t>instruction</a:t>
            </a:r>
            <a:r>
              <a:rPr lang="en-CA" sz="2000" dirty="0" smtClean="0"/>
              <a:t> or </a:t>
            </a:r>
            <a:r>
              <a:rPr lang="en-CA" sz="2000" dirty="0" smtClean="0">
                <a:solidFill>
                  <a:srgbClr val="C00000"/>
                </a:solidFill>
              </a:rPr>
              <a:t>variable</a:t>
            </a:r>
            <a:r>
              <a:rPr lang="en-CA" sz="2000" dirty="0" smtClean="0"/>
              <a:t> is fetched from main memory, there is a </a:t>
            </a:r>
            <a:r>
              <a:rPr lang="en-CA" sz="2000" dirty="0" smtClean="0">
                <a:solidFill>
                  <a:srgbClr val="0000FF"/>
                </a:solidFill>
              </a:rPr>
              <a:t>strong probability</a:t>
            </a:r>
            <a:r>
              <a:rPr lang="en-CA" sz="2000" dirty="0" smtClean="0"/>
              <a:t> that the next ‘</a:t>
            </a:r>
            <a:r>
              <a:rPr lang="en-CA" sz="2000" b="1" dirty="0" smtClean="0">
                <a:solidFill>
                  <a:srgbClr val="9933FF"/>
                </a:solidFill>
              </a:rPr>
              <a:t>n</a:t>
            </a:r>
            <a:r>
              <a:rPr lang="en-CA" sz="2000" dirty="0" smtClean="0"/>
              <a:t>’ </a:t>
            </a:r>
            <a:r>
              <a:rPr lang="en-CA" sz="2000" dirty="0" smtClean="0">
                <a:solidFill>
                  <a:srgbClr val="C00000"/>
                </a:solidFill>
              </a:rPr>
              <a:t>instructions</a:t>
            </a:r>
            <a:r>
              <a:rPr lang="en-CA" sz="2000" dirty="0" smtClean="0"/>
              <a:t> or </a:t>
            </a:r>
            <a:r>
              <a:rPr lang="en-CA" sz="2000" dirty="0" smtClean="0">
                <a:solidFill>
                  <a:srgbClr val="C00000"/>
                </a:solidFill>
              </a:rPr>
              <a:t>variables</a:t>
            </a:r>
            <a:r>
              <a:rPr lang="en-CA" sz="2000" dirty="0" smtClean="0"/>
              <a:t> (</a:t>
            </a:r>
            <a:r>
              <a:rPr lang="en-CA" sz="2000" i="1" dirty="0" smtClean="0"/>
              <a:t>particularly in the case of say an array</a:t>
            </a:r>
            <a:r>
              <a:rPr lang="en-CA" sz="2000" dirty="0" smtClean="0"/>
              <a:t>) will also be accessed fairly soon.</a:t>
            </a:r>
          </a:p>
          <a:p>
            <a:endParaRPr lang="en-CA" sz="2000" dirty="0" smtClean="0"/>
          </a:p>
          <a:p>
            <a:pPr marL="0" indent="0">
              <a:buNone/>
              <a:tabLst>
                <a:tab pos="460375" algn="l"/>
              </a:tabLst>
            </a:pPr>
            <a:r>
              <a:rPr lang="en-CA" sz="2000" dirty="0" smtClean="0"/>
              <a:t>	</a:t>
            </a:r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  <a:p>
            <a:pPr>
              <a:buNone/>
            </a:pPr>
            <a:endParaRPr lang="en-CA" sz="1800" dirty="0" smtClean="0"/>
          </a:p>
          <a:p>
            <a:pPr>
              <a:buNone/>
            </a:pPr>
            <a:endParaRPr lang="en-CA" sz="1800" b="1" dirty="0" smtClean="0"/>
          </a:p>
          <a:p>
            <a:endParaRPr lang="en-US" sz="1800" dirty="0" smtClean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2679164-5335-4580-91AE-42FE7C1F87D3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13" name="Group 30"/>
          <p:cNvGrpSpPr>
            <a:grpSpLocks/>
          </p:cNvGrpSpPr>
          <p:nvPr/>
        </p:nvGrpSpPr>
        <p:grpSpPr bwMode="auto">
          <a:xfrm>
            <a:off x="5247591" y="2771180"/>
            <a:ext cx="3843337" cy="3211513"/>
            <a:chOff x="5300663" y="2492375"/>
            <a:chExt cx="3843337" cy="3211513"/>
          </a:xfrm>
        </p:grpSpPr>
        <p:pic>
          <p:nvPicPr>
            <p:cNvPr id="14" name="Picture 2" descr="Image result for intel i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7763" y="2492375"/>
              <a:ext cx="1646237" cy="1633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8024813" y="4037013"/>
              <a:ext cx="415925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55</a:t>
              </a:r>
            </a:p>
          </p:txBody>
        </p:sp>
        <p:sp>
          <p:nvSpPr>
            <p:cNvPr id="16" name="TextBox 9"/>
            <p:cNvSpPr txBox="1">
              <a:spLocks noChangeArrowheads="1"/>
            </p:cNvSpPr>
            <p:nvPr/>
          </p:nvSpPr>
          <p:spPr bwMode="auto">
            <a:xfrm>
              <a:off x="8047038" y="4205288"/>
              <a:ext cx="415925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48</a:t>
              </a:r>
            </a:p>
          </p:txBody>
        </p:sp>
        <p:sp>
          <p:nvSpPr>
            <p:cNvPr id="17" name="TextBox 10"/>
            <p:cNvSpPr txBox="1">
              <a:spLocks noChangeArrowheads="1"/>
            </p:cNvSpPr>
            <p:nvPr/>
          </p:nvSpPr>
          <p:spPr bwMode="auto">
            <a:xfrm>
              <a:off x="8023225" y="4368800"/>
              <a:ext cx="414338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89</a:t>
              </a:r>
            </a:p>
          </p:txBody>
        </p:sp>
        <p:sp>
          <p:nvSpPr>
            <p:cNvPr id="18" name="TextBox 11"/>
            <p:cNvSpPr txBox="1">
              <a:spLocks noChangeArrowheads="1"/>
            </p:cNvSpPr>
            <p:nvPr/>
          </p:nvSpPr>
          <p:spPr bwMode="auto">
            <a:xfrm>
              <a:off x="7978775" y="4525963"/>
              <a:ext cx="415925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e5</a:t>
              </a:r>
            </a:p>
          </p:txBody>
        </p:sp>
        <p:sp>
          <p:nvSpPr>
            <p:cNvPr id="19" name="TextBox 12"/>
            <p:cNvSpPr txBox="1">
              <a:spLocks noChangeArrowheads="1"/>
            </p:cNvSpPr>
            <p:nvPr/>
          </p:nvSpPr>
          <p:spPr bwMode="auto">
            <a:xfrm>
              <a:off x="7904163" y="4699000"/>
              <a:ext cx="414337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48</a:t>
              </a:r>
            </a:p>
          </p:txBody>
        </p:sp>
        <p:sp>
          <p:nvSpPr>
            <p:cNvPr id="20" name="TextBox 13"/>
            <p:cNvSpPr txBox="1">
              <a:spLocks noChangeArrowheads="1"/>
            </p:cNvSpPr>
            <p:nvPr/>
          </p:nvSpPr>
          <p:spPr bwMode="auto">
            <a:xfrm>
              <a:off x="7783513" y="4862513"/>
              <a:ext cx="415925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83</a:t>
              </a:r>
            </a:p>
          </p:txBody>
        </p:sp>
        <p:sp>
          <p:nvSpPr>
            <p:cNvPr id="21" name="TextBox 14"/>
            <p:cNvSpPr txBox="1">
              <a:spLocks noChangeArrowheads="1"/>
            </p:cNvSpPr>
            <p:nvPr/>
          </p:nvSpPr>
          <p:spPr bwMode="auto">
            <a:xfrm>
              <a:off x="7688263" y="5032375"/>
              <a:ext cx="415925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ec</a:t>
              </a:r>
            </a:p>
          </p:txBody>
        </p:sp>
        <p:sp>
          <p:nvSpPr>
            <p:cNvPr id="22" name="TextBox 15"/>
            <p:cNvSpPr txBox="1">
              <a:spLocks noChangeArrowheads="1"/>
            </p:cNvSpPr>
            <p:nvPr/>
          </p:nvSpPr>
          <p:spPr bwMode="auto">
            <a:xfrm>
              <a:off x="7607300" y="5199063"/>
              <a:ext cx="415925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10</a:t>
              </a:r>
            </a:p>
          </p:txBody>
        </p:sp>
        <p:sp>
          <p:nvSpPr>
            <p:cNvPr id="23" name="TextBox 16"/>
            <p:cNvSpPr txBox="1">
              <a:spLocks noChangeArrowheads="1"/>
            </p:cNvSpPr>
            <p:nvPr/>
          </p:nvSpPr>
          <p:spPr bwMode="auto">
            <a:xfrm>
              <a:off x="7554913" y="5356225"/>
              <a:ext cx="415925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c7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300663" y="2678113"/>
              <a:ext cx="1793875" cy="3025775"/>
            </a:xfrm>
            <a:prstGeom prst="round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Arial"/>
              </a:endParaRPr>
            </a:p>
          </p:txBody>
        </p:sp>
        <p:cxnSp>
          <p:nvCxnSpPr>
            <p:cNvPr id="25" name="Curved Connector 22"/>
            <p:cNvCxnSpPr>
              <a:stCxn id="24" idx="2"/>
              <a:endCxn id="23" idx="1"/>
            </p:cNvCxnSpPr>
            <p:nvPr/>
          </p:nvCxnSpPr>
          <p:spPr>
            <a:xfrm rot="5400000" flipH="1" flipV="1">
              <a:off x="6750844" y="4899819"/>
              <a:ext cx="250825" cy="1357313"/>
            </a:xfrm>
            <a:prstGeom prst="curvedConnector4">
              <a:avLst>
                <a:gd name="adj1" fmla="val -91018"/>
                <a:gd name="adj2" fmla="val 83030"/>
              </a:avLst>
            </a:prstGeom>
            <a:noFill/>
            <a:ln w="57150" cap="flat" cmpd="sng" algn="ctr">
              <a:solidFill>
                <a:srgbClr val="0070C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135841" y="2521943"/>
            <a:ext cx="2857500" cy="2508250"/>
            <a:chOff x="188913" y="2243138"/>
            <a:chExt cx="2857500" cy="2508141"/>
          </a:xfrm>
        </p:grpSpPr>
        <p:sp>
          <p:nvSpPr>
            <p:cNvPr id="27" name="Rectangle 1"/>
            <p:cNvSpPr>
              <a:spLocks noChangeArrowheads="1"/>
            </p:cNvSpPr>
            <p:nvPr/>
          </p:nvSpPr>
          <p:spPr bwMode="auto">
            <a:xfrm>
              <a:off x="188913" y="2935397"/>
              <a:ext cx="2857500" cy="18158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808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kumimoji="0" lang="en-US" alt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&lt;stdio.h&gt;</a:t>
              </a:r>
              <a:br>
                <a:rPr kumimoji="0" lang="en-US" alt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</a:br>
              <a:r>
                <a:rPr kumimoji="0" lang="en-US" alt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/>
              </a:r>
              <a:br>
                <a:rPr kumimoji="0" lang="en-US" alt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</a:br>
              <a:r>
                <a:rPr kumimoji="0" lang="en-US" altLang="en-US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int </a:t>
              </a:r>
              <a:r>
                <a:rPr kumimoji="0" lang="en-US" alt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main(void) 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{</a:t>
              </a:r>
              <a:br>
                <a:rPr kumimoji="0" lang="en-US" alt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</a:br>
              <a:r>
                <a:rPr kumimoji="0" lang="en-US" alt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kumimoji="0" lang="en-US" altLang="en-US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kumimoji="0" lang="en-US" alt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(</a:t>
              </a:r>
              <a:r>
                <a:rPr kumimoji="0" lang="en-US" altLang="en-US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int </a:t>
              </a:r>
              <a:r>
                <a:rPr kumimoji="0" lang="en-US" alt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i=</a:t>
              </a:r>
              <a:r>
                <a:rPr kumimoji="0" lang="en-US" alt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0</a:t>
              </a:r>
              <a:r>
                <a:rPr kumimoji="0" lang="en-US" alt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; i &lt; </a:t>
              </a:r>
              <a:r>
                <a:rPr kumimoji="0" lang="en-US" alt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kumimoji="0" lang="en-US" alt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; ++i) {</a:t>
              </a:r>
              <a:br>
                <a:rPr kumimoji="0" lang="en-US" alt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</a:br>
              <a:r>
                <a:rPr kumimoji="0" lang="en-US" alt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    printf(“%d\n”, i);</a:t>
              </a:r>
              <a:br>
                <a:rPr kumimoji="0" lang="en-US" alt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</a:br>
              <a:r>
                <a:rPr kumimoji="0" lang="en-US" alt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  }</a:t>
              </a:r>
              <a:br>
                <a:rPr kumimoji="0" lang="en-US" alt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</a:br>
              <a:r>
                <a:rPr kumimoji="0" lang="en-US" alt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/>
              </a:r>
              <a:br>
                <a:rPr kumimoji="0" lang="en-US" alt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</a:br>
              <a:r>
                <a:rPr kumimoji="0" lang="en-US" alt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kumimoji="0" lang="en-US" altLang="en-US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kumimoji="0" lang="en-US" alt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0</a:t>
              </a:r>
              <a:r>
                <a:rPr kumimoji="0" lang="en-US" alt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;</a:t>
              </a:r>
              <a:br>
                <a:rPr kumimoji="0" lang="en-US" alt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</a:br>
              <a:r>
                <a:rPr kumimoji="0" lang="en-US" alt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}</a:t>
              </a:r>
              <a:endParaRPr kumimoji="0" lang="en-US" alt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8" name="TextBox 28"/>
            <p:cNvSpPr txBox="1">
              <a:spLocks noChangeArrowheads="1"/>
            </p:cNvSpPr>
            <p:nvPr/>
          </p:nvSpPr>
          <p:spPr bwMode="auto">
            <a:xfrm>
              <a:off x="381000" y="2243138"/>
              <a:ext cx="2015167" cy="369332"/>
            </a:xfrm>
            <a:prstGeom prst="rect">
              <a:avLst/>
            </a:prstGeom>
            <a:solidFill>
              <a:srgbClr val="FFCF0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Sequential ‘C’ Code</a:t>
              </a:r>
            </a:p>
          </p:txBody>
        </p:sp>
      </p:grp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4966603" y="2525118"/>
            <a:ext cx="2381250" cy="3417887"/>
            <a:chOff x="5019675" y="2246313"/>
            <a:chExt cx="2381250" cy="3417887"/>
          </a:xfrm>
        </p:grpSpPr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5405438" y="2801938"/>
              <a:ext cx="1995487" cy="286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55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48 89 e5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48 83 ec 10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c7 45 fc 00 00 00 00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83 7d fc 09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7f 22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8b 45 fc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89 c6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bf 60 10 60 00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e8 66 fe ff ff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be 00 07 40 00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48 89 c7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e8 a9 fe ff ff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83 45 fc 01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eb d8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b8 00 00 00 00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c9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c3</a:t>
              </a:r>
            </a:p>
          </p:txBody>
        </p:sp>
        <p:sp>
          <p:nvSpPr>
            <p:cNvPr id="31" name="TextBox 29"/>
            <p:cNvSpPr txBox="1">
              <a:spLocks noChangeArrowheads="1"/>
            </p:cNvSpPr>
            <p:nvPr/>
          </p:nvSpPr>
          <p:spPr bwMode="auto">
            <a:xfrm>
              <a:off x="5392738" y="2246313"/>
              <a:ext cx="1538287" cy="36988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Machine Code</a:t>
              </a:r>
            </a:p>
          </p:txBody>
        </p:sp>
        <p:sp>
          <p:nvSpPr>
            <p:cNvPr id="32" name="Right Arrow 31"/>
            <p:cNvSpPr/>
            <p:nvPr/>
          </p:nvSpPr>
          <p:spPr bwMode="auto">
            <a:xfrm>
              <a:off x="5019675" y="2311400"/>
              <a:ext cx="230188" cy="227013"/>
            </a:xfrm>
            <a:prstGeom prst="rightArrow">
              <a:avLst/>
            </a:prstGeom>
            <a:solidFill>
              <a:srgbClr val="E7BB01">
                <a:lumMod val="20000"/>
                <a:lumOff val="80000"/>
              </a:srgb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 pitchFamily="34" charset="0"/>
              </a:endParaRPr>
            </a:p>
          </p:txBody>
        </p:sp>
      </p:grpSp>
      <p:grpSp>
        <p:nvGrpSpPr>
          <p:cNvPr id="33" name="Group 27"/>
          <p:cNvGrpSpPr>
            <a:grpSpLocks/>
          </p:cNvGrpSpPr>
          <p:nvPr/>
        </p:nvGrpSpPr>
        <p:grpSpPr bwMode="auto">
          <a:xfrm>
            <a:off x="2585353" y="2520355"/>
            <a:ext cx="2927350" cy="3400425"/>
            <a:chOff x="2637924" y="2241550"/>
            <a:chExt cx="2927851" cy="3400425"/>
          </a:xfrm>
        </p:grpSpPr>
        <p:sp>
          <p:nvSpPr>
            <p:cNvPr id="34" name="TextBox 30"/>
            <p:cNvSpPr txBox="1">
              <a:spLocks noChangeArrowheads="1"/>
            </p:cNvSpPr>
            <p:nvPr/>
          </p:nvSpPr>
          <p:spPr bwMode="auto">
            <a:xfrm>
              <a:off x="3225800" y="2241550"/>
              <a:ext cx="1611313" cy="369888"/>
            </a:xfrm>
            <a:prstGeom prst="rect">
              <a:avLst/>
            </a:prstGeom>
            <a:solidFill>
              <a:srgbClr val="F96B6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Assembly Code</a:t>
              </a:r>
            </a:p>
          </p:txBody>
        </p:sp>
        <p:sp>
          <p:nvSpPr>
            <p:cNvPr id="35" name="Right Arrow 34"/>
            <p:cNvSpPr/>
            <p:nvPr/>
          </p:nvSpPr>
          <p:spPr bwMode="auto">
            <a:xfrm>
              <a:off x="2637924" y="2314575"/>
              <a:ext cx="457278" cy="227013"/>
            </a:xfrm>
            <a:prstGeom prst="rightArrow">
              <a:avLst/>
            </a:prstGeom>
            <a:solidFill>
              <a:srgbClr val="E7BB01">
                <a:lumMod val="20000"/>
                <a:lumOff val="80000"/>
              </a:srgb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 pitchFamily="34" charset="0"/>
              </a:endParaRPr>
            </a:p>
          </p:txBody>
        </p:sp>
        <p:sp>
          <p:nvSpPr>
            <p:cNvPr id="36" name="Rectangle 28"/>
            <p:cNvSpPr>
              <a:spLocks noChangeArrowheads="1"/>
            </p:cNvSpPr>
            <p:nvPr/>
          </p:nvSpPr>
          <p:spPr bwMode="auto">
            <a:xfrm>
              <a:off x="3225800" y="2779713"/>
              <a:ext cx="2339975" cy="286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push   %rbp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mov    %rsp,%rbp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sub    $0x10,%rsp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movl   $0x0,-0x4(%rbp)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cmpl   $0x9,-0x4(%rbp)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jg     40084d &lt;main+0x37&gt;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mov    -0x4(%rbp),%eax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mov    %eax,%esi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mov    $0x601060,%edi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callq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mov    $0x400700,%esi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mov    %rax,%rdi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callq  4006f0 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addl   $0x1,-0x4(%rbp)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jmp    400825 &lt;main+0xf&gt;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mov    $0x0,%eax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leaveq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retq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35841" y="5982693"/>
            <a:ext cx="4852219" cy="584775"/>
          </a:xfrm>
          <a:prstGeom prst="rect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controller might load all these instructions into cache memory as soon as </a:t>
            </a:r>
            <a:r>
              <a:rPr lang="en-US" sz="1600" dirty="0" smtClean="0">
                <a:solidFill>
                  <a:srgbClr val="0000FF"/>
                </a:solidFill>
              </a:rPr>
              <a:t>push %</a:t>
            </a:r>
            <a:r>
              <a:rPr lang="en-US" sz="1600" dirty="0" err="1" smtClean="0">
                <a:solidFill>
                  <a:srgbClr val="0000FF"/>
                </a:solidFill>
              </a:rPr>
              <a:t>rbp</a:t>
            </a:r>
            <a:r>
              <a:rPr lang="en-US" sz="1600" dirty="0" smtClean="0"/>
              <a:t> instruction fetched</a:t>
            </a:r>
            <a:endParaRPr lang="en-US" sz="1600" dirty="0"/>
          </a:p>
        </p:txBody>
      </p:sp>
      <p:cxnSp>
        <p:nvCxnSpPr>
          <p:cNvPr id="40" name="Straight Arrow Connector 39"/>
          <p:cNvCxnSpPr>
            <a:stCxn id="37" idx="3"/>
          </p:cNvCxnSpPr>
          <p:nvPr/>
        </p:nvCxnSpPr>
        <p:spPr>
          <a:xfrm flipV="1">
            <a:off x="4988060" y="5982694"/>
            <a:ext cx="364306" cy="2923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03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83869"/>
            <a:ext cx="8229600" cy="52290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CA" sz="2000" b="1" dirty="0" smtClean="0"/>
              <a:t>Supporting </a:t>
            </a:r>
            <a:r>
              <a:rPr lang="en-CA" sz="2000" b="1" dirty="0" smtClean="0">
                <a:solidFill>
                  <a:srgbClr val="0000FF"/>
                </a:solidFill>
              </a:rPr>
              <a:t>Spatial</a:t>
            </a:r>
            <a:r>
              <a:rPr lang="en-CA" sz="2000" b="1" dirty="0" smtClean="0"/>
              <a:t> Locality : </a:t>
            </a:r>
            <a:r>
              <a:rPr lang="en-CA" sz="2000" b="1" dirty="0" smtClean="0">
                <a:solidFill>
                  <a:srgbClr val="C00000"/>
                </a:solidFill>
              </a:rPr>
              <a:t>Burst Cache Transfers</a:t>
            </a:r>
          </a:p>
          <a:p>
            <a:r>
              <a:rPr lang="en-US" sz="2000" dirty="0" smtClean="0"/>
              <a:t>In attempting to </a:t>
            </a:r>
            <a:r>
              <a:rPr lang="en-US" sz="2000" dirty="0" smtClean="0">
                <a:solidFill>
                  <a:srgbClr val="0000FF"/>
                </a:solidFill>
              </a:rPr>
              <a:t>predict</a:t>
            </a:r>
            <a:r>
              <a:rPr lang="en-US" sz="2000" dirty="0" smtClean="0"/>
              <a:t> the CPU’s </a:t>
            </a:r>
            <a:r>
              <a:rPr lang="en-US" sz="2000" dirty="0" smtClean="0">
                <a:solidFill>
                  <a:srgbClr val="0000FF"/>
                </a:solidFill>
              </a:rPr>
              <a:t>next acces</a:t>
            </a:r>
            <a:r>
              <a:rPr lang="en-US" sz="2000" dirty="0" smtClean="0"/>
              <a:t>s, a </a:t>
            </a:r>
            <a:r>
              <a:rPr lang="en-US" sz="2000" dirty="0" smtClean="0">
                <a:solidFill>
                  <a:srgbClr val="C00000"/>
                </a:solidFill>
              </a:rPr>
              <a:t>good cache controller </a:t>
            </a:r>
            <a:r>
              <a:rPr lang="en-US" sz="2000" dirty="0" smtClean="0"/>
              <a:t>will attempt to transfer a large </a:t>
            </a:r>
            <a:r>
              <a:rPr lang="en-US" sz="2000" dirty="0" smtClean="0">
                <a:solidFill>
                  <a:srgbClr val="0000FF"/>
                </a:solidFill>
              </a:rPr>
              <a:t>block</a:t>
            </a:r>
            <a:r>
              <a:rPr lang="en-US" sz="2000" dirty="0" smtClean="0"/>
              <a:t> of </a:t>
            </a:r>
            <a:r>
              <a:rPr lang="en-US" sz="2000" dirty="0" smtClean="0">
                <a:solidFill>
                  <a:srgbClr val="C00000"/>
                </a:solidFill>
              </a:rPr>
              <a:t>data</a:t>
            </a:r>
            <a:r>
              <a:rPr lang="en-US" sz="2000" dirty="0" smtClean="0"/>
              <a:t> or </a:t>
            </a:r>
            <a:r>
              <a:rPr lang="en-US" sz="2000" dirty="0" smtClean="0">
                <a:solidFill>
                  <a:srgbClr val="C00000"/>
                </a:solidFill>
              </a:rPr>
              <a:t>instructions</a:t>
            </a:r>
            <a:r>
              <a:rPr lang="en-US" sz="2000" dirty="0" smtClean="0"/>
              <a:t> in anticipation of </a:t>
            </a:r>
            <a:r>
              <a:rPr lang="en-US" sz="2000" dirty="0" smtClean="0">
                <a:solidFill>
                  <a:srgbClr val="0000FF"/>
                </a:solidFill>
              </a:rPr>
              <a:t>them </a:t>
            </a:r>
            <a:r>
              <a:rPr lang="en-US" sz="2000" dirty="0" smtClean="0"/>
              <a:t>being </a:t>
            </a:r>
            <a:r>
              <a:rPr lang="en-US" sz="2000" dirty="0" smtClean="0">
                <a:solidFill>
                  <a:srgbClr val="0000FF"/>
                </a:solidFill>
              </a:rPr>
              <a:t>needed soon</a:t>
            </a:r>
            <a:r>
              <a:rPr lang="en-US" sz="2000" dirty="0"/>
              <a:t>,</a:t>
            </a:r>
            <a:r>
              <a:rPr lang="en-US" sz="2000" dirty="0" smtClean="0"/>
              <a:t> </a:t>
            </a:r>
            <a:r>
              <a:rPr lang="en-US" sz="2000" dirty="0"/>
              <a:t>e</a:t>
            </a:r>
            <a:r>
              <a:rPr lang="en-US" sz="2000" dirty="0" smtClean="0"/>
              <a:t>.g. the next ‘</a:t>
            </a:r>
            <a:r>
              <a:rPr lang="en-US" sz="2000" dirty="0" smtClean="0">
                <a:solidFill>
                  <a:srgbClr val="9933FF"/>
                </a:solidFill>
              </a:rPr>
              <a:t>n</a:t>
            </a:r>
            <a:r>
              <a:rPr lang="en-US" sz="2000" dirty="0" smtClean="0"/>
              <a:t>’ </a:t>
            </a:r>
            <a:r>
              <a:rPr lang="en-US" sz="2000" dirty="0" smtClean="0">
                <a:solidFill>
                  <a:srgbClr val="C00000"/>
                </a:solidFill>
              </a:rPr>
              <a:t>instructions</a:t>
            </a:r>
            <a:r>
              <a:rPr lang="en-US" sz="2000" dirty="0" smtClean="0"/>
              <a:t> or the next ‘</a:t>
            </a:r>
            <a:r>
              <a:rPr lang="en-US" sz="2000" dirty="0" smtClean="0">
                <a:solidFill>
                  <a:srgbClr val="9933FF"/>
                </a:solidFill>
              </a:rPr>
              <a:t>n</a:t>
            </a:r>
            <a:r>
              <a:rPr lang="en-US" sz="2000" dirty="0" smtClean="0"/>
              <a:t>’ </a:t>
            </a:r>
            <a:r>
              <a:rPr lang="en-US" sz="2000" dirty="0" smtClean="0">
                <a:solidFill>
                  <a:srgbClr val="C00000"/>
                </a:solidFill>
              </a:rPr>
              <a:t>elements</a:t>
            </a:r>
            <a:r>
              <a:rPr lang="en-US" sz="2000" dirty="0" smtClean="0"/>
              <a:t> in an array.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To support this block transfer, </a:t>
            </a:r>
            <a:r>
              <a:rPr lang="en-US" sz="2000" b="1" dirty="0" smtClean="0">
                <a:solidFill>
                  <a:srgbClr val="9933FF"/>
                </a:solidFill>
              </a:rPr>
              <a:t>Synchronous Drams</a:t>
            </a:r>
            <a:r>
              <a:rPr lang="en-US" sz="2000" dirty="0" smtClean="0">
                <a:solidFill>
                  <a:srgbClr val="9933FF"/>
                </a:solidFill>
              </a:rPr>
              <a:t> </a:t>
            </a:r>
            <a:r>
              <a:rPr lang="en-US" sz="2000" dirty="0" smtClean="0"/>
              <a:t>have a “</a:t>
            </a:r>
            <a:r>
              <a:rPr lang="en-US" sz="2000" dirty="0" smtClean="0">
                <a:solidFill>
                  <a:srgbClr val="C00000"/>
                </a:solidFill>
              </a:rPr>
              <a:t>burst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data</a:t>
            </a:r>
            <a:r>
              <a:rPr lang="en-US" sz="2000" dirty="0" smtClean="0"/>
              <a:t>” mode specifically designed to enable a cache controller to transfer a block from main memory to cache memory, as quickly as possible.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3450" y="2733785"/>
            <a:ext cx="550545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06133"/>
            <a:ext cx="7797800" cy="36200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3600" b="1" dirty="0" smtClean="0">
                <a:solidFill>
                  <a:srgbClr val="0000FF"/>
                </a:solidFill>
              </a:rPr>
              <a:t>Direct </a:t>
            </a:r>
            <a:r>
              <a:rPr lang="en-CA" sz="3600" b="1" dirty="0">
                <a:solidFill>
                  <a:srgbClr val="0000FF"/>
                </a:solidFill>
              </a:rPr>
              <a:t>Mapped</a:t>
            </a:r>
            <a:endParaRPr lang="en-US" sz="3600" dirty="0">
              <a:solidFill>
                <a:srgbClr val="0000FF"/>
              </a:solidFill>
            </a:endParaRPr>
          </a:p>
          <a:p>
            <a:pPr marL="0" indent="0" algn="ctr">
              <a:buNone/>
            </a:pPr>
            <a:r>
              <a:rPr lang="en-CA" sz="3600" b="1" dirty="0" smtClean="0"/>
              <a:t>Cache Architectures</a:t>
            </a:r>
            <a:br>
              <a:rPr lang="en-CA" sz="3600" b="1" dirty="0" smtClean="0"/>
            </a:br>
            <a:r>
              <a:rPr lang="en-CA" sz="3600" b="1" dirty="0" smtClean="0"/>
              <a:t> 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722810" y="5246624"/>
            <a:ext cx="0" cy="516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70217" y="914311"/>
            <a:ext cx="2210284" cy="3738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4721" y="885704"/>
            <a:ext cx="2210284" cy="373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524902" y="885702"/>
            <a:ext cx="0" cy="373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87000" y="897387"/>
            <a:ext cx="0" cy="373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725383" y="567803"/>
            <a:ext cx="2358388" cy="350406"/>
            <a:chOff x="1901378" y="1039048"/>
            <a:chExt cx="2041682" cy="253917"/>
          </a:xfrm>
        </p:grpSpPr>
        <p:sp>
          <p:nvSpPr>
            <p:cNvPr id="128" name="TextBox 127"/>
            <p:cNvSpPr txBox="1"/>
            <p:nvPr/>
          </p:nvSpPr>
          <p:spPr>
            <a:xfrm>
              <a:off x="3409659" y="1039049"/>
              <a:ext cx="53340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 3 2 1 </a:t>
              </a:r>
              <a:endParaRPr lang="en-US" sz="105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934311" y="1039049"/>
              <a:ext cx="64346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8 . . . . 4</a:t>
              </a:r>
              <a:endParaRPr lang="en-US" sz="105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901378" y="1039048"/>
              <a:ext cx="11853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31 30 29   . . . . . 9</a:t>
              </a:r>
              <a:endParaRPr lang="en-US" sz="105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44699" y="367958"/>
            <a:ext cx="2650097" cy="361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CPU Address (showing bit positions)</a:t>
            </a:r>
            <a:endParaRPr lang="en-US" sz="11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335456" y="2186698"/>
            <a:ext cx="541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Valid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468506" y="927439"/>
            <a:ext cx="562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Word 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806455" y="2224263"/>
            <a:ext cx="569964" cy="2377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smtClean="0"/>
              <a:t>Index</a:t>
            </a:r>
          </a:p>
          <a:p>
            <a:pPr algn="ctr"/>
            <a:r>
              <a:rPr lang="en-US" sz="1350" dirty="0" smtClean="0"/>
              <a:t>0</a:t>
            </a:r>
          </a:p>
          <a:p>
            <a:pPr algn="ctr"/>
            <a:r>
              <a:rPr lang="en-US" sz="1350" dirty="0" smtClean="0"/>
              <a:t>1</a:t>
            </a:r>
          </a:p>
          <a:p>
            <a:pPr algn="ctr"/>
            <a:r>
              <a:rPr lang="en-US" sz="1350" dirty="0" smtClean="0"/>
              <a:t>2</a:t>
            </a:r>
          </a:p>
          <a:p>
            <a:pPr algn="ctr"/>
            <a:r>
              <a:rPr lang="en-US" sz="1350" dirty="0" smtClean="0"/>
              <a:t>. . .</a:t>
            </a:r>
            <a:br>
              <a:rPr lang="en-US" sz="1350" dirty="0" smtClean="0"/>
            </a:br>
            <a:r>
              <a:rPr lang="en-US" sz="1350" dirty="0" smtClean="0"/>
              <a:t>. . .</a:t>
            </a:r>
            <a:br>
              <a:rPr lang="en-US" sz="1350" dirty="0" smtClean="0"/>
            </a:br>
            <a:r>
              <a:rPr lang="en-US" sz="1350" dirty="0" smtClean="0"/>
              <a:t>. . .</a:t>
            </a:r>
          </a:p>
          <a:p>
            <a:pPr algn="ctr"/>
            <a:r>
              <a:rPr lang="en-US" sz="1350" dirty="0" smtClean="0"/>
              <a:t>. . .</a:t>
            </a:r>
          </a:p>
          <a:p>
            <a:pPr algn="ctr"/>
            <a:r>
              <a:rPr lang="en-US" sz="1350" dirty="0" smtClean="0"/>
              <a:t>29</a:t>
            </a:r>
            <a:br>
              <a:rPr lang="en-US" sz="1350" dirty="0" smtClean="0"/>
            </a:br>
            <a:r>
              <a:rPr lang="en-US" sz="1350" dirty="0" smtClean="0"/>
              <a:t>30</a:t>
            </a:r>
            <a:br>
              <a:rPr lang="en-US" sz="1350" dirty="0" smtClean="0"/>
            </a:br>
            <a:r>
              <a:rPr lang="en-US" sz="1350" dirty="0" smtClean="0"/>
              <a:t>31</a:t>
            </a:r>
            <a:endParaRPr lang="en-US" sz="135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261384" y="1254574"/>
            <a:ext cx="0" cy="774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2183624" y="1276288"/>
            <a:ext cx="388802" cy="215444"/>
            <a:chOff x="8111794" y="1272338"/>
            <a:chExt cx="336590" cy="156119"/>
          </a:xfrm>
        </p:grpSpPr>
        <p:sp>
          <p:nvSpPr>
            <p:cNvPr id="126" name="TextBox 125"/>
            <p:cNvSpPr txBox="1"/>
            <p:nvPr/>
          </p:nvSpPr>
          <p:spPr>
            <a:xfrm>
              <a:off x="8240820" y="1272338"/>
              <a:ext cx="207564" cy="1561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/>
                <a:t> 5</a:t>
              </a:r>
              <a:endParaRPr lang="en-US" sz="1400" dirty="0"/>
            </a:p>
          </p:txBody>
        </p:sp>
        <p:cxnSp>
          <p:nvCxnSpPr>
            <p:cNvPr id="127" name="Straight Connector 126"/>
            <p:cNvCxnSpPr/>
            <p:nvPr/>
          </p:nvCxnSpPr>
          <p:spPr>
            <a:xfrm>
              <a:off x="8111794" y="1349585"/>
              <a:ext cx="134635" cy="693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/>
          <p:cNvCxnSpPr/>
          <p:nvPr/>
        </p:nvCxnSpPr>
        <p:spPr>
          <a:xfrm>
            <a:off x="446981" y="2036470"/>
            <a:ext cx="29448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4542" y="2037761"/>
            <a:ext cx="0" cy="1392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48061" y="3432409"/>
            <a:ext cx="1029242" cy="0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374703" y="1270056"/>
            <a:ext cx="0" cy="4812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1296942" y="1277586"/>
            <a:ext cx="388802" cy="215444"/>
            <a:chOff x="8111794" y="1272338"/>
            <a:chExt cx="336590" cy="156119"/>
          </a:xfrm>
        </p:grpSpPr>
        <p:sp>
          <p:nvSpPr>
            <p:cNvPr id="124" name="TextBox 123"/>
            <p:cNvSpPr txBox="1"/>
            <p:nvPr/>
          </p:nvSpPr>
          <p:spPr>
            <a:xfrm>
              <a:off x="8240820" y="1272338"/>
              <a:ext cx="207564" cy="1561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/>
                <a:t> 23</a:t>
              </a:r>
              <a:endParaRPr lang="en-US" sz="1400" dirty="0"/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8111794" y="1349585"/>
              <a:ext cx="134635" cy="693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/>
          <p:cNvCxnSpPr/>
          <p:nvPr/>
        </p:nvCxnSpPr>
        <p:spPr>
          <a:xfrm>
            <a:off x="215256" y="1760354"/>
            <a:ext cx="11670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606169" y="5001484"/>
            <a:ext cx="220321" cy="25547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=</a:t>
            </a:r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/>
          <a:srcRect b="9153"/>
          <a:stretch>
            <a:fillRect/>
          </a:stretch>
        </p:blipFill>
        <p:spPr bwMode="auto">
          <a:xfrm>
            <a:off x="2515868" y="5635535"/>
            <a:ext cx="291938" cy="2824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</p:pic>
      <p:grpSp>
        <p:nvGrpSpPr>
          <p:cNvPr id="26" name="Group 25"/>
          <p:cNvGrpSpPr/>
          <p:nvPr/>
        </p:nvGrpSpPr>
        <p:grpSpPr>
          <a:xfrm flipH="1">
            <a:off x="1581114" y="5444445"/>
            <a:ext cx="1049795" cy="210973"/>
            <a:chOff x="2534247" y="4650690"/>
            <a:chExt cx="617765" cy="144908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2534247" y="4650690"/>
              <a:ext cx="0" cy="1449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2535040" y="4652337"/>
              <a:ext cx="6169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>
            <a:off x="2662932" y="5918021"/>
            <a:ext cx="0" cy="386973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584224" y="3422207"/>
            <a:ext cx="3752" cy="2021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24" idx="0"/>
          </p:cNvCxnSpPr>
          <p:nvPr/>
        </p:nvCxnSpPr>
        <p:spPr>
          <a:xfrm flipH="1">
            <a:off x="2716330" y="3591442"/>
            <a:ext cx="386" cy="1410042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78007" y="4677425"/>
            <a:ext cx="68882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 Tag Out</a:t>
            </a:r>
            <a:endParaRPr lang="en-US" sz="1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5170132" y="3686492"/>
            <a:ext cx="2159" cy="157024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103171" y="4863002"/>
            <a:ext cx="388802" cy="222985"/>
            <a:chOff x="8111794" y="1272338"/>
            <a:chExt cx="336590" cy="161583"/>
          </a:xfrm>
        </p:grpSpPr>
        <p:sp>
          <p:nvSpPr>
            <p:cNvPr id="120" name="TextBox 119"/>
            <p:cNvSpPr txBox="1"/>
            <p:nvPr/>
          </p:nvSpPr>
          <p:spPr>
            <a:xfrm>
              <a:off x="8240820" y="1272338"/>
              <a:ext cx="207564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dirty="0" smtClean="0"/>
                <a:t> 16</a:t>
              </a:r>
              <a:endParaRPr lang="en-US" sz="1050" dirty="0"/>
            </a:p>
          </p:txBody>
        </p:sp>
        <p:cxnSp>
          <p:nvCxnSpPr>
            <p:cNvPr id="121" name="Straight Connector 120"/>
            <p:cNvCxnSpPr/>
            <p:nvPr/>
          </p:nvCxnSpPr>
          <p:spPr>
            <a:xfrm>
              <a:off x="8111794" y="1349585"/>
              <a:ext cx="134635" cy="693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/>
          <p:nvPr/>
        </p:nvCxnSpPr>
        <p:spPr>
          <a:xfrm>
            <a:off x="5165455" y="5249848"/>
            <a:ext cx="1296002" cy="0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553246" y="5060407"/>
            <a:ext cx="1134625" cy="467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CPU Data</a:t>
            </a:r>
            <a:endParaRPr lang="en-US" sz="1600" b="1" dirty="0">
              <a:solidFill>
                <a:srgbClr val="0000FF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215004" y="1759991"/>
            <a:ext cx="0" cy="3383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24" idx="2"/>
          </p:cNvCxnSpPr>
          <p:nvPr/>
        </p:nvCxnSpPr>
        <p:spPr>
          <a:xfrm flipV="1">
            <a:off x="222115" y="5129219"/>
            <a:ext cx="2384054" cy="5552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6520" y="1457030"/>
            <a:ext cx="430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Tag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1742327" y="1758876"/>
            <a:ext cx="584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Index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2472901" y="6245894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Hit</a:t>
            </a:r>
            <a:endParaRPr lang="en-US" sz="1000" b="1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03314" y="3172415"/>
            <a:ext cx="15572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32 Cache Lines </a:t>
            </a:r>
            <a:r>
              <a:rPr lang="en-US" sz="1400" b="1" dirty="0" smtClean="0"/>
              <a:t>of </a:t>
            </a:r>
          </a:p>
          <a:p>
            <a:r>
              <a:rPr lang="en-US" sz="1400" b="1" dirty="0" smtClean="0"/>
              <a:t>8 x 16 bit Words </a:t>
            </a:r>
            <a:r>
              <a:rPr lang="en-US" sz="1400" b="1" dirty="0"/>
              <a:t>= </a:t>
            </a:r>
            <a:endParaRPr lang="en-US" sz="1400" b="1" dirty="0" smtClean="0"/>
          </a:p>
          <a:p>
            <a:r>
              <a:rPr lang="en-US" sz="1400" b="1" dirty="0" smtClean="0">
                <a:solidFill>
                  <a:srgbClr val="0000FF"/>
                </a:solidFill>
              </a:rPr>
              <a:t>512 </a:t>
            </a:r>
            <a:r>
              <a:rPr lang="en-US" sz="1400" b="1" dirty="0">
                <a:solidFill>
                  <a:srgbClr val="0000FF"/>
                </a:solidFill>
              </a:rPr>
              <a:t>bytes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985782" y="3517695"/>
            <a:ext cx="226338" cy="0"/>
          </a:xfrm>
          <a:prstGeom prst="straightConnector1">
            <a:avLst/>
          </a:prstGeom>
          <a:ln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Brace 41"/>
          <p:cNvSpPr/>
          <p:nvPr/>
        </p:nvSpPr>
        <p:spPr>
          <a:xfrm>
            <a:off x="6848607" y="2542613"/>
            <a:ext cx="123457" cy="1950167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2150389" y="2511013"/>
            <a:ext cx="850481" cy="2026728"/>
            <a:chOff x="6638306" y="1129008"/>
            <a:chExt cx="552203" cy="1468643"/>
          </a:xfrm>
        </p:grpSpPr>
        <p:sp>
          <p:nvSpPr>
            <p:cNvPr id="107" name="Rectangle 106"/>
            <p:cNvSpPr/>
            <p:nvPr/>
          </p:nvSpPr>
          <p:spPr>
            <a:xfrm>
              <a:off x="6662057" y="1142423"/>
              <a:ext cx="528452" cy="145522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638306" y="1129008"/>
              <a:ext cx="528452" cy="14552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6640416" y="1129009"/>
              <a:ext cx="0" cy="14562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oup 141"/>
            <p:cNvGrpSpPr/>
            <p:nvPr/>
          </p:nvGrpSpPr>
          <p:grpSpPr>
            <a:xfrm>
              <a:off x="6638306" y="1273045"/>
              <a:ext cx="546264" cy="1165926"/>
              <a:chOff x="6497608" y="1273045"/>
              <a:chExt cx="1692208" cy="1165926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>
                <a:off x="6504949" y="1273045"/>
                <a:ext cx="16848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6504943" y="1419835"/>
                <a:ext cx="16848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6502294" y="1561021"/>
                <a:ext cx="16848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6502288" y="1707811"/>
                <a:ext cx="16848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6500269" y="1857415"/>
                <a:ext cx="16848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6500263" y="1998595"/>
                <a:ext cx="16848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6497614" y="2145391"/>
                <a:ext cx="16848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6497608" y="2297791"/>
                <a:ext cx="16848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6504148" y="2438971"/>
                <a:ext cx="16848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/>
          <p:cNvGrpSpPr/>
          <p:nvPr/>
        </p:nvGrpSpPr>
        <p:grpSpPr>
          <a:xfrm>
            <a:off x="3565178" y="2511006"/>
            <a:ext cx="3180623" cy="2053350"/>
            <a:chOff x="7888141" y="2850925"/>
            <a:chExt cx="1063681" cy="1487934"/>
          </a:xfrm>
          <a:solidFill>
            <a:schemeClr val="bg2">
              <a:lumMod val="75000"/>
            </a:schemeClr>
          </a:solidFill>
        </p:grpSpPr>
        <p:sp>
          <p:nvSpPr>
            <p:cNvPr id="95" name="Rectangle 94"/>
            <p:cNvSpPr/>
            <p:nvPr/>
          </p:nvSpPr>
          <p:spPr>
            <a:xfrm>
              <a:off x="7911912" y="2864345"/>
              <a:ext cx="1039910" cy="14745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7891158" y="2850930"/>
              <a:ext cx="1049196" cy="1445131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7894046" y="2850925"/>
              <a:ext cx="0" cy="1456266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159"/>
            <p:cNvGrpSpPr/>
            <p:nvPr/>
          </p:nvGrpSpPr>
          <p:grpSpPr>
            <a:xfrm>
              <a:off x="7888141" y="2994967"/>
              <a:ext cx="1058653" cy="1165926"/>
              <a:chOff x="7256371" y="2994967"/>
              <a:chExt cx="1692161" cy="1165926"/>
            </a:xfrm>
            <a:grpFill/>
          </p:grpSpPr>
          <p:cxnSp>
            <p:nvCxnSpPr>
              <p:cNvPr id="99" name="Straight Connector 98"/>
              <p:cNvCxnSpPr/>
              <p:nvPr/>
            </p:nvCxnSpPr>
            <p:spPr>
              <a:xfrm>
                <a:off x="7259032" y="2994967"/>
                <a:ext cx="1684867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7259026" y="3141757"/>
                <a:ext cx="1684867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7256377" y="3282943"/>
                <a:ext cx="1684867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7256371" y="3429733"/>
                <a:ext cx="1684867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7263663" y="3720517"/>
                <a:ext cx="168486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261014" y="3867313"/>
                <a:ext cx="168486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7261008" y="4019713"/>
                <a:ext cx="168486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7258231" y="4160893"/>
                <a:ext cx="1684867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" name="Group 44"/>
          <p:cNvGrpSpPr/>
          <p:nvPr/>
        </p:nvGrpSpPr>
        <p:grpSpPr>
          <a:xfrm>
            <a:off x="1491751" y="2516474"/>
            <a:ext cx="185391" cy="2026728"/>
            <a:chOff x="7974103" y="978587"/>
            <a:chExt cx="160495" cy="1468643"/>
          </a:xfrm>
        </p:grpSpPr>
        <p:sp>
          <p:nvSpPr>
            <p:cNvPr id="82" name="Rectangle 81"/>
            <p:cNvSpPr/>
            <p:nvPr/>
          </p:nvSpPr>
          <p:spPr>
            <a:xfrm>
              <a:off x="8002178" y="992002"/>
              <a:ext cx="132420" cy="145522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981445" y="978587"/>
              <a:ext cx="135339" cy="145522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8116914" y="978588"/>
              <a:ext cx="0" cy="14562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163"/>
            <p:cNvGrpSpPr/>
            <p:nvPr/>
          </p:nvGrpSpPr>
          <p:grpSpPr>
            <a:xfrm>
              <a:off x="7974103" y="1122624"/>
              <a:ext cx="142681" cy="1165926"/>
              <a:chOff x="6497608" y="1273045"/>
              <a:chExt cx="1692208" cy="1165926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>
                <a:off x="6504949" y="1273045"/>
                <a:ext cx="16848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504943" y="1419835"/>
                <a:ext cx="16848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502294" y="1561021"/>
                <a:ext cx="16848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502288" y="1707811"/>
                <a:ext cx="16848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6500269" y="1857415"/>
                <a:ext cx="16848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6500263" y="1998595"/>
                <a:ext cx="16848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6497614" y="2145391"/>
                <a:ext cx="16848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6497608" y="2297791"/>
                <a:ext cx="16848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6504148" y="2438971"/>
                <a:ext cx="16848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TextBox 45"/>
          <p:cNvSpPr txBox="1"/>
          <p:nvPr/>
        </p:nvSpPr>
        <p:spPr>
          <a:xfrm>
            <a:off x="2137086" y="2183971"/>
            <a:ext cx="811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Tag Data</a:t>
            </a:r>
            <a:endParaRPr lang="en-US" sz="14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4384066" y="2515298"/>
            <a:ext cx="0" cy="198294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561480" y="2512567"/>
            <a:ext cx="0" cy="198294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354801" y="2509836"/>
            <a:ext cx="0" cy="198294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961572" y="2515300"/>
            <a:ext cx="0" cy="198294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177392" y="2512567"/>
            <a:ext cx="0" cy="77443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765869" y="2512564"/>
            <a:ext cx="0" cy="198294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988539" y="2518029"/>
            <a:ext cx="0" cy="198294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944629" y="3437871"/>
            <a:ext cx="188824" cy="0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947455" y="2051418"/>
            <a:ext cx="0" cy="1392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89530" y="3418752"/>
            <a:ext cx="188824" cy="0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392357" y="2032298"/>
            <a:ext cx="0" cy="1392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819604" y="1300101"/>
            <a:ext cx="0" cy="595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2741844" y="1274854"/>
            <a:ext cx="388802" cy="215444"/>
            <a:chOff x="8111794" y="1272338"/>
            <a:chExt cx="336590" cy="156119"/>
          </a:xfrm>
        </p:grpSpPr>
        <p:sp>
          <p:nvSpPr>
            <p:cNvPr id="80" name="TextBox 79"/>
            <p:cNvSpPr txBox="1"/>
            <p:nvPr/>
          </p:nvSpPr>
          <p:spPr>
            <a:xfrm>
              <a:off x="8240820" y="1272338"/>
              <a:ext cx="207564" cy="1561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/>
                <a:t> 3</a:t>
              </a:r>
              <a:endParaRPr lang="en-US" sz="1400" dirty="0"/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8111794" y="1349585"/>
              <a:ext cx="134635" cy="693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Oval 59"/>
          <p:cNvSpPr/>
          <p:nvPr/>
        </p:nvSpPr>
        <p:spPr>
          <a:xfrm>
            <a:off x="2716598" y="1901428"/>
            <a:ext cx="220321" cy="25547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+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301972" y="2165274"/>
            <a:ext cx="388802" cy="222985"/>
            <a:chOff x="8111794" y="1272338"/>
            <a:chExt cx="336590" cy="161583"/>
          </a:xfrm>
        </p:grpSpPr>
        <p:sp>
          <p:nvSpPr>
            <p:cNvPr id="78" name="TextBox 77"/>
            <p:cNvSpPr txBox="1"/>
            <p:nvPr/>
          </p:nvSpPr>
          <p:spPr>
            <a:xfrm>
              <a:off x="8240820" y="1272338"/>
              <a:ext cx="207564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dirty="0" smtClean="0"/>
                <a:t> 8</a:t>
              </a:r>
              <a:endParaRPr lang="en-US" sz="1050" dirty="0"/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8111794" y="1349585"/>
              <a:ext cx="134635" cy="693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4000225" y="2142699"/>
            <a:ext cx="2429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Cached Data: 8 words per Line</a:t>
            </a:r>
            <a:endParaRPr lang="en-US" sz="1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2903531" y="1722608"/>
            <a:ext cx="1156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Index + Word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1438331" y="2497626"/>
            <a:ext cx="279972" cy="318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1" dirty="0" smtClean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442894" y="2699744"/>
            <a:ext cx="279971" cy="318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1" dirty="0" smtClean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440598" y="2893667"/>
            <a:ext cx="279971" cy="318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1" dirty="0" smtClean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442894" y="3084883"/>
            <a:ext cx="279972" cy="318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1" dirty="0" smtClean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447457" y="3287000"/>
            <a:ext cx="279971" cy="318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1" dirty="0" smtClean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445161" y="3497312"/>
            <a:ext cx="279971" cy="318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1" dirty="0" smtClean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444755" y="3699407"/>
            <a:ext cx="279972" cy="318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1" dirty="0" smtClean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444312" y="3901524"/>
            <a:ext cx="279971" cy="318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1" dirty="0" smtClean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447021" y="4095447"/>
            <a:ext cx="279971" cy="318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1" dirty="0" smtClean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442835" y="4305759"/>
            <a:ext cx="279971" cy="318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1" dirty="0" smtClean="0">
                <a:solidFill>
                  <a:srgbClr val="C00000"/>
                </a:solidFill>
              </a:rPr>
              <a:t>0</a:t>
            </a:r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2328990" y="4554812"/>
            <a:ext cx="0" cy="578489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742327" y="4631258"/>
            <a:ext cx="609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Tag In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1983584" y="928730"/>
            <a:ext cx="525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Index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753416" y="930013"/>
            <a:ext cx="1220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Tag Address</a:t>
            </a:r>
            <a:endParaRPr lang="en-US" sz="1200" dirty="0"/>
          </a:p>
        </p:txBody>
      </p:sp>
      <p:sp>
        <p:nvSpPr>
          <p:cNvPr id="134" name="Rectangle 133"/>
          <p:cNvSpPr/>
          <p:nvPr/>
        </p:nvSpPr>
        <p:spPr>
          <a:xfrm>
            <a:off x="4324662" y="900001"/>
            <a:ext cx="4572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700" i="1" dirty="0" smtClean="0">
                <a:solidFill>
                  <a:srgbClr val="0000FF"/>
                </a:solidFill>
              </a:rPr>
              <a:t>Note </a:t>
            </a:r>
            <a:r>
              <a:rPr lang="en-CA" sz="1700" i="1" dirty="0" smtClean="0"/>
              <a:t>multiple </a:t>
            </a:r>
            <a:r>
              <a:rPr lang="en-CA" sz="1700" i="1" dirty="0" smtClean="0">
                <a:solidFill>
                  <a:srgbClr val="0000FF"/>
                </a:solidFill>
              </a:rPr>
              <a:t>cache lines</a:t>
            </a:r>
            <a:r>
              <a:rPr lang="en-CA" sz="1700" i="1" dirty="0" smtClean="0"/>
              <a:t> </a:t>
            </a:r>
            <a:r>
              <a:rPr lang="en-CA" sz="1700" i="1" dirty="0"/>
              <a:t>storing multiple items of data </a:t>
            </a:r>
            <a:r>
              <a:rPr lang="en-CA" sz="1700" i="1" dirty="0" smtClean="0"/>
              <a:t>e.g</a:t>
            </a:r>
            <a:r>
              <a:rPr lang="en-CA" sz="1700" i="1" dirty="0"/>
              <a:t>. </a:t>
            </a:r>
            <a:r>
              <a:rPr lang="en-CA" sz="1700" i="1" dirty="0">
                <a:solidFill>
                  <a:srgbClr val="C00000"/>
                </a:solidFill>
              </a:rPr>
              <a:t>2, 4, 8, </a:t>
            </a:r>
            <a:r>
              <a:rPr lang="en-CA" sz="1700" i="1" dirty="0" smtClean="0">
                <a:solidFill>
                  <a:srgbClr val="C00000"/>
                </a:solidFill>
              </a:rPr>
              <a:t>16</a:t>
            </a:r>
            <a:r>
              <a:rPr lang="en-CA" sz="1700" i="1" dirty="0" smtClean="0"/>
              <a:t> words </a:t>
            </a:r>
            <a:r>
              <a:rPr lang="en-CA" sz="1700" i="1" dirty="0"/>
              <a:t>etc</a:t>
            </a:r>
            <a:r>
              <a:rPr lang="en-CA" sz="1700" i="1" dirty="0" smtClean="0"/>
              <a:t>. </a:t>
            </a:r>
            <a:endParaRPr lang="en-US" sz="1700" i="1" dirty="0"/>
          </a:p>
        </p:txBody>
      </p:sp>
      <p:sp>
        <p:nvSpPr>
          <p:cNvPr id="135" name="Rectangle 134"/>
          <p:cNvSpPr/>
          <p:nvPr/>
        </p:nvSpPr>
        <p:spPr>
          <a:xfrm>
            <a:off x="3483942" y="5597020"/>
            <a:ext cx="5412720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700" i="1" dirty="0">
                <a:solidFill>
                  <a:srgbClr val="C00000"/>
                </a:solidFill>
              </a:rPr>
              <a:t>Tag data </a:t>
            </a:r>
            <a:r>
              <a:rPr lang="en-CA" sz="1700" i="1" dirty="0" smtClean="0"/>
              <a:t>stores most significant bits </a:t>
            </a:r>
            <a:r>
              <a:rPr lang="en-CA" sz="1700" i="1" dirty="0"/>
              <a:t>of </a:t>
            </a:r>
            <a:r>
              <a:rPr lang="en-CA" sz="1700" i="1" dirty="0" smtClean="0">
                <a:solidFill>
                  <a:srgbClr val="0000FF"/>
                </a:solidFill>
              </a:rPr>
              <a:t>address</a:t>
            </a:r>
            <a:r>
              <a:rPr lang="en-CA" sz="1700" i="1" dirty="0" smtClean="0"/>
              <a:t> </a:t>
            </a:r>
            <a:r>
              <a:rPr lang="en-CA" sz="1700" i="1" dirty="0"/>
              <a:t>in main memory where the </a:t>
            </a:r>
            <a:r>
              <a:rPr lang="en-CA" sz="1700" i="1" dirty="0">
                <a:solidFill>
                  <a:srgbClr val="0000FF"/>
                </a:solidFill>
              </a:rPr>
              <a:t>first</a:t>
            </a:r>
            <a:r>
              <a:rPr lang="en-CA" sz="1700" i="1" dirty="0"/>
              <a:t> item of data in the line is </a:t>
            </a:r>
            <a:r>
              <a:rPr lang="en-CA" sz="1700" i="1" dirty="0" smtClean="0">
                <a:solidFill>
                  <a:srgbClr val="0000FF"/>
                </a:solidFill>
              </a:rPr>
              <a:t>stored</a:t>
            </a:r>
          </a:p>
          <a:p>
            <a:r>
              <a:rPr lang="en-CA" sz="1700" i="1" dirty="0" smtClean="0">
                <a:solidFill>
                  <a:srgbClr val="C00000"/>
                </a:solidFill>
              </a:rPr>
              <a:t>Validity </a:t>
            </a:r>
            <a:r>
              <a:rPr lang="en-CA" sz="1700" i="1" dirty="0">
                <a:solidFill>
                  <a:srgbClr val="C00000"/>
                </a:solidFill>
              </a:rPr>
              <a:t>Bit</a:t>
            </a:r>
            <a:r>
              <a:rPr lang="en-CA" sz="1700" i="1" dirty="0"/>
              <a:t> </a:t>
            </a:r>
            <a:r>
              <a:rPr lang="en-CA" sz="1700" i="1" dirty="0" smtClean="0"/>
              <a:t>indicates </a:t>
            </a:r>
            <a:r>
              <a:rPr lang="en-CA" sz="1700" i="1" dirty="0"/>
              <a:t>a loaded/empty line.</a:t>
            </a:r>
            <a:endParaRPr lang="en-US" sz="1700" i="1" dirty="0"/>
          </a:p>
        </p:txBody>
      </p:sp>
      <p:cxnSp>
        <p:nvCxnSpPr>
          <p:cNvPr id="137" name="Straight Arrow Connector 136"/>
          <p:cNvCxnSpPr/>
          <p:nvPr/>
        </p:nvCxnSpPr>
        <p:spPr>
          <a:xfrm flipH="1">
            <a:off x="6711509" y="1629675"/>
            <a:ext cx="198826" cy="55702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3636258" y="5085987"/>
            <a:ext cx="481041" cy="4639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5176038" y="3357797"/>
            <a:ext cx="0" cy="328695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5175129" y="3730862"/>
            <a:ext cx="0" cy="77443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3690774" y="192965"/>
            <a:ext cx="520588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700" i="1" dirty="0" smtClean="0"/>
              <a:t>Incoming CPU address split into </a:t>
            </a:r>
            <a:r>
              <a:rPr lang="en-CA" sz="1700" i="1" dirty="0" smtClean="0">
                <a:solidFill>
                  <a:srgbClr val="0000FF"/>
                </a:solidFill>
              </a:rPr>
              <a:t>Tag</a:t>
            </a:r>
            <a:r>
              <a:rPr lang="en-CA" sz="1700" i="1" dirty="0" smtClean="0"/>
              <a:t> + </a:t>
            </a:r>
            <a:r>
              <a:rPr lang="en-CA" sz="1700" i="1" dirty="0" smtClean="0">
                <a:solidFill>
                  <a:srgbClr val="0000FF"/>
                </a:solidFill>
              </a:rPr>
              <a:t>Index</a:t>
            </a:r>
            <a:r>
              <a:rPr lang="en-CA" sz="1700" i="1" dirty="0" smtClean="0"/>
              <a:t> (</a:t>
            </a:r>
            <a:r>
              <a:rPr lang="en-CA" sz="1700" i="1" dirty="0"/>
              <a:t>C</a:t>
            </a:r>
            <a:r>
              <a:rPr lang="en-CA" sz="1700" i="1" dirty="0" smtClean="0"/>
              <a:t>ache Line) + </a:t>
            </a:r>
            <a:r>
              <a:rPr lang="en-CA" sz="1700" i="1" dirty="0" smtClean="0">
                <a:solidFill>
                  <a:srgbClr val="0000FF"/>
                </a:solidFill>
              </a:rPr>
              <a:t>Word</a:t>
            </a:r>
            <a:r>
              <a:rPr lang="en-CA" sz="1700" i="1" dirty="0" smtClean="0"/>
              <a:t> (Cache Column). Note no </a:t>
            </a:r>
            <a:r>
              <a:rPr lang="en-CA" sz="1700" i="1" dirty="0" smtClean="0">
                <a:solidFill>
                  <a:srgbClr val="C00000"/>
                </a:solidFill>
              </a:rPr>
              <a:t>A0</a:t>
            </a:r>
            <a:r>
              <a:rPr lang="en-CA" sz="1700" i="1" dirty="0" smtClean="0"/>
              <a:t> on 68k</a:t>
            </a:r>
            <a:endParaRPr lang="en-US" sz="1700" i="1" dirty="0"/>
          </a:p>
        </p:txBody>
      </p:sp>
      <p:cxnSp>
        <p:nvCxnSpPr>
          <p:cNvPr id="151" name="Straight Arrow Connector 150"/>
          <p:cNvCxnSpPr/>
          <p:nvPr/>
        </p:nvCxnSpPr>
        <p:spPr>
          <a:xfrm flipH="1">
            <a:off x="3083771" y="500741"/>
            <a:ext cx="552487" cy="1788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44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722810" y="5246624"/>
            <a:ext cx="0" cy="516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70217" y="914311"/>
            <a:ext cx="2210284" cy="3738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4721" y="885704"/>
            <a:ext cx="2210284" cy="373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24902" y="885702"/>
            <a:ext cx="0" cy="373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987000" y="897387"/>
            <a:ext cx="0" cy="373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725383" y="567803"/>
            <a:ext cx="2358388" cy="350406"/>
            <a:chOff x="1901378" y="1039048"/>
            <a:chExt cx="2041682" cy="253917"/>
          </a:xfrm>
        </p:grpSpPr>
        <p:sp>
          <p:nvSpPr>
            <p:cNvPr id="11" name="TextBox 10"/>
            <p:cNvSpPr txBox="1"/>
            <p:nvPr/>
          </p:nvSpPr>
          <p:spPr>
            <a:xfrm>
              <a:off x="3409659" y="1039049"/>
              <a:ext cx="53340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 3 2 1 </a:t>
              </a:r>
              <a:endParaRPr lang="en-US" sz="105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34311" y="1039049"/>
              <a:ext cx="64346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8 . . . . 4</a:t>
              </a:r>
              <a:endParaRPr lang="en-US" sz="105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01378" y="1039048"/>
              <a:ext cx="11853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31 30 29   . . . . . 9</a:t>
              </a:r>
              <a:endParaRPr lang="en-US" sz="105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44699" y="367958"/>
            <a:ext cx="2650097" cy="361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CPU Address (showing bit positions)</a:t>
            </a:r>
            <a:endParaRPr lang="en-US" sz="11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335456" y="2186698"/>
            <a:ext cx="541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Valid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468506" y="927439"/>
            <a:ext cx="562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Word 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806455" y="2224263"/>
            <a:ext cx="569964" cy="2377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smtClean="0"/>
              <a:t>Index</a:t>
            </a:r>
          </a:p>
          <a:p>
            <a:pPr algn="ctr"/>
            <a:r>
              <a:rPr lang="en-US" sz="1350" dirty="0" smtClean="0"/>
              <a:t>0</a:t>
            </a:r>
          </a:p>
          <a:p>
            <a:pPr algn="ctr"/>
            <a:r>
              <a:rPr lang="en-US" sz="1350" dirty="0" smtClean="0"/>
              <a:t>1</a:t>
            </a:r>
          </a:p>
          <a:p>
            <a:pPr algn="ctr"/>
            <a:r>
              <a:rPr lang="en-US" sz="1350" dirty="0" smtClean="0"/>
              <a:t>2</a:t>
            </a:r>
          </a:p>
          <a:p>
            <a:pPr algn="ctr"/>
            <a:r>
              <a:rPr lang="en-US" sz="1350" dirty="0" smtClean="0"/>
              <a:t>. . .</a:t>
            </a:r>
            <a:br>
              <a:rPr lang="en-US" sz="1350" dirty="0" smtClean="0"/>
            </a:br>
            <a:r>
              <a:rPr lang="en-US" sz="1350" dirty="0" smtClean="0"/>
              <a:t>. . .</a:t>
            </a:r>
            <a:br>
              <a:rPr lang="en-US" sz="1350" dirty="0" smtClean="0"/>
            </a:br>
            <a:r>
              <a:rPr lang="en-US" sz="1350" dirty="0" smtClean="0"/>
              <a:t>. . .</a:t>
            </a:r>
          </a:p>
          <a:p>
            <a:pPr algn="ctr"/>
            <a:r>
              <a:rPr lang="en-US" sz="1350" dirty="0" smtClean="0"/>
              <a:t>. . .</a:t>
            </a:r>
          </a:p>
          <a:p>
            <a:pPr algn="ctr"/>
            <a:r>
              <a:rPr lang="en-US" sz="1350" dirty="0" smtClean="0"/>
              <a:t>29</a:t>
            </a:r>
            <a:br>
              <a:rPr lang="en-US" sz="1350" dirty="0" smtClean="0"/>
            </a:br>
            <a:r>
              <a:rPr lang="en-US" sz="1350" dirty="0" smtClean="0"/>
              <a:t>30</a:t>
            </a:r>
            <a:br>
              <a:rPr lang="en-US" sz="1350" dirty="0" smtClean="0"/>
            </a:br>
            <a:r>
              <a:rPr lang="en-US" sz="1350" dirty="0" smtClean="0"/>
              <a:t>31</a:t>
            </a:r>
            <a:endParaRPr lang="en-US" sz="135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261384" y="1254574"/>
            <a:ext cx="0" cy="774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2183624" y="1276288"/>
            <a:ext cx="388802" cy="215444"/>
            <a:chOff x="8111794" y="1272338"/>
            <a:chExt cx="336590" cy="156119"/>
          </a:xfrm>
        </p:grpSpPr>
        <p:sp>
          <p:nvSpPr>
            <p:cNvPr id="20" name="TextBox 19"/>
            <p:cNvSpPr txBox="1"/>
            <p:nvPr/>
          </p:nvSpPr>
          <p:spPr>
            <a:xfrm>
              <a:off x="8240820" y="1272338"/>
              <a:ext cx="207564" cy="1561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/>
                <a:t> 5</a:t>
              </a:r>
              <a:endParaRPr lang="en-US" sz="1400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8111794" y="1349585"/>
              <a:ext cx="134635" cy="693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/>
          <p:cNvCxnSpPr/>
          <p:nvPr/>
        </p:nvCxnSpPr>
        <p:spPr>
          <a:xfrm>
            <a:off x="446981" y="2036470"/>
            <a:ext cx="29448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4542" y="2037761"/>
            <a:ext cx="0" cy="1392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48061" y="3432409"/>
            <a:ext cx="1029242" cy="0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374703" y="1270056"/>
            <a:ext cx="0" cy="4812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296942" y="1277586"/>
            <a:ext cx="388802" cy="215444"/>
            <a:chOff x="8111794" y="1272338"/>
            <a:chExt cx="336590" cy="156119"/>
          </a:xfrm>
        </p:grpSpPr>
        <p:sp>
          <p:nvSpPr>
            <p:cNvPr id="27" name="TextBox 26"/>
            <p:cNvSpPr txBox="1"/>
            <p:nvPr/>
          </p:nvSpPr>
          <p:spPr>
            <a:xfrm>
              <a:off x="8240820" y="1272338"/>
              <a:ext cx="207564" cy="1561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/>
                <a:t> 23</a:t>
              </a:r>
              <a:endParaRPr lang="en-US" sz="1400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8111794" y="1349585"/>
              <a:ext cx="134635" cy="693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215256" y="1760354"/>
            <a:ext cx="11670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606169" y="5001484"/>
            <a:ext cx="220321" cy="25547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=</a:t>
            </a:r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2" cstate="print"/>
          <a:srcRect b="9153"/>
          <a:stretch>
            <a:fillRect/>
          </a:stretch>
        </p:blipFill>
        <p:spPr bwMode="auto">
          <a:xfrm>
            <a:off x="2515868" y="5635535"/>
            <a:ext cx="291938" cy="2824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</p:pic>
      <p:grpSp>
        <p:nvGrpSpPr>
          <p:cNvPr id="32" name="Group 31"/>
          <p:cNvGrpSpPr/>
          <p:nvPr/>
        </p:nvGrpSpPr>
        <p:grpSpPr>
          <a:xfrm flipH="1">
            <a:off x="1581114" y="5444445"/>
            <a:ext cx="1049795" cy="210973"/>
            <a:chOff x="2534247" y="4650690"/>
            <a:chExt cx="617765" cy="144908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2534247" y="4650690"/>
              <a:ext cx="0" cy="1449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535040" y="4652337"/>
              <a:ext cx="6169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/>
          <p:nvPr/>
        </p:nvCxnSpPr>
        <p:spPr>
          <a:xfrm>
            <a:off x="2662932" y="5918021"/>
            <a:ext cx="0" cy="386973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584224" y="3422207"/>
            <a:ext cx="3752" cy="2021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0" idx="0"/>
          </p:cNvCxnSpPr>
          <p:nvPr/>
        </p:nvCxnSpPr>
        <p:spPr>
          <a:xfrm flipH="1">
            <a:off x="2716330" y="3591442"/>
            <a:ext cx="386" cy="1410042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78007" y="4677425"/>
            <a:ext cx="68882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 Tag Out</a:t>
            </a:r>
            <a:endParaRPr lang="en-US" sz="14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5170132" y="3686492"/>
            <a:ext cx="2159" cy="157024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5103171" y="4863002"/>
            <a:ext cx="388802" cy="222985"/>
            <a:chOff x="8111794" y="1272338"/>
            <a:chExt cx="336590" cy="161583"/>
          </a:xfrm>
        </p:grpSpPr>
        <p:sp>
          <p:nvSpPr>
            <p:cNvPr id="41" name="TextBox 40"/>
            <p:cNvSpPr txBox="1"/>
            <p:nvPr/>
          </p:nvSpPr>
          <p:spPr>
            <a:xfrm>
              <a:off x="8240820" y="1272338"/>
              <a:ext cx="207564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dirty="0" smtClean="0"/>
                <a:t> 16</a:t>
              </a:r>
              <a:endParaRPr lang="en-US" sz="1050" dirty="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8111794" y="1349585"/>
              <a:ext cx="134635" cy="693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/>
          <p:cNvCxnSpPr/>
          <p:nvPr/>
        </p:nvCxnSpPr>
        <p:spPr>
          <a:xfrm>
            <a:off x="5165455" y="5249848"/>
            <a:ext cx="1296002" cy="0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53246" y="5060407"/>
            <a:ext cx="1134625" cy="467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CPU Data</a:t>
            </a:r>
            <a:endParaRPr lang="en-US" sz="1600" b="1" dirty="0">
              <a:solidFill>
                <a:srgbClr val="0000FF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215004" y="1759991"/>
            <a:ext cx="0" cy="3383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30" idx="2"/>
          </p:cNvCxnSpPr>
          <p:nvPr/>
        </p:nvCxnSpPr>
        <p:spPr>
          <a:xfrm flipV="1">
            <a:off x="222115" y="5129219"/>
            <a:ext cx="2384054" cy="5552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16520" y="1457030"/>
            <a:ext cx="430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Tag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742327" y="1758876"/>
            <a:ext cx="584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Index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2472901" y="6245894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Hit</a:t>
            </a:r>
            <a:endParaRPr lang="en-US" sz="1000" b="1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03314" y="3172415"/>
            <a:ext cx="15572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32 Cache Lines </a:t>
            </a:r>
            <a:r>
              <a:rPr lang="en-US" sz="1400" b="1" dirty="0" smtClean="0"/>
              <a:t>of </a:t>
            </a:r>
          </a:p>
          <a:p>
            <a:r>
              <a:rPr lang="en-US" sz="1400" b="1" dirty="0" smtClean="0"/>
              <a:t>8 x 16 bit Words </a:t>
            </a:r>
            <a:r>
              <a:rPr lang="en-US" sz="1400" b="1" dirty="0"/>
              <a:t>= </a:t>
            </a:r>
            <a:endParaRPr lang="en-US" sz="1400" b="1" dirty="0" smtClean="0"/>
          </a:p>
          <a:p>
            <a:r>
              <a:rPr lang="en-US" sz="1400" b="1" dirty="0" smtClean="0">
                <a:solidFill>
                  <a:srgbClr val="0000FF"/>
                </a:solidFill>
              </a:rPr>
              <a:t>512 </a:t>
            </a:r>
            <a:r>
              <a:rPr lang="en-US" sz="1400" b="1" dirty="0">
                <a:solidFill>
                  <a:srgbClr val="0000FF"/>
                </a:solidFill>
              </a:rPr>
              <a:t>bytes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985782" y="3517695"/>
            <a:ext cx="226338" cy="0"/>
          </a:xfrm>
          <a:prstGeom prst="straightConnector1">
            <a:avLst/>
          </a:prstGeom>
          <a:ln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Brace 51"/>
          <p:cNvSpPr/>
          <p:nvPr/>
        </p:nvSpPr>
        <p:spPr>
          <a:xfrm>
            <a:off x="6848607" y="2542613"/>
            <a:ext cx="123457" cy="1950167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2150389" y="2511013"/>
            <a:ext cx="850481" cy="2026728"/>
            <a:chOff x="6638306" y="1129008"/>
            <a:chExt cx="552203" cy="1468643"/>
          </a:xfrm>
        </p:grpSpPr>
        <p:sp>
          <p:nvSpPr>
            <p:cNvPr id="54" name="Rectangle 53"/>
            <p:cNvSpPr/>
            <p:nvPr/>
          </p:nvSpPr>
          <p:spPr>
            <a:xfrm>
              <a:off x="6662057" y="1142423"/>
              <a:ext cx="528452" cy="145522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8306" y="1129008"/>
              <a:ext cx="528452" cy="14552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6640416" y="1129009"/>
              <a:ext cx="0" cy="14562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141"/>
            <p:cNvGrpSpPr/>
            <p:nvPr/>
          </p:nvGrpSpPr>
          <p:grpSpPr>
            <a:xfrm>
              <a:off x="6638306" y="1273045"/>
              <a:ext cx="546264" cy="1165926"/>
              <a:chOff x="6497608" y="1273045"/>
              <a:chExt cx="1692208" cy="1165926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6504949" y="1273045"/>
                <a:ext cx="16848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6504943" y="1419835"/>
                <a:ext cx="16848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6502294" y="1561021"/>
                <a:ext cx="16848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6502288" y="1707811"/>
                <a:ext cx="16848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500269" y="1857415"/>
                <a:ext cx="16848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6500263" y="1998595"/>
                <a:ext cx="16848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6497614" y="2145391"/>
                <a:ext cx="16848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6497608" y="2297791"/>
                <a:ext cx="16848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6504148" y="2438971"/>
                <a:ext cx="16848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" name="Group 66"/>
          <p:cNvGrpSpPr/>
          <p:nvPr/>
        </p:nvGrpSpPr>
        <p:grpSpPr>
          <a:xfrm>
            <a:off x="3565178" y="2511006"/>
            <a:ext cx="3180623" cy="2053350"/>
            <a:chOff x="7888141" y="2850925"/>
            <a:chExt cx="1063681" cy="1487934"/>
          </a:xfrm>
          <a:solidFill>
            <a:schemeClr val="bg2">
              <a:lumMod val="75000"/>
            </a:schemeClr>
          </a:solidFill>
        </p:grpSpPr>
        <p:sp>
          <p:nvSpPr>
            <p:cNvPr id="68" name="Rectangle 67"/>
            <p:cNvSpPr/>
            <p:nvPr/>
          </p:nvSpPr>
          <p:spPr>
            <a:xfrm>
              <a:off x="7911912" y="2864345"/>
              <a:ext cx="1039910" cy="14745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91158" y="2850930"/>
              <a:ext cx="1049196" cy="1445131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7894046" y="2850925"/>
              <a:ext cx="0" cy="1456266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159"/>
            <p:cNvGrpSpPr/>
            <p:nvPr/>
          </p:nvGrpSpPr>
          <p:grpSpPr>
            <a:xfrm>
              <a:off x="7888141" y="2994967"/>
              <a:ext cx="1058653" cy="1165926"/>
              <a:chOff x="7256371" y="2994967"/>
              <a:chExt cx="1692161" cy="1165926"/>
            </a:xfrm>
            <a:grpFill/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7259032" y="2994967"/>
                <a:ext cx="1684867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7259026" y="3141757"/>
                <a:ext cx="1684867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7256377" y="3282943"/>
                <a:ext cx="1684867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7256371" y="3429733"/>
                <a:ext cx="1684867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7263663" y="3720517"/>
                <a:ext cx="168486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7261014" y="3867313"/>
                <a:ext cx="168486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7261008" y="4019713"/>
                <a:ext cx="168486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7258231" y="4160893"/>
                <a:ext cx="1684867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 79"/>
          <p:cNvGrpSpPr/>
          <p:nvPr/>
        </p:nvGrpSpPr>
        <p:grpSpPr>
          <a:xfrm>
            <a:off x="1491751" y="2516474"/>
            <a:ext cx="185391" cy="2026728"/>
            <a:chOff x="7974103" y="978587"/>
            <a:chExt cx="160495" cy="1468643"/>
          </a:xfrm>
        </p:grpSpPr>
        <p:sp>
          <p:nvSpPr>
            <p:cNvPr id="81" name="Rectangle 80"/>
            <p:cNvSpPr/>
            <p:nvPr/>
          </p:nvSpPr>
          <p:spPr>
            <a:xfrm>
              <a:off x="8002178" y="992002"/>
              <a:ext cx="132420" cy="145522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981445" y="978587"/>
              <a:ext cx="135339" cy="145522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8116914" y="978588"/>
              <a:ext cx="0" cy="14562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163"/>
            <p:cNvGrpSpPr/>
            <p:nvPr/>
          </p:nvGrpSpPr>
          <p:grpSpPr>
            <a:xfrm>
              <a:off x="7974103" y="1122624"/>
              <a:ext cx="142681" cy="1165926"/>
              <a:chOff x="6497608" y="1273045"/>
              <a:chExt cx="1692208" cy="1165926"/>
            </a:xfrm>
          </p:grpSpPr>
          <p:cxnSp>
            <p:nvCxnSpPr>
              <p:cNvPr id="85" name="Straight Connector 84"/>
              <p:cNvCxnSpPr/>
              <p:nvPr/>
            </p:nvCxnSpPr>
            <p:spPr>
              <a:xfrm>
                <a:off x="6504949" y="1273045"/>
                <a:ext cx="16848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504943" y="1419835"/>
                <a:ext cx="16848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502294" y="1561021"/>
                <a:ext cx="16848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502288" y="1707811"/>
                <a:ext cx="16848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500269" y="1857415"/>
                <a:ext cx="16848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6500263" y="1998595"/>
                <a:ext cx="16848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6497614" y="2145391"/>
                <a:ext cx="16848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6497608" y="2297791"/>
                <a:ext cx="16848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6504148" y="2438971"/>
                <a:ext cx="16848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4" name="TextBox 93"/>
          <p:cNvSpPr txBox="1"/>
          <p:nvPr/>
        </p:nvSpPr>
        <p:spPr>
          <a:xfrm>
            <a:off x="2137086" y="2183971"/>
            <a:ext cx="811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Tag Data</a:t>
            </a:r>
            <a:endParaRPr lang="en-US" sz="1400" dirty="0"/>
          </a:p>
        </p:txBody>
      </p:sp>
      <p:cxnSp>
        <p:nvCxnSpPr>
          <p:cNvPr id="95" name="Straight Connector 94"/>
          <p:cNvCxnSpPr/>
          <p:nvPr/>
        </p:nvCxnSpPr>
        <p:spPr>
          <a:xfrm>
            <a:off x="4384066" y="2515298"/>
            <a:ext cx="0" cy="198294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5561480" y="2512567"/>
            <a:ext cx="0" cy="198294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354801" y="2509836"/>
            <a:ext cx="0" cy="198294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961572" y="2515300"/>
            <a:ext cx="0" cy="198294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177392" y="2512567"/>
            <a:ext cx="0" cy="77443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765869" y="2512564"/>
            <a:ext cx="0" cy="198294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988539" y="2518029"/>
            <a:ext cx="0" cy="198294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944629" y="3437871"/>
            <a:ext cx="188824" cy="0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947455" y="2051418"/>
            <a:ext cx="0" cy="1392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389530" y="3418752"/>
            <a:ext cx="188824" cy="0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3392357" y="2032298"/>
            <a:ext cx="0" cy="1392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819604" y="1300101"/>
            <a:ext cx="0" cy="595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2741844" y="1274854"/>
            <a:ext cx="388802" cy="215444"/>
            <a:chOff x="8111794" y="1272338"/>
            <a:chExt cx="336590" cy="156119"/>
          </a:xfrm>
        </p:grpSpPr>
        <p:sp>
          <p:nvSpPr>
            <p:cNvPr id="108" name="TextBox 107"/>
            <p:cNvSpPr txBox="1"/>
            <p:nvPr/>
          </p:nvSpPr>
          <p:spPr>
            <a:xfrm>
              <a:off x="8240820" y="1272338"/>
              <a:ext cx="207564" cy="1561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/>
                <a:t> 3</a:t>
              </a:r>
              <a:endParaRPr lang="en-US" sz="1400" dirty="0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8111794" y="1349585"/>
              <a:ext cx="134635" cy="693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Oval 109"/>
          <p:cNvSpPr/>
          <p:nvPr/>
        </p:nvSpPr>
        <p:spPr>
          <a:xfrm>
            <a:off x="2716598" y="1901428"/>
            <a:ext cx="220321" cy="25547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+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3301972" y="2165274"/>
            <a:ext cx="388802" cy="222985"/>
            <a:chOff x="8111794" y="1272338"/>
            <a:chExt cx="336590" cy="161583"/>
          </a:xfrm>
        </p:grpSpPr>
        <p:sp>
          <p:nvSpPr>
            <p:cNvPr id="112" name="TextBox 111"/>
            <p:cNvSpPr txBox="1"/>
            <p:nvPr/>
          </p:nvSpPr>
          <p:spPr>
            <a:xfrm>
              <a:off x="8240820" y="1272338"/>
              <a:ext cx="207564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dirty="0" smtClean="0"/>
                <a:t> 8</a:t>
              </a:r>
              <a:endParaRPr lang="en-US" sz="1050" dirty="0"/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8111794" y="1349585"/>
              <a:ext cx="134635" cy="693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/>
          <p:cNvSpPr txBox="1"/>
          <p:nvPr/>
        </p:nvSpPr>
        <p:spPr>
          <a:xfrm>
            <a:off x="4000225" y="2142699"/>
            <a:ext cx="2429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Cached Data: 8 words per Line</a:t>
            </a:r>
            <a:endParaRPr lang="en-US" sz="14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2903531" y="1722608"/>
            <a:ext cx="1156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Index + Word</a:t>
            </a:r>
            <a:endParaRPr lang="en-US" sz="1400" dirty="0"/>
          </a:p>
        </p:txBody>
      </p:sp>
      <p:sp>
        <p:nvSpPr>
          <p:cNvPr id="116" name="Rectangle 115"/>
          <p:cNvSpPr/>
          <p:nvPr/>
        </p:nvSpPr>
        <p:spPr>
          <a:xfrm>
            <a:off x="1438331" y="2497626"/>
            <a:ext cx="279972" cy="318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1" dirty="0" smtClean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442894" y="2699744"/>
            <a:ext cx="279971" cy="318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1" dirty="0" smtClean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1440598" y="2893667"/>
            <a:ext cx="279971" cy="318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1" dirty="0" smtClean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442894" y="3084883"/>
            <a:ext cx="279972" cy="318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1" dirty="0" smtClean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1447457" y="3287000"/>
            <a:ext cx="279971" cy="318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1" dirty="0" smtClean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445161" y="3497312"/>
            <a:ext cx="279971" cy="318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1" dirty="0" smtClean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1444755" y="3699407"/>
            <a:ext cx="279972" cy="318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1" dirty="0" smtClean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444312" y="3901524"/>
            <a:ext cx="279971" cy="318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1" dirty="0" smtClean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1447021" y="4095447"/>
            <a:ext cx="279971" cy="318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1" dirty="0" smtClean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1442835" y="4305759"/>
            <a:ext cx="279971" cy="318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1" dirty="0" smtClean="0">
                <a:solidFill>
                  <a:srgbClr val="C00000"/>
                </a:solidFill>
              </a:rPr>
              <a:t>0</a:t>
            </a:r>
          </a:p>
        </p:txBody>
      </p:sp>
      <p:cxnSp>
        <p:nvCxnSpPr>
          <p:cNvPr id="126" name="Straight Connector 125"/>
          <p:cNvCxnSpPr/>
          <p:nvPr/>
        </p:nvCxnSpPr>
        <p:spPr>
          <a:xfrm flipV="1">
            <a:off x="2328990" y="4554812"/>
            <a:ext cx="0" cy="578489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742327" y="4631258"/>
            <a:ext cx="609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Tag In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983584" y="928730"/>
            <a:ext cx="525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Index</a:t>
            </a:r>
            <a:endParaRPr lang="en-US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753416" y="930013"/>
            <a:ext cx="1220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Tag Address</a:t>
            </a:r>
            <a:endParaRPr lang="en-US" sz="1200" dirty="0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5176038" y="3357797"/>
            <a:ext cx="0" cy="328695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5175129" y="3730862"/>
            <a:ext cx="0" cy="77443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3988539" y="76543"/>
            <a:ext cx="50369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/>
              <a:t>Address bits </a:t>
            </a:r>
            <a:r>
              <a:rPr lang="en-US" sz="1600" i="1" dirty="0">
                <a:solidFill>
                  <a:srgbClr val="0000FF"/>
                </a:solidFill>
              </a:rPr>
              <a:t>[8..4]</a:t>
            </a:r>
            <a:r>
              <a:rPr lang="en-US" sz="1600" i="1" dirty="0"/>
              <a:t> select </a:t>
            </a:r>
            <a:r>
              <a:rPr lang="en-US" sz="1600" i="1" dirty="0">
                <a:solidFill>
                  <a:srgbClr val="C00000"/>
                </a:solidFill>
              </a:rPr>
              <a:t>1</a:t>
            </a:r>
            <a:r>
              <a:rPr lang="en-US" sz="1600" i="1" dirty="0"/>
              <a:t> of </a:t>
            </a:r>
            <a:r>
              <a:rPr lang="en-US" sz="1600" i="1" dirty="0" smtClean="0">
                <a:solidFill>
                  <a:srgbClr val="C00000"/>
                </a:solidFill>
              </a:rPr>
              <a:t>32 </a:t>
            </a:r>
            <a:r>
              <a:rPr lang="en-US" sz="1600" i="1" dirty="0">
                <a:solidFill>
                  <a:srgbClr val="C00000"/>
                </a:solidFill>
              </a:rPr>
              <a:t>lines</a:t>
            </a:r>
            <a:r>
              <a:rPr lang="en-US" sz="1600" i="1" dirty="0" smtClean="0"/>
              <a:t>.</a:t>
            </a:r>
          </a:p>
          <a:p>
            <a:r>
              <a:rPr lang="en-US" sz="1600" i="1" dirty="0" smtClean="0"/>
              <a:t>Address </a:t>
            </a:r>
            <a:r>
              <a:rPr lang="en-US" sz="1600" i="1" dirty="0"/>
              <a:t>bits </a:t>
            </a:r>
            <a:r>
              <a:rPr lang="en-US" sz="1600" i="1" dirty="0" smtClean="0">
                <a:solidFill>
                  <a:srgbClr val="0000FF"/>
                </a:solidFill>
              </a:rPr>
              <a:t>[</a:t>
            </a:r>
            <a:r>
              <a:rPr lang="en-US" sz="1600" i="1" dirty="0">
                <a:solidFill>
                  <a:srgbClr val="0000FF"/>
                </a:solidFill>
              </a:rPr>
              <a:t>3..1]</a:t>
            </a:r>
            <a:r>
              <a:rPr lang="en-US" sz="1600" i="1" dirty="0"/>
              <a:t> </a:t>
            </a:r>
            <a:r>
              <a:rPr lang="en-US" sz="1600" i="1" dirty="0" smtClean="0"/>
              <a:t>select </a:t>
            </a:r>
            <a:r>
              <a:rPr lang="en-US" sz="1600" i="1" dirty="0" smtClean="0">
                <a:solidFill>
                  <a:srgbClr val="C00000"/>
                </a:solidFill>
              </a:rPr>
              <a:t>1</a:t>
            </a:r>
            <a:r>
              <a:rPr lang="en-US" sz="1600" i="1" dirty="0" smtClean="0"/>
              <a:t> of </a:t>
            </a:r>
            <a:r>
              <a:rPr lang="en-US" sz="1600" i="1" dirty="0" smtClean="0">
                <a:solidFill>
                  <a:srgbClr val="C00000"/>
                </a:solidFill>
              </a:rPr>
              <a:t>8 </a:t>
            </a:r>
            <a:r>
              <a:rPr lang="en-US" sz="1600" i="1" u="sng" dirty="0" smtClean="0">
                <a:solidFill>
                  <a:srgbClr val="C00000"/>
                </a:solidFill>
              </a:rPr>
              <a:t>words</a:t>
            </a:r>
            <a:r>
              <a:rPr lang="en-US" sz="1600" i="1" dirty="0" smtClean="0"/>
              <a:t> </a:t>
            </a:r>
            <a:r>
              <a:rPr lang="en-US" sz="1600" i="1" dirty="0"/>
              <a:t>in a </a:t>
            </a:r>
            <a:r>
              <a:rPr lang="en-US" sz="1600" i="1" dirty="0">
                <a:solidFill>
                  <a:srgbClr val="C00000"/>
                </a:solidFill>
              </a:rPr>
              <a:t>line</a:t>
            </a:r>
            <a:r>
              <a:rPr lang="en-US" sz="1600" i="1" dirty="0" smtClean="0"/>
              <a:t>.</a:t>
            </a:r>
            <a:endParaRPr lang="en-US" sz="1600" i="1" dirty="0"/>
          </a:p>
          <a:p>
            <a:r>
              <a:rPr lang="en-US" sz="1600" i="1" dirty="0"/>
              <a:t>Address bits </a:t>
            </a:r>
            <a:r>
              <a:rPr lang="en-US" sz="1600" i="1" dirty="0">
                <a:solidFill>
                  <a:srgbClr val="0000FF"/>
                </a:solidFill>
              </a:rPr>
              <a:t>[31..9]</a:t>
            </a:r>
            <a:r>
              <a:rPr lang="en-US" sz="1600" i="1" dirty="0"/>
              <a:t> </a:t>
            </a:r>
            <a:r>
              <a:rPr lang="en-US" sz="1600" i="1" dirty="0" smtClean="0"/>
              <a:t>stored </a:t>
            </a:r>
            <a:r>
              <a:rPr lang="en-US" sz="1600" i="1" dirty="0"/>
              <a:t>as </a:t>
            </a:r>
            <a:r>
              <a:rPr lang="en-US" sz="1600" i="1" dirty="0">
                <a:solidFill>
                  <a:srgbClr val="C00000"/>
                </a:solidFill>
              </a:rPr>
              <a:t>Tag</a:t>
            </a:r>
            <a:r>
              <a:rPr lang="en-US" sz="1600" i="1" dirty="0"/>
              <a:t> </a:t>
            </a:r>
            <a:r>
              <a:rPr lang="en-US" sz="1600" i="1" dirty="0">
                <a:solidFill>
                  <a:srgbClr val="C00000"/>
                </a:solidFill>
              </a:rPr>
              <a:t>Data</a:t>
            </a:r>
            <a:r>
              <a:rPr lang="en-US" sz="1600" i="1" dirty="0"/>
              <a:t> for each </a:t>
            </a:r>
            <a:r>
              <a:rPr lang="en-US" sz="1600" i="1" dirty="0" smtClean="0"/>
              <a:t>line during fill to identify where the line data is stored in dram</a:t>
            </a:r>
            <a:endParaRPr lang="en-US" sz="1600" i="1" dirty="0"/>
          </a:p>
          <a:p>
            <a:r>
              <a:rPr lang="en-US" sz="1600" i="1" dirty="0" smtClean="0"/>
              <a:t>Any CPU </a:t>
            </a:r>
            <a:r>
              <a:rPr lang="en-US" sz="1600" i="1" dirty="0"/>
              <a:t>address </a:t>
            </a:r>
            <a:r>
              <a:rPr lang="en-US" sz="1600" i="1" dirty="0" smtClean="0"/>
              <a:t>always maps </a:t>
            </a:r>
            <a:r>
              <a:rPr lang="en-US" sz="1600" b="1" i="1" dirty="0">
                <a:solidFill>
                  <a:srgbClr val="9933FF"/>
                </a:solidFill>
              </a:rPr>
              <a:t>directly</a:t>
            </a:r>
            <a:r>
              <a:rPr lang="en-US" sz="1600" i="1" dirty="0">
                <a:solidFill>
                  <a:srgbClr val="9933FF"/>
                </a:solidFill>
              </a:rPr>
              <a:t> </a:t>
            </a:r>
            <a:r>
              <a:rPr lang="en-US" sz="1600" i="1" dirty="0"/>
              <a:t>to </a:t>
            </a:r>
            <a:r>
              <a:rPr lang="en-US" sz="1600" b="1" i="1" dirty="0">
                <a:solidFill>
                  <a:srgbClr val="9933FF"/>
                </a:solidFill>
              </a:rPr>
              <a:t>one word</a:t>
            </a:r>
            <a:r>
              <a:rPr lang="en-US" sz="1600" b="1" i="1" dirty="0"/>
              <a:t> </a:t>
            </a:r>
            <a:r>
              <a:rPr lang="en-US" sz="1600" i="1" dirty="0"/>
              <a:t>within </a:t>
            </a:r>
            <a:r>
              <a:rPr lang="en-US" sz="1600" b="1" i="1" dirty="0">
                <a:solidFill>
                  <a:srgbClr val="9933FF"/>
                </a:solidFill>
              </a:rPr>
              <a:t>one line</a:t>
            </a:r>
            <a:r>
              <a:rPr lang="en-US" sz="1600" b="1" i="1" dirty="0"/>
              <a:t> </a:t>
            </a:r>
            <a:r>
              <a:rPr lang="en-US" sz="1600" i="1" dirty="0"/>
              <a:t>of the cache</a:t>
            </a:r>
            <a:r>
              <a:rPr lang="en-US" sz="1600" i="1" dirty="0" smtClean="0"/>
              <a:t>.</a:t>
            </a:r>
            <a:endParaRPr lang="en-US" sz="1600" i="1" dirty="0"/>
          </a:p>
        </p:txBody>
      </p:sp>
      <p:cxnSp>
        <p:nvCxnSpPr>
          <p:cNvPr id="139" name="Straight Arrow Connector 138"/>
          <p:cNvCxnSpPr/>
          <p:nvPr/>
        </p:nvCxnSpPr>
        <p:spPr>
          <a:xfrm flipH="1">
            <a:off x="3138288" y="494675"/>
            <a:ext cx="861937" cy="143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97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722810" y="5391537"/>
            <a:ext cx="0" cy="516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70217" y="1059224"/>
            <a:ext cx="2210284" cy="3738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4721" y="1030617"/>
            <a:ext cx="2210284" cy="373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24902" y="1030615"/>
            <a:ext cx="0" cy="373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987000" y="1042300"/>
            <a:ext cx="0" cy="373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725383" y="712716"/>
            <a:ext cx="2358388" cy="350406"/>
            <a:chOff x="1901378" y="1039048"/>
            <a:chExt cx="2041682" cy="253917"/>
          </a:xfrm>
        </p:grpSpPr>
        <p:sp>
          <p:nvSpPr>
            <p:cNvPr id="11" name="TextBox 10"/>
            <p:cNvSpPr txBox="1"/>
            <p:nvPr/>
          </p:nvSpPr>
          <p:spPr>
            <a:xfrm>
              <a:off x="3409659" y="1039049"/>
              <a:ext cx="53340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 3 2 1 </a:t>
              </a:r>
              <a:endParaRPr lang="en-US" sz="105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34311" y="1039049"/>
              <a:ext cx="64346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8 . . . . 4</a:t>
              </a:r>
              <a:endParaRPr lang="en-US" sz="105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01378" y="1039048"/>
              <a:ext cx="11853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31 30 29   . . . . . 9</a:t>
              </a:r>
              <a:endParaRPr lang="en-US" sz="105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44699" y="512871"/>
            <a:ext cx="2650097" cy="361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CPU Address (showing bit positions)</a:t>
            </a:r>
            <a:endParaRPr lang="en-US" sz="11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335456" y="2331611"/>
            <a:ext cx="541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Valid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468506" y="1072352"/>
            <a:ext cx="562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Word 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806455" y="2369176"/>
            <a:ext cx="569964" cy="2377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smtClean="0"/>
              <a:t>Index</a:t>
            </a:r>
          </a:p>
          <a:p>
            <a:pPr algn="ctr"/>
            <a:r>
              <a:rPr lang="en-US" sz="1350" dirty="0" smtClean="0"/>
              <a:t>0</a:t>
            </a:r>
          </a:p>
          <a:p>
            <a:pPr algn="ctr"/>
            <a:r>
              <a:rPr lang="en-US" sz="1350" dirty="0" smtClean="0"/>
              <a:t>1</a:t>
            </a:r>
          </a:p>
          <a:p>
            <a:pPr algn="ctr"/>
            <a:r>
              <a:rPr lang="en-US" sz="1350" dirty="0" smtClean="0"/>
              <a:t>2</a:t>
            </a:r>
          </a:p>
          <a:p>
            <a:pPr algn="ctr"/>
            <a:r>
              <a:rPr lang="en-US" sz="1350" dirty="0" smtClean="0"/>
              <a:t>. . .</a:t>
            </a:r>
            <a:br>
              <a:rPr lang="en-US" sz="1350" dirty="0" smtClean="0"/>
            </a:br>
            <a:r>
              <a:rPr lang="en-US" sz="1350" dirty="0" smtClean="0"/>
              <a:t>. . .</a:t>
            </a:r>
            <a:br>
              <a:rPr lang="en-US" sz="1350" dirty="0" smtClean="0"/>
            </a:br>
            <a:r>
              <a:rPr lang="en-US" sz="1350" dirty="0" smtClean="0"/>
              <a:t>. . .</a:t>
            </a:r>
          </a:p>
          <a:p>
            <a:pPr algn="ctr"/>
            <a:r>
              <a:rPr lang="en-US" sz="1350" dirty="0" smtClean="0"/>
              <a:t>. . .</a:t>
            </a:r>
          </a:p>
          <a:p>
            <a:pPr algn="ctr"/>
            <a:r>
              <a:rPr lang="en-US" sz="1350" dirty="0" smtClean="0"/>
              <a:t>29</a:t>
            </a:r>
            <a:br>
              <a:rPr lang="en-US" sz="1350" dirty="0" smtClean="0"/>
            </a:br>
            <a:r>
              <a:rPr lang="en-US" sz="1350" dirty="0" smtClean="0"/>
              <a:t>30</a:t>
            </a:r>
            <a:br>
              <a:rPr lang="en-US" sz="1350" dirty="0" smtClean="0"/>
            </a:br>
            <a:r>
              <a:rPr lang="en-US" sz="1350" dirty="0" smtClean="0"/>
              <a:t>31</a:t>
            </a:r>
            <a:endParaRPr lang="en-US" sz="135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261384" y="1399487"/>
            <a:ext cx="0" cy="774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2183624" y="1421201"/>
            <a:ext cx="388802" cy="215444"/>
            <a:chOff x="8111794" y="1272338"/>
            <a:chExt cx="336590" cy="156119"/>
          </a:xfrm>
        </p:grpSpPr>
        <p:sp>
          <p:nvSpPr>
            <p:cNvPr id="20" name="TextBox 19"/>
            <p:cNvSpPr txBox="1"/>
            <p:nvPr/>
          </p:nvSpPr>
          <p:spPr>
            <a:xfrm>
              <a:off x="8240820" y="1272338"/>
              <a:ext cx="207564" cy="1561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/>
                <a:t> 5</a:t>
              </a:r>
              <a:endParaRPr lang="en-US" sz="1400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8111794" y="1349585"/>
              <a:ext cx="134635" cy="693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/>
          <p:cNvCxnSpPr/>
          <p:nvPr/>
        </p:nvCxnSpPr>
        <p:spPr>
          <a:xfrm>
            <a:off x="446981" y="2181383"/>
            <a:ext cx="29448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4542" y="2182674"/>
            <a:ext cx="0" cy="1392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48061" y="3577322"/>
            <a:ext cx="1029242" cy="0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374703" y="1414969"/>
            <a:ext cx="0" cy="4812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296942" y="1422499"/>
            <a:ext cx="388802" cy="215444"/>
            <a:chOff x="8111794" y="1272338"/>
            <a:chExt cx="336590" cy="156119"/>
          </a:xfrm>
        </p:grpSpPr>
        <p:sp>
          <p:nvSpPr>
            <p:cNvPr id="27" name="TextBox 26"/>
            <p:cNvSpPr txBox="1"/>
            <p:nvPr/>
          </p:nvSpPr>
          <p:spPr>
            <a:xfrm>
              <a:off x="8240820" y="1272338"/>
              <a:ext cx="207564" cy="1561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/>
                <a:t> 23</a:t>
              </a:r>
              <a:endParaRPr lang="en-US" sz="1400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8111794" y="1349585"/>
              <a:ext cx="134635" cy="693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215256" y="1905267"/>
            <a:ext cx="11670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606169" y="5146397"/>
            <a:ext cx="220321" cy="25547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=</a:t>
            </a:r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2" cstate="print"/>
          <a:srcRect b="9153"/>
          <a:stretch>
            <a:fillRect/>
          </a:stretch>
        </p:blipFill>
        <p:spPr bwMode="auto">
          <a:xfrm>
            <a:off x="2515868" y="5780448"/>
            <a:ext cx="291938" cy="2824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</p:pic>
      <p:grpSp>
        <p:nvGrpSpPr>
          <p:cNvPr id="32" name="Group 31"/>
          <p:cNvGrpSpPr/>
          <p:nvPr/>
        </p:nvGrpSpPr>
        <p:grpSpPr>
          <a:xfrm flipH="1">
            <a:off x="1581114" y="5589358"/>
            <a:ext cx="1049795" cy="210973"/>
            <a:chOff x="2534247" y="4650690"/>
            <a:chExt cx="617765" cy="144908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2534247" y="4650690"/>
              <a:ext cx="0" cy="1449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535040" y="4652337"/>
              <a:ext cx="6169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/>
          <p:nvPr/>
        </p:nvCxnSpPr>
        <p:spPr>
          <a:xfrm>
            <a:off x="2662932" y="6062934"/>
            <a:ext cx="0" cy="386973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584224" y="3567120"/>
            <a:ext cx="3752" cy="2021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0" idx="0"/>
          </p:cNvCxnSpPr>
          <p:nvPr/>
        </p:nvCxnSpPr>
        <p:spPr>
          <a:xfrm flipH="1">
            <a:off x="2716330" y="3736355"/>
            <a:ext cx="386" cy="1410042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78007" y="4822338"/>
            <a:ext cx="68882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 Tag Out</a:t>
            </a:r>
            <a:endParaRPr lang="en-US" sz="14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5170132" y="3831405"/>
            <a:ext cx="2159" cy="157024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5103171" y="5007915"/>
            <a:ext cx="388802" cy="222985"/>
            <a:chOff x="8111794" y="1272338"/>
            <a:chExt cx="336590" cy="161583"/>
          </a:xfrm>
        </p:grpSpPr>
        <p:sp>
          <p:nvSpPr>
            <p:cNvPr id="41" name="TextBox 40"/>
            <p:cNvSpPr txBox="1"/>
            <p:nvPr/>
          </p:nvSpPr>
          <p:spPr>
            <a:xfrm>
              <a:off x="8240820" y="1272338"/>
              <a:ext cx="207564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dirty="0" smtClean="0"/>
                <a:t> 16</a:t>
              </a:r>
              <a:endParaRPr lang="en-US" sz="1050" dirty="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8111794" y="1349585"/>
              <a:ext cx="134635" cy="693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/>
          <p:cNvCxnSpPr/>
          <p:nvPr/>
        </p:nvCxnSpPr>
        <p:spPr>
          <a:xfrm>
            <a:off x="5165455" y="5394761"/>
            <a:ext cx="1296002" cy="0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53246" y="5205320"/>
            <a:ext cx="1134625" cy="467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CPU Data</a:t>
            </a:r>
            <a:endParaRPr lang="en-US" sz="1600" b="1" dirty="0">
              <a:solidFill>
                <a:srgbClr val="0000FF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215004" y="1904904"/>
            <a:ext cx="0" cy="3383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30" idx="2"/>
          </p:cNvCxnSpPr>
          <p:nvPr/>
        </p:nvCxnSpPr>
        <p:spPr>
          <a:xfrm flipV="1">
            <a:off x="222115" y="5274132"/>
            <a:ext cx="2384054" cy="5552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16520" y="1601943"/>
            <a:ext cx="430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Tag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742327" y="1903789"/>
            <a:ext cx="584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Index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2472901" y="6390807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Hit</a:t>
            </a:r>
            <a:endParaRPr lang="en-US" sz="1000" b="1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03314" y="3317328"/>
            <a:ext cx="15572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32 Cache Lines </a:t>
            </a:r>
            <a:r>
              <a:rPr lang="en-US" sz="1400" b="1" dirty="0" smtClean="0"/>
              <a:t>of </a:t>
            </a:r>
          </a:p>
          <a:p>
            <a:r>
              <a:rPr lang="en-US" sz="1400" b="1" dirty="0" smtClean="0"/>
              <a:t>8 x 16 bit Words </a:t>
            </a:r>
            <a:r>
              <a:rPr lang="en-US" sz="1400" b="1" dirty="0"/>
              <a:t>= </a:t>
            </a:r>
            <a:endParaRPr lang="en-US" sz="1400" b="1" dirty="0" smtClean="0"/>
          </a:p>
          <a:p>
            <a:r>
              <a:rPr lang="en-US" sz="1400" b="1" dirty="0" smtClean="0">
                <a:solidFill>
                  <a:srgbClr val="0000FF"/>
                </a:solidFill>
              </a:rPr>
              <a:t>512 </a:t>
            </a:r>
            <a:r>
              <a:rPr lang="en-US" sz="1400" b="1" dirty="0">
                <a:solidFill>
                  <a:srgbClr val="0000FF"/>
                </a:solidFill>
              </a:rPr>
              <a:t>bytes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985782" y="3662608"/>
            <a:ext cx="226338" cy="0"/>
          </a:xfrm>
          <a:prstGeom prst="straightConnector1">
            <a:avLst/>
          </a:prstGeom>
          <a:ln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Brace 51"/>
          <p:cNvSpPr/>
          <p:nvPr/>
        </p:nvSpPr>
        <p:spPr>
          <a:xfrm>
            <a:off x="6848607" y="2687526"/>
            <a:ext cx="123457" cy="1950167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2150389" y="2655926"/>
            <a:ext cx="850481" cy="2026728"/>
            <a:chOff x="6638306" y="1129008"/>
            <a:chExt cx="552203" cy="1468643"/>
          </a:xfrm>
        </p:grpSpPr>
        <p:sp>
          <p:nvSpPr>
            <p:cNvPr id="54" name="Rectangle 53"/>
            <p:cNvSpPr/>
            <p:nvPr/>
          </p:nvSpPr>
          <p:spPr>
            <a:xfrm>
              <a:off x="6662057" y="1142423"/>
              <a:ext cx="528452" cy="145522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8306" y="1129008"/>
              <a:ext cx="528452" cy="14552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6640416" y="1129009"/>
              <a:ext cx="0" cy="14562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141"/>
            <p:cNvGrpSpPr/>
            <p:nvPr/>
          </p:nvGrpSpPr>
          <p:grpSpPr>
            <a:xfrm>
              <a:off x="6638306" y="1273045"/>
              <a:ext cx="546264" cy="1165926"/>
              <a:chOff x="6497608" y="1273045"/>
              <a:chExt cx="1692208" cy="1165926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6504949" y="1273045"/>
                <a:ext cx="16848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6504943" y="1419835"/>
                <a:ext cx="16848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6502294" y="1561021"/>
                <a:ext cx="16848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6502288" y="1707811"/>
                <a:ext cx="16848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500269" y="1857415"/>
                <a:ext cx="16848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6500263" y="1998595"/>
                <a:ext cx="16848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6497614" y="2145391"/>
                <a:ext cx="16848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6497608" y="2297791"/>
                <a:ext cx="16848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6504148" y="2438971"/>
                <a:ext cx="16848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" name="Group 66"/>
          <p:cNvGrpSpPr/>
          <p:nvPr/>
        </p:nvGrpSpPr>
        <p:grpSpPr>
          <a:xfrm>
            <a:off x="3565178" y="2655919"/>
            <a:ext cx="3180623" cy="2053350"/>
            <a:chOff x="7888141" y="2850925"/>
            <a:chExt cx="1063681" cy="1487934"/>
          </a:xfrm>
          <a:solidFill>
            <a:schemeClr val="bg2">
              <a:lumMod val="75000"/>
            </a:schemeClr>
          </a:solidFill>
        </p:grpSpPr>
        <p:sp>
          <p:nvSpPr>
            <p:cNvPr id="68" name="Rectangle 67"/>
            <p:cNvSpPr/>
            <p:nvPr/>
          </p:nvSpPr>
          <p:spPr>
            <a:xfrm>
              <a:off x="7911912" y="2864345"/>
              <a:ext cx="1039910" cy="14745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91158" y="2850930"/>
              <a:ext cx="1049196" cy="1445131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7894046" y="2850925"/>
              <a:ext cx="0" cy="1456266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159"/>
            <p:cNvGrpSpPr/>
            <p:nvPr/>
          </p:nvGrpSpPr>
          <p:grpSpPr>
            <a:xfrm>
              <a:off x="7888141" y="2994967"/>
              <a:ext cx="1058653" cy="1165926"/>
              <a:chOff x="7256371" y="2994967"/>
              <a:chExt cx="1692161" cy="1165926"/>
            </a:xfrm>
            <a:grpFill/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7259032" y="2994967"/>
                <a:ext cx="1684867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7259026" y="3141757"/>
                <a:ext cx="1684867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7256377" y="3282943"/>
                <a:ext cx="1684867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7256371" y="3429733"/>
                <a:ext cx="1684867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7263663" y="3720517"/>
                <a:ext cx="168486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7261014" y="3867313"/>
                <a:ext cx="168486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7261008" y="4019713"/>
                <a:ext cx="168486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7258231" y="4160893"/>
                <a:ext cx="1684867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 79"/>
          <p:cNvGrpSpPr/>
          <p:nvPr/>
        </p:nvGrpSpPr>
        <p:grpSpPr>
          <a:xfrm>
            <a:off x="1491751" y="2661387"/>
            <a:ext cx="185391" cy="2026728"/>
            <a:chOff x="7974103" y="978587"/>
            <a:chExt cx="160495" cy="1468643"/>
          </a:xfrm>
        </p:grpSpPr>
        <p:sp>
          <p:nvSpPr>
            <p:cNvPr id="81" name="Rectangle 80"/>
            <p:cNvSpPr/>
            <p:nvPr/>
          </p:nvSpPr>
          <p:spPr>
            <a:xfrm>
              <a:off x="8002178" y="992002"/>
              <a:ext cx="132420" cy="145522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981445" y="978587"/>
              <a:ext cx="135339" cy="145522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8116914" y="978588"/>
              <a:ext cx="0" cy="14562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163"/>
            <p:cNvGrpSpPr/>
            <p:nvPr/>
          </p:nvGrpSpPr>
          <p:grpSpPr>
            <a:xfrm>
              <a:off x="7974103" y="1122624"/>
              <a:ext cx="142681" cy="1165926"/>
              <a:chOff x="6497608" y="1273045"/>
              <a:chExt cx="1692208" cy="1165926"/>
            </a:xfrm>
          </p:grpSpPr>
          <p:cxnSp>
            <p:nvCxnSpPr>
              <p:cNvPr id="85" name="Straight Connector 84"/>
              <p:cNvCxnSpPr/>
              <p:nvPr/>
            </p:nvCxnSpPr>
            <p:spPr>
              <a:xfrm>
                <a:off x="6504949" y="1273045"/>
                <a:ext cx="16848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504943" y="1419835"/>
                <a:ext cx="16848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502294" y="1561021"/>
                <a:ext cx="16848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502288" y="1707811"/>
                <a:ext cx="16848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500269" y="1857415"/>
                <a:ext cx="16848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6500263" y="1998595"/>
                <a:ext cx="16848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6497614" y="2145391"/>
                <a:ext cx="16848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6497608" y="2297791"/>
                <a:ext cx="16848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6504148" y="2438971"/>
                <a:ext cx="16848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4" name="TextBox 93"/>
          <p:cNvSpPr txBox="1"/>
          <p:nvPr/>
        </p:nvSpPr>
        <p:spPr>
          <a:xfrm>
            <a:off x="2137086" y="2328884"/>
            <a:ext cx="811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Tag Data</a:t>
            </a:r>
            <a:endParaRPr lang="en-US" sz="1400" dirty="0"/>
          </a:p>
        </p:txBody>
      </p:sp>
      <p:cxnSp>
        <p:nvCxnSpPr>
          <p:cNvPr id="95" name="Straight Connector 94"/>
          <p:cNvCxnSpPr/>
          <p:nvPr/>
        </p:nvCxnSpPr>
        <p:spPr>
          <a:xfrm>
            <a:off x="4384066" y="2660211"/>
            <a:ext cx="0" cy="198294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5561480" y="2657480"/>
            <a:ext cx="0" cy="198294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354801" y="2654749"/>
            <a:ext cx="0" cy="198294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961572" y="2660213"/>
            <a:ext cx="0" cy="198294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177392" y="2657480"/>
            <a:ext cx="0" cy="77443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765869" y="2657477"/>
            <a:ext cx="0" cy="198294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988539" y="2662942"/>
            <a:ext cx="0" cy="198294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944629" y="3582784"/>
            <a:ext cx="188824" cy="0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947455" y="2196331"/>
            <a:ext cx="0" cy="1392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389530" y="3563665"/>
            <a:ext cx="188824" cy="0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3392357" y="2177211"/>
            <a:ext cx="0" cy="1392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819604" y="1445014"/>
            <a:ext cx="0" cy="595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2741844" y="1419767"/>
            <a:ext cx="388802" cy="215444"/>
            <a:chOff x="8111794" y="1272338"/>
            <a:chExt cx="336590" cy="156119"/>
          </a:xfrm>
        </p:grpSpPr>
        <p:sp>
          <p:nvSpPr>
            <p:cNvPr id="108" name="TextBox 107"/>
            <p:cNvSpPr txBox="1"/>
            <p:nvPr/>
          </p:nvSpPr>
          <p:spPr>
            <a:xfrm>
              <a:off x="8240820" y="1272338"/>
              <a:ext cx="207564" cy="1561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/>
                <a:t> 3</a:t>
              </a:r>
              <a:endParaRPr lang="en-US" sz="1400" dirty="0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8111794" y="1349585"/>
              <a:ext cx="134635" cy="693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Oval 109"/>
          <p:cNvSpPr/>
          <p:nvPr/>
        </p:nvSpPr>
        <p:spPr>
          <a:xfrm>
            <a:off x="2716598" y="2046341"/>
            <a:ext cx="220321" cy="25547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+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3301972" y="2310187"/>
            <a:ext cx="388802" cy="222985"/>
            <a:chOff x="8111794" y="1272338"/>
            <a:chExt cx="336590" cy="161583"/>
          </a:xfrm>
        </p:grpSpPr>
        <p:sp>
          <p:nvSpPr>
            <p:cNvPr id="112" name="TextBox 111"/>
            <p:cNvSpPr txBox="1"/>
            <p:nvPr/>
          </p:nvSpPr>
          <p:spPr>
            <a:xfrm>
              <a:off x="8240820" y="1272338"/>
              <a:ext cx="207564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dirty="0" smtClean="0"/>
                <a:t> 8</a:t>
              </a:r>
              <a:endParaRPr lang="en-US" sz="1050" dirty="0"/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8111794" y="1349585"/>
              <a:ext cx="134635" cy="693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/>
          <p:cNvSpPr txBox="1"/>
          <p:nvPr/>
        </p:nvSpPr>
        <p:spPr>
          <a:xfrm>
            <a:off x="4000225" y="2287612"/>
            <a:ext cx="2429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Cached Data: 8 words per Line</a:t>
            </a:r>
            <a:endParaRPr lang="en-US" sz="14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2903531" y="1867521"/>
            <a:ext cx="1156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Index + Word</a:t>
            </a:r>
            <a:endParaRPr lang="en-US" sz="1400" dirty="0"/>
          </a:p>
        </p:txBody>
      </p:sp>
      <p:sp>
        <p:nvSpPr>
          <p:cNvPr id="116" name="Rectangle 115"/>
          <p:cNvSpPr/>
          <p:nvPr/>
        </p:nvSpPr>
        <p:spPr>
          <a:xfrm>
            <a:off x="1438331" y="2642539"/>
            <a:ext cx="279972" cy="318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1" dirty="0" smtClean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442894" y="2844657"/>
            <a:ext cx="279971" cy="318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1" dirty="0" smtClean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1440598" y="3038580"/>
            <a:ext cx="279971" cy="318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1" dirty="0" smtClean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442894" y="3229796"/>
            <a:ext cx="279972" cy="318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1" dirty="0" smtClean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1447457" y="3431913"/>
            <a:ext cx="279971" cy="318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1" dirty="0" smtClean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445161" y="3642225"/>
            <a:ext cx="279971" cy="318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1" dirty="0" smtClean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1444755" y="3844320"/>
            <a:ext cx="279972" cy="318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1" dirty="0" smtClean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444312" y="4046437"/>
            <a:ext cx="279971" cy="318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1" dirty="0" smtClean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1447021" y="4240360"/>
            <a:ext cx="279971" cy="318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1" dirty="0" smtClean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1442835" y="4450672"/>
            <a:ext cx="279971" cy="318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1" dirty="0" smtClean="0">
                <a:solidFill>
                  <a:srgbClr val="C00000"/>
                </a:solidFill>
              </a:rPr>
              <a:t>0</a:t>
            </a:r>
          </a:p>
        </p:txBody>
      </p:sp>
      <p:cxnSp>
        <p:nvCxnSpPr>
          <p:cNvPr id="126" name="Straight Connector 125"/>
          <p:cNvCxnSpPr/>
          <p:nvPr/>
        </p:nvCxnSpPr>
        <p:spPr>
          <a:xfrm flipV="1">
            <a:off x="2328990" y="4699725"/>
            <a:ext cx="0" cy="578489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742327" y="4776171"/>
            <a:ext cx="609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Tag In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983584" y="1073643"/>
            <a:ext cx="525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Index</a:t>
            </a:r>
            <a:endParaRPr lang="en-US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753416" y="1074926"/>
            <a:ext cx="1220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Tag Address</a:t>
            </a:r>
            <a:endParaRPr lang="en-US" sz="1200" dirty="0"/>
          </a:p>
        </p:txBody>
      </p:sp>
      <p:cxnSp>
        <p:nvCxnSpPr>
          <p:cNvPr id="130" name="Straight Connector 129"/>
          <p:cNvCxnSpPr/>
          <p:nvPr/>
        </p:nvCxnSpPr>
        <p:spPr>
          <a:xfrm>
            <a:off x="5176038" y="3502710"/>
            <a:ext cx="0" cy="328695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5175129" y="3875775"/>
            <a:ext cx="0" cy="77443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4034762" y="151283"/>
            <a:ext cx="50369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CA" sz="1600" b="1" dirty="0" smtClean="0"/>
              <a:t>Cache </a:t>
            </a:r>
            <a:r>
              <a:rPr lang="en-CA" sz="1600" b="1" dirty="0">
                <a:solidFill>
                  <a:srgbClr val="0000FF"/>
                </a:solidFill>
              </a:rPr>
              <a:t>Hits</a:t>
            </a:r>
            <a:r>
              <a:rPr lang="en-CA" sz="1600" b="1" dirty="0"/>
              <a:t> and </a:t>
            </a:r>
            <a:r>
              <a:rPr lang="en-CA" sz="1600" b="1" dirty="0">
                <a:solidFill>
                  <a:srgbClr val="0000FF"/>
                </a:solidFill>
              </a:rPr>
              <a:t>Misses</a:t>
            </a:r>
          </a:p>
          <a:p>
            <a:r>
              <a:rPr lang="en-CA" sz="1600" dirty="0"/>
              <a:t>During a CPU </a:t>
            </a:r>
            <a:r>
              <a:rPr lang="en-CA" sz="1600" dirty="0">
                <a:solidFill>
                  <a:srgbClr val="0000FF"/>
                </a:solidFill>
              </a:rPr>
              <a:t>read</a:t>
            </a:r>
            <a:r>
              <a:rPr lang="en-CA" sz="1600" dirty="0"/>
              <a:t>, </a:t>
            </a:r>
            <a:r>
              <a:rPr lang="en-CA" sz="1600" dirty="0" smtClean="0"/>
              <a:t>bits</a:t>
            </a:r>
            <a:r>
              <a:rPr lang="en-CA" sz="1600" dirty="0" smtClean="0">
                <a:solidFill>
                  <a:srgbClr val="0000FF"/>
                </a:solidFill>
              </a:rPr>
              <a:t> </a:t>
            </a:r>
            <a:r>
              <a:rPr lang="en-CA" sz="1600" dirty="0">
                <a:solidFill>
                  <a:srgbClr val="0000FF"/>
                </a:solidFill>
              </a:rPr>
              <a:t>[8..4] </a:t>
            </a:r>
            <a:r>
              <a:rPr lang="en-CA" sz="1600" dirty="0"/>
              <a:t>select a </a:t>
            </a:r>
            <a:r>
              <a:rPr lang="en-CA" sz="1600" dirty="0" smtClean="0">
                <a:solidFill>
                  <a:srgbClr val="C00000"/>
                </a:solidFill>
              </a:rPr>
              <a:t>Line. </a:t>
            </a:r>
            <a:r>
              <a:rPr lang="en-CA" sz="1600" dirty="0" smtClean="0"/>
              <a:t>If </a:t>
            </a:r>
            <a:r>
              <a:rPr lang="en-CA" sz="1600" dirty="0"/>
              <a:t>that </a:t>
            </a:r>
            <a:r>
              <a:rPr lang="en-CA" sz="1600" dirty="0">
                <a:solidFill>
                  <a:srgbClr val="C00000"/>
                </a:solidFill>
              </a:rPr>
              <a:t>Line</a:t>
            </a:r>
            <a:r>
              <a:rPr lang="en-CA" sz="1600" dirty="0"/>
              <a:t> is </a:t>
            </a:r>
            <a:r>
              <a:rPr lang="en-CA" sz="1600" dirty="0">
                <a:solidFill>
                  <a:srgbClr val="C00000"/>
                </a:solidFill>
              </a:rPr>
              <a:t>valid</a:t>
            </a:r>
            <a:r>
              <a:rPr lang="en-CA" sz="1600" dirty="0"/>
              <a:t>, the CPU address bits</a:t>
            </a:r>
            <a:r>
              <a:rPr lang="en-CA" sz="1600" dirty="0">
                <a:solidFill>
                  <a:srgbClr val="0000FF"/>
                </a:solidFill>
              </a:rPr>
              <a:t> [31..9] </a:t>
            </a:r>
            <a:r>
              <a:rPr lang="en-CA" sz="1600" dirty="0"/>
              <a:t>are </a:t>
            </a:r>
            <a:r>
              <a:rPr lang="en-CA" sz="1600" dirty="0" smtClean="0"/>
              <a:t>compared </a:t>
            </a:r>
            <a:r>
              <a:rPr lang="en-CA" sz="1600" dirty="0"/>
              <a:t>to the address stored in the </a:t>
            </a:r>
            <a:r>
              <a:rPr lang="en-CA" sz="1600" dirty="0">
                <a:solidFill>
                  <a:srgbClr val="0000FF"/>
                </a:solidFill>
              </a:rPr>
              <a:t>Tag </a:t>
            </a:r>
            <a:r>
              <a:rPr lang="en-CA" sz="1600" dirty="0" smtClean="0">
                <a:solidFill>
                  <a:srgbClr val="0000FF"/>
                </a:solidFill>
              </a:rPr>
              <a:t>Data</a:t>
            </a:r>
            <a:r>
              <a:rPr lang="en-CA" sz="1600" dirty="0" smtClean="0"/>
              <a:t> for that line and if </a:t>
            </a:r>
            <a:r>
              <a:rPr lang="en-CA" sz="1600" dirty="0"/>
              <a:t>the addresses </a:t>
            </a:r>
            <a:r>
              <a:rPr lang="en-CA" sz="1600" b="1" dirty="0" smtClean="0">
                <a:solidFill>
                  <a:srgbClr val="0000FF"/>
                </a:solidFill>
              </a:rPr>
              <a:t>match </a:t>
            </a:r>
            <a:r>
              <a:rPr lang="en-CA" sz="1600" dirty="0" smtClean="0"/>
              <a:t>“a </a:t>
            </a:r>
            <a:r>
              <a:rPr lang="en-CA" sz="1600" dirty="0" smtClean="0">
                <a:solidFill>
                  <a:srgbClr val="C00000"/>
                </a:solidFill>
              </a:rPr>
              <a:t>hit</a:t>
            </a:r>
            <a:r>
              <a:rPr lang="en-CA" sz="1600" dirty="0" smtClean="0"/>
              <a:t>”</a:t>
            </a:r>
            <a:r>
              <a:rPr lang="en-CA" sz="1600" dirty="0" smtClean="0">
                <a:solidFill>
                  <a:srgbClr val="0000FF"/>
                </a:solidFill>
              </a:rPr>
              <a:t>,</a:t>
            </a:r>
            <a:r>
              <a:rPr lang="en-CA" sz="1600" dirty="0" smtClean="0"/>
              <a:t> </a:t>
            </a:r>
            <a:r>
              <a:rPr lang="en-CA" sz="1600" dirty="0"/>
              <a:t>the cache line supplies a </a:t>
            </a:r>
            <a:r>
              <a:rPr lang="en-CA" sz="1600" b="1" dirty="0" smtClean="0"/>
              <a:t>word</a:t>
            </a:r>
            <a:r>
              <a:rPr lang="en-CA" sz="1600" dirty="0" smtClean="0"/>
              <a:t>, to the CPU otherwise (a </a:t>
            </a:r>
            <a:r>
              <a:rPr lang="en-CA" sz="1600" dirty="0"/>
              <a:t>“</a:t>
            </a:r>
            <a:r>
              <a:rPr lang="en-CA" sz="1600" dirty="0">
                <a:solidFill>
                  <a:srgbClr val="C00000"/>
                </a:solidFill>
              </a:rPr>
              <a:t>miss</a:t>
            </a:r>
            <a:r>
              <a:rPr lang="en-CA" sz="1600" dirty="0" smtClean="0"/>
              <a:t>”) </a:t>
            </a:r>
            <a:r>
              <a:rPr lang="en-CA" sz="1600" dirty="0"/>
              <a:t>the data </a:t>
            </a:r>
            <a:r>
              <a:rPr lang="en-CA" sz="1600" dirty="0" smtClean="0"/>
              <a:t>is brought </a:t>
            </a:r>
            <a:r>
              <a:rPr lang="en-CA" sz="1600" dirty="0"/>
              <a:t>into the cache </a:t>
            </a:r>
            <a:r>
              <a:rPr lang="en-CA" sz="1600" dirty="0" smtClean="0"/>
              <a:t>from main memory </a:t>
            </a:r>
            <a:r>
              <a:rPr lang="en-CA" sz="1600" dirty="0"/>
              <a:t>and given to the CPU.</a:t>
            </a:r>
            <a:endParaRPr lang="en-US" sz="1600" dirty="0"/>
          </a:p>
        </p:txBody>
      </p:sp>
      <p:cxnSp>
        <p:nvCxnSpPr>
          <p:cNvPr id="133" name="Straight Arrow Connector 132"/>
          <p:cNvCxnSpPr/>
          <p:nvPr/>
        </p:nvCxnSpPr>
        <p:spPr>
          <a:xfrm flipH="1">
            <a:off x="3138288" y="639588"/>
            <a:ext cx="861937" cy="143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73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98" y="149902"/>
            <a:ext cx="8600536" cy="5976262"/>
          </a:xfrm>
        </p:spPr>
        <p:txBody>
          <a:bodyPr>
            <a:normAutofit/>
          </a:bodyPr>
          <a:lstStyle/>
          <a:p>
            <a:r>
              <a:rPr lang="en-CA" sz="1600" b="1" dirty="0" smtClean="0"/>
              <a:t>Assume </a:t>
            </a:r>
            <a:r>
              <a:rPr lang="en-CA" sz="1600" dirty="0" smtClean="0"/>
              <a:t>cache is </a:t>
            </a:r>
            <a:r>
              <a:rPr lang="en-CA" sz="1600" i="1" dirty="0" smtClean="0">
                <a:solidFill>
                  <a:srgbClr val="C00000"/>
                </a:solidFill>
              </a:rPr>
              <a:t>empty</a:t>
            </a:r>
            <a:r>
              <a:rPr lang="en-CA" sz="1600" dirty="0" smtClean="0"/>
              <a:t> and the CPU attempts to read from address </a:t>
            </a:r>
            <a:r>
              <a:rPr lang="en-CA" sz="1600" dirty="0" smtClean="0">
                <a:solidFill>
                  <a:srgbClr val="0000FF"/>
                </a:solidFill>
              </a:rPr>
              <a:t>0x0800_0000</a:t>
            </a:r>
            <a:r>
              <a:rPr lang="en-CA" sz="1600" dirty="0" smtClean="0"/>
              <a:t>? </a:t>
            </a:r>
          </a:p>
          <a:p>
            <a:r>
              <a:rPr lang="en-CA" sz="1600" dirty="0" smtClean="0">
                <a:solidFill>
                  <a:srgbClr val="C00000"/>
                </a:solidFill>
              </a:rPr>
              <a:t>Line 0</a:t>
            </a:r>
            <a:r>
              <a:rPr lang="en-CA" sz="1600" dirty="0" smtClean="0"/>
              <a:t> is selected but the </a:t>
            </a:r>
            <a:r>
              <a:rPr lang="en-CA" sz="1600" dirty="0" smtClean="0">
                <a:solidFill>
                  <a:srgbClr val="C00000"/>
                </a:solidFill>
              </a:rPr>
              <a:t>Valid</a:t>
            </a:r>
            <a:r>
              <a:rPr lang="en-CA" sz="1600" dirty="0" smtClean="0"/>
              <a:t> </a:t>
            </a:r>
            <a:r>
              <a:rPr lang="en-CA" sz="1600" dirty="0" smtClean="0">
                <a:solidFill>
                  <a:srgbClr val="C00000"/>
                </a:solidFill>
              </a:rPr>
              <a:t>bit</a:t>
            </a:r>
            <a:r>
              <a:rPr lang="en-CA" sz="1600" dirty="0" smtClean="0"/>
              <a:t> shows a “</a:t>
            </a:r>
            <a:r>
              <a:rPr lang="en-CA" sz="1600" dirty="0" smtClean="0">
                <a:solidFill>
                  <a:srgbClr val="C00000"/>
                </a:solidFill>
              </a:rPr>
              <a:t>miss</a:t>
            </a:r>
            <a:r>
              <a:rPr lang="en-CA" sz="1600" dirty="0" smtClean="0"/>
              <a:t>”. 8 words of data are </a:t>
            </a:r>
            <a:r>
              <a:rPr lang="en-CA" sz="1600" dirty="0" smtClean="0">
                <a:solidFill>
                  <a:srgbClr val="9933FF"/>
                </a:solidFill>
              </a:rPr>
              <a:t>burst </a:t>
            </a:r>
            <a:r>
              <a:rPr lang="en-CA" sz="1600" dirty="0" smtClean="0"/>
              <a:t>into </a:t>
            </a:r>
            <a:r>
              <a:rPr lang="en-CA" sz="1600" dirty="0" smtClean="0">
                <a:solidFill>
                  <a:srgbClr val="C00000"/>
                </a:solidFill>
              </a:rPr>
              <a:t>line 0</a:t>
            </a:r>
            <a:r>
              <a:rPr lang="en-CA" sz="1600" dirty="0" smtClean="0"/>
              <a:t> from dram and the requested word </a:t>
            </a:r>
            <a:r>
              <a:rPr lang="en-CA" sz="1600" dirty="0" smtClean="0">
                <a:solidFill>
                  <a:srgbClr val="C00000"/>
                </a:solidFill>
              </a:rPr>
              <a:t>W</a:t>
            </a:r>
            <a:r>
              <a:rPr lang="en-CA" sz="1600" baseline="-25000" dirty="0" smtClean="0">
                <a:solidFill>
                  <a:srgbClr val="C00000"/>
                </a:solidFill>
              </a:rPr>
              <a:t>0</a:t>
            </a:r>
            <a:r>
              <a:rPr lang="en-CA" sz="1600" dirty="0" smtClean="0"/>
              <a:t> is given to the CPU. </a:t>
            </a:r>
          </a:p>
          <a:p>
            <a:r>
              <a:rPr lang="en-CA" sz="1600" dirty="0" smtClean="0"/>
              <a:t>The </a:t>
            </a:r>
            <a:r>
              <a:rPr lang="en-CA" sz="1600" dirty="0" smtClean="0">
                <a:solidFill>
                  <a:srgbClr val="C00000"/>
                </a:solidFill>
              </a:rPr>
              <a:t>Valid</a:t>
            </a:r>
            <a:r>
              <a:rPr lang="en-CA" sz="1600" dirty="0" smtClean="0"/>
              <a:t> bit and </a:t>
            </a:r>
            <a:r>
              <a:rPr lang="en-CA" sz="1600" dirty="0" smtClean="0">
                <a:solidFill>
                  <a:srgbClr val="C00000"/>
                </a:solidFill>
              </a:rPr>
              <a:t>Tag</a:t>
            </a:r>
            <a:r>
              <a:rPr lang="en-CA" sz="1600" dirty="0" smtClean="0"/>
              <a:t> data are updated.</a:t>
            </a:r>
            <a:endParaRPr lang="en-US" sz="1600" dirty="0" smtClean="0"/>
          </a:p>
          <a:p>
            <a:endParaRPr lang="en-US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996410" y="2156383"/>
            <a:ext cx="6078194" cy="4619893"/>
            <a:chOff x="1134593" y="756181"/>
            <a:chExt cx="6078194" cy="461989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928137" y="1391234"/>
              <a:ext cx="0" cy="5860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940191" y="1266389"/>
              <a:ext cx="2199899" cy="27093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26776" y="1245659"/>
              <a:ext cx="2199899" cy="27093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708637" y="1245658"/>
              <a:ext cx="0" cy="270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343915" y="1254125"/>
              <a:ext cx="0" cy="270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673329" y="891472"/>
              <a:ext cx="53340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 3</a:t>
              </a:r>
              <a:r>
                <a:rPr lang="en-US" sz="700" dirty="0" smtClean="0"/>
                <a:t> </a:t>
              </a:r>
              <a:r>
                <a:rPr lang="en-US" sz="1050" dirty="0" smtClean="0"/>
                <a:t>2</a:t>
              </a:r>
              <a:r>
                <a:rPr lang="en-US" sz="600" dirty="0" smtClean="0"/>
                <a:t> </a:t>
              </a:r>
              <a:r>
                <a:rPr lang="en-US" sz="1050" dirty="0" smtClean="0"/>
                <a:t>1 </a:t>
              </a:r>
              <a:endParaRPr lang="en-US" sz="105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59691" y="891472"/>
              <a:ext cx="64346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8 . . . 4</a:t>
              </a:r>
              <a:endParaRPr lang="en-US" sz="105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34409" y="891471"/>
              <a:ext cx="154830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31 30 29 . . . . . . . . . . . . 9</a:t>
              </a:r>
              <a:endParaRPr lang="en-US" sz="105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18100" y="756181"/>
              <a:ext cx="22942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CPU Address (showing bit positions)</a:t>
              </a:r>
              <a:endParaRPr lang="en-US" sz="11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29525" y="2188408"/>
              <a:ext cx="4427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Valid</a:t>
              </a:r>
              <a:endParaRPr lang="en-US" sz="1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82474" y="2215629"/>
              <a:ext cx="471604" cy="1708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Index</a:t>
              </a:r>
              <a:endParaRPr lang="en-US" sz="950" dirty="0" smtClean="0"/>
            </a:p>
            <a:p>
              <a:pPr algn="ctr"/>
              <a:r>
                <a:rPr lang="en-US" sz="950" dirty="0" smtClean="0"/>
                <a:t>0</a:t>
              </a:r>
            </a:p>
            <a:p>
              <a:pPr algn="ctr"/>
              <a:r>
                <a:rPr lang="en-US" sz="950" dirty="0" smtClean="0"/>
                <a:t>1</a:t>
              </a:r>
            </a:p>
            <a:p>
              <a:pPr algn="ctr"/>
              <a:r>
                <a:rPr lang="en-US" sz="950" dirty="0" smtClean="0"/>
                <a:t>2</a:t>
              </a:r>
            </a:p>
            <a:p>
              <a:pPr algn="ctr"/>
              <a:r>
                <a:rPr lang="en-US" sz="950" dirty="0" smtClean="0"/>
                <a:t>. . .</a:t>
              </a:r>
              <a:br>
                <a:rPr lang="en-US" sz="950" dirty="0" smtClean="0"/>
              </a:br>
              <a:r>
                <a:rPr lang="en-US" sz="950" dirty="0" smtClean="0"/>
                <a:t>. . .</a:t>
              </a:r>
              <a:br>
                <a:rPr lang="en-US" sz="950" dirty="0" smtClean="0"/>
              </a:br>
              <a:r>
                <a:rPr lang="en-US" sz="950" dirty="0" smtClean="0"/>
                <a:t>. . .</a:t>
              </a:r>
            </a:p>
            <a:p>
              <a:pPr algn="ctr"/>
              <a:r>
                <a:rPr lang="en-US" sz="950" dirty="0" smtClean="0"/>
                <a:t>. . .</a:t>
              </a:r>
            </a:p>
            <a:p>
              <a:pPr algn="ctr"/>
              <a:r>
                <a:rPr lang="en-US" sz="950" dirty="0" smtClean="0"/>
                <a:t>29</a:t>
              </a:r>
              <a:br>
                <a:rPr lang="en-US" sz="950" dirty="0" smtClean="0"/>
              </a:br>
              <a:r>
                <a:rPr lang="en-US" sz="950" dirty="0" smtClean="0"/>
                <a:t>30</a:t>
              </a:r>
              <a:br>
                <a:rPr lang="en-US" sz="950" dirty="0" smtClean="0"/>
              </a:br>
              <a:r>
                <a:rPr lang="en-US" sz="950" dirty="0" smtClean="0"/>
                <a:t>31</a:t>
              </a:r>
              <a:endParaRPr lang="en-US" sz="950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516135" y="1512956"/>
              <a:ext cx="0" cy="5609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31"/>
            <p:cNvGrpSpPr/>
            <p:nvPr/>
          </p:nvGrpSpPr>
          <p:grpSpPr>
            <a:xfrm>
              <a:off x="3448817" y="1528695"/>
              <a:ext cx="336590" cy="161583"/>
              <a:chOff x="8111794" y="1272338"/>
              <a:chExt cx="336590" cy="161583"/>
            </a:xfrm>
          </p:grpSpPr>
          <p:sp>
            <p:nvSpPr>
              <p:cNvPr id="130" name="TextBox 129"/>
              <p:cNvSpPr txBox="1"/>
              <p:nvPr/>
            </p:nvSpPr>
            <p:spPr>
              <a:xfrm>
                <a:off x="8240820" y="1272338"/>
                <a:ext cx="20756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dirty="0" smtClean="0"/>
                  <a:t> 5</a:t>
                </a:r>
                <a:endParaRPr lang="en-US" sz="1050" dirty="0"/>
              </a:p>
            </p:txBody>
          </p:sp>
          <p:cxnSp>
            <p:nvCxnSpPr>
              <p:cNvPr id="131" name="Straight Connector 130"/>
              <p:cNvCxnSpPr/>
              <p:nvPr/>
            </p:nvCxnSpPr>
            <p:spPr>
              <a:xfrm>
                <a:off x="8111794" y="1349585"/>
                <a:ext cx="134635" cy="693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17"/>
            <p:cNvCxnSpPr/>
            <p:nvPr/>
          </p:nvCxnSpPr>
          <p:spPr>
            <a:xfrm>
              <a:off x="1660362" y="2079547"/>
              <a:ext cx="254937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666908" y="2080483"/>
              <a:ext cx="0" cy="4066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661297" y="2476637"/>
              <a:ext cx="44548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463501" y="1524175"/>
              <a:ext cx="0" cy="348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138"/>
            <p:cNvGrpSpPr/>
            <p:nvPr/>
          </p:nvGrpSpPr>
          <p:grpSpPr>
            <a:xfrm>
              <a:off x="2396183" y="1529636"/>
              <a:ext cx="336590" cy="161583"/>
              <a:chOff x="8111794" y="1272338"/>
              <a:chExt cx="336590" cy="161583"/>
            </a:xfrm>
          </p:grpSpPr>
          <p:sp>
            <p:nvSpPr>
              <p:cNvPr id="128" name="TextBox 127"/>
              <p:cNvSpPr txBox="1"/>
              <p:nvPr/>
            </p:nvSpPr>
            <p:spPr>
              <a:xfrm>
                <a:off x="8240820" y="1272338"/>
                <a:ext cx="20756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dirty="0" smtClean="0"/>
                  <a:t> 23</a:t>
                </a:r>
                <a:endParaRPr lang="en-US" sz="1050" dirty="0"/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8111794" y="1349585"/>
                <a:ext cx="134635" cy="693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/>
            <p:cNvCxnSpPr/>
            <p:nvPr/>
          </p:nvCxnSpPr>
          <p:spPr>
            <a:xfrm>
              <a:off x="1459755" y="1879463"/>
              <a:ext cx="101029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644886" y="3083704"/>
              <a:ext cx="3248" cy="14645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3624962" y="3200728"/>
              <a:ext cx="334" cy="1021769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559926" y="3275215"/>
              <a:ext cx="1869" cy="113785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154"/>
            <p:cNvGrpSpPr/>
            <p:nvPr/>
          </p:nvGrpSpPr>
          <p:grpSpPr>
            <a:xfrm>
              <a:off x="4501957" y="4127758"/>
              <a:ext cx="336590" cy="161583"/>
              <a:chOff x="8111794" y="1272338"/>
              <a:chExt cx="336590" cy="161583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8240820" y="1272338"/>
                <a:ext cx="20756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dirty="0" smtClean="0"/>
                  <a:t> 16</a:t>
                </a:r>
                <a:endParaRPr lang="en-US" sz="1050" dirty="0"/>
              </a:p>
            </p:txBody>
          </p:sp>
          <p:cxnSp>
            <p:nvCxnSpPr>
              <p:cNvPr id="127" name="Straight Connector 126"/>
              <p:cNvCxnSpPr/>
              <p:nvPr/>
            </p:nvCxnSpPr>
            <p:spPr>
              <a:xfrm>
                <a:off x="8111794" y="1349585"/>
                <a:ext cx="134635" cy="693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/>
            <p:nvPr/>
          </p:nvCxnSpPr>
          <p:spPr>
            <a:xfrm>
              <a:off x="4555877" y="4408081"/>
              <a:ext cx="1121963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57303" y="4270805"/>
              <a:ext cx="1374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</a:rPr>
                <a:t>Data From W</a:t>
              </a:r>
              <a:r>
                <a:rPr lang="en-US" sz="1600" b="1" baseline="-25000" dirty="0" smtClean="0">
                  <a:solidFill>
                    <a:srgbClr val="0000FF"/>
                  </a:solidFill>
                </a:rPr>
                <a:t>0</a:t>
              </a:r>
              <a:endParaRPr lang="en-US" sz="1600" b="1" baseline="-25000" dirty="0">
                <a:solidFill>
                  <a:srgbClr val="0000FF"/>
                </a:solidFill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1459537" y="1879200"/>
              <a:ext cx="0" cy="245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07134" y="1659663"/>
              <a:ext cx="369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Tag</a:t>
              </a:r>
              <a:endParaRPr lang="en-US" sz="1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53707" y="1855952"/>
              <a:ext cx="4716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Index</a:t>
              </a:r>
              <a:endParaRPr lang="en-US" sz="1000" dirty="0"/>
            </a:p>
          </p:txBody>
        </p:sp>
        <p:grpSp>
          <p:nvGrpSpPr>
            <p:cNvPr id="33" name="Group 167"/>
            <p:cNvGrpSpPr/>
            <p:nvPr/>
          </p:nvGrpSpPr>
          <p:grpSpPr>
            <a:xfrm>
              <a:off x="3135021" y="2423419"/>
              <a:ext cx="736271" cy="1468643"/>
              <a:chOff x="6638306" y="1129008"/>
              <a:chExt cx="552203" cy="1468643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6662057" y="1142423"/>
                <a:ext cx="528452" cy="145522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6638306" y="1129008"/>
                <a:ext cx="528452" cy="145522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5" name="Straight Connector 114"/>
              <p:cNvCxnSpPr/>
              <p:nvPr/>
            </p:nvCxnSpPr>
            <p:spPr>
              <a:xfrm>
                <a:off x="6640416" y="1129009"/>
                <a:ext cx="0" cy="1456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6" name="Group 141"/>
              <p:cNvGrpSpPr/>
              <p:nvPr/>
            </p:nvGrpSpPr>
            <p:grpSpPr>
              <a:xfrm>
                <a:off x="6638306" y="1273045"/>
                <a:ext cx="546264" cy="1165926"/>
                <a:chOff x="6497608" y="1273045"/>
                <a:chExt cx="1692208" cy="1165926"/>
              </a:xfrm>
            </p:grpSpPr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6504949" y="127304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6504943" y="141983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6502294" y="156102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6502288" y="170781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6500269" y="185741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6500263" y="199859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6497614" y="21453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6497608" y="22977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6504148" y="243897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" name="Group 181"/>
            <p:cNvGrpSpPr/>
            <p:nvPr/>
          </p:nvGrpSpPr>
          <p:grpSpPr>
            <a:xfrm>
              <a:off x="4359830" y="2423414"/>
              <a:ext cx="2753487" cy="1468648"/>
              <a:chOff x="7888146" y="2850925"/>
              <a:chExt cx="1063676" cy="1468648"/>
            </a:xfrm>
            <a:solidFill>
              <a:schemeClr val="bg2">
                <a:lumMod val="75000"/>
              </a:schemeClr>
            </a:solidFill>
          </p:grpSpPr>
          <p:sp>
            <p:nvSpPr>
              <p:cNvPr id="100" name="Rectangle 99"/>
              <p:cNvSpPr/>
              <p:nvPr/>
            </p:nvSpPr>
            <p:spPr>
              <a:xfrm>
                <a:off x="7902179" y="2864345"/>
                <a:ext cx="1049643" cy="145522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7891157" y="2850930"/>
                <a:ext cx="1049196" cy="1455228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>
                <a:off x="7894046" y="2850925"/>
                <a:ext cx="0" cy="145626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59"/>
              <p:cNvGrpSpPr/>
              <p:nvPr/>
            </p:nvGrpSpPr>
            <p:grpSpPr>
              <a:xfrm>
                <a:off x="7888146" y="2994967"/>
                <a:ext cx="1058648" cy="1165926"/>
                <a:chOff x="7256371" y="2994967"/>
                <a:chExt cx="1692151" cy="1165926"/>
              </a:xfrm>
              <a:grpFill/>
            </p:grpSpPr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7259032" y="2994967"/>
                  <a:ext cx="1684867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7259026" y="3141757"/>
                  <a:ext cx="1684867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7256377" y="3282943"/>
                  <a:ext cx="1684867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7256371" y="3429733"/>
                  <a:ext cx="1684867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7263656" y="3579337"/>
                  <a:ext cx="1684866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7263647" y="3720517"/>
                  <a:ext cx="1684866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7260998" y="3867313"/>
                  <a:ext cx="1684866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7260992" y="4019713"/>
                  <a:ext cx="1684866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7258231" y="4160893"/>
                  <a:ext cx="1684867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" name="Group 195"/>
            <p:cNvGrpSpPr/>
            <p:nvPr/>
          </p:nvGrpSpPr>
          <p:grpSpPr>
            <a:xfrm>
              <a:off x="2564831" y="2427376"/>
              <a:ext cx="160495" cy="1468643"/>
              <a:chOff x="7974103" y="978587"/>
              <a:chExt cx="160495" cy="1468643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8002178" y="992002"/>
                <a:ext cx="132420" cy="145522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981445" y="978587"/>
                <a:ext cx="135339" cy="145522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>
                <a:off x="8116914" y="978588"/>
                <a:ext cx="0" cy="1456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0" name="Group 163"/>
              <p:cNvGrpSpPr/>
              <p:nvPr/>
            </p:nvGrpSpPr>
            <p:grpSpPr>
              <a:xfrm>
                <a:off x="7974103" y="1122624"/>
                <a:ext cx="142681" cy="1165926"/>
                <a:chOff x="6497608" y="1273045"/>
                <a:chExt cx="1692208" cy="1165926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6504949" y="127304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6504943" y="141983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6502294" y="156102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6502288" y="170781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6500269" y="185741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6500263" y="199859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6497614" y="21453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6497608" y="22977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6504148" y="243897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6" name="TextBox 35"/>
            <p:cNvSpPr txBox="1"/>
            <p:nvPr/>
          </p:nvSpPr>
          <p:spPr>
            <a:xfrm>
              <a:off x="3163809" y="2186432"/>
              <a:ext cx="6415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Tag Data</a:t>
              </a:r>
              <a:endParaRPr lang="en-US" sz="1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727977" y="2164992"/>
              <a:ext cx="21182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Cached Data: 8 words per Line</a:t>
              </a:r>
              <a:endParaRPr lang="en-US" sz="1200" b="1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5068740" y="2426524"/>
              <a:ext cx="0" cy="143691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088040" y="2424545"/>
              <a:ext cx="0" cy="143691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774827" y="2422566"/>
              <a:ext cx="0" cy="143691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434404" y="2426525"/>
              <a:ext cx="0" cy="143691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55531" y="2424545"/>
              <a:ext cx="0" cy="143691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399271" y="2424543"/>
              <a:ext cx="0" cy="143691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726328" y="2428503"/>
              <a:ext cx="0" cy="143691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956892" y="2502524"/>
              <a:ext cx="163467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959339" y="2090379"/>
              <a:ext cx="0" cy="4187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207759" y="2504626"/>
              <a:ext cx="163467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210206" y="2076524"/>
              <a:ext cx="0" cy="425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223"/>
            <p:cNvGrpSpPr/>
            <p:nvPr/>
          </p:nvGrpSpPr>
          <p:grpSpPr>
            <a:xfrm>
              <a:off x="3860818" y="1527656"/>
              <a:ext cx="336590" cy="161583"/>
              <a:chOff x="8111794" y="1272338"/>
              <a:chExt cx="336590" cy="161583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8240820" y="1272338"/>
                <a:ext cx="20756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dirty="0" smtClean="0"/>
                  <a:t> 3</a:t>
                </a:r>
                <a:endParaRPr lang="en-US" sz="1050" dirty="0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8111794" y="1349585"/>
                <a:ext cx="134635" cy="693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/>
            <p:cNvSpPr/>
            <p:nvPr/>
          </p:nvSpPr>
          <p:spPr>
            <a:xfrm>
              <a:off x="3838962" y="1981691"/>
              <a:ext cx="190734" cy="18512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+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Group 228"/>
            <p:cNvGrpSpPr/>
            <p:nvPr/>
          </p:nvGrpSpPr>
          <p:grpSpPr>
            <a:xfrm>
              <a:off x="4131959" y="2172883"/>
              <a:ext cx="336590" cy="161583"/>
              <a:chOff x="8111794" y="1272338"/>
              <a:chExt cx="336590" cy="161583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8240820" y="1272338"/>
                <a:ext cx="20756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dirty="0" smtClean="0"/>
                  <a:t> 8</a:t>
                </a:r>
                <a:endParaRPr lang="en-US" sz="1050" dirty="0"/>
              </a:p>
            </p:txBody>
          </p:sp>
          <p:cxnSp>
            <p:nvCxnSpPr>
              <p:cNvPr id="84" name="Straight Connector 83"/>
              <p:cNvCxnSpPr/>
              <p:nvPr/>
            </p:nvCxnSpPr>
            <p:spPr>
              <a:xfrm>
                <a:off x="8111794" y="1349585"/>
                <a:ext cx="134635" cy="693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/>
            <p:cNvSpPr txBox="1"/>
            <p:nvPr/>
          </p:nvSpPr>
          <p:spPr>
            <a:xfrm>
              <a:off x="1948055" y="1085799"/>
              <a:ext cx="1353285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 smtClean="0">
                  <a:solidFill>
                    <a:srgbClr val="0000FF"/>
                  </a:solidFill>
                </a:rPr>
                <a:t>0000</a:t>
              </a:r>
              <a:r>
                <a:rPr lang="en-US" sz="900" dirty="0" smtClean="0">
                  <a:solidFill>
                    <a:srgbClr val="C00000"/>
                  </a:solidFill>
                </a:rPr>
                <a:t>1</a:t>
              </a:r>
              <a:r>
                <a:rPr lang="en-US" sz="900" dirty="0" smtClean="0">
                  <a:solidFill>
                    <a:srgbClr val="0000FF"/>
                  </a:solidFill>
                </a:rPr>
                <a:t>000000000000000000</a:t>
              </a:r>
              <a:endParaRPr lang="en-US" sz="800" dirty="0">
                <a:solidFill>
                  <a:srgbClr val="0000FF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77056" y="1083819"/>
              <a:ext cx="80356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 smtClean="0">
                  <a:solidFill>
                    <a:srgbClr val="0000FF"/>
                  </a:solidFill>
                </a:rPr>
                <a:t>00000      000</a:t>
              </a:r>
              <a:endParaRPr lang="en-US" sz="800" dirty="0">
                <a:solidFill>
                  <a:srgbClr val="0000FF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34593" y="1077881"/>
              <a:ext cx="75804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900" b="1" dirty="0" smtClean="0">
                  <a:solidFill>
                    <a:srgbClr val="C00000"/>
                  </a:solidFill>
                </a:rPr>
                <a:t>0x0800_0000  </a:t>
              </a:r>
              <a:r>
                <a:rPr lang="en-US" sz="900" dirty="0" smtClean="0"/>
                <a:t> =</a:t>
              </a:r>
              <a:endParaRPr lang="en-US" sz="800" dirty="0"/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3180766" y="2412641"/>
              <a:ext cx="639519" cy="153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Calibri" pitchFamily="34" charset="0"/>
                  <a:cs typeface="Arial" pitchFamily="34" charset="0"/>
                </a:rPr>
                <a:t>0x08000</a:t>
              </a:r>
              <a:r>
                <a:rPr kumimoji="0" lang="en-US" sz="1000" b="1" i="0" u="none" strike="noStrike" cap="none" normalizeH="0" baseline="-2500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alibri" pitchFamily="34" charset="0"/>
                  <a:cs typeface="Arial" pitchFamily="34" charset="0"/>
                </a:rPr>
                <a:t>000</a:t>
              </a:r>
              <a:endParaRPr kumimoji="0" lang="en-US" sz="1800" b="1" i="0" u="none" strike="noStrike" cap="none" normalizeH="0" baseline="-2500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518257" y="2384750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367174" y="2362809"/>
              <a:ext cx="28456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002060"/>
                  </a:solidFill>
                </a:rPr>
                <a:t>W</a:t>
              </a:r>
              <a:r>
                <a:rPr lang="en-US" sz="1000" b="1" baseline="-25000" dirty="0" smtClean="0">
                  <a:solidFill>
                    <a:srgbClr val="002060"/>
                  </a:solidFill>
                </a:rPr>
                <a:t>0</a:t>
              </a:r>
              <a:r>
                <a:rPr lang="en-US" sz="1000" b="1" dirty="0" smtClean="0">
                  <a:solidFill>
                    <a:srgbClr val="002060"/>
                  </a:solidFill>
                </a:rPr>
                <a:t>       W</a:t>
              </a:r>
              <a:r>
                <a:rPr lang="en-US" sz="1000" b="1" baseline="-25000" dirty="0" smtClean="0">
                  <a:solidFill>
                    <a:srgbClr val="002060"/>
                  </a:solidFill>
                </a:rPr>
                <a:t>1</a:t>
              </a:r>
              <a:r>
                <a:rPr lang="en-US" sz="1000" b="1" dirty="0" smtClean="0">
                  <a:solidFill>
                    <a:srgbClr val="002060"/>
                  </a:solidFill>
                </a:rPr>
                <a:t>      W</a:t>
              </a:r>
              <a:r>
                <a:rPr lang="en-US" sz="1000" b="1" baseline="-25000" dirty="0" smtClean="0">
                  <a:solidFill>
                    <a:srgbClr val="002060"/>
                  </a:solidFill>
                </a:rPr>
                <a:t>2</a:t>
              </a:r>
              <a:r>
                <a:rPr lang="en-US" sz="1000" b="1" dirty="0" smtClean="0">
                  <a:solidFill>
                    <a:srgbClr val="002060"/>
                  </a:solidFill>
                </a:rPr>
                <a:t>      W</a:t>
              </a:r>
              <a:r>
                <a:rPr lang="en-US" sz="1000" b="1" baseline="-25000" dirty="0" smtClean="0">
                  <a:solidFill>
                    <a:srgbClr val="002060"/>
                  </a:solidFill>
                </a:rPr>
                <a:t>3</a:t>
              </a:r>
              <a:r>
                <a:rPr lang="en-US" sz="1000" b="1" dirty="0" smtClean="0">
                  <a:solidFill>
                    <a:srgbClr val="002060"/>
                  </a:solidFill>
                </a:rPr>
                <a:t>       W</a:t>
              </a:r>
              <a:r>
                <a:rPr lang="en-US" sz="1000" b="1" baseline="-25000" dirty="0" smtClean="0">
                  <a:solidFill>
                    <a:srgbClr val="002060"/>
                  </a:solidFill>
                </a:rPr>
                <a:t>4</a:t>
              </a:r>
              <a:r>
                <a:rPr lang="en-US" sz="1000" b="1" dirty="0" smtClean="0">
                  <a:solidFill>
                    <a:srgbClr val="002060"/>
                  </a:solidFill>
                </a:rPr>
                <a:t>      W</a:t>
              </a:r>
              <a:r>
                <a:rPr lang="en-US" sz="1000" b="1" baseline="-25000" dirty="0" smtClean="0">
                  <a:solidFill>
                    <a:srgbClr val="002060"/>
                  </a:solidFill>
                </a:rPr>
                <a:t>5</a:t>
              </a:r>
              <a:r>
                <a:rPr lang="en-US" sz="1000" b="1" dirty="0" smtClean="0">
                  <a:solidFill>
                    <a:srgbClr val="002060"/>
                  </a:solidFill>
                </a:rPr>
                <a:t>       W</a:t>
              </a:r>
              <a:r>
                <a:rPr lang="en-US" sz="1000" b="1" baseline="-25000" dirty="0" smtClean="0">
                  <a:solidFill>
                    <a:srgbClr val="002060"/>
                  </a:solidFill>
                </a:rPr>
                <a:t>6</a:t>
              </a:r>
              <a:r>
                <a:rPr lang="en-US" sz="1000" b="1" dirty="0" smtClean="0">
                  <a:solidFill>
                    <a:srgbClr val="002060"/>
                  </a:solidFill>
                </a:rPr>
                <a:t>      W</a:t>
              </a:r>
              <a:r>
                <a:rPr lang="en-US" sz="1000" b="1" baseline="-25000" dirty="0" smtClean="0">
                  <a:solidFill>
                    <a:srgbClr val="002060"/>
                  </a:solidFill>
                </a:rPr>
                <a:t>7</a:t>
              </a:r>
              <a:r>
                <a:rPr lang="en-US" sz="1000" b="1" dirty="0" smtClean="0">
                  <a:solidFill>
                    <a:srgbClr val="002060"/>
                  </a:solidFill>
                </a:rPr>
                <a:t> 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522535" y="2531212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520547" y="2671736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522535" y="2810298"/>
              <a:ext cx="2423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526485" y="2956760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524497" y="3109160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524146" y="3255605"/>
              <a:ext cx="2423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523762" y="3402067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526108" y="3542591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522484" y="3694991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3630572" y="4405745"/>
              <a:ext cx="0" cy="3740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3529595" y="4228107"/>
              <a:ext cx="190734" cy="18512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=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pic>
          <p:nvPicPr>
            <p:cNvPr id="6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b="9153"/>
            <a:stretch>
              <a:fillRect/>
            </a:stretch>
          </p:blipFill>
          <p:spPr bwMode="auto">
            <a:xfrm>
              <a:off x="3451420" y="4687564"/>
              <a:ext cx="252734" cy="2046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</p:pic>
        <p:grpSp>
          <p:nvGrpSpPr>
            <p:cNvPr id="70" name="Group 261"/>
            <p:cNvGrpSpPr/>
            <p:nvPr/>
          </p:nvGrpSpPr>
          <p:grpSpPr>
            <a:xfrm flipH="1">
              <a:off x="2642193" y="4549093"/>
              <a:ext cx="908819" cy="152879"/>
              <a:chOff x="2534247" y="4650690"/>
              <a:chExt cx="617765" cy="144908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>
                <a:off x="2534247" y="4650690"/>
                <a:ext cx="0" cy="1449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2535040" y="4652337"/>
                <a:ext cx="61697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Connector 70"/>
            <p:cNvCxnSpPr/>
            <p:nvPr/>
          </p:nvCxnSpPr>
          <p:spPr>
            <a:xfrm>
              <a:off x="3578735" y="4892264"/>
              <a:ext cx="0" cy="280415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678357" y="3993282"/>
              <a:ext cx="596323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dirty="0" smtClean="0"/>
                <a:t> Tag Out</a:t>
              </a:r>
              <a:endParaRPr lang="en-US" sz="1050" dirty="0"/>
            </a:p>
          </p:txBody>
        </p:sp>
        <p:cxnSp>
          <p:nvCxnSpPr>
            <p:cNvPr id="73" name="Straight Connector 72"/>
            <p:cNvCxnSpPr>
              <a:endCxn id="68" idx="2"/>
            </p:cNvCxnSpPr>
            <p:nvPr/>
          </p:nvCxnSpPr>
          <p:spPr>
            <a:xfrm flipV="1">
              <a:off x="1465693" y="4320669"/>
              <a:ext cx="2063902" cy="4023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414223" y="5129853"/>
              <a:ext cx="3417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rgbClr val="C00000"/>
                  </a:solidFill>
                </a:rPr>
                <a:t>Hit</a:t>
              </a:r>
              <a:endParaRPr lang="en-US" sz="10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>
            <a:xfrm flipV="1">
              <a:off x="3312078" y="3904432"/>
              <a:ext cx="0" cy="419195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883666" y="3971789"/>
              <a:ext cx="4972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Tag In</a:t>
              </a:r>
              <a:endParaRPr lang="en-US" sz="1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969089" y="1869045"/>
              <a:ext cx="8867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Index + Word</a:t>
              </a:r>
              <a:endParaRPr lang="en-US" sz="10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03896" y="1265039"/>
              <a:ext cx="4529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Word </a:t>
              </a:r>
              <a:endParaRPr lang="en-US" sz="9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300924" y="1265974"/>
              <a:ext cx="4427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Index</a:t>
              </a:r>
              <a:endParaRPr lang="en-US" sz="9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927404" y="1266904"/>
              <a:ext cx="14216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Tag Address</a:t>
              </a:r>
              <a:endParaRPr lang="en-US" sz="900" dirty="0"/>
            </a:p>
          </p:txBody>
        </p:sp>
      </p:grpSp>
      <p:sp>
        <p:nvSpPr>
          <p:cNvPr id="132" name="Slide Number Placeholder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29652" y="1703882"/>
            <a:ext cx="7659974" cy="5111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51" y="1312558"/>
            <a:ext cx="7387770" cy="5514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1136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The Need for CPU Caches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3796"/>
            <a:ext cx="8229600" cy="5082367"/>
          </a:xfrm>
        </p:spPr>
        <p:txBody>
          <a:bodyPr>
            <a:normAutofit/>
          </a:bodyPr>
          <a:lstStyle/>
          <a:p>
            <a:r>
              <a:rPr lang="en-CA" sz="1800" dirty="0" smtClean="0"/>
              <a:t>We saw in </a:t>
            </a:r>
            <a:r>
              <a:rPr lang="en-CA" sz="1800" dirty="0" smtClean="0">
                <a:solidFill>
                  <a:srgbClr val="C00000"/>
                </a:solidFill>
              </a:rPr>
              <a:t>Lectures 9-11</a:t>
            </a:r>
            <a:r>
              <a:rPr lang="en-CA" sz="1800" dirty="0" smtClean="0"/>
              <a:t> that since the 80’s, the speed of CPUs has become dramatically faster than main memory based on Dram technology. In fact it would be pointless running a multi Giga-Hertz processor </a:t>
            </a:r>
            <a:r>
              <a:rPr lang="en-CA" sz="1800" i="1" dirty="0" smtClean="0"/>
              <a:t>directly</a:t>
            </a:r>
            <a:r>
              <a:rPr lang="en-CA" sz="1800" dirty="0" smtClean="0"/>
              <a:t> from Dram today, as there would be so many </a:t>
            </a:r>
            <a:r>
              <a:rPr lang="en-CA" sz="1800" i="1" dirty="0" smtClean="0">
                <a:solidFill>
                  <a:srgbClr val="0000FF"/>
                </a:solidFill>
              </a:rPr>
              <a:t>wait states</a:t>
            </a:r>
            <a:r>
              <a:rPr lang="en-CA" sz="1800" dirty="0" smtClean="0"/>
              <a:t> incurred the performance would be </a:t>
            </a:r>
            <a:r>
              <a:rPr lang="en-CA" sz="1800" i="1" dirty="0" smtClean="0">
                <a:solidFill>
                  <a:srgbClr val="0000FF"/>
                </a:solidFill>
              </a:rPr>
              <a:t>appalling</a:t>
            </a:r>
            <a:endParaRPr lang="en-US" sz="1800" i="1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 t="11296"/>
          <a:stretch>
            <a:fillRect/>
          </a:stretch>
        </p:blipFill>
        <p:spPr bwMode="auto">
          <a:xfrm>
            <a:off x="660930" y="2674938"/>
            <a:ext cx="7630977" cy="3793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859"/>
            <a:ext cx="8229600" cy="5911305"/>
          </a:xfrm>
        </p:spPr>
        <p:txBody>
          <a:bodyPr>
            <a:normAutofit/>
          </a:bodyPr>
          <a:lstStyle/>
          <a:p>
            <a:r>
              <a:rPr lang="en-CA" sz="1600" dirty="0" smtClean="0"/>
              <a:t>What happens if the CPU now attempts to read from address </a:t>
            </a:r>
            <a:r>
              <a:rPr lang="en-CA" sz="1600" dirty="0" smtClean="0">
                <a:solidFill>
                  <a:srgbClr val="0000FF"/>
                </a:solidFill>
              </a:rPr>
              <a:t>0x0800_0002</a:t>
            </a:r>
            <a:r>
              <a:rPr lang="en-CA" sz="1600" dirty="0" smtClean="0"/>
              <a:t>?    </a:t>
            </a:r>
          </a:p>
          <a:p>
            <a:r>
              <a:rPr lang="en-CA" sz="1600" dirty="0" smtClean="0">
                <a:solidFill>
                  <a:srgbClr val="C00000"/>
                </a:solidFill>
              </a:rPr>
              <a:t>Line 0</a:t>
            </a:r>
            <a:r>
              <a:rPr lang="en-CA" sz="1600" dirty="0" smtClean="0"/>
              <a:t> is again selected and the </a:t>
            </a:r>
            <a:r>
              <a:rPr lang="en-CA" sz="1600" dirty="0" smtClean="0">
                <a:solidFill>
                  <a:srgbClr val="C00000"/>
                </a:solidFill>
              </a:rPr>
              <a:t>Valid</a:t>
            </a:r>
            <a:r>
              <a:rPr lang="en-CA" sz="1600" dirty="0" smtClean="0"/>
              <a:t> bit and </a:t>
            </a:r>
            <a:r>
              <a:rPr lang="en-CA" sz="1600" dirty="0" smtClean="0">
                <a:solidFill>
                  <a:srgbClr val="C00000"/>
                </a:solidFill>
              </a:rPr>
              <a:t>Tag</a:t>
            </a:r>
            <a:r>
              <a:rPr lang="en-CA" sz="1600" dirty="0" smtClean="0"/>
              <a:t> data indicate that the </a:t>
            </a:r>
            <a:r>
              <a:rPr lang="en-CA" sz="1600" i="1" dirty="0" smtClean="0">
                <a:solidFill>
                  <a:srgbClr val="C00000"/>
                </a:solidFill>
              </a:rPr>
              <a:t>requested</a:t>
            </a:r>
            <a:r>
              <a:rPr lang="en-CA" sz="1600" i="1" dirty="0" smtClean="0"/>
              <a:t> </a:t>
            </a:r>
            <a:r>
              <a:rPr lang="en-CA" sz="1600" dirty="0" smtClean="0"/>
              <a:t>word </a:t>
            </a:r>
            <a:r>
              <a:rPr lang="en-CA" sz="1600" b="1" dirty="0" smtClean="0"/>
              <a:t>is</a:t>
            </a:r>
            <a:r>
              <a:rPr lang="en-CA" sz="1600" dirty="0" smtClean="0"/>
              <a:t> in the cache (f</a:t>
            </a:r>
            <a:r>
              <a:rPr lang="en-CA" sz="1600" i="1" dirty="0" smtClean="0"/>
              <a:t>rom the previous </a:t>
            </a:r>
            <a:r>
              <a:rPr lang="en-CA" sz="1600" b="1" i="1" dirty="0" smtClean="0">
                <a:solidFill>
                  <a:srgbClr val="9933FF"/>
                </a:solidFill>
              </a:rPr>
              <a:t>burst read</a:t>
            </a:r>
            <a:r>
              <a:rPr lang="en-CA" sz="1600" i="1" dirty="0" smtClean="0"/>
              <a:t> at location </a:t>
            </a:r>
            <a:r>
              <a:rPr lang="en-CA" sz="1600" i="1" dirty="0" smtClean="0">
                <a:solidFill>
                  <a:srgbClr val="0000FF"/>
                </a:solidFill>
              </a:rPr>
              <a:t>0x0800_0000</a:t>
            </a:r>
            <a:r>
              <a:rPr lang="en-CA" sz="1600" dirty="0" smtClean="0">
                <a:solidFill>
                  <a:srgbClr val="0000FF"/>
                </a:solidFill>
              </a:rPr>
              <a:t>)</a:t>
            </a:r>
            <a:r>
              <a:rPr lang="en-CA" sz="1600" dirty="0" smtClean="0"/>
              <a:t>. A </a:t>
            </a:r>
            <a:r>
              <a:rPr lang="en-CA" sz="1600" b="1" i="1" dirty="0" smtClean="0">
                <a:solidFill>
                  <a:srgbClr val="C00000"/>
                </a:solidFill>
              </a:rPr>
              <a:t>hit</a:t>
            </a:r>
            <a:r>
              <a:rPr lang="en-CA" sz="1600" dirty="0" smtClean="0"/>
              <a:t> occurs and the data from </a:t>
            </a:r>
            <a:r>
              <a:rPr lang="en-CA" sz="1600" dirty="0" smtClean="0">
                <a:solidFill>
                  <a:srgbClr val="C00000"/>
                </a:solidFill>
              </a:rPr>
              <a:t>W</a:t>
            </a:r>
            <a:r>
              <a:rPr lang="en-CA" sz="1600" baseline="-25000" dirty="0" smtClean="0">
                <a:solidFill>
                  <a:srgbClr val="C00000"/>
                </a:solidFill>
              </a:rPr>
              <a:t>1</a:t>
            </a:r>
            <a:r>
              <a:rPr lang="en-CA" sz="1600" dirty="0" smtClean="0"/>
              <a:t> in </a:t>
            </a:r>
            <a:r>
              <a:rPr lang="en-CA" sz="1600" dirty="0" smtClean="0">
                <a:solidFill>
                  <a:srgbClr val="C00000"/>
                </a:solidFill>
              </a:rPr>
              <a:t>Line 0</a:t>
            </a:r>
            <a:r>
              <a:rPr lang="en-CA" sz="1600" dirty="0" smtClean="0"/>
              <a:t> is given to the CPU without any need to access main memory i.e. </a:t>
            </a:r>
            <a:r>
              <a:rPr lang="en-CA" sz="1600" b="1" dirty="0" smtClean="0">
                <a:solidFill>
                  <a:srgbClr val="9933FF"/>
                </a:solidFill>
              </a:rPr>
              <a:t>faster</a:t>
            </a:r>
            <a:r>
              <a:rPr lang="en-CA" sz="1600" dirty="0" smtClean="0"/>
              <a:t>.</a:t>
            </a:r>
            <a:endParaRPr lang="en-US" sz="16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987943" y="2101902"/>
            <a:ext cx="6341844" cy="4619893"/>
            <a:chOff x="987943" y="2101902"/>
            <a:chExt cx="6341844" cy="461989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781487" y="2736955"/>
              <a:ext cx="0" cy="5860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793541" y="2612110"/>
              <a:ext cx="2199899" cy="27093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80126" y="2591380"/>
              <a:ext cx="2199899" cy="27093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561987" y="2591379"/>
              <a:ext cx="0" cy="270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97265" y="2599846"/>
              <a:ext cx="0" cy="270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526679" y="2237193"/>
              <a:ext cx="53340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 3</a:t>
              </a:r>
              <a:r>
                <a:rPr lang="en-US" sz="700" dirty="0" smtClean="0"/>
                <a:t> </a:t>
              </a:r>
              <a:r>
                <a:rPr lang="en-US" sz="1050" dirty="0" smtClean="0"/>
                <a:t>2</a:t>
              </a:r>
              <a:r>
                <a:rPr lang="en-US" sz="600" dirty="0" smtClean="0"/>
                <a:t> </a:t>
              </a:r>
              <a:r>
                <a:rPr lang="en-US" sz="1050" dirty="0" smtClean="0"/>
                <a:t>1 </a:t>
              </a:r>
              <a:endParaRPr lang="en-US" sz="105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13041" y="2237193"/>
              <a:ext cx="64346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8 . . . 4</a:t>
              </a:r>
              <a:endParaRPr lang="en-US" sz="105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87759" y="2237192"/>
              <a:ext cx="154830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31 30 29 . . . . . . . . . . . . 9</a:t>
              </a:r>
              <a:endParaRPr lang="en-US" sz="105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71450" y="2101902"/>
              <a:ext cx="22942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CPU Address (showing bit positions)</a:t>
              </a:r>
              <a:endParaRPr lang="en-US" sz="11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82875" y="3534129"/>
              <a:ext cx="4427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Valid</a:t>
              </a:r>
              <a:endParaRPr lang="en-US" sz="1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35824" y="3561350"/>
              <a:ext cx="471604" cy="1708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Index</a:t>
              </a:r>
              <a:endParaRPr lang="en-US" sz="950" dirty="0" smtClean="0"/>
            </a:p>
            <a:p>
              <a:pPr algn="ctr"/>
              <a:r>
                <a:rPr lang="en-US" sz="950" dirty="0" smtClean="0"/>
                <a:t>0</a:t>
              </a:r>
            </a:p>
            <a:p>
              <a:pPr algn="ctr"/>
              <a:r>
                <a:rPr lang="en-US" sz="950" dirty="0" smtClean="0"/>
                <a:t>1</a:t>
              </a:r>
            </a:p>
            <a:p>
              <a:pPr algn="ctr"/>
              <a:r>
                <a:rPr lang="en-US" sz="950" dirty="0" smtClean="0"/>
                <a:t>2</a:t>
              </a:r>
            </a:p>
            <a:p>
              <a:pPr algn="ctr"/>
              <a:r>
                <a:rPr lang="en-US" sz="950" dirty="0" smtClean="0"/>
                <a:t>. . .</a:t>
              </a:r>
              <a:br>
                <a:rPr lang="en-US" sz="950" dirty="0" smtClean="0"/>
              </a:br>
              <a:r>
                <a:rPr lang="en-US" sz="950" dirty="0" smtClean="0"/>
                <a:t>. . .</a:t>
              </a:r>
              <a:br>
                <a:rPr lang="en-US" sz="950" dirty="0" smtClean="0"/>
              </a:br>
              <a:r>
                <a:rPr lang="en-US" sz="950" dirty="0" smtClean="0"/>
                <a:t>. . .</a:t>
              </a:r>
            </a:p>
            <a:p>
              <a:pPr algn="ctr"/>
              <a:r>
                <a:rPr lang="en-US" sz="950" dirty="0" smtClean="0"/>
                <a:t>. . .</a:t>
              </a:r>
            </a:p>
            <a:p>
              <a:pPr algn="ctr"/>
              <a:r>
                <a:rPr lang="en-US" sz="950" dirty="0" smtClean="0"/>
                <a:t>29</a:t>
              </a:r>
              <a:br>
                <a:rPr lang="en-US" sz="950" dirty="0" smtClean="0"/>
              </a:br>
              <a:r>
                <a:rPr lang="en-US" sz="950" dirty="0" smtClean="0"/>
                <a:t>30</a:t>
              </a:r>
              <a:br>
                <a:rPr lang="en-US" sz="950" dirty="0" smtClean="0"/>
              </a:br>
              <a:r>
                <a:rPr lang="en-US" sz="950" dirty="0" smtClean="0"/>
                <a:t>31</a:t>
              </a:r>
              <a:endParaRPr lang="en-US" sz="950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369485" y="2858677"/>
              <a:ext cx="0" cy="5609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31"/>
            <p:cNvGrpSpPr/>
            <p:nvPr/>
          </p:nvGrpSpPr>
          <p:grpSpPr>
            <a:xfrm>
              <a:off x="3302167" y="2874416"/>
              <a:ext cx="336590" cy="161583"/>
              <a:chOff x="8111794" y="1272338"/>
              <a:chExt cx="336590" cy="161583"/>
            </a:xfrm>
          </p:grpSpPr>
          <p:sp>
            <p:nvSpPr>
              <p:cNvPr id="130" name="TextBox 129"/>
              <p:cNvSpPr txBox="1"/>
              <p:nvPr/>
            </p:nvSpPr>
            <p:spPr>
              <a:xfrm>
                <a:off x="8240820" y="1272338"/>
                <a:ext cx="20756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dirty="0" smtClean="0"/>
                  <a:t> 5</a:t>
                </a:r>
                <a:endParaRPr lang="en-US" sz="1050" dirty="0"/>
              </a:p>
            </p:txBody>
          </p:sp>
          <p:cxnSp>
            <p:nvCxnSpPr>
              <p:cNvPr id="131" name="Straight Connector 130"/>
              <p:cNvCxnSpPr/>
              <p:nvPr/>
            </p:nvCxnSpPr>
            <p:spPr>
              <a:xfrm>
                <a:off x="8111794" y="1349585"/>
                <a:ext cx="134635" cy="693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17"/>
            <p:cNvCxnSpPr/>
            <p:nvPr/>
          </p:nvCxnSpPr>
          <p:spPr>
            <a:xfrm>
              <a:off x="1513712" y="3425268"/>
              <a:ext cx="254937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20258" y="3426204"/>
              <a:ext cx="0" cy="4066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14647" y="3822358"/>
              <a:ext cx="44548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316851" y="2869896"/>
              <a:ext cx="0" cy="348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138"/>
            <p:cNvGrpSpPr/>
            <p:nvPr/>
          </p:nvGrpSpPr>
          <p:grpSpPr>
            <a:xfrm>
              <a:off x="2249533" y="2875357"/>
              <a:ext cx="336590" cy="161583"/>
              <a:chOff x="8111794" y="1272338"/>
              <a:chExt cx="336590" cy="161583"/>
            </a:xfrm>
          </p:grpSpPr>
          <p:sp>
            <p:nvSpPr>
              <p:cNvPr id="128" name="TextBox 127"/>
              <p:cNvSpPr txBox="1"/>
              <p:nvPr/>
            </p:nvSpPr>
            <p:spPr>
              <a:xfrm>
                <a:off x="8240820" y="1272338"/>
                <a:ext cx="20756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dirty="0" smtClean="0"/>
                  <a:t> 23</a:t>
                </a:r>
                <a:endParaRPr lang="en-US" sz="1050" dirty="0"/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8111794" y="1349585"/>
                <a:ext cx="134635" cy="693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/>
            <p:cNvCxnSpPr/>
            <p:nvPr/>
          </p:nvCxnSpPr>
          <p:spPr>
            <a:xfrm>
              <a:off x="1313105" y="3225184"/>
              <a:ext cx="101029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498236" y="4429425"/>
              <a:ext cx="3248" cy="14645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3478312" y="4546449"/>
              <a:ext cx="334" cy="1021769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758316" y="4620936"/>
              <a:ext cx="1869" cy="113785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154"/>
            <p:cNvGrpSpPr/>
            <p:nvPr/>
          </p:nvGrpSpPr>
          <p:grpSpPr>
            <a:xfrm>
              <a:off x="4700347" y="5473479"/>
              <a:ext cx="336590" cy="161583"/>
              <a:chOff x="8111794" y="1272338"/>
              <a:chExt cx="336590" cy="161583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8240820" y="1272338"/>
                <a:ext cx="20756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dirty="0" smtClean="0"/>
                  <a:t> 16</a:t>
                </a:r>
                <a:endParaRPr lang="en-US" sz="1050" dirty="0"/>
              </a:p>
            </p:txBody>
          </p:sp>
          <p:cxnSp>
            <p:nvCxnSpPr>
              <p:cNvPr id="127" name="Straight Connector 126"/>
              <p:cNvCxnSpPr/>
              <p:nvPr/>
            </p:nvCxnSpPr>
            <p:spPr>
              <a:xfrm>
                <a:off x="8111794" y="1349585"/>
                <a:ext cx="134635" cy="693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/>
            <p:nvPr/>
          </p:nvCxnSpPr>
          <p:spPr>
            <a:xfrm>
              <a:off x="4754267" y="5753802"/>
              <a:ext cx="1121963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955693" y="5616526"/>
              <a:ext cx="1374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</a:rPr>
                <a:t>Data From W</a:t>
              </a:r>
              <a:r>
                <a:rPr lang="en-US" sz="1600" b="1" baseline="-25000" dirty="0" smtClean="0">
                  <a:solidFill>
                    <a:srgbClr val="0000FF"/>
                  </a:solidFill>
                </a:rPr>
                <a:t>1</a:t>
              </a:r>
              <a:endParaRPr lang="en-US" sz="1600" b="1" baseline="-25000" dirty="0">
                <a:solidFill>
                  <a:srgbClr val="0000FF"/>
                </a:solidFill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1312887" y="3224921"/>
              <a:ext cx="0" cy="245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660484" y="3005384"/>
              <a:ext cx="369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Tag</a:t>
              </a:r>
              <a:endParaRPr lang="en-US" sz="1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07057" y="3201673"/>
              <a:ext cx="4716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Index</a:t>
              </a:r>
              <a:endParaRPr lang="en-US" sz="1000" dirty="0"/>
            </a:p>
          </p:txBody>
        </p:sp>
        <p:grpSp>
          <p:nvGrpSpPr>
            <p:cNvPr id="33" name="Group 167"/>
            <p:cNvGrpSpPr/>
            <p:nvPr/>
          </p:nvGrpSpPr>
          <p:grpSpPr>
            <a:xfrm>
              <a:off x="2988371" y="3769140"/>
              <a:ext cx="736271" cy="1468643"/>
              <a:chOff x="6638306" y="1129008"/>
              <a:chExt cx="552203" cy="1468643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6662057" y="1142423"/>
                <a:ext cx="528452" cy="145522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6638306" y="1129008"/>
                <a:ext cx="528452" cy="145522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5" name="Straight Connector 114"/>
              <p:cNvCxnSpPr/>
              <p:nvPr/>
            </p:nvCxnSpPr>
            <p:spPr>
              <a:xfrm>
                <a:off x="6640416" y="1129009"/>
                <a:ext cx="0" cy="1456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6" name="Group 141"/>
              <p:cNvGrpSpPr/>
              <p:nvPr/>
            </p:nvGrpSpPr>
            <p:grpSpPr>
              <a:xfrm>
                <a:off x="6638306" y="1273045"/>
                <a:ext cx="546264" cy="1165926"/>
                <a:chOff x="6497608" y="1273045"/>
                <a:chExt cx="1692208" cy="1165926"/>
              </a:xfrm>
            </p:grpSpPr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6504949" y="127304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6504943" y="141983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6502294" y="156102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6502288" y="170781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6500269" y="185741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6500263" y="199859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6497614" y="21453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6497608" y="22977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6504148" y="243897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" name="Group 181"/>
            <p:cNvGrpSpPr/>
            <p:nvPr/>
          </p:nvGrpSpPr>
          <p:grpSpPr>
            <a:xfrm>
              <a:off x="4213180" y="3769135"/>
              <a:ext cx="2753487" cy="1468648"/>
              <a:chOff x="7888146" y="2850925"/>
              <a:chExt cx="1063676" cy="1468648"/>
            </a:xfrm>
            <a:solidFill>
              <a:schemeClr val="bg2">
                <a:lumMod val="75000"/>
              </a:schemeClr>
            </a:solidFill>
          </p:grpSpPr>
          <p:sp>
            <p:nvSpPr>
              <p:cNvPr id="100" name="Rectangle 99"/>
              <p:cNvSpPr/>
              <p:nvPr/>
            </p:nvSpPr>
            <p:spPr>
              <a:xfrm>
                <a:off x="7902179" y="2864345"/>
                <a:ext cx="1049643" cy="145522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7891157" y="2850930"/>
                <a:ext cx="1049196" cy="1455228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>
                <a:off x="7894046" y="2850925"/>
                <a:ext cx="0" cy="145626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59"/>
              <p:cNvGrpSpPr/>
              <p:nvPr/>
            </p:nvGrpSpPr>
            <p:grpSpPr>
              <a:xfrm>
                <a:off x="7888146" y="2994967"/>
                <a:ext cx="1058648" cy="1165926"/>
                <a:chOff x="7256371" y="2994967"/>
                <a:chExt cx="1692151" cy="1165926"/>
              </a:xfrm>
              <a:grpFill/>
            </p:grpSpPr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7259032" y="2994967"/>
                  <a:ext cx="1684867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7259026" y="3141757"/>
                  <a:ext cx="1684867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7256377" y="3282943"/>
                  <a:ext cx="1684867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7256371" y="3429733"/>
                  <a:ext cx="1684867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7263656" y="3579337"/>
                  <a:ext cx="1684866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7263647" y="3720517"/>
                  <a:ext cx="1684866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7260998" y="3867313"/>
                  <a:ext cx="1684866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7260992" y="4019713"/>
                  <a:ext cx="1684866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7258231" y="4160893"/>
                  <a:ext cx="1684867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" name="Group 195"/>
            <p:cNvGrpSpPr/>
            <p:nvPr/>
          </p:nvGrpSpPr>
          <p:grpSpPr>
            <a:xfrm>
              <a:off x="2418181" y="3773097"/>
              <a:ext cx="160495" cy="1468643"/>
              <a:chOff x="7974103" y="978587"/>
              <a:chExt cx="160495" cy="1468643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8002178" y="992002"/>
                <a:ext cx="132420" cy="145522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981445" y="978587"/>
                <a:ext cx="135339" cy="145522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>
                <a:off x="8116914" y="978588"/>
                <a:ext cx="0" cy="1456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0" name="Group 163"/>
              <p:cNvGrpSpPr/>
              <p:nvPr/>
            </p:nvGrpSpPr>
            <p:grpSpPr>
              <a:xfrm>
                <a:off x="7974103" y="1122624"/>
                <a:ext cx="142681" cy="1165926"/>
                <a:chOff x="6497608" y="1273045"/>
                <a:chExt cx="1692208" cy="1165926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6504949" y="127304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6504943" y="141983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6502294" y="156102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6502288" y="170781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6500269" y="185741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6500263" y="199859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6497614" y="21453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6497608" y="22977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6504148" y="243897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6" name="TextBox 35"/>
            <p:cNvSpPr txBox="1"/>
            <p:nvPr/>
          </p:nvSpPr>
          <p:spPr>
            <a:xfrm>
              <a:off x="3017159" y="3532153"/>
              <a:ext cx="6415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Tag Data</a:t>
              </a:r>
              <a:endParaRPr lang="en-US" sz="1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22058" y="3510713"/>
              <a:ext cx="21182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Cached Data: 8 words per Line</a:t>
              </a:r>
              <a:endParaRPr lang="en-US" sz="1200" b="1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4922090" y="3772245"/>
              <a:ext cx="0" cy="143691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941390" y="3770266"/>
              <a:ext cx="0" cy="143691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628177" y="3768287"/>
              <a:ext cx="0" cy="143691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287754" y="3772246"/>
              <a:ext cx="0" cy="143691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608881" y="3770266"/>
              <a:ext cx="0" cy="143691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252621" y="3770264"/>
              <a:ext cx="0" cy="143691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579678" y="3774224"/>
              <a:ext cx="0" cy="143691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810242" y="3848245"/>
              <a:ext cx="163467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812689" y="3436100"/>
              <a:ext cx="0" cy="4187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061109" y="3850347"/>
              <a:ext cx="163467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063556" y="3422245"/>
              <a:ext cx="0" cy="425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223"/>
            <p:cNvGrpSpPr/>
            <p:nvPr/>
          </p:nvGrpSpPr>
          <p:grpSpPr>
            <a:xfrm>
              <a:off x="3714168" y="2873377"/>
              <a:ext cx="336590" cy="161583"/>
              <a:chOff x="8111794" y="1272338"/>
              <a:chExt cx="336590" cy="161583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8240820" y="1272338"/>
                <a:ext cx="20756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dirty="0" smtClean="0"/>
                  <a:t> 3</a:t>
                </a:r>
                <a:endParaRPr lang="en-US" sz="1050" dirty="0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8111794" y="1349585"/>
                <a:ext cx="134635" cy="693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/>
            <p:cNvSpPr/>
            <p:nvPr/>
          </p:nvSpPr>
          <p:spPr>
            <a:xfrm>
              <a:off x="3692312" y="3327412"/>
              <a:ext cx="190734" cy="18512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+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Group 228"/>
            <p:cNvGrpSpPr/>
            <p:nvPr/>
          </p:nvGrpSpPr>
          <p:grpSpPr>
            <a:xfrm>
              <a:off x="3985309" y="3518604"/>
              <a:ext cx="336590" cy="161583"/>
              <a:chOff x="8111794" y="1272338"/>
              <a:chExt cx="336590" cy="161583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8240820" y="1272338"/>
                <a:ext cx="20756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dirty="0" smtClean="0"/>
                  <a:t> 8</a:t>
                </a:r>
                <a:endParaRPr lang="en-US" sz="1050" dirty="0"/>
              </a:p>
            </p:txBody>
          </p:sp>
          <p:cxnSp>
            <p:nvCxnSpPr>
              <p:cNvPr id="84" name="Straight Connector 83"/>
              <p:cNvCxnSpPr/>
              <p:nvPr/>
            </p:nvCxnSpPr>
            <p:spPr>
              <a:xfrm>
                <a:off x="8111794" y="1349585"/>
                <a:ext cx="134635" cy="693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/>
            <p:cNvSpPr txBox="1"/>
            <p:nvPr/>
          </p:nvSpPr>
          <p:spPr>
            <a:xfrm>
              <a:off x="1801405" y="2431520"/>
              <a:ext cx="1353285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 smtClean="0">
                  <a:solidFill>
                    <a:srgbClr val="0000FF"/>
                  </a:solidFill>
                </a:rPr>
                <a:t>0000</a:t>
              </a:r>
              <a:r>
                <a:rPr lang="en-US" sz="900" dirty="0" smtClean="0">
                  <a:solidFill>
                    <a:srgbClr val="C00000"/>
                  </a:solidFill>
                </a:rPr>
                <a:t>1</a:t>
              </a:r>
              <a:r>
                <a:rPr lang="en-US" sz="900" dirty="0" smtClean="0">
                  <a:solidFill>
                    <a:srgbClr val="0000FF"/>
                  </a:solidFill>
                </a:rPr>
                <a:t>000000000000000000</a:t>
              </a:r>
              <a:endParaRPr lang="en-US" sz="800" dirty="0">
                <a:solidFill>
                  <a:srgbClr val="0000FF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230406" y="2429540"/>
              <a:ext cx="80356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 smtClean="0">
                  <a:solidFill>
                    <a:srgbClr val="0000FF"/>
                  </a:solidFill>
                </a:rPr>
                <a:t>00000      00</a:t>
              </a:r>
              <a:r>
                <a:rPr lang="en-US" sz="900" dirty="0" smtClean="0">
                  <a:solidFill>
                    <a:srgbClr val="C00000"/>
                  </a:solidFill>
                </a:rPr>
                <a:t>1</a:t>
              </a:r>
              <a:endParaRPr lang="en-US" sz="800" dirty="0">
                <a:solidFill>
                  <a:srgbClr val="C00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87943" y="2423602"/>
              <a:ext cx="75804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900" b="1" dirty="0" smtClean="0">
                  <a:solidFill>
                    <a:srgbClr val="C00000"/>
                  </a:solidFill>
                </a:rPr>
                <a:t>0x0800_0002  </a:t>
              </a:r>
              <a:r>
                <a:rPr lang="en-US" sz="900" dirty="0" smtClean="0"/>
                <a:t> =</a:t>
              </a:r>
              <a:endParaRPr lang="en-US" sz="800" dirty="0"/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3034116" y="3758362"/>
              <a:ext cx="639519" cy="153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Calibri" pitchFamily="34" charset="0"/>
                  <a:cs typeface="Arial" pitchFamily="34" charset="0"/>
                </a:rPr>
                <a:t>0x08000</a:t>
              </a:r>
              <a:r>
                <a:rPr kumimoji="0" lang="en-US" sz="1000" b="1" i="0" u="none" strike="noStrike" cap="none" normalizeH="0" baseline="-2500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alibri" pitchFamily="34" charset="0"/>
                  <a:cs typeface="Arial" pitchFamily="34" charset="0"/>
                </a:rPr>
                <a:t>000</a:t>
              </a:r>
              <a:endParaRPr kumimoji="0" lang="en-US" sz="1800" b="1" i="0" u="none" strike="noStrike" cap="none" normalizeH="0" baseline="-2500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371607" y="3730471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220524" y="3708530"/>
              <a:ext cx="28456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002060"/>
                  </a:solidFill>
                </a:rPr>
                <a:t>W</a:t>
              </a:r>
              <a:r>
                <a:rPr lang="en-US" sz="1000" b="1" baseline="-25000" dirty="0" smtClean="0">
                  <a:solidFill>
                    <a:srgbClr val="002060"/>
                  </a:solidFill>
                </a:rPr>
                <a:t>0</a:t>
              </a:r>
              <a:r>
                <a:rPr lang="en-US" sz="1000" b="1" dirty="0" smtClean="0">
                  <a:solidFill>
                    <a:srgbClr val="002060"/>
                  </a:solidFill>
                </a:rPr>
                <a:t>       W</a:t>
              </a:r>
              <a:r>
                <a:rPr lang="en-US" sz="1000" b="1" baseline="-25000" dirty="0" smtClean="0">
                  <a:solidFill>
                    <a:srgbClr val="002060"/>
                  </a:solidFill>
                </a:rPr>
                <a:t>1</a:t>
              </a:r>
              <a:r>
                <a:rPr lang="en-US" sz="1000" b="1" dirty="0" smtClean="0">
                  <a:solidFill>
                    <a:srgbClr val="002060"/>
                  </a:solidFill>
                </a:rPr>
                <a:t>      W</a:t>
              </a:r>
              <a:r>
                <a:rPr lang="en-US" sz="1000" b="1" baseline="-25000" dirty="0" smtClean="0">
                  <a:solidFill>
                    <a:srgbClr val="002060"/>
                  </a:solidFill>
                </a:rPr>
                <a:t>2</a:t>
              </a:r>
              <a:r>
                <a:rPr lang="en-US" sz="1000" b="1" dirty="0" smtClean="0">
                  <a:solidFill>
                    <a:srgbClr val="002060"/>
                  </a:solidFill>
                </a:rPr>
                <a:t>      W</a:t>
              </a:r>
              <a:r>
                <a:rPr lang="en-US" sz="1000" b="1" baseline="-25000" dirty="0" smtClean="0">
                  <a:solidFill>
                    <a:srgbClr val="002060"/>
                  </a:solidFill>
                </a:rPr>
                <a:t>3</a:t>
              </a:r>
              <a:r>
                <a:rPr lang="en-US" sz="1000" b="1" dirty="0" smtClean="0">
                  <a:solidFill>
                    <a:srgbClr val="002060"/>
                  </a:solidFill>
                </a:rPr>
                <a:t>       W</a:t>
              </a:r>
              <a:r>
                <a:rPr lang="en-US" sz="1000" b="1" baseline="-25000" dirty="0" smtClean="0">
                  <a:solidFill>
                    <a:srgbClr val="002060"/>
                  </a:solidFill>
                </a:rPr>
                <a:t>4</a:t>
              </a:r>
              <a:r>
                <a:rPr lang="en-US" sz="1000" b="1" dirty="0" smtClean="0">
                  <a:solidFill>
                    <a:srgbClr val="002060"/>
                  </a:solidFill>
                </a:rPr>
                <a:t>      W</a:t>
              </a:r>
              <a:r>
                <a:rPr lang="en-US" sz="1000" b="1" baseline="-25000" dirty="0" smtClean="0">
                  <a:solidFill>
                    <a:srgbClr val="002060"/>
                  </a:solidFill>
                </a:rPr>
                <a:t>5</a:t>
              </a:r>
              <a:r>
                <a:rPr lang="en-US" sz="1000" b="1" dirty="0" smtClean="0">
                  <a:solidFill>
                    <a:srgbClr val="002060"/>
                  </a:solidFill>
                </a:rPr>
                <a:t>       W</a:t>
              </a:r>
              <a:r>
                <a:rPr lang="en-US" sz="1000" b="1" baseline="-25000" dirty="0" smtClean="0">
                  <a:solidFill>
                    <a:srgbClr val="002060"/>
                  </a:solidFill>
                </a:rPr>
                <a:t>6</a:t>
              </a:r>
              <a:r>
                <a:rPr lang="en-US" sz="1000" b="1" dirty="0" smtClean="0">
                  <a:solidFill>
                    <a:srgbClr val="002060"/>
                  </a:solidFill>
                </a:rPr>
                <a:t>      W</a:t>
              </a:r>
              <a:r>
                <a:rPr lang="en-US" sz="1000" b="1" baseline="-25000" dirty="0" smtClean="0">
                  <a:solidFill>
                    <a:srgbClr val="002060"/>
                  </a:solidFill>
                </a:rPr>
                <a:t>7</a:t>
              </a:r>
              <a:r>
                <a:rPr lang="en-US" sz="1000" b="1" dirty="0" smtClean="0">
                  <a:solidFill>
                    <a:srgbClr val="002060"/>
                  </a:solidFill>
                </a:rPr>
                <a:t> 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375885" y="3876933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373897" y="4017457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375885" y="4156019"/>
              <a:ext cx="2423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379835" y="4302481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377847" y="4454881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377496" y="4601326"/>
              <a:ext cx="2423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377112" y="4747788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379458" y="4888312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375834" y="5040712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3483922" y="5751466"/>
              <a:ext cx="0" cy="3740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3382945" y="5573828"/>
              <a:ext cx="190734" cy="18512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=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pic>
          <p:nvPicPr>
            <p:cNvPr id="6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b="9153"/>
            <a:stretch>
              <a:fillRect/>
            </a:stretch>
          </p:blipFill>
          <p:spPr bwMode="auto">
            <a:xfrm>
              <a:off x="3304770" y="6033285"/>
              <a:ext cx="252734" cy="2046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</p:pic>
        <p:grpSp>
          <p:nvGrpSpPr>
            <p:cNvPr id="70" name="Group 261"/>
            <p:cNvGrpSpPr/>
            <p:nvPr/>
          </p:nvGrpSpPr>
          <p:grpSpPr>
            <a:xfrm flipH="1">
              <a:off x="2495543" y="5894814"/>
              <a:ext cx="908819" cy="152879"/>
              <a:chOff x="2534247" y="4650690"/>
              <a:chExt cx="617765" cy="144908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>
                <a:off x="2534247" y="4650690"/>
                <a:ext cx="0" cy="1449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2535040" y="4652337"/>
                <a:ext cx="61697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Connector 70"/>
            <p:cNvCxnSpPr/>
            <p:nvPr/>
          </p:nvCxnSpPr>
          <p:spPr>
            <a:xfrm>
              <a:off x="3432085" y="6237985"/>
              <a:ext cx="0" cy="280415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531707" y="5339003"/>
              <a:ext cx="596323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dirty="0" smtClean="0"/>
                <a:t> Tag Out</a:t>
              </a:r>
              <a:endParaRPr lang="en-US" sz="1050" dirty="0"/>
            </a:p>
          </p:txBody>
        </p:sp>
        <p:cxnSp>
          <p:nvCxnSpPr>
            <p:cNvPr id="73" name="Straight Connector 72"/>
            <p:cNvCxnSpPr>
              <a:endCxn id="68" idx="2"/>
            </p:cNvCxnSpPr>
            <p:nvPr/>
          </p:nvCxnSpPr>
          <p:spPr>
            <a:xfrm flipV="1">
              <a:off x="1319043" y="5666390"/>
              <a:ext cx="2063902" cy="4023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267573" y="6475574"/>
              <a:ext cx="3417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rgbClr val="C00000"/>
                  </a:solidFill>
                </a:rPr>
                <a:t>Hit</a:t>
              </a:r>
              <a:endParaRPr lang="en-US" sz="10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>
            <a:xfrm flipV="1">
              <a:off x="3165428" y="5250153"/>
              <a:ext cx="0" cy="419195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737016" y="5317510"/>
              <a:ext cx="4972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Tag In</a:t>
              </a:r>
              <a:endParaRPr lang="en-US" sz="1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22439" y="3214766"/>
              <a:ext cx="8867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Index + Word</a:t>
              </a:r>
              <a:endParaRPr lang="en-US" sz="10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557246" y="2610760"/>
              <a:ext cx="4529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Word </a:t>
              </a:r>
              <a:endParaRPr lang="en-US" sz="9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154274" y="2611695"/>
              <a:ext cx="4427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Index</a:t>
              </a:r>
              <a:endParaRPr lang="en-US" sz="9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780754" y="2612625"/>
              <a:ext cx="14216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Tag Address</a:t>
              </a:r>
              <a:endParaRPr lang="en-US" sz="900" dirty="0"/>
            </a:p>
          </p:txBody>
        </p:sp>
      </p:grpSp>
      <p:sp>
        <p:nvSpPr>
          <p:cNvPr id="133" name="Slide Number Placeholder 1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99631" y="1751117"/>
            <a:ext cx="7844853" cy="4907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77" y="1491611"/>
            <a:ext cx="7507763" cy="5230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561" y="293298"/>
            <a:ext cx="8402129" cy="5832866"/>
          </a:xfrm>
        </p:spPr>
        <p:txBody>
          <a:bodyPr>
            <a:normAutofit/>
          </a:bodyPr>
          <a:lstStyle/>
          <a:p>
            <a:r>
              <a:rPr lang="en-CA" sz="1600" dirty="0" smtClean="0"/>
              <a:t>What happens if the CPU now reads a word from address </a:t>
            </a:r>
            <a:r>
              <a:rPr lang="en-CA" sz="1600" dirty="0" smtClean="0">
                <a:solidFill>
                  <a:srgbClr val="0000FF"/>
                </a:solidFill>
              </a:rPr>
              <a:t>0x0800_0012</a:t>
            </a:r>
            <a:r>
              <a:rPr lang="en-CA" sz="1600" dirty="0" smtClean="0"/>
              <a:t>? </a:t>
            </a:r>
            <a:endParaRPr lang="en-US" sz="1600" dirty="0" smtClean="0"/>
          </a:p>
          <a:p>
            <a:r>
              <a:rPr lang="en-CA" sz="1600" b="1" dirty="0" smtClean="0"/>
              <a:t>Answer</a:t>
            </a:r>
            <a:r>
              <a:rPr lang="en-CA" sz="1600" dirty="0" smtClean="0"/>
              <a:t>: Bits </a:t>
            </a:r>
            <a:r>
              <a:rPr lang="en-CA" sz="1600" dirty="0" smtClean="0">
                <a:solidFill>
                  <a:srgbClr val="0000FF"/>
                </a:solidFill>
              </a:rPr>
              <a:t>[8..4] </a:t>
            </a:r>
            <a:r>
              <a:rPr lang="en-CA" sz="1600" dirty="0" smtClean="0"/>
              <a:t>of the CPU address </a:t>
            </a:r>
            <a:r>
              <a:rPr lang="en-CA" sz="1600" dirty="0" smtClean="0">
                <a:solidFill>
                  <a:srgbClr val="0000FF"/>
                </a:solidFill>
              </a:rPr>
              <a:t>0x0800_0012</a:t>
            </a:r>
            <a:r>
              <a:rPr lang="en-CA" sz="1600" dirty="0" smtClean="0"/>
              <a:t> select </a:t>
            </a:r>
            <a:r>
              <a:rPr lang="en-CA" sz="1600" dirty="0" smtClean="0">
                <a:solidFill>
                  <a:srgbClr val="C00000"/>
                </a:solidFill>
              </a:rPr>
              <a:t>Line 1</a:t>
            </a:r>
            <a:r>
              <a:rPr lang="en-CA" sz="1600" dirty="0" smtClean="0"/>
              <a:t>. That line is </a:t>
            </a:r>
            <a:r>
              <a:rPr lang="en-CA" sz="1600" i="1" dirty="0" smtClean="0">
                <a:solidFill>
                  <a:srgbClr val="C00000"/>
                </a:solidFill>
              </a:rPr>
              <a:t>invalid</a:t>
            </a:r>
            <a:r>
              <a:rPr lang="en-CA" sz="1600" dirty="0" smtClean="0"/>
              <a:t>, so a </a:t>
            </a:r>
            <a:r>
              <a:rPr lang="en-CA" sz="1600" b="1" dirty="0" smtClean="0">
                <a:solidFill>
                  <a:srgbClr val="9933FF"/>
                </a:solidFill>
              </a:rPr>
              <a:t>burst read of 8 words </a:t>
            </a:r>
            <a:r>
              <a:rPr lang="en-CA" sz="1600" dirty="0" smtClean="0"/>
              <a:t>is initiated, starting at dram base address </a:t>
            </a:r>
            <a:r>
              <a:rPr lang="en-CA" sz="1600" dirty="0" smtClean="0">
                <a:solidFill>
                  <a:srgbClr val="0000FF"/>
                </a:solidFill>
              </a:rPr>
              <a:t>0x08000_0010</a:t>
            </a:r>
            <a:r>
              <a:rPr lang="en-CA" sz="1600" dirty="0" smtClean="0"/>
              <a:t>. </a:t>
            </a:r>
          </a:p>
          <a:p>
            <a:r>
              <a:rPr lang="en-CA" sz="1600" dirty="0" smtClean="0"/>
              <a:t>Once filled, data from </a:t>
            </a:r>
            <a:r>
              <a:rPr lang="en-CA" sz="1600" dirty="0" smtClean="0">
                <a:solidFill>
                  <a:srgbClr val="C00000"/>
                </a:solidFill>
              </a:rPr>
              <a:t>Line 1:W1</a:t>
            </a:r>
            <a:r>
              <a:rPr lang="en-CA" sz="1600" dirty="0" smtClean="0"/>
              <a:t> is given to the CPU. The cache now looks like this.</a:t>
            </a:r>
            <a:endParaRPr lang="en-US" sz="1600" dirty="0" smtClean="0"/>
          </a:p>
          <a:p>
            <a:endParaRPr lang="en-US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1119257" y="2017018"/>
            <a:ext cx="6322184" cy="4619893"/>
            <a:chOff x="1134593" y="756181"/>
            <a:chExt cx="6322184" cy="461989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928137" y="1391234"/>
              <a:ext cx="0" cy="5860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940191" y="1266389"/>
              <a:ext cx="2199899" cy="27093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26776" y="1245659"/>
              <a:ext cx="2199899" cy="27093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708637" y="1245658"/>
              <a:ext cx="0" cy="270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343915" y="1254125"/>
              <a:ext cx="0" cy="270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673329" y="891472"/>
              <a:ext cx="53340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 3</a:t>
              </a:r>
              <a:r>
                <a:rPr lang="en-US" sz="700" dirty="0" smtClean="0"/>
                <a:t> </a:t>
              </a:r>
              <a:r>
                <a:rPr lang="en-US" sz="1050" dirty="0" smtClean="0"/>
                <a:t>2</a:t>
              </a:r>
              <a:r>
                <a:rPr lang="en-US" sz="600" dirty="0" smtClean="0"/>
                <a:t> </a:t>
              </a:r>
              <a:r>
                <a:rPr lang="en-US" sz="1050" dirty="0" smtClean="0"/>
                <a:t>1 </a:t>
              </a:r>
              <a:endParaRPr lang="en-US" sz="105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59691" y="891472"/>
              <a:ext cx="64346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8 . . . 4</a:t>
              </a:r>
              <a:endParaRPr lang="en-US" sz="105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34409" y="891471"/>
              <a:ext cx="154830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31 30 29 . . . . . . . . . . . . 9</a:t>
              </a:r>
              <a:endParaRPr lang="en-US" sz="105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18100" y="756181"/>
              <a:ext cx="22942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CPU Address (showing bit positions)</a:t>
              </a:r>
              <a:endParaRPr lang="en-US" sz="11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29525" y="2188408"/>
              <a:ext cx="4427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Valid</a:t>
              </a:r>
              <a:endParaRPr lang="en-US" sz="1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82474" y="2215629"/>
              <a:ext cx="471604" cy="1708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Index</a:t>
              </a:r>
              <a:endParaRPr lang="en-US" sz="950" dirty="0" smtClean="0"/>
            </a:p>
            <a:p>
              <a:pPr algn="ctr"/>
              <a:r>
                <a:rPr lang="en-US" sz="950" dirty="0" smtClean="0"/>
                <a:t>0</a:t>
              </a:r>
            </a:p>
            <a:p>
              <a:pPr algn="ctr"/>
              <a:r>
                <a:rPr lang="en-US" sz="950" dirty="0" smtClean="0"/>
                <a:t>1</a:t>
              </a:r>
            </a:p>
            <a:p>
              <a:pPr algn="ctr"/>
              <a:r>
                <a:rPr lang="en-US" sz="950" dirty="0" smtClean="0"/>
                <a:t>2</a:t>
              </a:r>
            </a:p>
            <a:p>
              <a:pPr algn="ctr"/>
              <a:r>
                <a:rPr lang="en-US" sz="950" dirty="0" smtClean="0"/>
                <a:t>. . .</a:t>
              </a:r>
              <a:br>
                <a:rPr lang="en-US" sz="950" dirty="0" smtClean="0"/>
              </a:br>
              <a:r>
                <a:rPr lang="en-US" sz="950" dirty="0" smtClean="0"/>
                <a:t>. . .</a:t>
              </a:r>
              <a:br>
                <a:rPr lang="en-US" sz="950" dirty="0" smtClean="0"/>
              </a:br>
              <a:r>
                <a:rPr lang="en-US" sz="950" dirty="0" smtClean="0"/>
                <a:t>. . .</a:t>
              </a:r>
            </a:p>
            <a:p>
              <a:pPr algn="ctr"/>
              <a:r>
                <a:rPr lang="en-US" sz="950" dirty="0" smtClean="0"/>
                <a:t>. . .</a:t>
              </a:r>
            </a:p>
            <a:p>
              <a:pPr algn="ctr"/>
              <a:r>
                <a:rPr lang="en-US" sz="950" dirty="0" smtClean="0"/>
                <a:t>29</a:t>
              </a:r>
              <a:br>
                <a:rPr lang="en-US" sz="950" dirty="0" smtClean="0"/>
              </a:br>
              <a:r>
                <a:rPr lang="en-US" sz="950" dirty="0" smtClean="0"/>
                <a:t>30</a:t>
              </a:r>
              <a:br>
                <a:rPr lang="en-US" sz="950" dirty="0" smtClean="0"/>
              </a:br>
              <a:r>
                <a:rPr lang="en-US" sz="950" dirty="0" smtClean="0"/>
                <a:t>31</a:t>
              </a:r>
              <a:endParaRPr lang="en-US" sz="950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516135" y="1512956"/>
              <a:ext cx="0" cy="5609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346"/>
            <p:cNvGrpSpPr/>
            <p:nvPr/>
          </p:nvGrpSpPr>
          <p:grpSpPr>
            <a:xfrm>
              <a:off x="3448817" y="1528695"/>
              <a:ext cx="336590" cy="161583"/>
              <a:chOff x="8111794" y="1272338"/>
              <a:chExt cx="336590" cy="161583"/>
            </a:xfrm>
          </p:grpSpPr>
          <p:sp>
            <p:nvSpPr>
              <p:cNvPr id="132" name="TextBox 131"/>
              <p:cNvSpPr txBox="1"/>
              <p:nvPr/>
            </p:nvSpPr>
            <p:spPr>
              <a:xfrm>
                <a:off x="8240820" y="1272338"/>
                <a:ext cx="20756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dirty="0" smtClean="0"/>
                  <a:t> 5</a:t>
                </a:r>
                <a:endParaRPr lang="en-US" sz="1050" dirty="0"/>
              </a:p>
            </p:txBody>
          </p:sp>
          <p:cxnSp>
            <p:nvCxnSpPr>
              <p:cNvPr id="133" name="Straight Connector 132"/>
              <p:cNvCxnSpPr/>
              <p:nvPr/>
            </p:nvCxnSpPr>
            <p:spPr>
              <a:xfrm>
                <a:off x="8111794" y="1349585"/>
                <a:ext cx="134635" cy="693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17"/>
            <p:cNvCxnSpPr/>
            <p:nvPr/>
          </p:nvCxnSpPr>
          <p:spPr>
            <a:xfrm>
              <a:off x="1660362" y="2079547"/>
              <a:ext cx="254937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666908" y="2080483"/>
              <a:ext cx="0" cy="5673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661297" y="2644937"/>
              <a:ext cx="44548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463501" y="1524175"/>
              <a:ext cx="0" cy="348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353"/>
            <p:cNvGrpSpPr/>
            <p:nvPr/>
          </p:nvGrpSpPr>
          <p:grpSpPr>
            <a:xfrm>
              <a:off x="2396183" y="1529636"/>
              <a:ext cx="336590" cy="161583"/>
              <a:chOff x="8111794" y="1272338"/>
              <a:chExt cx="336590" cy="161583"/>
            </a:xfrm>
          </p:grpSpPr>
          <p:sp>
            <p:nvSpPr>
              <p:cNvPr id="130" name="TextBox 129"/>
              <p:cNvSpPr txBox="1"/>
              <p:nvPr/>
            </p:nvSpPr>
            <p:spPr>
              <a:xfrm>
                <a:off x="8240820" y="1272338"/>
                <a:ext cx="20756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dirty="0" smtClean="0"/>
                  <a:t> 23</a:t>
                </a:r>
                <a:endParaRPr lang="en-US" sz="1050" dirty="0"/>
              </a:p>
            </p:txBody>
          </p:sp>
          <p:cxnSp>
            <p:nvCxnSpPr>
              <p:cNvPr id="131" name="Straight Connector 130"/>
              <p:cNvCxnSpPr/>
              <p:nvPr/>
            </p:nvCxnSpPr>
            <p:spPr>
              <a:xfrm>
                <a:off x="8111794" y="1349585"/>
                <a:ext cx="134635" cy="693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/>
            <p:cNvCxnSpPr/>
            <p:nvPr/>
          </p:nvCxnSpPr>
          <p:spPr>
            <a:xfrm>
              <a:off x="1459755" y="1879463"/>
              <a:ext cx="101029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644886" y="3083704"/>
              <a:ext cx="3248" cy="14645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3630572" y="3195118"/>
              <a:ext cx="334" cy="1021769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902136" y="3275215"/>
              <a:ext cx="1869" cy="113785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369"/>
            <p:cNvGrpSpPr/>
            <p:nvPr/>
          </p:nvGrpSpPr>
          <p:grpSpPr>
            <a:xfrm>
              <a:off x="4827337" y="4127758"/>
              <a:ext cx="336590" cy="161583"/>
              <a:chOff x="8111794" y="1272338"/>
              <a:chExt cx="336590" cy="161583"/>
            </a:xfrm>
          </p:grpSpPr>
          <p:sp>
            <p:nvSpPr>
              <p:cNvPr id="128" name="TextBox 127"/>
              <p:cNvSpPr txBox="1"/>
              <p:nvPr/>
            </p:nvSpPr>
            <p:spPr>
              <a:xfrm>
                <a:off x="8240820" y="1272338"/>
                <a:ext cx="20756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dirty="0" smtClean="0"/>
                  <a:t> 16</a:t>
                </a:r>
                <a:endParaRPr lang="en-US" sz="1050" dirty="0"/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8111794" y="1349585"/>
                <a:ext cx="134635" cy="693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/>
            <p:nvPr/>
          </p:nvCxnSpPr>
          <p:spPr>
            <a:xfrm>
              <a:off x="4906658" y="4408081"/>
              <a:ext cx="1121963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082683" y="4236937"/>
              <a:ext cx="1374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</a:rPr>
                <a:t>Data From W</a:t>
              </a:r>
              <a:r>
                <a:rPr lang="en-US" sz="1600" b="1" baseline="-25000" dirty="0" smtClean="0">
                  <a:solidFill>
                    <a:srgbClr val="0000FF"/>
                  </a:solidFill>
                </a:rPr>
                <a:t>1</a:t>
              </a:r>
              <a:endParaRPr lang="en-US" sz="1600" b="1" baseline="-25000" dirty="0">
                <a:solidFill>
                  <a:srgbClr val="0000FF"/>
                </a:solidFill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1459537" y="1879200"/>
              <a:ext cx="0" cy="245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07134" y="1659663"/>
              <a:ext cx="369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Tag</a:t>
              </a:r>
              <a:endParaRPr lang="en-US" sz="1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53707" y="1855952"/>
              <a:ext cx="4716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Index</a:t>
              </a:r>
              <a:endParaRPr lang="en-US" sz="1000" dirty="0"/>
            </a:p>
          </p:txBody>
        </p:sp>
        <p:grpSp>
          <p:nvGrpSpPr>
            <p:cNvPr id="33" name="Group 379"/>
            <p:cNvGrpSpPr/>
            <p:nvPr/>
          </p:nvGrpSpPr>
          <p:grpSpPr>
            <a:xfrm>
              <a:off x="3135021" y="2423419"/>
              <a:ext cx="736271" cy="1468643"/>
              <a:chOff x="6638306" y="1129008"/>
              <a:chExt cx="552203" cy="1468643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6662057" y="1142423"/>
                <a:ext cx="528452" cy="145522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6638306" y="1129008"/>
                <a:ext cx="528452" cy="145522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Straight Connector 116"/>
              <p:cNvCxnSpPr/>
              <p:nvPr/>
            </p:nvCxnSpPr>
            <p:spPr>
              <a:xfrm>
                <a:off x="6640416" y="1129009"/>
                <a:ext cx="0" cy="1456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8" name="Group 141"/>
              <p:cNvGrpSpPr/>
              <p:nvPr/>
            </p:nvGrpSpPr>
            <p:grpSpPr>
              <a:xfrm>
                <a:off x="6638306" y="1273045"/>
                <a:ext cx="546264" cy="1165926"/>
                <a:chOff x="6497608" y="1273045"/>
                <a:chExt cx="1692208" cy="1165926"/>
              </a:xfrm>
            </p:grpSpPr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6504949" y="127304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6504943" y="141983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6502294" y="156102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6502288" y="170781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6500269" y="185741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6500263" y="199859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6497614" y="21453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6497608" y="22977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6504148" y="243897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" name="Group 393"/>
            <p:cNvGrpSpPr/>
            <p:nvPr/>
          </p:nvGrpSpPr>
          <p:grpSpPr>
            <a:xfrm>
              <a:off x="4359830" y="2423414"/>
              <a:ext cx="2753487" cy="1468648"/>
              <a:chOff x="7888146" y="2850925"/>
              <a:chExt cx="1063676" cy="1468648"/>
            </a:xfrm>
            <a:solidFill>
              <a:schemeClr val="bg2">
                <a:lumMod val="75000"/>
              </a:schemeClr>
            </a:solidFill>
          </p:grpSpPr>
          <p:sp>
            <p:nvSpPr>
              <p:cNvPr id="102" name="Rectangle 101"/>
              <p:cNvSpPr/>
              <p:nvPr/>
            </p:nvSpPr>
            <p:spPr>
              <a:xfrm>
                <a:off x="7902179" y="2864345"/>
                <a:ext cx="1049643" cy="145522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7891157" y="2850930"/>
                <a:ext cx="1049196" cy="1455228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" name="Straight Connector 103"/>
              <p:cNvCxnSpPr/>
              <p:nvPr/>
            </p:nvCxnSpPr>
            <p:spPr>
              <a:xfrm>
                <a:off x="7894046" y="2850925"/>
                <a:ext cx="0" cy="145626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" name="Group 159"/>
              <p:cNvGrpSpPr/>
              <p:nvPr/>
            </p:nvGrpSpPr>
            <p:grpSpPr>
              <a:xfrm>
                <a:off x="7888146" y="2994967"/>
                <a:ext cx="1058648" cy="1165926"/>
                <a:chOff x="7256371" y="2994967"/>
                <a:chExt cx="1692151" cy="1165926"/>
              </a:xfrm>
              <a:grpFill/>
            </p:grpSpPr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7259032" y="2994967"/>
                  <a:ext cx="1684867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7259026" y="3141757"/>
                  <a:ext cx="1684867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7256377" y="3282943"/>
                  <a:ext cx="1684867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7256371" y="3429733"/>
                  <a:ext cx="1684867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7263656" y="3579337"/>
                  <a:ext cx="1684866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7263647" y="3720517"/>
                  <a:ext cx="1684866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7260998" y="3867313"/>
                  <a:ext cx="1684866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7260992" y="4019713"/>
                  <a:ext cx="1684866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7258231" y="4160893"/>
                  <a:ext cx="1684867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" name="Group 407"/>
            <p:cNvGrpSpPr/>
            <p:nvPr/>
          </p:nvGrpSpPr>
          <p:grpSpPr>
            <a:xfrm>
              <a:off x="2564831" y="2427376"/>
              <a:ext cx="160495" cy="1468643"/>
              <a:chOff x="7974103" y="978587"/>
              <a:chExt cx="160495" cy="1468643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8002178" y="992002"/>
                <a:ext cx="132420" cy="145522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981445" y="978587"/>
                <a:ext cx="135339" cy="145522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>
                <a:off x="8116914" y="978588"/>
                <a:ext cx="0" cy="1456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Group 163"/>
              <p:cNvGrpSpPr/>
              <p:nvPr/>
            </p:nvGrpSpPr>
            <p:grpSpPr>
              <a:xfrm>
                <a:off x="7974103" y="1122624"/>
                <a:ext cx="142681" cy="1165926"/>
                <a:chOff x="6497608" y="1273045"/>
                <a:chExt cx="1692208" cy="1165926"/>
              </a:xfrm>
            </p:grpSpPr>
            <p:cxnSp>
              <p:nvCxnSpPr>
                <p:cNvPr id="93" name="Straight Connector 92"/>
                <p:cNvCxnSpPr/>
                <p:nvPr/>
              </p:nvCxnSpPr>
              <p:spPr>
                <a:xfrm>
                  <a:off x="6504949" y="127304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6504943" y="141983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6502294" y="156102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6502288" y="170781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6500269" y="185741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6500263" y="199859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6497614" y="21453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6497608" y="22977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6504148" y="243897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6" name="TextBox 35"/>
            <p:cNvSpPr txBox="1"/>
            <p:nvPr/>
          </p:nvSpPr>
          <p:spPr>
            <a:xfrm>
              <a:off x="3163809" y="2186432"/>
              <a:ext cx="6415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Tag Data</a:t>
              </a:r>
              <a:endParaRPr lang="en-US" sz="1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685642" y="2156525"/>
              <a:ext cx="21182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Cached Data: 8 words per Line</a:t>
              </a:r>
              <a:endParaRPr lang="en-US" sz="1200" b="1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5068740" y="2426524"/>
              <a:ext cx="0" cy="143691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088040" y="2424545"/>
              <a:ext cx="0" cy="143691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774827" y="2422566"/>
              <a:ext cx="0" cy="143691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434404" y="2426525"/>
              <a:ext cx="0" cy="143691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55531" y="2424545"/>
              <a:ext cx="0" cy="143691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399271" y="2424543"/>
              <a:ext cx="0" cy="143691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726328" y="2428503"/>
              <a:ext cx="0" cy="143691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956892" y="2648384"/>
              <a:ext cx="163467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959339" y="2090379"/>
              <a:ext cx="0" cy="5630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207759" y="2641860"/>
              <a:ext cx="163467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210206" y="2076524"/>
              <a:ext cx="0" cy="5713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34"/>
            <p:cNvGrpSpPr/>
            <p:nvPr/>
          </p:nvGrpSpPr>
          <p:grpSpPr>
            <a:xfrm>
              <a:off x="3860818" y="1527656"/>
              <a:ext cx="336590" cy="161583"/>
              <a:chOff x="8111794" y="1272338"/>
              <a:chExt cx="336590" cy="161583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8240820" y="1272338"/>
                <a:ext cx="20756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dirty="0" smtClean="0"/>
                  <a:t> 3</a:t>
                </a:r>
                <a:endParaRPr lang="en-US" sz="1050" dirty="0"/>
              </a:p>
            </p:txBody>
          </p:sp>
          <p:cxnSp>
            <p:nvCxnSpPr>
              <p:cNvPr id="88" name="Straight Connector 87"/>
              <p:cNvCxnSpPr/>
              <p:nvPr/>
            </p:nvCxnSpPr>
            <p:spPr>
              <a:xfrm>
                <a:off x="8111794" y="1349585"/>
                <a:ext cx="134635" cy="693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/>
            <p:cNvSpPr/>
            <p:nvPr/>
          </p:nvSpPr>
          <p:spPr>
            <a:xfrm>
              <a:off x="3838962" y="1981691"/>
              <a:ext cx="190734" cy="18512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+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Group 439"/>
            <p:cNvGrpSpPr/>
            <p:nvPr/>
          </p:nvGrpSpPr>
          <p:grpSpPr>
            <a:xfrm>
              <a:off x="4131959" y="2172883"/>
              <a:ext cx="336590" cy="161583"/>
              <a:chOff x="8111794" y="1272338"/>
              <a:chExt cx="336590" cy="161583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8240820" y="1272338"/>
                <a:ext cx="20756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dirty="0" smtClean="0"/>
                  <a:t> 8</a:t>
                </a:r>
                <a:endParaRPr lang="en-US" sz="1050" dirty="0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8111794" y="1349585"/>
                <a:ext cx="134635" cy="693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/>
            <p:cNvSpPr txBox="1"/>
            <p:nvPr/>
          </p:nvSpPr>
          <p:spPr>
            <a:xfrm>
              <a:off x="1948055" y="1085799"/>
              <a:ext cx="1353285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 smtClean="0">
                  <a:solidFill>
                    <a:srgbClr val="0000FF"/>
                  </a:solidFill>
                </a:rPr>
                <a:t>0000</a:t>
              </a:r>
              <a:r>
                <a:rPr lang="en-US" sz="900" dirty="0" smtClean="0">
                  <a:solidFill>
                    <a:srgbClr val="C00000"/>
                  </a:solidFill>
                </a:rPr>
                <a:t>1</a:t>
              </a:r>
              <a:r>
                <a:rPr lang="en-US" sz="900" dirty="0" smtClean="0">
                  <a:solidFill>
                    <a:srgbClr val="0000FF"/>
                  </a:solidFill>
                </a:rPr>
                <a:t>000000000000000000</a:t>
              </a:r>
              <a:endParaRPr lang="en-US" sz="800" dirty="0">
                <a:solidFill>
                  <a:srgbClr val="0000FF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77056" y="1083819"/>
              <a:ext cx="80356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 smtClean="0">
                  <a:solidFill>
                    <a:srgbClr val="0000FF"/>
                  </a:solidFill>
                </a:rPr>
                <a:t>0000</a:t>
              </a:r>
              <a:r>
                <a:rPr lang="en-US" sz="900" dirty="0" smtClean="0">
                  <a:solidFill>
                    <a:srgbClr val="C00000"/>
                  </a:solidFill>
                </a:rPr>
                <a:t>1</a:t>
              </a:r>
              <a:r>
                <a:rPr lang="en-US" sz="900" dirty="0" smtClean="0">
                  <a:solidFill>
                    <a:srgbClr val="0000FF"/>
                  </a:solidFill>
                </a:rPr>
                <a:t>      00</a:t>
              </a:r>
              <a:r>
                <a:rPr lang="en-US" sz="900" dirty="0" smtClean="0">
                  <a:solidFill>
                    <a:srgbClr val="C00000"/>
                  </a:solidFill>
                </a:rPr>
                <a:t>1</a:t>
              </a:r>
              <a:endParaRPr lang="en-US" sz="800" dirty="0">
                <a:solidFill>
                  <a:srgbClr val="C00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34593" y="1077881"/>
              <a:ext cx="75804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900" b="1" dirty="0" smtClean="0">
                  <a:solidFill>
                    <a:srgbClr val="C00000"/>
                  </a:solidFill>
                </a:rPr>
                <a:t>0x0800_0010  </a:t>
              </a:r>
              <a:r>
                <a:rPr lang="en-US" sz="900" dirty="0" smtClean="0"/>
                <a:t> =</a:t>
              </a:r>
              <a:endParaRPr lang="en-US" sz="800" dirty="0"/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3180766" y="2412641"/>
              <a:ext cx="639519" cy="153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Calibri" pitchFamily="34" charset="0"/>
                  <a:cs typeface="Arial" pitchFamily="34" charset="0"/>
                </a:rPr>
                <a:t>0x08000</a:t>
              </a:r>
              <a:r>
                <a:rPr kumimoji="0" lang="en-US" sz="1000" b="1" i="0" u="none" strike="noStrike" cap="none" normalizeH="0" baseline="-2500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alibri" pitchFamily="34" charset="0"/>
                  <a:cs typeface="Arial" pitchFamily="34" charset="0"/>
                </a:rPr>
                <a:t>000</a:t>
              </a:r>
              <a:endParaRPr kumimoji="0" lang="en-US" sz="1800" b="1" i="0" u="none" strike="noStrike" cap="none" normalizeH="0" baseline="-2500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518257" y="2384750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367174" y="2362809"/>
              <a:ext cx="28456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002060"/>
                  </a:solidFill>
                </a:rPr>
                <a:t>W</a:t>
              </a:r>
              <a:r>
                <a:rPr lang="en-US" sz="1000" b="1" baseline="-25000" dirty="0" smtClean="0">
                  <a:solidFill>
                    <a:srgbClr val="002060"/>
                  </a:solidFill>
                </a:rPr>
                <a:t>0</a:t>
              </a:r>
              <a:r>
                <a:rPr lang="en-US" sz="1000" b="1" dirty="0" smtClean="0">
                  <a:solidFill>
                    <a:srgbClr val="002060"/>
                  </a:solidFill>
                </a:rPr>
                <a:t>       W</a:t>
              </a:r>
              <a:r>
                <a:rPr lang="en-US" sz="1000" b="1" baseline="-25000" dirty="0" smtClean="0">
                  <a:solidFill>
                    <a:srgbClr val="002060"/>
                  </a:solidFill>
                </a:rPr>
                <a:t>1</a:t>
              </a:r>
              <a:r>
                <a:rPr lang="en-US" sz="1000" b="1" dirty="0" smtClean="0">
                  <a:solidFill>
                    <a:srgbClr val="002060"/>
                  </a:solidFill>
                </a:rPr>
                <a:t>      W</a:t>
              </a:r>
              <a:r>
                <a:rPr lang="en-US" sz="1000" b="1" baseline="-25000" dirty="0" smtClean="0">
                  <a:solidFill>
                    <a:srgbClr val="002060"/>
                  </a:solidFill>
                </a:rPr>
                <a:t>2</a:t>
              </a:r>
              <a:r>
                <a:rPr lang="en-US" sz="1000" b="1" dirty="0" smtClean="0">
                  <a:solidFill>
                    <a:srgbClr val="002060"/>
                  </a:solidFill>
                </a:rPr>
                <a:t>      W</a:t>
              </a:r>
              <a:r>
                <a:rPr lang="en-US" sz="1000" b="1" baseline="-25000" dirty="0" smtClean="0">
                  <a:solidFill>
                    <a:srgbClr val="002060"/>
                  </a:solidFill>
                </a:rPr>
                <a:t>3</a:t>
              </a:r>
              <a:r>
                <a:rPr lang="en-US" sz="1000" b="1" dirty="0" smtClean="0">
                  <a:solidFill>
                    <a:srgbClr val="002060"/>
                  </a:solidFill>
                </a:rPr>
                <a:t>       W</a:t>
              </a:r>
              <a:r>
                <a:rPr lang="en-US" sz="1000" b="1" baseline="-25000" dirty="0" smtClean="0">
                  <a:solidFill>
                    <a:srgbClr val="002060"/>
                  </a:solidFill>
                </a:rPr>
                <a:t>4</a:t>
              </a:r>
              <a:r>
                <a:rPr lang="en-US" sz="1000" b="1" dirty="0" smtClean="0">
                  <a:solidFill>
                    <a:srgbClr val="002060"/>
                  </a:solidFill>
                </a:rPr>
                <a:t>      W</a:t>
              </a:r>
              <a:r>
                <a:rPr lang="en-US" sz="1000" b="1" baseline="-25000" dirty="0" smtClean="0">
                  <a:solidFill>
                    <a:srgbClr val="002060"/>
                  </a:solidFill>
                </a:rPr>
                <a:t>5</a:t>
              </a:r>
              <a:r>
                <a:rPr lang="en-US" sz="1000" b="1" dirty="0" smtClean="0">
                  <a:solidFill>
                    <a:srgbClr val="002060"/>
                  </a:solidFill>
                </a:rPr>
                <a:t>       W</a:t>
              </a:r>
              <a:r>
                <a:rPr lang="en-US" sz="1000" b="1" baseline="-25000" dirty="0" smtClean="0">
                  <a:solidFill>
                    <a:srgbClr val="002060"/>
                  </a:solidFill>
                </a:rPr>
                <a:t>6</a:t>
              </a:r>
              <a:r>
                <a:rPr lang="en-US" sz="1000" b="1" dirty="0" smtClean="0">
                  <a:solidFill>
                    <a:srgbClr val="002060"/>
                  </a:solidFill>
                </a:rPr>
                <a:t>      W</a:t>
              </a:r>
              <a:r>
                <a:rPr lang="en-US" sz="1000" b="1" baseline="-25000" dirty="0" smtClean="0">
                  <a:solidFill>
                    <a:srgbClr val="002060"/>
                  </a:solidFill>
                </a:rPr>
                <a:t>7</a:t>
              </a:r>
              <a:r>
                <a:rPr lang="en-US" sz="1000" b="1" dirty="0" smtClean="0">
                  <a:solidFill>
                    <a:srgbClr val="002060"/>
                  </a:solidFill>
                </a:rPr>
                <a:t> 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522535" y="2531212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520547" y="2671736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522535" y="2810298"/>
              <a:ext cx="2423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526485" y="2956760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524497" y="3109160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524146" y="3255605"/>
              <a:ext cx="2423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523762" y="3402067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526108" y="3542591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522484" y="3694991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67" name="Text Box 2"/>
            <p:cNvSpPr txBox="1">
              <a:spLocks noChangeArrowheads="1"/>
            </p:cNvSpPr>
            <p:nvPr/>
          </p:nvSpPr>
          <p:spPr bwMode="auto">
            <a:xfrm>
              <a:off x="3176086" y="2559431"/>
              <a:ext cx="639519" cy="153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Calibri" pitchFamily="34" charset="0"/>
                  <a:cs typeface="Arial" pitchFamily="34" charset="0"/>
                </a:rPr>
                <a:t>0x08000</a:t>
              </a:r>
              <a:r>
                <a:rPr kumimoji="0" lang="en-US" sz="1000" b="1" i="0" u="none" strike="noStrike" cap="none" normalizeH="0" baseline="-2500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alibri" pitchFamily="34" charset="0"/>
                  <a:cs typeface="Arial" pitchFamily="34" charset="0"/>
                </a:rPr>
                <a:t>000</a:t>
              </a:r>
              <a:endParaRPr kumimoji="0" lang="en-US" sz="1800" b="1" i="0" u="none" strike="noStrike" cap="none" normalizeH="0" baseline="-2500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368104" y="2503989"/>
              <a:ext cx="28456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002060"/>
                  </a:solidFill>
                </a:rPr>
                <a:t>W</a:t>
              </a:r>
              <a:r>
                <a:rPr lang="en-US" sz="1000" b="1" baseline="-25000" dirty="0" smtClean="0">
                  <a:solidFill>
                    <a:srgbClr val="002060"/>
                  </a:solidFill>
                </a:rPr>
                <a:t>0</a:t>
              </a:r>
              <a:r>
                <a:rPr lang="en-US" sz="1000" b="1" dirty="0" smtClean="0">
                  <a:solidFill>
                    <a:srgbClr val="002060"/>
                  </a:solidFill>
                </a:rPr>
                <a:t>       W</a:t>
              </a:r>
              <a:r>
                <a:rPr lang="en-US" sz="1000" b="1" baseline="-25000" dirty="0" smtClean="0">
                  <a:solidFill>
                    <a:srgbClr val="002060"/>
                  </a:solidFill>
                </a:rPr>
                <a:t>1</a:t>
              </a:r>
              <a:r>
                <a:rPr lang="en-US" sz="1000" b="1" dirty="0" smtClean="0">
                  <a:solidFill>
                    <a:srgbClr val="002060"/>
                  </a:solidFill>
                </a:rPr>
                <a:t>      W</a:t>
              </a:r>
              <a:r>
                <a:rPr lang="en-US" sz="1000" b="1" baseline="-25000" dirty="0" smtClean="0">
                  <a:solidFill>
                    <a:srgbClr val="002060"/>
                  </a:solidFill>
                </a:rPr>
                <a:t>2</a:t>
              </a:r>
              <a:r>
                <a:rPr lang="en-US" sz="1000" b="1" dirty="0" smtClean="0">
                  <a:solidFill>
                    <a:srgbClr val="002060"/>
                  </a:solidFill>
                </a:rPr>
                <a:t>      W</a:t>
              </a:r>
              <a:r>
                <a:rPr lang="en-US" sz="1000" b="1" baseline="-25000" dirty="0" smtClean="0">
                  <a:solidFill>
                    <a:srgbClr val="002060"/>
                  </a:solidFill>
                </a:rPr>
                <a:t>3</a:t>
              </a:r>
              <a:r>
                <a:rPr lang="en-US" sz="1000" b="1" dirty="0" smtClean="0">
                  <a:solidFill>
                    <a:srgbClr val="002060"/>
                  </a:solidFill>
                </a:rPr>
                <a:t>       W</a:t>
              </a:r>
              <a:r>
                <a:rPr lang="en-US" sz="1000" b="1" baseline="-25000" dirty="0" smtClean="0">
                  <a:solidFill>
                    <a:srgbClr val="002060"/>
                  </a:solidFill>
                </a:rPr>
                <a:t>4</a:t>
              </a:r>
              <a:r>
                <a:rPr lang="en-US" sz="1000" b="1" dirty="0" smtClean="0">
                  <a:solidFill>
                    <a:srgbClr val="002060"/>
                  </a:solidFill>
                </a:rPr>
                <a:t>      W</a:t>
              </a:r>
              <a:r>
                <a:rPr lang="en-US" sz="1000" b="1" baseline="-25000" dirty="0" smtClean="0">
                  <a:solidFill>
                    <a:srgbClr val="002060"/>
                  </a:solidFill>
                </a:rPr>
                <a:t>5</a:t>
              </a:r>
              <a:r>
                <a:rPr lang="en-US" sz="1000" b="1" dirty="0" smtClean="0">
                  <a:solidFill>
                    <a:srgbClr val="002060"/>
                  </a:solidFill>
                </a:rPr>
                <a:t>       W</a:t>
              </a:r>
              <a:r>
                <a:rPr lang="en-US" sz="1000" b="1" baseline="-25000" dirty="0" smtClean="0">
                  <a:solidFill>
                    <a:srgbClr val="002060"/>
                  </a:solidFill>
                </a:rPr>
                <a:t>6</a:t>
              </a:r>
              <a:r>
                <a:rPr lang="en-US" sz="1000" b="1" dirty="0" smtClean="0">
                  <a:solidFill>
                    <a:srgbClr val="002060"/>
                  </a:solidFill>
                </a:rPr>
                <a:t>      W</a:t>
              </a:r>
              <a:r>
                <a:rPr lang="en-US" sz="1000" b="1" baseline="-25000" dirty="0" smtClean="0">
                  <a:solidFill>
                    <a:srgbClr val="002060"/>
                  </a:solidFill>
                </a:rPr>
                <a:t>7</a:t>
              </a:r>
              <a:r>
                <a:rPr lang="en-US" sz="1000" b="1" dirty="0" smtClean="0">
                  <a:solidFill>
                    <a:srgbClr val="002060"/>
                  </a:solidFill>
                </a:rPr>
                <a:t> 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3630572" y="4405745"/>
              <a:ext cx="0" cy="3740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3529595" y="4228107"/>
              <a:ext cx="190734" cy="18512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=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pic>
          <p:nvPicPr>
            <p:cNvPr id="7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b="9153"/>
            <a:stretch>
              <a:fillRect/>
            </a:stretch>
          </p:blipFill>
          <p:spPr bwMode="auto">
            <a:xfrm>
              <a:off x="3451420" y="4687564"/>
              <a:ext cx="252734" cy="2046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</p:pic>
        <p:grpSp>
          <p:nvGrpSpPr>
            <p:cNvPr id="72" name="Group 478"/>
            <p:cNvGrpSpPr/>
            <p:nvPr/>
          </p:nvGrpSpPr>
          <p:grpSpPr>
            <a:xfrm flipH="1">
              <a:off x="2642193" y="4549093"/>
              <a:ext cx="908819" cy="152879"/>
              <a:chOff x="2534247" y="4650690"/>
              <a:chExt cx="617765" cy="144908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2534247" y="4650690"/>
                <a:ext cx="0" cy="1449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2535040" y="4652337"/>
                <a:ext cx="61697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3578735" y="4892264"/>
              <a:ext cx="0" cy="280415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678357" y="3993282"/>
              <a:ext cx="596323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dirty="0" smtClean="0"/>
                <a:t> Tag Out</a:t>
              </a:r>
              <a:endParaRPr lang="en-US" sz="1050" dirty="0"/>
            </a:p>
          </p:txBody>
        </p:sp>
        <p:cxnSp>
          <p:nvCxnSpPr>
            <p:cNvPr id="75" name="Straight Connector 74"/>
            <p:cNvCxnSpPr>
              <a:endCxn id="70" idx="2"/>
            </p:cNvCxnSpPr>
            <p:nvPr/>
          </p:nvCxnSpPr>
          <p:spPr>
            <a:xfrm flipV="1">
              <a:off x="1465693" y="4320669"/>
              <a:ext cx="2063902" cy="4023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3414223" y="5129853"/>
              <a:ext cx="3417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rgbClr val="C00000"/>
                  </a:solidFill>
                </a:rPr>
                <a:t>Hit</a:t>
              </a:r>
              <a:endParaRPr lang="en-US" sz="10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>
            <a:xfrm flipV="1">
              <a:off x="3312078" y="3904432"/>
              <a:ext cx="0" cy="419195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2883666" y="3971789"/>
              <a:ext cx="4972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Tag In</a:t>
              </a:r>
              <a:endParaRPr lang="en-US" sz="10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002740" y="1874654"/>
              <a:ext cx="8867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Index + Word</a:t>
              </a:r>
              <a:endParaRPr lang="en-US" sz="10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703896" y="1265039"/>
              <a:ext cx="4529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Word </a:t>
              </a:r>
              <a:endParaRPr lang="en-US" sz="9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300924" y="1265974"/>
              <a:ext cx="4427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Index</a:t>
              </a:r>
              <a:endParaRPr lang="en-US" sz="9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927404" y="1266904"/>
              <a:ext cx="14216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Tag Address</a:t>
              </a:r>
              <a:endParaRPr lang="en-US" sz="900" dirty="0"/>
            </a:p>
          </p:txBody>
        </p:sp>
      </p:grpSp>
      <p:sp>
        <p:nvSpPr>
          <p:cNvPr id="134" name="Slide Number Placeholder 1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02672" y="1631659"/>
            <a:ext cx="7805956" cy="51256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65" y="1631659"/>
            <a:ext cx="7194112" cy="517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r>
              <a:rPr lang="en-CA" sz="1600" dirty="0" smtClean="0"/>
              <a:t>Assume CPU now reads from address </a:t>
            </a:r>
            <a:r>
              <a:rPr lang="en-CA" sz="1600" dirty="0" smtClean="0">
                <a:solidFill>
                  <a:srgbClr val="0000FF"/>
                </a:solidFill>
              </a:rPr>
              <a:t>0x098F_0000</a:t>
            </a:r>
            <a:r>
              <a:rPr lang="en-CA" sz="1600" dirty="0" smtClean="0"/>
              <a:t>. Bits </a:t>
            </a:r>
            <a:r>
              <a:rPr lang="en-CA" sz="1600" dirty="0" smtClean="0">
                <a:solidFill>
                  <a:srgbClr val="0000FF"/>
                </a:solidFill>
              </a:rPr>
              <a:t>[8:4]</a:t>
            </a:r>
            <a:r>
              <a:rPr lang="en-CA" sz="1600" dirty="0" smtClean="0"/>
              <a:t> of the address = {</a:t>
            </a:r>
            <a:r>
              <a:rPr lang="en-CA" sz="1600" dirty="0" smtClean="0">
                <a:solidFill>
                  <a:srgbClr val="0000FF"/>
                </a:solidFill>
              </a:rPr>
              <a:t>00000</a:t>
            </a:r>
            <a:r>
              <a:rPr lang="en-CA" sz="1600" dirty="0" smtClean="0"/>
              <a:t>} and thus </a:t>
            </a:r>
            <a:r>
              <a:rPr lang="en-CA" sz="1600" dirty="0" smtClean="0">
                <a:solidFill>
                  <a:srgbClr val="C00000"/>
                </a:solidFill>
              </a:rPr>
              <a:t>Line 0</a:t>
            </a:r>
            <a:r>
              <a:rPr lang="en-CA" sz="1600" dirty="0" smtClean="0"/>
              <a:t> is selected. This line is currently full of data from memory location </a:t>
            </a:r>
            <a:r>
              <a:rPr lang="en-CA" sz="1600" dirty="0" smtClean="0">
                <a:solidFill>
                  <a:srgbClr val="0000FF"/>
                </a:solidFill>
              </a:rPr>
              <a:t>0x0800_0000</a:t>
            </a:r>
            <a:r>
              <a:rPr lang="en-CA" sz="1600" dirty="0" smtClean="0"/>
              <a:t>. </a:t>
            </a:r>
          </a:p>
          <a:p>
            <a:r>
              <a:rPr lang="en-CA" sz="1600" dirty="0" smtClean="0"/>
              <a:t>The CPU address bits </a:t>
            </a:r>
            <a:r>
              <a:rPr lang="en-CA" sz="1600" dirty="0" smtClean="0">
                <a:solidFill>
                  <a:srgbClr val="0000FF"/>
                </a:solidFill>
              </a:rPr>
              <a:t>[31..9]</a:t>
            </a:r>
            <a:r>
              <a:rPr lang="en-CA" sz="1600" dirty="0" smtClean="0"/>
              <a:t> are compared with the </a:t>
            </a:r>
            <a:r>
              <a:rPr lang="en-CA" sz="1600" dirty="0" smtClean="0">
                <a:solidFill>
                  <a:srgbClr val="C00000"/>
                </a:solidFill>
              </a:rPr>
              <a:t>Tag</a:t>
            </a:r>
            <a:r>
              <a:rPr lang="en-CA" sz="1600" dirty="0" smtClean="0"/>
              <a:t>  address in </a:t>
            </a:r>
            <a:r>
              <a:rPr lang="en-CA" sz="1600" dirty="0" smtClean="0">
                <a:solidFill>
                  <a:srgbClr val="C00000"/>
                </a:solidFill>
              </a:rPr>
              <a:t>Line 0 </a:t>
            </a:r>
            <a:r>
              <a:rPr lang="en-CA" sz="1600" dirty="0" smtClean="0"/>
              <a:t>and</a:t>
            </a:r>
            <a:r>
              <a:rPr lang="en-CA" sz="1600" dirty="0" smtClean="0">
                <a:solidFill>
                  <a:srgbClr val="C00000"/>
                </a:solidFill>
              </a:rPr>
              <a:t> </a:t>
            </a:r>
            <a:r>
              <a:rPr lang="en-CA" sz="1600" dirty="0" smtClean="0"/>
              <a:t>a </a:t>
            </a:r>
            <a:r>
              <a:rPr lang="en-CA" sz="1600" dirty="0" smtClean="0">
                <a:solidFill>
                  <a:srgbClr val="C00000"/>
                </a:solidFill>
              </a:rPr>
              <a:t>MISS </a:t>
            </a:r>
            <a:r>
              <a:rPr lang="en-CA" sz="1600" dirty="0" smtClean="0"/>
              <a:t>occurs,</a:t>
            </a:r>
            <a:r>
              <a:rPr lang="en-CA" sz="1600" dirty="0" smtClean="0">
                <a:solidFill>
                  <a:srgbClr val="C00000"/>
                </a:solidFill>
              </a:rPr>
              <a:t> </a:t>
            </a:r>
          </a:p>
          <a:p>
            <a:r>
              <a:rPr lang="en-CA" sz="1600" dirty="0" smtClean="0"/>
              <a:t>A </a:t>
            </a:r>
            <a:r>
              <a:rPr lang="en-CA" sz="1600" b="1" dirty="0" smtClean="0">
                <a:solidFill>
                  <a:srgbClr val="9933FF"/>
                </a:solidFill>
              </a:rPr>
              <a:t>new burst </a:t>
            </a:r>
            <a:r>
              <a:rPr lang="en-CA" sz="1600" dirty="0" smtClean="0"/>
              <a:t>is initiated and </a:t>
            </a:r>
            <a:r>
              <a:rPr lang="en-CA" sz="1600" dirty="0" smtClean="0">
                <a:solidFill>
                  <a:srgbClr val="C00000"/>
                </a:solidFill>
              </a:rPr>
              <a:t>Line 0</a:t>
            </a:r>
            <a:r>
              <a:rPr lang="en-CA" sz="1600" dirty="0" smtClean="0"/>
              <a:t> is filled with new data and the Tag address updated.</a:t>
            </a:r>
            <a:endParaRPr lang="en-US" sz="1600" dirty="0" smtClean="0"/>
          </a:p>
          <a:p>
            <a:pPr>
              <a:buNone/>
            </a:pPr>
            <a:endParaRPr lang="en-US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1168460" y="2212453"/>
            <a:ext cx="6079124" cy="4619893"/>
            <a:chOff x="1134593" y="756181"/>
            <a:chExt cx="6079124" cy="461989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928137" y="1391234"/>
              <a:ext cx="0" cy="5860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940191" y="1266389"/>
              <a:ext cx="2199899" cy="27093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26776" y="1245659"/>
              <a:ext cx="2199899" cy="27093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708637" y="1245658"/>
              <a:ext cx="0" cy="270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343915" y="1254125"/>
              <a:ext cx="0" cy="270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673329" y="891472"/>
              <a:ext cx="53340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 3</a:t>
              </a:r>
              <a:r>
                <a:rPr lang="en-US" sz="700" dirty="0" smtClean="0"/>
                <a:t> </a:t>
              </a:r>
              <a:r>
                <a:rPr lang="en-US" sz="1050" dirty="0" smtClean="0"/>
                <a:t>2</a:t>
              </a:r>
              <a:r>
                <a:rPr lang="en-US" sz="600" dirty="0" smtClean="0"/>
                <a:t> </a:t>
              </a:r>
              <a:r>
                <a:rPr lang="en-US" sz="1050" dirty="0" smtClean="0"/>
                <a:t>1 </a:t>
              </a:r>
              <a:endParaRPr lang="en-US" sz="105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59691" y="891472"/>
              <a:ext cx="64346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8 . . . 4</a:t>
              </a:r>
              <a:endParaRPr lang="en-US" sz="105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34409" y="891471"/>
              <a:ext cx="154830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31 30 29 . . . . . . . . . . . . 9</a:t>
              </a:r>
              <a:endParaRPr lang="en-US" sz="105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18100" y="756181"/>
              <a:ext cx="22942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CPU Address (showing bit positions)</a:t>
              </a:r>
              <a:endParaRPr lang="en-US" sz="11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29525" y="2188408"/>
              <a:ext cx="4427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Valid</a:t>
              </a:r>
              <a:endParaRPr lang="en-US" sz="1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82474" y="2215629"/>
              <a:ext cx="471604" cy="1708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Index</a:t>
              </a:r>
              <a:endParaRPr lang="en-US" sz="950" dirty="0" smtClean="0"/>
            </a:p>
            <a:p>
              <a:pPr algn="ctr"/>
              <a:r>
                <a:rPr lang="en-US" sz="950" dirty="0" smtClean="0"/>
                <a:t>0</a:t>
              </a:r>
            </a:p>
            <a:p>
              <a:pPr algn="ctr"/>
              <a:r>
                <a:rPr lang="en-US" sz="950" dirty="0" smtClean="0"/>
                <a:t>1</a:t>
              </a:r>
            </a:p>
            <a:p>
              <a:pPr algn="ctr"/>
              <a:r>
                <a:rPr lang="en-US" sz="950" dirty="0" smtClean="0"/>
                <a:t>2</a:t>
              </a:r>
            </a:p>
            <a:p>
              <a:pPr algn="ctr"/>
              <a:r>
                <a:rPr lang="en-US" sz="950" dirty="0" smtClean="0"/>
                <a:t>. . .</a:t>
              </a:r>
              <a:br>
                <a:rPr lang="en-US" sz="950" dirty="0" smtClean="0"/>
              </a:br>
              <a:r>
                <a:rPr lang="en-US" sz="950" dirty="0" smtClean="0"/>
                <a:t>. . .</a:t>
              </a:r>
              <a:br>
                <a:rPr lang="en-US" sz="950" dirty="0" smtClean="0"/>
              </a:br>
              <a:r>
                <a:rPr lang="en-US" sz="950" dirty="0" smtClean="0"/>
                <a:t>. . .</a:t>
              </a:r>
            </a:p>
            <a:p>
              <a:pPr algn="ctr"/>
              <a:r>
                <a:rPr lang="en-US" sz="950" dirty="0" smtClean="0"/>
                <a:t>. . .</a:t>
              </a:r>
            </a:p>
            <a:p>
              <a:pPr algn="ctr"/>
              <a:r>
                <a:rPr lang="en-US" sz="950" dirty="0" smtClean="0"/>
                <a:t>29</a:t>
              </a:r>
              <a:br>
                <a:rPr lang="en-US" sz="950" dirty="0" smtClean="0"/>
              </a:br>
              <a:r>
                <a:rPr lang="en-US" sz="950" dirty="0" smtClean="0"/>
                <a:t>30</a:t>
              </a:r>
              <a:br>
                <a:rPr lang="en-US" sz="950" dirty="0" smtClean="0"/>
              </a:br>
              <a:r>
                <a:rPr lang="en-US" sz="950" dirty="0" smtClean="0"/>
                <a:t>31</a:t>
              </a:r>
              <a:endParaRPr lang="en-US" sz="950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516135" y="1512956"/>
              <a:ext cx="0" cy="5609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7"/>
            <p:cNvGrpSpPr/>
            <p:nvPr/>
          </p:nvGrpSpPr>
          <p:grpSpPr>
            <a:xfrm>
              <a:off x="3448817" y="1528695"/>
              <a:ext cx="336590" cy="161583"/>
              <a:chOff x="8111794" y="1272338"/>
              <a:chExt cx="336590" cy="161583"/>
            </a:xfrm>
          </p:grpSpPr>
          <p:sp>
            <p:nvSpPr>
              <p:cNvPr id="132" name="TextBox 131"/>
              <p:cNvSpPr txBox="1"/>
              <p:nvPr/>
            </p:nvSpPr>
            <p:spPr>
              <a:xfrm>
                <a:off x="8240820" y="1272338"/>
                <a:ext cx="20756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dirty="0" smtClean="0"/>
                  <a:t> 5</a:t>
                </a:r>
                <a:endParaRPr lang="en-US" sz="1050" dirty="0"/>
              </a:p>
            </p:txBody>
          </p:sp>
          <p:cxnSp>
            <p:nvCxnSpPr>
              <p:cNvPr id="133" name="Straight Connector 19"/>
              <p:cNvCxnSpPr/>
              <p:nvPr/>
            </p:nvCxnSpPr>
            <p:spPr>
              <a:xfrm>
                <a:off x="8111794" y="1349585"/>
                <a:ext cx="134635" cy="693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17"/>
            <p:cNvCxnSpPr/>
            <p:nvPr/>
          </p:nvCxnSpPr>
          <p:spPr>
            <a:xfrm>
              <a:off x="1660362" y="2079547"/>
              <a:ext cx="254937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666908" y="2080483"/>
              <a:ext cx="0" cy="5673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661297" y="2644937"/>
              <a:ext cx="44548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463501" y="1524175"/>
              <a:ext cx="0" cy="348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4"/>
            <p:cNvGrpSpPr/>
            <p:nvPr/>
          </p:nvGrpSpPr>
          <p:grpSpPr>
            <a:xfrm>
              <a:off x="2396183" y="1529636"/>
              <a:ext cx="336590" cy="161583"/>
              <a:chOff x="8111794" y="1272338"/>
              <a:chExt cx="336590" cy="161583"/>
            </a:xfrm>
          </p:grpSpPr>
          <p:sp>
            <p:nvSpPr>
              <p:cNvPr id="130" name="TextBox 129"/>
              <p:cNvSpPr txBox="1"/>
              <p:nvPr/>
            </p:nvSpPr>
            <p:spPr>
              <a:xfrm>
                <a:off x="8240820" y="1272338"/>
                <a:ext cx="20756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dirty="0" smtClean="0"/>
                  <a:t> 23</a:t>
                </a:r>
                <a:endParaRPr lang="en-US" sz="1050" dirty="0"/>
              </a:p>
            </p:txBody>
          </p:sp>
          <p:cxnSp>
            <p:nvCxnSpPr>
              <p:cNvPr id="131" name="Straight Connector 130"/>
              <p:cNvCxnSpPr/>
              <p:nvPr/>
            </p:nvCxnSpPr>
            <p:spPr>
              <a:xfrm>
                <a:off x="8111794" y="1349585"/>
                <a:ext cx="134635" cy="693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/>
            <p:cNvCxnSpPr/>
            <p:nvPr/>
          </p:nvCxnSpPr>
          <p:spPr>
            <a:xfrm>
              <a:off x="1459755" y="1879463"/>
              <a:ext cx="101029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644886" y="3083704"/>
              <a:ext cx="3248" cy="14645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3636182" y="3195118"/>
              <a:ext cx="334" cy="1021769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559926" y="3275215"/>
              <a:ext cx="1869" cy="113785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40"/>
            <p:cNvGrpSpPr/>
            <p:nvPr/>
          </p:nvGrpSpPr>
          <p:grpSpPr>
            <a:xfrm>
              <a:off x="4501957" y="4127758"/>
              <a:ext cx="336590" cy="161583"/>
              <a:chOff x="8111794" y="1272338"/>
              <a:chExt cx="336590" cy="161583"/>
            </a:xfrm>
          </p:grpSpPr>
          <p:sp>
            <p:nvSpPr>
              <p:cNvPr id="128" name="TextBox 127"/>
              <p:cNvSpPr txBox="1"/>
              <p:nvPr/>
            </p:nvSpPr>
            <p:spPr>
              <a:xfrm>
                <a:off x="8240820" y="1272338"/>
                <a:ext cx="20756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dirty="0" smtClean="0"/>
                  <a:t> 16</a:t>
                </a:r>
                <a:endParaRPr lang="en-US" sz="1050" dirty="0"/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8111794" y="1349585"/>
                <a:ext cx="134635" cy="693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/>
            <p:nvPr/>
          </p:nvCxnSpPr>
          <p:spPr>
            <a:xfrm>
              <a:off x="4555877" y="4408081"/>
              <a:ext cx="1121963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57303" y="4270805"/>
              <a:ext cx="1374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</a:rPr>
                <a:t>Data From W</a:t>
              </a:r>
              <a:r>
                <a:rPr lang="en-US" sz="1600" b="1" baseline="-25000" dirty="0" smtClean="0">
                  <a:solidFill>
                    <a:srgbClr val="0000FF"/>
                  </a:solidFill>
                </a:rPr>
                <a:t>0</a:t>
              </a:r>
              <a:endParaRPr lang="en-US" sz="1600" b="1" baseline="-25000" dirty="0">
                <a:solidFill>
                  <a:srgbClr val="0000FF"/>
                </a:solidFill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1459537" y="1879200"/>
              <a:ext cx="0" cy="245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07134" y="1659663"/>
              <a:ext cx="369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Tag</a:t>
              </a:r>
              <a:endParaRPr lang="en-US" sz="1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53707" y="1855952"/>
              <a:ext cx="4716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Index</a:t>
              </a:r>
              <a:endParaRPr lang="en-US" sz="1000" dirty="0"/>
            </a:p>
          </p:txBody>
        </p:sp>
        <p:grpSp>
          <p:nvGrpSpPr>
            <p:cNvPr id="33" name="Group 50"/>
            <p:cNvGrpSpPr/>
            <p:nvPr/>
          </p:nvGrpSpPr>
          <p:grpSpPr>
            <a:xfrm>
              <a:off x="3135021" y="2423419"/>
              <a:ext cx="736271" cy="1468643"/>
              <a:chOff x="6638306" y="1129008"/>
              <a:chExt cx="552203" cy="1468643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6662057" y="1142423"/>
                <a:ext cx="528452" cy="145522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6638306" y="1129008"/>
                <a:ext cx="528452" cy="145522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Straight Connector 116"/>
              <p:cNvCxnSpPr/>
              <p:nvPr/>
            </p:nvCxnSpPr>
            <p:spPr>
              <a:xfrm>
                <a:off x="6640416" y="1129009"/>
                <a:ext cx="0" cy="1456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8" name="Group 141"/>
              <p:cNvGrpSpPr/>
              <p:nvPr/>
            </p:nvGrpSpPr>
            <p:grpSpPr>
              <a:xfrm>
                <a:off x="6638306" y="1273045"/>
                <a:ext cx="546264" cy="1165926"/>
                <a:chOff x="6497608" y="1273045"/>
                <a:chExt cx="1692208" cy="1165926"/>
              </a:xfrm>
            </p:grpSpPr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6504949" y="127304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6504943" y="141983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6502294" y="156102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6502288" y="170781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6500269" y="185741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6500263" y="199859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6497614" y="21453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6497608" y="22977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6504148" y="243897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" name="Group 64"/>
            <p:cNvGrpSpPr/>
            <p:nvPr/>
          </p:nvGrpSpPr>
          <p:grpSpPr>
            <a:xfrm>
              <a:off x="4359830" y="2423414"/>
              <a:ext cx="2753487" cy="1468648"/>
              <a:chOff x="7888146" y="2850925"/>
              <a:chExt cx="1063676" cy="1468648"/>
            </a:xfrm>
            <a:solidFill>
              <a:schemeClr val="bg2">
                <a:lumMod val="75000"/>
              </a:schemeClr>
            </a:solidFill>
          </p:grpSpPr>
          <p:sp>
            <p:nvSpPr>
              <p:cNvPr id="102" name="Rectangle 101"/>
              <p:cNvSpPr/>
              <p:nvPr/>
            </p:nvSpPr>
            <p:spPr>
              <a:xfrm>
                <a:off x="7902179" y="2864345"/>
                <a:ext cx="1049643" cy="145522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7891157" y="2850930"/>
                <a:ext cx="1049196" cy="1455228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" name="Straight Connector 103"/>
              <p:cNvCxnSpPr/>
              <p:nvPr/>
            </p:nvCxnSpPr>
            <p:spPr>
              <a:xfrm>
                <a:off x="7894046" y="2850925"/>
                <a:ext cx="0" cy="145626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" name="Group 159"/>
              <p:cNvGrpSpPr/>
              <p:nvPr/>
            </p:nvGrpSpPr>
            <p:grpSpPr>
              <a:xfrm>
                <a:off x="7888146" y="2994967"/>
                <a:ext cx="1058648" cy="1165926"/>
                <a:chOff x="7256371" y="2994967"/>
                <a:chExt cx="1692151" cy="1165926"/>
              </a:xfrm>
              <a:grpFill/>
            </p:grpSpPr>
            <p:cxnSp>
              <p:nvCxnSpPr>
                <p:cNvPr id="106" name="Straight Connector 69"/>
                <p:cNvCxnSpPr/>
                <p:nvPr/>
              </p:nvCxnSpPr>
              <p:spPr>
                <a:xfrm>
                  <a:off x="7259032" y="2994967"/>
                  <a:ext cx="1684867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7259026" y="3141757"/>
                  <a:ext cx="1684867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7256377" y="3282943"/>
                  <a:ext cx="1684867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7256371" y="3429733"/>
                  <a:ext cx="1684867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7263656" y="3579337"/>
                  <a:ext cx="1684866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7263647" y="3720517"/>
                  <a:ext cx="1684866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7260998" y="3867313"/>
                  <a:ext cx="1684866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7260992" y="4019713"/>
                  <a:ext cx="1684866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7258231" y="4160893"/>
                  <a:ext cx="1684867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" name="Group 78"/>
            <p:cNvGrpSpPr/>
            <p:nvPr/>
          </p:nvGrpSpPr>
          <p:grpSpPr>
            <a:xfrm>
              <a:off x="2564831" y="2427376"/>
              <a:ext cx="160495" cy="1468643"/>
              <a:chOff x="7974103" y="978587"/>
              <a:chExt cx="160495" cy="1468643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8002178" y="992002"/>
                <a:ext cx="132420" cy="145522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981445" y="978587"/>
                <a:ext cx="135339" cy="145522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>
                <a:off x="8116914" y="978588"/>
                <a:ext cx="0" cy="1456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Group 163"/>
              <p:cNvGrpSpPr/>
              <p:nvPr/>
            </p:nvGrpSpPr>
            <p:grpSpPr>
              <a:xfrm>
                <a:off x="7974103" y="1122624"/>
                <a:ext cx="142681" cy="1165926"/>
                <a:chOff x="6497608" y="1273045"/>
                <a:chExt cx="1692208" cy="1165926"/>
              </a:xfrm>
            </p:grpSpPr>
            <p:cxnSp>
              <p:nvCxnSpPr>
                <p:cNvPr id="93" name="Straight Connector 92"/>
                <p:cNvCxnSpPr/>
                <p:nvPr/>
              </p:nvCxnSpPr>
              <p:spPr>
                <a:xfrm>
                  <a:off x="6504949" y="127304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6504943" y="141983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6502294" y="156102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6502288" y="170781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6500269" y="185741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6500263" y="199859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89"/>
                <p:cNvCxnSpPr/>
                <p:nvPr/>
              </p:nvCxnSpPr>
              <p:spPr>
                <a:xfrm>
                  <a:off x="6497614" y="21453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6497608" y="22977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6504148" y="243897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6" name="TextBox 35"/>
            <p:cNvSpPr txBox="1"/>
            <p:nvPr/>
          </p:nvSpPr>
          <p:spPr>
            <a:xfrm>
              <a:off x="3163809" y="2186432"/>
              <a:ext cx="6415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Tag Data</a:t>
              </a:r>
              <a:endParaRPr lang="en-US" sz="1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736444" y="2164992"/>
              <a:ext cx="21182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Cached Data: 8 words per Line</a:t>
              </a:r>
              <a:endParaRPr lang="en-US" sz="1200" b="1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5068740" y="2426524"/>
              <a:ext cx="0" cy="143691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088040" y="2424545"/>
              <a:ext cx="0" cy="143691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774827" y="2422566"/>
              <a:ext cx="0" cy="143691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434404" y="2426525"/>
              <a:ext cx="0" cy="143691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55531" y="2424545"/>
              <a:ext cx="0" cy="143691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399271" y="2424543"/>
              <a:ext cx="0" cy="143691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726328" y="2428503"/>
              <a:ext cx="0" cy="143691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956892" y="2648384"/>
              <a:ext cx="163467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959339" y="2090379"/>
              <a:ext cx="0" cy="5630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207759" y="2641860"/>
              <a:ext cx="163467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210206" y="2076524"/>
              <a:ext cx="0" cy="5713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105"/>
            <p:cNvGrpSpPr/>
            <p:nvPr/>
          </p:nvGrpSpPr>
          <p:grpSpPr>
            <a:xfrm>
              <a:off x="3860818" y="1527656"/>
              <a:ext cx="336590" cy="161583"/>
              <a:chOff x="8111794" y="1272338"/>
              <a:chExt cx="336590" cy="161583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8240820" y="1272338"/>
                <a:ext cx="20756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dirty="0" smtClean="0"/>
                  <a:t> 3</a:t>
                </a:r>
                <a:endParaRPr lang="en-US" sz="1050" dirty="0"/>
              </a:p>
            </p:txBody>
          </p:sp>
          <p:cxnSp>
            <p:nvCxnSpPr>
              <p:cNvPr id="88" name="Straight Connector 87"/>
              <p:cNvCxnSpPr/>
              <p:nvPr/>
            </p:nvCxnSpPr>
            <p:spPr>
              <a:xfrm>
                <a:off x="8111794" y="1349585"/>
                <a:ext cx="134635" cy="693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/>
            <p:cNvSpPr/>
            <p:nvPr/>
          </p:nvSpPr>
          <p:spPr>
            <a:xfrm>
              <a:off x="3838962" y="1981691"/>
              <a:ext cx="190734" cy="18512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+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Group 110"/>
            <p:cNvGrpSpPr/>
            <p:nvPr/>
          </p:nvGrpSpPr>
          <p:grpSpPr>
            <a:xfrm>
              <a:off x="4131959" y="2172883"/>
              <a:ext cx="336590" cy="161583"/>
              <a:chOff x="8111794" y="1272338"/>
              <a:chExt cx="336590" cy="161583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8240820" y="1272338"/>
                <a:ext cx="20756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dirty="0" smtClean="0"/>
                  <a:t> 8</a:t>
                </a:r>
                <a:endParaRPr lang="en-US" sz="1050" dirty="0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8111794" y="1349585"/>
                <a:ext cx="134635" cy="693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/>
            <p:cNvSpPr txBox="1"/>
            <p:nvPr/>
          </p:nvSpPr>
          <p:spPr>
            <a:xfrm>
              <a:off x="1948055" y="1085799"/>
              <a:ext cx="1353285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 smtClean="0">
                  <a:solidFill>
                    <a:srgbClr val="0000FF"/>
                  </a:solidFill>
                </a:rPr>
                <a:t>0000</a:t>
              </a:r>
              <a:r>
                <a:rPr lang="en-US" sz="900" dirty="0" smtClean="0">
                  <a:solidFill>
                    <a:srgbClr val="C00000"/>
                  </a:solidFill>
                </a:rPr>
                <a:t>1</a:t>
              </a:r>
              <a:r>
                <a:rPr lang="en-US" sz="900" dirty="0" smtClean="0">
                  <a:solidFill>
                    <a:srgbClr val="0000FF"/>
                  </a:solidFill>
                </a:rPr>
                <a:t>00</a:t>
              </a:r>
              <a:r>
                <a:rPr lang="en-US" sz="900" dirty="0" smtClean="0">
                  <a:solidFill>
                    <a:srgbClr val="C00000"/>
                  </a:solidFill>
                </a:rPr>
                <a:t>11</a:t>
              </a:r>
              <a:r>
                <a:rPr lang="en-US" sz="900" dirty="0" smtClean="0">
                  <a:solidFill>
                    <a:srgbClr val="0000FF"/>
                  </a:solidFill>
                </a:rPr>
                <a:t>000</a:t>
              </a:r>
              <a:r>
                <a:rPr lang="en-US" sz="900" dirty="0" smtClean="0">
                  <a:solidFill>
                    <a:srgbClr val="C00000"/>
                  </a:solidFill>
                </a:rPr>
                <a:t>1111</a:t>
              </a:r>
              <a:r>
                <a:rPr lang="en-US" sz="900" dirty="0" smtClean="0">
                  <a:solidFill>
                    <a:srgbClr val="0000FF"/>
                  </a:solidFill>
                </a:rPr>
                <a:t>0000000</a:t>
              </a:r>
              <a:endParaRPr lang="en-US" sz="800" dirty="0">
                <a:solidFill>
                  <a:srgbClr val="0000FF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77056" y="1083819"/>
              <a:ext cx="80356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 smtClean="0">
                  <a:solidFill>
                    <a:srgbClr val="0000FF"/>
                  </a:solidFill>
                </a:rPr>
                <a:t>00000      000</a:t>
              </a:r>
              <a:endParaRPr lang="en-US" sz="800" dirty="0">
                <a:solidFill>
                  <a:srgbClr val="0000FF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34593" y="1077881"/>
              <a:ext cx="75804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900" b="1" dirty="0" smtClean="0">
                  <a:solidFill>
                    <a:srgbClr val="C00000"/>
                  </a:solidFill>
                </a:rPr>
                <a:t>0x098F_0000  </a:t>
              </a:r>
              <a:r>
                <a:rPr lang="en-US" sz="900" dirty="0" smtClean="0"/>
                <a:t> =</a:t>
              </a:r>
              <a:endParaRPr lang="en-US" sz="800" dirty="0"/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3180766" y="2412641"/>
              <a:ext cx="639519" cy="153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Calibri" pitchFamily="34" charset="0"/>
                  <a:cs typeface="Arial" pitchFamily="34" charset="0"/>
                </a:rPr>
                <a:t>0x098F0</a:t>
              </a:r>
              <a:r>
                <a:rPr kumimoji="0" lang="en-US" sz="1000" b="1" i="0" u="none" strike="noStrike" cap="none" normalizeH="0" baseline="-2500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alibri" pitchFamily="34" charset="0"/>
                  <a:cs typeface="Arial" pitchFamily="34" charset="0"/>
                </a:rPr>
                <a:t>000</a:t>
              </a:r>
              <a:endParaRPr kumimoji="0" lang="en-US" sz="1800" b="1" i="0" u="none" strike="noStrike" cap="none" normalizeH="0" baseline="-2500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518257" y="2384750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367174" y="2362809"/>
              <a:ext cx="28456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002060"/>
                  </a:solidFill>
                </a:rPr>
                <a:t>W</a:t>
              </a:r>
              <a:r>
                <a:rPr lang="en-US" sz="1000" b="1" baseline="-25000" dirty="0" smtClean="0">
                  <a:solidFill>
                    <a:srgbClr val="002060"/>
                  </a:solidFill>
                </a:rPr>
                <a:t>0</a:t>
              </a:r>
              <a:r>
                <a:rPr lang="en-US" sz="1000" b="1" dirty="0" smtClean="0">
                  <a:solidFill>
                    <a:srgbClr val="002060"/>
                  </a:solidFill>
                </a:rPr>
                <a:t>       W</a:t>
              </a:r>
              <a:r>
                <a:rPr lang="en-US" sz="1000" b="1" baseline="-25000" dirty="0" smtClean="0">
                  <a:solidFill>
                    <a:srgbClr val="002060"/>
                  </a:solidFill>
                </a:rPr>
                <a:t>1</a:t>
              </a:r>
              <a:r>
                <a:rPr lang="en-US" sz="1000" b="1" dirty="0" smtClean="0">
                  <a:solidFill>
                    <a:srgbClr val="002060"/>
                  </a:solidFill>
                </a:rPr>
                <a:t>      W</a:t>
              </a:r>
              <a:r>
                <a:rPr lang="en-US" sz="1000" b="1" baseline="-25000" dirty="0" smtClean="0">
                  <a:solidFill>
                    <a:srgbClr val="002060"/>
                  </a:solidFill>
                </a:rPr>
                <a:t>2</a:t>
              </a:r>
              <a:r>
                <a:rPr lang="en-US" sz="1000" b="1" dirty="0" smtClean="0">
                  <a:solidFill>
                    <a:srgbClr val="002060"/>
                  </a:solidFill>
                </a:rPr>
                <a:t>      W</a:t>
              </a:r>
              <a:r>
                <a:rPr lang="en-US" sz="1000" b="1" baseline="-25000" dirty="0" smtClean="0">
                  <a:solidFill>
                    <a:srgbClr val="002060"/>
                  </a:solidFill>
                </a:rPr>
                <a:t>3</a:t>
              </a:r>
              <a:r>
                <a:rPr lang="en-US" sz="1000" b="1" dirty="0" smtClean="0">
                  <a:solidFill>
                    <a:srgbClr val="002060"/>
                  </a:solidFill>
                </a:rPr>
                <a:t>       W</a:t>
              </a:r>
              <a:r>
                <a:rPr lang="en-US" sz="1000" b="1" baseline="-25000" dirty="0" smtClean="0">
                  <a:solidFill>
                    <a:srgbClr val="002060"/>
                  </a:solidFill>
                </a:rPr>
                <a:t>4</a:t>
              </a:r>
              <a:r>
                <a:rPr lang="en-US" sz="1000" b="1" dirty="0" smtClean="0">
                  <a:solidFill>
                    <a:srgbClr val="002060"/>
                  </a:solidFill>
                </a:rPr>
                <a:t>      W</a:t>
              </a:r>
              <a:r>
                <a:rPr lang="en-US" sz="1000" b="1" baseline="-25000" dirty="0" smtClean="0">
                  <a:solidFill>
                    <a:srgbClr val="002060"/>
                  </a:solidFill>
                </a:rPr>
                <a:t>5</a:t>
              </a:r>
              <a:r>
                <a:rPr lang="en-US" sz="1000" b="1" dirty="0" smtClean="0">
                  <a:solidFill>
                    <a:srgbClr val="002060"/>
                  </a:solidFill>
                </a:rPr>
                <a:t>       W</a:t>
              </a:r>
              <a:r>
                <a:rPr lang="en-US" sz="1000" b="1" baseline="-25000" dirty="0" smtClean="0">
                  <a:solidFill>
                    <a:srgbClr val="002060"/>
                  </a:solidFill>
                </a:rPr>
                <a:t>6</a:t>
              </a:r>
              <a:r>
                <a:rPr lang="en-US" sz="1000" b="1" dirty="0" smtClean="0">
                  <a:solidFill>
                    <a:srgbClr val="002060"/>
                  </a:solidFill>
                </a:rPr>
                <a:t>      W</a:t>
              </a:r>
              <a:r>
                <a:rPr lang="en-US" sz="1000" b="1" baseline="-25000" dirty="0" smtClean="0">
                  <a:solidFill>
                    <a:srgbClr val="002060"/>
                  </a:solidFill>
                </a:rPr>
                <a:t>7</a:t>
              </a:r>
              <a:r>
                <a:rPr lang="en-US" sz="1000" b="1" dirty="0" smtClean="0">
                  <a:solidFill>
                    <a:srgbClr val="002060"/>
                  </a:solidFill>
                </a:rPr>
                <a:t> 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522535" y="2531212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520547" y="2671736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522535" y="2810298"/>
              <a:ext cx="2423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526485" y="2956760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524497" y="3109160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524146" y="3255605"/>
              <a:ext cx="2423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523762" y="3402067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526108" y="3542591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522484" y="3694991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67" name="Text Box 2"/>
            <p:cNvSpPr txBox="1">
              <a:spLocks noChangeArrowheads="1"/>
            </p:cNvSpPr>
            <p:nvPr/>
          </p:nvSpPr>
          <p:spPr bwMode="auto">
            <a:xfrm>
              <a:off x="3176086" y="2559431"/>
              <a:ext cx="639519" cy="153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Calibri" pitchFamily="34" charset="0"/>
                  <a:cs typeface="Arial" pitchFamily="34" charset="0"/>
                </a:rPr>
                <a:t>0x08000</a:t>
              </a:r>
              <a:r>
                <a:rPr kumimoji="0" lang="en-US" sz="1000" b="1" i="0" u="none" strike="noStrike" cap="none" normalizeH="0" baseline="-2500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alibri" pitchFamily="34" charset="0"/>
                  <a:cs typeface="Arial" pitchFamily="34" charset="0"/>
                </a:rPr>
                <a:t>000</a:t>
              </a:r>
              <a:endParaRPr kumimoji="0" lang="en-US" sz="1800" b="1" i="0" u="none" strike="noStrike" cap="none" normalizeH="0" baseline="-2500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368104" y="2503989"/>
              <a:ext cx="28456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002060"/>
                  </a:solidFill>
                </a:rPr>
                <a:t>W</a:t>
              </a:r>
              <a:r>
                <a:rPr lang="en-US" sz="1000" b="1" baseline="-25000" dirty="0" smtClean="0">
                  <a:solidFill>
                    <a:srgbClr val="002060"/>
                  </a:solidFill>
                </a:rPr>
                <a:t>0</a:t>
              </a:r>
              <a:r>
                <a:rPr lang="en-US" sz="1000" b="1" dirty="0" smtClean="0">
                  <a:solidFill>
                    <a:srgbClr val="002060"/>
                  </a:solidFill>
                </a:rPr>
                <a:t>       W</a:t>
              </a:r>
              <a:r>
                <a:rPr lang="en-US" sz="1000" b="1" baseline="-25000" dirty="0" smtClean="0">
                  <a:solidFill>
                    <a:srgbClr val="002060"/>
                  </a:solidFill>
                </a:rPr>
                <a:t>1</a:t>
              </a:r>
              <a:r>
                <a:rPr lang="en-US" sz="1000" b="1" dirty="0" smtClean="0">
                  <a:solidFill>
                    <a:srgbClr val="002060"/>
                  </a:solidFill>
                </a:rPr>
                <a:t>      W</a:t>
              </a:r>
              <a:r>
                <a:rPr lang="en-US" sz="1000" b="1" baseline="-25000" dirty="0" smtClean="0">
                  <a:solidFill>
                    <a:srgbClr val="002060"/>
                  </a:solidFill>
                </a:rPr>
                <a:t>2</a:t>
              </a:r>
              <a:r>
                <a:rPr lang="en-US" sz="1000" b="1" dirty="0" smtClean="0">
                  <a:solidFill>
                    <a:srgbClr val="002060"/>
                  </a:solidFill>
                </a:rPr>
                <a:t>      W</a:t>
              </a:r>
              <a:r>
                <a:rPr lang="en-US" sz="1000" b="1" baseline="-25000" dirty="0" smtClean="0">
                  <a:solidFill>
                    <a:srgbClr val="002060"/>
                  </a:solidFill>
                </a:rPr>
                <a:t>3</a:t>
              </a:r>
              <a:r>
                <a:rPr lang="en-US" sz="1000" b="1" dirty="0" smtClean="0">
                  <a:solidFill>
                    <a:srgbClr val="002060"/>
                  </a:solidFill>
                </a:rPr>
                <a:t>       W</a:t>
              </a:r>
              <a:r>
                <a:rPr lang="en-US" sz="1000" b="1" baseline="-25000" dirty="0" smtClean="0">
                  <a:solidFill>
                    <a:srgbClr val="002060"/>
                  </a:solidFill>
                </a:rPr>
                <a:t>4</a:t>
              </a:r>
              <a:r>
                <a:rPr lang="en-US" sz="1000" b="1" dirty="0" smtClean="0">
                  <a:solidFill>
                    <a:srgbClr val="002060"/>
                  </a:solidFill>
                </a:rPr>
                <a:t>      W</a:t>
              </a:r>
              <a:r>
                <a:rPr lang="en-US" sz="1000" b="1" baseline="-25000" dirty="0" smtClean="0">
                  <a:solidFill>
                    <a:srgbClr val="002060"/>
                  </a:solidFill>
                </a:rPr>
                <a:t>5</a:t>
              </a:r>
              <a:r>
                <a:rPr lang="en-US" sz="1000" b="1" dirty="0" smtClean="0">
                  <a:solidFill>
                    <a:srgbClr val="002060"/>
                  </a:solidFill>
                </a:rPr>
                <a:t>       W</a:t>
              </a:r>
              <a:r>
                <a:rPr lang="en-US" sz="1000" b="1" baseline="-25000" dirty="0" smtClean="0">
                  <a:solidFill>
                    <a:srgbClr val="002060"/>
                  </a:solidFill>
                </a:rPr>
                <a:t>6</a:t>
              </a:r>
              <a:r>
                <a:rPr lang="en-US" sz="1000" b="1" dirty="0" smtClean="0">
                  <a:solidFill>
                    <a:srgbClr val="002060"/>
                  </a:solidFill>
                </a:rPr>
                <a:t>      W</a:t>
              </a:r>
              <a:r>
                <a:rPr lang="en-US" sz="1000" b="1" baseline="-25000" dirty="0" smtClean="0">
                  <a:solidFill>
                    <a:srgbClr val="002060"/>
                  </a:solidFill>
                </a:rPr>
                <a:t>7</a:t>
              </a:r>
              <a:r>
                <a:rPr lang="en-US" sz="1000" b="1" dirty="0" smtClean="0">
                  <a:solidFill>
                    <a:srgbClr val="002060"/>
                  </a:solidFill>
                </a:rPr>
                <a:t> 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3630572" y="4405745"/>
              <a:ext cx="0" cy="3740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3529595" y="4228107"/>
              <a:ext cx="190734" cy="18512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=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pic>
          <p:nvPicPr>
            <p:cNvPr id="7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b="9153"/>
            <a:stretch>
              <a:fillRect/>
            </a:stretch>
          </p:blipFill>
          <p:spPr bwMode="auto">
            <a:xfrm>
              <a:off x="3451420" y="4687564"/>
              <a:ext cx="252734" cy="2046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</p:pic>
        <p:grpSp>
          <p:nvGrpSpPr>
            <p:cNvPr id="72" name="Group 133"/>
            <p:cNvGrpSpPr/>
            <p:nvPr/>
          </p:nvGrpSpPr>
          <p:grpSpPr>
            <a:xfrm flipH="1">
              <a:off x="2642193" y="4549093"/>
              <a:ext cx="908819" cy="152879"/>
              <a:chOff x="2534247" y="4650690"/>
              <a:chExt cx="617765" cy="144908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2534247" y="4650690"/>
                <a:ext cx="0" cy="1449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2535040" y="4652337"/>
                <a:ext cx="61697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3578735" y="4892264"/>
              <a:ext cx="0" cy="280415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678357" y="3993282"/>
              <a:ext cx="596323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dirty="0" smtClean="0"/>
                <a:t> Tag Out</a:t>
              </a:r>
              <a:endParaRPr lang="en-US" sz="1050" dirty="0"/>
            </a:p>
          </p:txBody>
        </p:sp>
        <p:cxnSp>
          <p:nvCxnSpPr>
            <p:cNvPr id="75" name="Straight Connector 74"/>
            <p:cNvCxnSpPr>
              <a:endCxn id="70" idx="2"/>
            </p:cNvCxnSpPr>
            <p:nvPr/>
          </p:nvCxnSpPr>
          <p:spPr>
            <a:xfrm flipV="1">
              <a:off x="1465693" y="4320669"/>
              <a:ext cx="2063902" cy="4023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3414223" y="5129853"/>
              <a:ext cx="3417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rgbClr val="C00000"/>
                  </a:solidFill>
                </a:rPr>
                <a:t>Hit</a:t>
              </a:r>
              <a:endParaRPr lang="en-US" sz="10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>
            <a:xfrm flipV="1">
              <a:off x="3312078" y="3904432"/>
              <a:ext cx="0" cy="419195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2883666" y="3971789"/>
              <a:ext cx="4972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Tag In</a:t>
              </a:r>
              <a:endParaRPr lang="en-US" sz="10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980309" y="1869045"/>
              <a:ext cx="8867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Index + Word</a:t>
              </a:r>
              <a:endParaRPr lang="en-US" sz="10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703896" y="1265039"/>
              <a:ext cx="4529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Word </a:t>
              </a:r>
              <a:endParaRPr lang="en-US" sz="9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300924" y="1265974"/>
              <a:ext cx="4427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Index</a:t>
              </a:r>
              <a:endParaRPr lang="en-US" sz="9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927404" y="1266904"/>
              <a:ext cx="14216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Tag Address</a:t>
              </a:r>
              <a:endParaRPr lang="en-US" sz="900" dirty="0"/>
            </a:p>
          </p:txBody>
        </p:sp>
      </p:grpSp>
      <p:sp>
        <p:nvSpPr>
          <p:cNvPr id="134" name="Slide Number Placeholder 1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0088" y="1866550"/>
            <a:ext cx="7860484" cy="49285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08" y="1446984"/>
            <a:ext cx="7738559" cy="537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303" y="321457"/>
            <a:ext cx="8431967" cy="6155266"/>
          </a:xfrm>
        </p:spPr>
        <p:txBody>
          <a:bodyPr>
            <a:normAutofit lnSpcReduction="10000"/>
          </a:bodyPr>
          <a:lstStyle/>
          <a:p>
            <a:pPr fontAlgn="base">
              <a:buNone/>
            </a:pPr>
            <a:r>
              <a:rPr lang="en-CA" sz="1800" b="1" dirty="0" smtClean="0"/>
              <a:t>Limitation of Direct Mapped Caches: </a:t>
            </a:r>
            <a:r>
              <a:rPr lang="en-CA" sz="1800" b="1" dirty="0" smtClean="0">
                <a:solidFill>
                  <a:srgbClr val="0000FF"/>
                </a:solidFill>
              </a:rPr>
              <a:t>Clashes and Evictions</a:t>
            </a:r>
          </a:p>
          <a:p>
            <a:pPr fontAlgn="base"/>
            <a:r>
              <a:rPr lang="en-CA" sz="1800" dirty="0" smtClean="0"/>
              <a:t>It’s easy to see that with a direct mapped cache, any access to main memory where address bits </a:t>
            </a:r>
            <a:r>
              <a:rPr lang="en-CA" sz="1800" dirty="0" smtClean="0">
                <a:solidFill>
                  <a:srgbClr val="0000FF"/>
                </a:solidFill>
              </a:rPr>
              <a:t>[8..4]</a:t>
            </a:r>
            <a:r>
              <a:rPr lang="en-CA" sz="1800" dirty="0" smtClean="0"/>
              <a:t> = </a:t>
            </a:r>
            <a:r>
              <a:rPr lang="en-CA" sz="1800" dirty="0" smtClean="0">
                <a:solidFill>
                  <a:srgbClr val="0000FF"/>
                </a:solidFill>
              </a:rPr>
              <a:t>{0,0,0,0,0}</a:t>
            </a:r>
            <a:r>
              <a:rPr lang="en-CA" sz="1800" dirty="0" smtClean="0"/>
              <a:t> , i.e. the address bits that select a </a:t>
            </a:r>
            <a:r>
              <a:rPr lang="en-CA" sz="1800" b="1" dirty="0" smtClean="0">
                <a:solidFill>
                  <a:srgbClr val="C00000"/>
                </a:solidFill>
              </a:rPr>
              <a:t>line,</a:t>
            </a:r>
            <a:r>
              <a:rPr lang="en-CA" sz="1800" dirty="0" smtClean="0"/>
              <a:t> </a:t>
            </a:r>
            <a:r>
              <a:rPr lang="en-CA" sz="1800" b="1" dirty="0" smtClean="0">
                <a:solidFill>
                  <a:srgbClr val="9933FF"/>
                </a:solidFill>
              </a:rPr>
              <a:t>compete</a:t>
            </a:r>
            <a:r>
              <a:rPr lang="en-CA" sz="1800" dirty="0" smtClean="0"/>
              <a:t> to use </a:t>
            </a:r>
            <a:r>
              <a:rPr lang="en-CA" sz="1800" b="1" dirty="0" smtClean="0">
                <a:solidFill>
                  <a:srgbClr val="C00000"/>
                </a:solidFill>
              </a:rPr>
              <a:t>Line 0</a:t>
            </a:r>
            <a:r>
              <a:rPr lang="en-CA" sz="1800" dirty="0" smtClean="0"/>
              <a:t> in the cache. When a cache “</a:t>
            </a:r>
            <a:r>
              <a:rPr lang="en-CA" sz="1800" dirty="0" smtClean="0">
                <a:solidFill>
                  <a:srgbClr val="9933FF"/>
                </a:solidFill>
              </a:rPr>
              <a:t>clash</a:t>
            </a:r>
            <a:r>
              <a:rPr lang="en-CA" sz="1800" dirty="0" smtClean="0"/>
              <a:t>” occurs, i.e. a line needs to be </a:t>
            </a:r>
            <a:r>
              <a:rPr lang="en-CA" sz="1800" b="1" dirty="0" smtClean="0">
                <a:solidFill>
                  <a:srgbClr val="9933FF"/>
                </a:solidFill>
              </a:rPr>
              <a:t>re-used</a:t>
            </a:r>
            <a:r>
              <a:rPr lang="en-CA" sz="1800" dirty="0" smtClean="0"/>
              <a:t>, then old data in the line must be </a:t>
            </a:r>
            <a:r>
              <a:rPr lang="en-CA" sz="1800" b="1" dirty="0" smtClean="0">
                <a:solidFill>
                  <a:srgbClr val="9933FF"/>
                </a:solidFill>
              </a:rPr>
              <a:t>evicted</a:t>
            </a:r>
            <a:r>
              <a:rPr lang="en-CA" sz="1800" dirty="0" smtClean="0"/>
              <a:t> to make space for new data.</a:t>
            </a:r>
          </a:p>
          <a:p>
            <a:pPr fontAlgn="base"/>
            <a:endParaRPr lang="en-CA" sz="1800" dirty="0" smtClean="0"/>
          </a:p>
          <a:p>
            <a:pPr fontAlgn="base"/>
            <a:r>
              <a:rPr lang="en-CA" sz="1800" dirty="0" smtClean="0"/>
              <a:t>For example, these 4 addresses </a:t>
            </a:r>
            <a:r>
              <a:rPr lang="en-CA" sz="1800" dirty="0" smtClean="0">
                <a:solidFill>
                  <a:srgbClr val="0000FF"/>
                </a:solidFill>
              </a:rPr>
              <a:t>0x08000000</a:t>
            </a:r>
            <a:r>
              <a:rPr lang="en-CA" sz="1800" dirty="0" smtClean="0"/>
              <a:t>, </a:t>
            </a:r>
            <a:r>
              <a:rPr lang="en-CA" sz="1800" dirty="0" smtClean="0">
                <a:solidFill>
                  <a:srgbClr val="0000FF"/>
                </a:solidFill>
              </a:rPr>
              <a:t>0x08000200</a:t>
            </a:r>
            <a:r>
              <a:rPr lang="en-CA" sz="1800" dirty="0" smtClean="0"/>
              <a:t>,  </a:t>
            </a:r>
            <a:r>
              <a:rPr lang="en-CA" sz="1800" dirty="0" smtClean="0">
                <a:solidFill>
                  <a:srgbClr val="0000FF"/>
                </a:solidFill>
              </a:rPr>
              <a:t>0x08000400, </a:t>
            </a:r>
            <a:br>
              <a:rPr lang="en-CA" sz="1800" dirty="0" smtClean="0">
                <a:solidFill>
                  <a:srgbClr val="0000FF"/>
                </a:solidFill>
              </a:rPr>
            </a:br>
            <a:r>
              <a:rPr lang="en-CA" sz="1800" dirty="0" smtClean="0">
                <a:solidFill>
                  <a:srgbClr val="0000FF"/>
                </a:solidFill>
              </a:rPr>
              <a:t>0x08000800 </a:t>
            </a:r>
            <a:r>
              <a:rPr lang="en-CA" sz="1800" dirty="0" smtClean="0"/>
              <a:t>as well as </a:t>
            </a:r>
            <a:r>
              <a:rPr lang="en-CA" sz="1800" i="1" u="sng" dirty="0" smtClean="0"/>
              <a:t>many</a:t>
            </a:r>
            <a:r>
              <a:rPr lang="en-CA" sz="1800" dirty="0" smtClean="0"/>
              <a:t> others will always share/map directly to </a:t>
            </a:r>
            <a:r>
              <a:rPr lang="en-CA" sz="1800" dirty="0" smtClean="0">
                <a:solidFill>
                  <a:srgbClr val="C00000"/>
                </a:solidFill>
              </a:rPr>
              <a:t>Line 0</a:t>
            </a:r>
            <a:r>
              <a:rPr lang="en-CA" sz="1800" dirty="0" smtClean="0"/>
              <a:t> in this particular cache architecture and size – </a:t>
            </a:r>
            <a:r>
              <a:rPr lang="en-CA" sz="1800" b="1" dirty="0" smtClean="0"/>
              <a:t>can you see why</a:t>
            </a:r>
            <a:r>
              <a:rPr lang="en-CA" sz="1800" dirty="0" smtClean="0"/>
              <a:t>? </a:t>
            </a:r>
          </a:p>
          <a:p>
            <a:pPr fontAlgn="base"/>
            <a:endParaRPr lang="en-US" sz="1800" dirty="0" smtClean="0"/>
          </a:p>
          <a:p>
            <a:pPr fontAlgn="base"/>
            <a:endParaRPr lang="en-CA" sz="1800" dirty="0" smtClean="0"/>
          </a:p>
          <a:p>
            <a:pPr fontAlgn="base">
              <a:buNone/>
            </a:pPr>
            <a:r>
              <a:rPr lang="en-CA" sz="1800" b="1" dirty="0" smtClean="0"/>
              <a:t>Cache Thrashing </a:t>
            </a:r>
          </a:p>
          <a:p>
            <a:pPr fontAlgn="base"/>
            <a:r>
              <a:rPr lang="en-CA" sz="1800" dirty="0" smtClean="0"/>
              <a:t>If the CPU spent its time alternating between reads of the above 4 addresses, then </a:t>
            </a:r>
            <a:r>
              <a:rPr lang="en-CA" sz="1800" i="1" dirty="0" smtClean="0">
                <a:solidFill>
                  <a:srgbClr val="C00000"/>
                </a:solidFill>
              </a:rPr>
              <a:t>cache thrashing</a:t>
            </a:r>
            <a:r>
              <a:rPr lang="en-CA" sz="1800" dirty="0" smtClean="0"/>
              <a:t> would occur, as each access would attempt to initiate a </a:t>
            </a:r>
            <a:r>
              <a:rPr lang="en-CA" sz="1800" b="1" dirty="0" smtClean="0">
                <a:solidFill>
                  <a:srgbClr val="9933FF"/>
                </a:solidFill>
              </a:rPr>
              <a:t>burst read</a:t>
            </a:r>
            <a:r>
              <a:rPr lang="en-CA" sz="1800" dirty="0" smtClean="0"/>
              <a:t> to overwrite the data brought into the cache by the previous access. </a:t>
            </a:r>
          </a:p>
          <a:p>
            <a:pPr fontAlgn="base"/>
            <a:endParaRPr lang="en-CA" sz="1800" dirty="0" smtClean="0"/>
          </a:p>
          <a:p>
            <a:pPr fontAlgn="base"/>
            <a:r>
              <a:rPr lang="en-CA" sz="1800" dirty="0" smtClean="0"/>
              <a:t>As a result, performance would be </a:t>
            </a:r>
            <a:r>
              <a:rPr lang="en-CA" sz="1800" b="1" u="sng" dirty="0" smtClean="0">
                <a:solidFill>
                  <a:srgbClr val="9933FF"/>
                </a:solidFill>
              </a:rPr>
              <a:t>very poor</a:t>
            </a:r>
            <a:r>
              <a:rPr lang="en-CA" sz="1800" dirty="0" smtClean="0"/>
              <a:t>, in fact it would probably be worse than if </a:t>
            </a:r>
            <a:r>
              <a:rPr lang="en-CA" sz="1800" b="1" dirty="0" smtClean="0">
                <a:solidFill>
                  <a:srgbClr val="0000FF"/>
                </a:solidFill>
              </a:rPr>
              <a:t>no cache </a:t>
            </a:r>
            <a:r>
              <a:rPr lang="en-CA" sz="1800" dirty="0" smtClean="0"/>
              <a:t>existed at all, since a burst fill could well take longer than just a regular read of one item of data from dram, particularly if the number of words in a burst/line is large. In reality the </a:t>
            </a:r>
            <a:r>
              <a:rPr lang="en-CA" sz="1800" b="1" dirty="0" smtClean="0">
                <a:solidFill>
                  <a:srgbClr val="0000FF"/>
                </a:solidFill>
              </a:rPr>
              <a:t>probability</a:t>
            </a:r>
            <a:r>
              <a:rPr lang="en-CA" sz="1800" dirty="0" smtClean="0">
                <a:solidFill>
                  <a:srgbClr val="0000FF"/>
                </a:solidFill>
              </a:rPr>
              <a:t> </a:t>
            </a:r>
            <a:r>
              <a:rPr lang="en-CA" sz="1800" dirty="0" smtClean="0"/>
              <a:t>of this occurring is </a:t>
            </a:r>
            <a:r>
              <a:rPr lang="en-CA" sz="1800" b="1" dirty="0" smtClean="0">
                <a:solidFill>
                  <a:srgbClr val="0000FF"/>
                </a:solidFill>
              </a:rPr>
              <a:t>very low</a:t>
            </a:r>
            <a:r>
              <a:rPr lang="en-CA" sz="1800" dirty="0" smtClean="0"/>
              <a:t>, but it does explain why some programs can perform very badly with certain types of cache, data and algorithms.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321734"/>
            <a:ext cx="8593666" cy="580443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With more lines, cache eviction could be reduced e.g. a </a:t>
            </a:r>
            <a:r>
              <a:rPr lang="en-US" sz="1600" dirty="0" smtClean="0">
                <a:solidFill>
                  <a:srgbClr val="0000FF"/>
                </a:solidFill>
              </a:rPr>
              <a:t>512 line/8KByte</a:t>
            </a:r>
            <a:r>
              <a:rPr lang="en-US" sz="1600" dirty="0" smtClean="0"/>
              <a:t> cache. Notice how the CPU address bits [</a:t>
            </a:r>
            <a:r>
              <a:rPr lang="en-US" sz="1600" dirty="0" smtClean="0">
                <a:solidFill>
                  <a:srgbClr val="0000FF"/>
                </a:solidFill>
              </a:rPr>
              <a:t>12:4</a:t>
            </a:r>
            <a:r>
              <a:rPr lang="en-US" sz="1600" dirty="0" smtClean="0"/>
              <a:t>] are now needed to select </a:t>
            </a:r>
            <a:r>
              <a:rPr lang="en-US" sz="1600" dirty="0" smtClean="0">
                <a:solidFill>
                  <a:srgbClr val="C00000"/>
                </a:solidFill>
              </a:rPr>
              <a:t>1</a:t>
            </a:r>
            <a:r>
              <a:rPr lang="en-US" sz="1600" dirty="0" smtClean="0"/>
              <a:t> of the </a:t>
            </a:r>
            <a:r>
              <a:rPr lang="en-US" sz="1600" dirty="0" smtClean="0">
                <a:solidFill>
                  <a:srgbClr val="C00000"/>
                </a:solidFill>
              </a:rPr>
              <a:t>512 </a:t>
            </a:r>
            <a:r>
              <a:rPr lang="en-US" sz="1600" dirty="0" smtClean="0"/>
              <a:t>lines.</a:t>
            </a:r>
          </a:p>
          <a:p>
            <a:r>
              <a:rPr lang="en-US" sz="1600" b="1" dirty="0" smtClean="0"/>
              <a:t>Class Question</a:t>
            </a:r>
            <a:r>
              <a:rPr lang="en-US" sz="1600" dirty="0" smtClean="0"/>
              <a:t>: How does this new sized cache reduce thrashing when alternating between reads from </a:t>
            </a:r>
            <a:r>
              <a:rPr lang="en-CA" sz="1600" dirty="0" smtClean="0">
                <a:solidFill>
                  <a:srgbClr val="0000FF"/>
                </a:solidFill>
              </a:rPr>
              <a:t>0x08000000</a:t>
            </a:r>
            <a:r>
              <a:rPr lang="en-CA" sz="1600" dirty="0" smtClean="0"/>
              <a:t> and </a:t>
            </a:r>
            <a:r>
              <a:rPr lang="en-CA" sz="1600" dirty="0" smtClean="0">
                <a:solidFill>
                  <a:srgbClr val="0000FF"/>
                </a:solidFill>
              </a:rPr>
              <a:t>0x08000200?  </a:t>
            </a:r>
            <a:r>
              <a:rPr lang="en-CA" sz="1600" dirty="0" smtClean="0"/>
              <a:t>Which line would hold the data? (Think about the values of the individual address bits)</a:t>
            </a:r>
            <a:endParaRPr lang="en-US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917671" y="2023534"/>
            <a:ext cx="8008226" cy="4800350"/>
            <a:chOff x="1459537" y="870481"/>
            <a:chExt cx="7561047" cy="450559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630572" y="4405745"/>
              <a:ext cx="0" cy="3740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940191" y="1266389"/>
              <a:ext cx="1913467" cy="27093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26776" y="1245659"/>
              <a:ext cx="1913467" cy="27093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59241" y="1245658"/>
              <a:ext cx="0" cy="270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14053" y="1254125"/>
              <a:ext cx="0" cy="270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1901378" y="1015296"/>
              <a:ext cx="2041682" cy="253917"/>
              <a:chOff x="1901378" y="1039048"/>
              <a:chExt cx="2041682" cy="253917"/>
            </a:xfrm>
          </p:grpSpPr>
          <p:sp>
            <p:nvSpPr>
              <p:cNvPr id="128" name="TextBox 9"/>
              <p:cNvSpPr txBox="1"/>
              <p:nvPr/>
            </p:nvSpPr>
            <p:spPr>
              <a:xfrm>
                <a:off x="3409659" y="1039049"/>
                <a:ext cx="53340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 3 2 1 </a:t>
                </a:r>
                <a:endParaRPr lang="en-US" sz="1050" dirty="0"/>
              </a:p>
            </p:txBody>
          </p:sp>
          <p:sp>
            <p:nvSpPr>
              <p:cNvPr id="129" name="TextBox 10"/>
              <p:cNvSpPr txBox="1"/>
              <p:nvPr/>
            </p:nvSpPr>
            <p:spPr>
              <a:xfrm>
                <a:off x="2799297" y="1039049"/>
                <a:ext cx="72238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12 . . . . 4</a:t>
                </a:r>
                <a:endParaRPr lang="en-US" sz="1050" dirty="0"/>
              </a:p>
            </p:txBody>
          </p:sp>
          <p:sp>
            <p:nvSpPr>
              <p:cNvPr id="130" name="TextBox 11"/>
              <p:cNvSpPr txBox="1"/>
              <p:nvPr/>
            </p:nvSpPr>
            <p:spPr>
              <a:xfrm>
                <a:off x="1901378" y="1039048"/>
                <a:ext cx="118533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31 . . . . . . . . 13</a:t>
                </a:r>
                <a:endParaRPr lang="en-US" sz="1050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918100" y="870481"/>
              <a:ext cx="2166109" cy="245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CPU Address (showing bit positions)</a:t>
              </a:r>
              <a:endParaRPr lang="en-US" sz="11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29525" y="2188408"/>
              <a:ext cx="4427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Valid</a:t>
              </a:r>
              <a:endParaRPr lang="en-US" sz="1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23396" y="1265039"/>
              <a:ext cx="4748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Word </a:t>
              </a:r>
              <a:endParaRPr lang="en-US" sz="9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82474" y="2215629"/>
              <a:ext cx="471604" cy="1708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Index</a:t>
              </a:r>
              <a:endParaRPr lang="en-US" sz="950" dirty="0" smtClean="0"/>
            </a:p>
            <a:p>
              <a:pPr algn="ctr"/>
              <a:r>
                <a:rPr lang="en-US" sz="950" dirty="0" smtClean="0"/>
                <a:t>0</a:t>
              </a:r>
            </a:p>
            <a:p>
              <a:pPr algn="ctr"/>
              <a:r>
                <a:rPr lang="en-US" sz="950" dirty="0" smtClean="0"/>
                <a:t>1</a:t>
              </a:r>
            </a:p>
            <a:p>
              <a:pPr algn="ctr"/>
              <a:r>
                <a:rPr lang="en-US" sz="950" dirty="0" smtClean="0"/>
                <a:t>2</a:t>
              </a:r>
            </a:p>
            <a:p>
              <a:pPr algn="ctr"/>
              <a:r>
                <a:rPr lang="en-US" sz="950" dirty="0" smtClean="0"/>
                <a:t>. . .</a:t>
              </a:r>
              <a:br>
                <a:rPr lang="en-US" sz="950" dirty="0" smtClean="0"/>
              </a:br>
              <a:r>
                <a:rPr lang="en-US" sz="950" dirty="0" smtClean="0"/>
                <a:t>. . .</a:t>
              </a:r>
              <a:br>
                <a:rPr lang="en-US" sz="950" dirty="0" smtClean="0"/>
              </a:br>
              <a:r>
                <a:rPr lang="en-US" sz="950" dirty="0" smtClean="0"/>
                <a:t>. . .</a:t>
              </a:r>
            </a:p>
            <a:p>
              <a:pPr algn="ctr"/>
              <a:r>
                <a:rPr lang="en-US" sz="950" dirty="0" smtClean="0"/>
                <a:t>. . .</a:t>
              </a:r>
            </a:p>
            <a:p>
              <a:pPr algn="ctr"/>
              <a:r>
                <a:rPr lang="en-US" sz="950" dirty="0" smtClean="0"/>
                <a:t>509</a:t>
              </a:r>
              <a:br>
                <a:rPr lang="en-US" sz="950" dirty="0" smtClean="0"/>
              </a:br>
              <a:r>
                <a:rPr lang="en-US" sz="950" dirty="0" smtClean="0"/>
                <a:t>510</a:t>
              </a:r>
              <a:br>
                <a:rPr lang="en-US" sz="950" dirty="0" smtClean="0"/>
              </a:br>
              <a:r>
                <a:rPr lang="en-US" sz="950" dirty="0" smtClean="0"/>
                <a:t>511</a:t>
              </a:r>
              <a:endParaRPr lang="en-US" sz="950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231111" y="1512956"/>
              <a:ext cx="0" cy="5609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3163793" y="1528695"/>
              <a:ext cx="336590" cy="161583"/>
              <a:chOff x="8111794" y="1272338"/>
              <a:chExt cx="336590" cy="161583"/>
            </a:xfrm>
          </p:grpSpPr>
          <p:sp>
            <p:nvSpPr>
              <p:cNvPr id="126" name="TextBox 18"/>
              <p:cNvSpPr txBox="1"/>
              <p:nvPr/>
            </p:nvSpPr>
            <p:spPr>
              <a:xfrm>
                <a:off x="8240820" y="1272338"/>
                <a:ext cx="20756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dirty="0" smtClean="0"/>
                  <a:t> 9</a:t>
                </a:r>
                <a:endParaRPr lang="en-US" sz="1050" dirty="0"/>
              </a:p>
            </p:txBody>
          </p:sp>
          <p:cxnSp>
            <p:nvCxnSpPr>
              <p:cNvPr id="127" name="Straight Connector 126"/>
              <p:cNvCxnSpPr/>
              <p:nvPr/>
            </p:nvCxnSpPr>
            <p:spPr>
              <a:xfrm>
                <a:off x="8111794" y="1349585"/>
                <a:ext cx="134635" cy="693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/>
            <p:cNvCxnSpPr/>
            <p:nvPr/>
          </p:nvCxnSpPr>
          <p:spPr>
            <a:xfrm>
              <a:off x="1660362" y="2079547"/>
              <a:ext cx="254937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666908" y="2080483"/>
              <a:ext cx="0" cy="1008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661297" y="3091097"/>
              <a:ext cx="891026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463501" y="1524175"/>
              <a:ext cx="0" cy="348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4"/>
            <p:cNvGrpSpPr/>
            <p:nvPr/>
          </p:nvGrpSpPr>
          <p:grpSpPr>
            <a:xfrm>
              <a:off x="2396183" y="1529636"/>
              <a:ext cx="336590" cy="161583"/>
              <a:chOff x="8111794" y="1272338"/>
              <a:chExt cx="336590" cy="161583"/>
            </a:xfrm>
          </p:grpSpPr>
          <p:sp>
            <p:nvSpPr>
              <p:cNvPr id="124" name="TextBox 123"/>
              <p:cNvSpPr txBox="1"/>
              <p:nvPr/>
            </p:nvSpPr>
            <p:spPr>
              <a:xfrm>
                <a:off x="8240820" y="1272338"/>
                <a:ext cx="20756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dirty="0" smtClean="0"/>
                  <a:t> 19</a:t>
                </a:r>
                <a:endParaRPr lang="en-US" sz="1050" dirty="0"/>
              </a:p>
            </p:txBody>
          </p:sp>
          <p:cxnSp>
            <p:nvCxnSpPr>
              <p:cNvPr id="125" name="Straight Connector 124"/>
              <p:cNvCxnSpPr/>
              <p:nvPr/>
            </p:nvCxnSpPr>
            <p:spPr>
              <a:xfrm>
                <a:off x="8111794" y="1349585"/>
                <a:ext cx="134635" cy="693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21"/>
            <p:cNvCxnSpPr/>
            <p:nvPr/>
          </p:nvCxnSpPr>
          <p:spPr>
            <a:xfrm>
              <a:off x="1459755" y="1879463"/>
              <a:ext cx="101029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529595" y="4228107"/>
              <a:ext cx="190734" cy="18512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=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b="9153"/>
            <a:stretch>
              <a:fillRect/>
            </a:stretch>
          </p:blipFill>
          <p:spPr bwMode="auto">
            <a:xfrm>
              <a:off x="3451420" y="4687564"/>
              <a:ext cx="252734" cy="2046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</p:pic>
        <p:grpSp>
          <p:nvGrpSpPr>
            <p:cNvPr id="25" name="Group 30"/>
            <p:cNvGrpSpPr/>
            <p:nvPr/>
          </p:nvGrpSpPr>
          <p:grpSpPr>
            <a:xfrm flipH="1">
              <a:off x="2642193" y="4549093"/>
              <a:ext cx="908819" cy="152879"/>
              <a:chOff x="2534247" y="4650690"/>
              <a:chExt cx="617765" cy="144908"/>
            </a:xfrm>
          </p:grpSpPr>
          <p:cxnSp>
            <p:nvCxnSpPr>
              <p:cNvPr id="122" name="Straight Connector 121"/>
              <p:cNvCxnSpPr/>
              <p:nvPr/>
            </p:nvCxnSpPr>
            <p:spPr>
              <a:xfrm>
                <a:off x="2534247" y="4650690"/>
                <a:ext cx="0" cy="1449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2535040" y="4652337"/>
                <a:ext cx="61697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>
              <a:off x="3578735" y="4892264"/>
              <a:ext cx="0" cy="280415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644886" y="3083704"/>
              <a:ext cx="3248" cy="14645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23" idx="0"/>
            </p:cNvCxnSpPr>
            <p:nvPr/>
          </p:nvCxnSpPr>
          <p:spPr>
            <a:xfrm flipH="1">
              <a:off x="3624962" y="3206338"/>
              <a:ext cx="334" cy="1021769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678357" y="3993282"/>
              <a:ext cx="596323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dirty="0" smtClean="0"/>
                <a:t> Tag Out</a:t>
              </a:r>
              <a:endParaRPr lang="en-US" sz="1050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749246" y="3275215"/>
              <a:ext cx="1869" cy="113785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8"/>
            <p:cNvGrpSpPr/>
            <p:nvPr/>
          </p:nvGrpSpPr>
          <p:grpSpPr>
            <a:xfrm>
              <a:off x="5691277" y="4127758"/>
              <a:ext cx="336590" cy="161583"/>
              <a:chOff x="8111794" y="1272338"/>
              <a:chExt cx="336590" cy="161583"/>
            </a:xfrm>
          </p:grpSpPr>
          <p:sp>
            <p:nvSpPr>
              <p:cNvPr id="120" name="TextBox 39"/>
              <p:cNvSpPr txBox="1"/>
              <p:nvPr/>
            </p:nvSpPr>
            <p:spPr>
              <a:xfrm>
                <a:off x="8240820" y="1272338"/>
                <a:ext cx="20756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dirty="0" smtClean="0"/>
                  <a:t> 16</a:t>
                </a:r>
                <a:endParaRPr lang="en-US" sz="1050" dirty="0"/>
              </a:p>
            </p:txBody>
          </p:sp>
          <p:cxnSp>
            <p:nvCxnSpPr>
              <p:cNvPr id="121" name="Straight Connector 40"/>
              <p:cNvCxnSpPr/>
              <p:nvPr/>
            </p:nvCxnSpPr>
            <p:spPr>
              <a:xfrm>
                <a:off x="8111794" y="1349585"/>
                <a:ext cx="134635" cy="693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5745197" y="4408081"/>
              <a:ext cx="1121963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946624" y="4270805"/>
              <a:ext cx="1022334" cy="346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CPU Data</a:t>
              </a:r>
              <a:endParaRPr lang="en-US" sz="16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1459537" y="1879200"/>
              <a:ext cx="0" cy="245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endCxn id="23" idx="2"/>
            </p:cNvCxnSpPr>
            <p:nvPr/>
          </p:nvCxnSpPr>
          <p:spPr>
            <a:xfrm flipV="1">
              <a:off x="1465693" y="4320669"/>
              <a:ext cx="2063902" cy="4023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807134" y="1659663"/>
              <a:ext cx="369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Tag</a:t>
              </a:r>
              <a:endParaRPr lang="en-US" sz="1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81757" y="1878392"/>
              <a:ext cx="4716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Index</a:t>
              </a:r>
              <a:endParaRPr 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14223" y="5129853"/>
              <a:ext cx="3417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rgbClr val="C00000"/>
                  </a:solidFill>
                </a:rPr>
                <a:t>Hit</a:t>
              </a:r>
              <a:endParaRPr lang="en-US" sz="1000" b="1" dirty="0">
                <a:solidFill>
                  <a:srgbClr val="C0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509394" y="2692743"/>
              <a:ext cx="1511190" cy="895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512</a:t>
              </a:r>
              <a:r>
                <a:rPr lang="en-US" sz="1400" b="1" dirty="0" smtClean="0"/>
                <a:t> Cache Lines </a:t>
              </a:r>
              <a:br>
                <a:rPr lang="en-US" sz="1400" b="1" dirty="0" smtClean="0"/>
              </a:br>
              <a:r>
                <a:rPr lang="en-US" sz="1400" b="1" dirty="0" smtClean="0"/>
                <a:t>of 8 Words = </a:t>
              </a:r>
              <a:r>
                <a:rPr lang="en-US" sz="1400" b="1" dirty="0" smtClean="0">
                  <a:solidFill>
                    <a:srgbClr val="0000FF"/>
                  </a:solidFill>
                </a:rPr>
                <a:t>8192</a:t>
              </a:r>
              <a:br>
                <a:rPr lang="en-US" sz="1400" b="1" dirty="0" smtClean="0">
                  <a:solidFill>
                    <a:srgbClr val="0000FF"/>
                  </a:solidFill>
                </a:rPr>
              </a:br>
              <a:r>
                <a:rPr lang="en-US" sz="1400" b="1" dirty="0" smtClean="0">
                  <a:solidFill>
                    <a:srgbClr val="0000FF"/>
                  </a:solidFill>
                </a:rPr>
                <a:t> K Words </a:t>
              </a:r>
              <a:r>
                <a:rPr lang="en-US" sz="1400" b="1" dirty="0" smtClean="0"/>
                <a:t>i.e. needs</a:t>
              </a:r>
              <a:br>
                <a:rPr lang="en-US" sz="1400" b="1" dirty="0" smtClean="0"/>
              </a:br>
              <a:r>
                <a:rPr lang="en-US" sz="1400" b="1" dirty="0" smtClean="0"/>
                <a:t>12 address lines</a:t>
              </a:r>
              <a:endParaRPr lang="en-US" sz="1400" b="1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H="1">
              <a:off x="7321074" y="3152898"/>
              <a:ext cx="195943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ight Brace 40"/>
            <p:cNvSpPr/>
            <p:nvPr/>
          </p:nvSpPr>
          <p:spPr>
            <a:xfrm>
              <a:off x="7202320" y="2446317"/>
              <a:ext cx="106878" cy="1413164"/>
            </a:xfrm>
            <a:prstGeom prst="righ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51"/>
            <p:cNvGrpSpPr/>
            <p:nvPr/>
          </p:nvGrpSpPr>
          <p:grpSpPr>
            <a:xfrm>
              <a:off x="3135021" y="2423419"/>
              <a:ext cx="736271" cy="1468643"/>
              <a:chOff x="6638306" y="1129008"/>
              <a:chExt cx="552203" cy="1468643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6662057" y="1142423"/>
                <a:ext cx="528452" cy="145522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6638306" y="1129008"/>
                <a:ext cx="528452" cy="145522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Connector 108"/>
              <p:cNvCxnSpPr/>
              <p:nvPr/>
            </p:nvCxnSpPr>
            <p:spPr>
              <a:xfrm>
                <a:off x="6640416" y="1129009"/>
                <a:ext cx="0" cy="1456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0" name="Group 141"/>
              <p:cNvGrpSpPr/>
              <p:nvPr/>
            </p:nvGrpSpPr>
            <p:grpSpPr>
              <a:xfrm>
                <a:off x="6638306" y="1273045"/>
                <a:ext cx="546264" cy="1165926"/>
                <a:chOff x="6497608" y="1273045"/>
                <a:chExt cx="1692208" cy="1165926"/>
              </a:xfrm>
            </p:grpSpPr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6504949" y="127304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57"/>
                <p:cNvCxnSpPr/>
                <p:nvPr/>
              </p:nvCxnSpPr>
              <p:spPr>
                <a:xfrm>
                  <a:off x="6504943" y="141983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6502294" y="156102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6502288" y="170781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6500269" y="185741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6500263" y="199859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6497614" y="21453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6497608" y="22977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6504148" y="243897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Group 65"/>
            <p:cNvGrpSpPr/>
            <p:nvPr/>
          </p:nvGrpSpPr>
          <p:grpSpPr>
            <a:xfrm>
              <a:off x="4359819" y="2423414"/>
              <a:ext cx="2753503" cy="1468648"/>
              <a:chOff x="7888140" y="2850925"/>
              <a:chExt cx="1063682" cy="1468648"/>
            </a:xfrm>
            <a:solidFill>
              <a:schemeClr val="bg2">
                <a:lumMod val="75000"/>
              </a:schemeClr>
            </a:solidFill>
          </p:grpSpPr>
          <p:sp>
            <p:nvSpPr>
              <p:cNvPr id="94" name="Rectangle 93"/>
              <p:cNvSpPr/>
              <p:nvPr/>
            </p:nvSpPr>
            <p:spPr>
              <a:xfrm>
                <a:off x="7920847" y="2864345"/>
                <a:ext cx="1030975" cy="145522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891157" y="2850930"/>
                <a:ext cx="1049196" cy="1455228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6" name="Straight Connector 95"/>
              <p:cNvCxnSpPr/>
              <p:nvPr/>
            </p:nvCxnSpPr>
            <p:spPr>
              <a:xfrm>
                <a:off x="7894046" y="2850925"/>
                <a:ext cx="0" cy="145626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7" name="Group 159"/>
              <p:cNvGrpSpPr/>
              <p:nvPr/>
            </p:nvGrpSpPr>
            <p:grpSpPr>
              <a:xfrm>
                <a:off x="7888140" y="2994967"/>
                <a:ext cx="1058654" cy="1165926"/>
                <a:chOff x="7256371" y="2994967"/>
                <a:chExt cx="1692163" cy="1165926"/>
              </a:xfrm>
              <a:grpFill/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7259032" y="2994967"/>
                  <a:ext cx="1684867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7259026" y="3141757"/>
                  <a:ext cx="1684867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7256377" y="3282943"/>
                  <a:ext cx="1684867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7256371" y="3429733"/>
                  <a:ext cx="1684867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7263666" y="3579337"/>
                  <a:ext cx="1684868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7263663" y="3720517"/>
                  <a:ext cx="1684869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7261014" y="3867313"/>
                  <a:ext cx="1684869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7261008" y="4019713"/>
                  <a:ext cx="1684869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7258231" y="4160893"/>
                  <a:ext cx="1684867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4" name="Group 79"/>
            <p:cNvGrpSpPr/>
            <p:nvPr/>
          </p:nvGrpSpPr>
          <p:grpSpPr>
            <a:xfrm>
              <a:off x="2564831" y="2427376"/>
              <a:ext cx="160495" cy="1468643"/>
              <a:chOff x="7974103" y="978587"/>
              <a:chExt cx="160495" cy="1468643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8002178" y="992002"/>
                <a:ext cx="132420" cy="145522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981445" y="978587"/>
                <a:ext cx="135339" cy="145522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8116914" y="978588"/>
                <a:ext cx="0" cy="1456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4" name="Group 163"/>
              <p:cNvGrpSpPr/>
              <p:nvPr/>
            </p:nvGrpSpPr>
            <p:grpSpPr>
              <a:xfrm>
                <a:off x="7974103" y="1122624"/>
                <a:ext cx="142681" cy="1165926"/>
                <a:chOff x="6497608" y="1273045"/>
                <a:chExt cx="1692208" cy="1165926"/>
              </a:xfrm>
            </p:grpSpPr>
            <p:cxnSp>
              <p:nvCxnSpPr>
                <p:cNvPr id="85" name="Straight Connector 84"/>
                <p:cNvCxnSpPr/>
                <p:nvPr/>
              </p:nvCxnSpPr>
              <p:spPr>
                <a:xfrm>
                  <a:off x="6504949" y="127304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6504943" y="141983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6502294" y="156102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6502288" y="170781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6500269" y="185741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6500263" y="199859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6497614" y="21453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6497608" y="22977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6504148" y="243897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5" name="TextBox 44"/>
            <p:cNvSpPr txBox="1"/>
            <p:nvPr/>
          </p:nvSpPr>
          <p:spPr>
            <a:xfrm>
              <a:off x="3163809" y="2186432"/>
              <a:ext cx="6415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Tag Data</a:t>
              </a:r>
              <a:endParaRPr lang="en-US" sz="1000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5068740" y="2426524"/>
              <a:ext cx="0" cy="143691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6088040" y="2424545"/>
              <a:ext cx="0" cy="143691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774827" y="2422566"/>
              <a:ext cx="0" cy="143691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434404" y="2426525"/>
              <a:ext cx="0" cy="143691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755531" y="2424545"/>
              <a:ext cx="0" cy="143691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399271" y="2424543"/>
              <a:ext cx="0" cy="143691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726328" y="2428503"/>
              <a:ext cx="0" cy="143691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2956892" y="3095055"/>
              <a:ext cx="163467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2959339" y="2090379"/>
              <a:ext cx="0" cy="1008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207759" y="3081200"/>
              <a:ext cx="163467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210206" y="2076524"/>
              <a:ext cx="0" cy="1008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714368" y="1545947"/>
              <a:ext cx="0" cy="4312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106"/>
            <p:cNvGrpSpPr/>
            <p:nvPr/>
          </p:nvGrpSpPr>
          <p:grpSpPr>
            <a:xfrm>
              <a:off x="3647050" y="1527656"/>
              <a:ext cx="336590" cy="161583"/>
              <a:chOff x="8111794" y="1272338"/>
              <a:chExt cx="336590" cy="161583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8240820" y="1272338"/>
                <a:ext cx="20756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dirty="0" smtClean="0"/>
                  <a:t> 3</a:t>
                </a:r>
                <a:endParaRPr lang="en-US" sz="1050" dirty="0"/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>
                <a:off x="8111794" y="1349585"/>
                <a:ext cx="134635" cy="693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Oval 58"/>
            <p:cNvSpPr/>
            <p:nvPr/>
          </p:nvSpPr>
          <p:spPr>
            <a:xfrm>
              <a:off x="3625194" y="1981691"/>
              <a:ext cx="190734" cy="18512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+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grpSp>
          <p:nvGrpSpPr>
            <p:cNvPr id="60" name="Group 110"/>
            <p:cNvGrpSpPr/>
            <p:nvPr/>
          </p:nvGrpSpPr>
          <p:grpSpPr>
            <a:xfrm>
              <a:off x="4131959" y="2172883"/>
              <a:ext cx="336590" cy="161583"/>
              <a:chOff x="8111794" y="1272338"/>
              <a:chExt cx="336590" cy="161583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8240820" y="1272338"/>
                <a:ext cx="20756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dirty="0" smtClean="0"/>
                  <a:t> 12</a:t>
                </a:r>
                <a:endParaRPr lang="en-US" sz="1050" dirty="0"/>
              </a:p>
            </p:txBody>
          </p:sp>
          <p:cxnSp>
            <p:nvCxnSpPr>
              <p:cNvPr id="78" name="Straight Connector 77"/>
              <p:cNvCxnSpPr/>
              <p:nvPr/>
            </p:nvCxnSpPr>
            <p:spPr>
              <a:xfrm>
                <a:off x="8111794" y="1349585"/>
                <a:ext cx="134635" cy="693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/>
            <p:cNvSpPr txBox="1"/>
            <p:nvPr/>
          </p:nvSpPr>
          <p:spPr>
            <a:xfrm>
              <a:off x="4791977" y="2126819"/>
              <a:ext cx="1999988" cy="259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Cached Data: 8 words per Line</a:t>
              </a:r>
              <a:endParaRPr lang="en-US" sz="12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44689" y="1869045"/>
              <a:ext cx="8867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Index + Word</a:t>
              </a:r>
              <a:endParaRPr lang="en-US" sz="10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518585" y="2384750"/>
              <a:ext cx="2423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522535" y="2531212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520547" y="2671736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522535" y="2810298"/>
              <a:ext cx="2423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526485" y="2956760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524497" y="3109160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524146" y="3255605"/>
              <a:ext cx="2423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523762" y="3402067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526108" y="3542591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522484" y="3694991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cxnSp>
          <p:nvCxnSpPr>
            <p:cNvPr id="73" name="Straight Connector 72"/>
            <p:cNvCxnSpPr/>
            <p:nvPr/>
          </p:nvCxnSpPr>
          <p:spPr>
            <a:xfrm flipV="1">
              <a:off x="3289638" y="3904432"/>
              <a:ext cx="0" cy="419195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861226" y="3971789"/>
              <a:ext cx="4972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Tag In</a:t>
              </a:r>
              <a:endParaRPr lang="en-US" sz="10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930664" y="1265974"/>
              <a:ext cx="4427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Index</a:t>
              </a:r>
              <a:endParaRPr lang="en-US" sz="9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770324" y="1266904"/>
              <a:ext cx="10570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Tag Address</a:t>
              </a:r>
              <a:endParaRPr lang="en-US" sz="900" dirty="0"/>
            </a:p>
          </p:txBody>
        </p:sp>
      </p:grpSp>
      <p:sp>
        <p:nvSpPr>
          <p:cNvPr id="131" name="Slide Number Placeholder 1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506133"/>
            <a:ext cx="7797800" cy="36200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4000" b="1" dirty="0">
                <a:solidFill>
                  <a:srgbClr val="0000FF"/>
                </a:solidFill>
              </a:rPr>
              <a:t>Fully Associative</a:t>
            </a:r>
            <a:endParaRPr lang="en-US" sz="4000" dirty="0">
              <a:solidFill>
                <a:srgbClr val="0000FF"/>
              </a:solidFill>
            </a:endParaRPr>
          </a:p>
          <a:p>
            <a:pPr marL="0" indent="0" algn="ctr">
              <a:buNone/>
            </a:pPr>
            <a:r>
              <a:rPr lang="en-CA" sz="4000" b="1" dirty="0" smtClean="0"/>
              <a:t>Cache </a:t>
            </a:r>
            <a:r>
              <a:rPr lang="en-CA" sz="4000" b="1" dirty="0"/>
              <a:t>Architecture</a:t>
            </a:r>
            <a:br>
              <a:rPr lang="en-CA" sz="4000" b="1" dirty="0"/>
            </a:br>
            <a:r>
              <a:rPr lang="en-CA" sz="4000" b="1" dirty="0"/>
              <a:t> 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2679164-5335-4580-91AE-42FE7C1F87D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846" y="338667"/>
            <a:ext cx="8604354" cy="631613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Fully Associative Caches</a:t>
            </a:r>
          </a:p>
          <a:p>
            <a:r>
              <a:rPr lang="en-US" sz="2000" dirty="0" smtClean="0"/>
              <a:t>To reduce evictions and competition for a line, a </a:t>
            </a:r>
            <a:r>
              <a:rPr lang="en-US" sz="2000" dirty="0" smtClean="0">
                <a:solidFill>
                  <a:srgbClr val="0000FF"/>
                </a:solidFill>
              </a:rPr>
              <a:t>fully associative cache</a:t>
            </a:r>
            <a:r>
              <a:rPr lang="en-US" sz="2000" dirty="0" smtClean="0"/>
              <a:t> can use </a:t>
            </a:r>
            <a:r>
              <a:rPr lang="en-US" sz="2000" b="1" i="1" u="sng" dirty="0" smtClean="0">
                <a:solidFill>
                  <a:srgbClr val="C00000"/>
                </a:solidFill>
              </a:rPr>
              <a:t>any</a:t>
            </a:r>
            <a:r>
              <a:rPr lang="en-US" sz="2000" dirty="0" smtClean="0"/>
              <a:t> line in the cache to hold data from Dram. When more data is needed we simply use </a:t>
            </a:r>
            <a:r>
              <a:rPr lang="en-US" sz="2000" b="1" i="1" u="sng" dirty="0" smtClean="0">
                <a:solidFill>
                  <a:srgbClr val="C00000"/>
                </a:solidFill>
              </a:rPr>
              <a:t>another</a:t>
            </a:r>
            <a:r>
              <a:rPr lang="en-US" sz="2000" dirty="0" smtClean="0"/>
              <a:t> free line. The need to </a:t>
            </a:r>
            <a:r>
              <a:rPr lang="en-US" sz="2000" b="1" dirty="0" smtClean="0">
                <a:solidFill>
                  <a:srgbClr val="0000FF"/>
                </a:solidFill>
              </a:rPr>
              <a:t>evict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smtClean="0"/>
              <a:t>data from a line only occurs when the cache becomes </a:t>
            </a:r>
            <a:r>
              <a:rPr lang="en-US" sz="2000" b="1" dirty="0" smtClean="0">
                <a:solidFill>
                  <a:srgbClr val="0000FF"/>
                </a:solidFill>
              </a:rPr>
              <a:t>full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smtClean="0"/>
              <a:t>and we need space to load new data.</a:t>
            </a:r>
          </a:p>
          <a:p>
            <a:endParaRPr lang="en-US" sz="2000" dirty="0" smtClean="0"/>
          </a:p>
          <a:p>
            <a:r>
              <a:rPr lang="en-US" sz="2000" dirty="0" smtClean="0"/>
              <a:t>The problem with a fully associative cache, is that it is very </a:t>
            </a:r>
            <a:r>
              <a:rPr lang="en-US" sz="2000" b="1" dirty="0" smtClean="0">
                <a:solidFill>
                  <a:srgbClr val="9933FF"/>
                </a:solidFill>
              </a:rPr>
              <a:t>expensive</a:t>
            </a:r>
            <a:r>
              <a:rPr lang="en-US" sz="2000" dirty="0" smtClean="0"/>
              <a:t> to implement. Instead of </a:t>
            </a:r>
            <a:r>
              <a:rPr lang="en-US" sz="2000" i="1" dirty="0" smtClean="0">
                <a:solidFill>
                  <a:srgbClr val="C00000"/>
                </a:solidFill>
              </a:rPr>
              <a:t>1 “hit” comparator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acting for all lines in the cache, a comparator is needed for every line and a </a:t>
            </a:r>
            <a:r>
              <a:rPr lang="en-US" sz="2000" i="1" dirty="0" smtClean="0">
                <a:solidFill>
                  <a:srgbClr val="C00000"/>
                </a:solidFill>
              </a:rPr>
              <a:t>parallel search</a:t>
            </a:r>
            <a:r>
              <a:rPr lang="en-US" sz="2000" dirty="0" smtClean="0"/>
              <a:t> to find the line with the data needs to be conducted – which can be </a:t>
            </a:r>
            <a:r>
              <a:rPr lang="en-US" sz="2000" b="1" dirty="0" smtClean="0">
                <a:solidFill>
                  <a:srgbClr val="9933FF"/>
                </a:solidFill>
              </a:rPr>
              <a:t>slow </a:t>
            </a:r>
            <a:r>
              <a:rPr lang="en-US" sz="2000" dirty="0" smtClean="0"/>
              <a:t>(lots of logic).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C00000"/>
                </a:solidFill>
              </a:rPr>
              <a:t>state machine </a:t>
            </a:r>
            <a:r>
              <a:rPr lang="en-US" sz="2000" dirty="0" smtClean="0"/>
              <a:t>that ultimately controls the cache also becomes more complex as its </a:t>
            </a:r>
            <a:r>
              <a:rPr lang="en-US" sz="2000" i="1" u="sng" dirty="0" smtClean="0">
                <a:solidFill>
                  <a:srgbClr val="0000FF"/>
                </a:solidFill>
              </a:rPr>
              <a:t>placement</a:t>
            </a:r>
            <a:r>
              <a:rPr lang="en-US" sz="2000" i="1" dirty="0" smtClean="0">
                <a:solidFill>
                  <a:srgbClr val="0000FF"/>
                </a:solidFill>
              </a:rPr>
              <a:t> algorithm</a:t>
            </a:r>
            <a:r>
              <a:rPr lang="en-US" sz="2000" dirty="0" smtClean="0"/>
              <a:t> needs to locate </a:t>
            </a:r>
            <a:r>
              <a:rPr lang="en-US" sz="2000" dirty="0" smtClean="0">
                <a:solidFill>
                  <a:srgbClr val="0000FF"/>
                </a:solidFill>
              </a:rPr>
              <a:t>unused lines</a:t>
            </a:r>
            <a:r>
              <a:rPr lang="en-US" sz="2000" dirty="0" smtClean="0"/>
              <a:t> and it’s </a:t>
            </a:r>
            <a:r>
              <a:rPr lang="en-US" sz="2000" i="1" u="sng" dirty="0" smtClean="0">
                <a:solidFill>
                  <a:srgbClr val="0000FF"/>
                </a:solidFill>
              </a:rPr>
              <a:t>replacement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algorithm</a:t>
            </a:r>
            <a:r>
              <a:rPr lang="en-US" sz="2000" dirty="0" smtClean="0"/>
              <a:t> has to choose lines to evict when it gets </a:t>
            </a:r>
            <a:r>
              <a:rPr lang="en-US" sz="2000" dirty="0" smtClean="0">
                <a:solidFill>
                  <a:srgbClr val="0000FF"/>
                </a:solidFill>
              </a:rPr>
              <a:t>full</a:t>
            </a:r>
            <a:r>
              <a:rPr lang="en-US" sz="20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533"/>
            <a:ext cx="8407400" cy="12699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/>
              <a:t>Example Fully Associative Cache architecture with ‘</a:t>
            </a:r>
            <a:r>
              <a:rPr lang="en-US" sz="1800" b="1" dirty="0" smtClean="0">
                <a:solidFill>
                  <a:srgbClr val="C00000"/>
                </a:solidFill>
              </a:rPr>
              <a:t>M</a:t>
            </a:r>
            <a:r>
              <a:rPr lang="en-US" sz="1800" b="1" dirty="0" smtClean="0"/>
              <a:t>’ lines</a:t>
            </a:r>
          </a:p>
          <a:p>
            <a:r>
              <a:rPr lang="en-US" sz="1800" dirty="0" smtClean="0"/>
              <a:t>Data can be </a:t>
            </a:r>
            <a:r>
              <a:rPr lang="en-US" sz="1800" dirty="0" smtClean="0">
                <a:solidFill>
                  <a:srgbClr val="0000FF"/>
                </a:solidFill>
              </a:rPr>
              <a:t>loaded</a:t>
            </a:r>
            <a:r>
              <a:rPr lang="en-US" sz="1800" dirty="0" smtClean="0"/>
              <a:t> into </a:t>
            </a:r>
            <a:r>
              <a:rPr lang="en-US" sz="1800" u="sng" dirty="0" smtClean="0"/>
              <a:t>any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C00000"/>
                </a:solidFill>
              </a:rPr>
              <a:t>line</a:t>
            </a:r>
            <a:r>
              <a:rPr lang="en-US" sz="1800" dirty="0" smtClean="0"/>
              <a:t>.  Complex allocation and replacement algorithm</a:t>
            </a:r>
          </a:p>
          <a:p>
            <a:r>
              <a:rPr lang="en-US" sz="1800" dirty="0" smtClean="0"/>
              <a:t>Multiple </a:t>
            </a:r>
            <a:r>
              <a:rPr lang="en-US" sz="1800" dirty="0" smtClean="0">
                <a:solidFill>
                  <a:srgbClr val="C00000"/>
                </a:solidFill>
              </a:rPr>
              <a:t>M-Bit</a:t>
            </a:r>
            <a:r>
              <a:rPr lang="en-US" sz="1800" dirty="0" smtClean="0"/>
              <a:t> wide comparators needed to generate ‘</a:t>
            </a:r>
            <a:r>
              <a:rPr lang="en-US" sz="1800" dirty="0" smtClean="0">
                <a:solidFill>
                  <a:srgbClr val="C00000"/>
                </a:solidFill>
              </a:rPr>
              <a:t>M</a:t>
            </a:r>
            <a:r>
              <a:rPr lang="en-US" sz="1800" dirty="0" smtClean="0"/>
              <a:t>’ separate Hit/Miss signals.</a:t>
            </a:r>
          </a:p>
          <a:p>
            <a:r>
              <a:rPr lang="en-US" sz="1800" dirty="0"/>
              <a:t>C</a:t>
            </a:r>
            <a:r>
              <a:rPr lang="en-US" sz="1800" dirty="0" smtClean="0"/>
              <a:t>omplex </a:t>
            </a:r>
            <a:r>
              <a:rPr lang="en-US" sz="1800" dirty="0" smtClean="0">
                <a:solidFill>
                  <a:srgbClr val="C00000"/>
                </a:solidFill>
              </a:rPr>
              <a:t>MUX</a:t>
            </a:r>
            <a:r>
              <a:rPr lang="en-US" sz="1800" dirty="0" smtClean="0"/>
              <a:t> needed to get the data from a word in one of the </a:t>
            </a:r>
            <a:r>
              <a:rPr lang="en-US" sz="1800" dirty="0" smtClean="0">
                <a:solidFill>
                  <a:srgbClr val="C00000"/>
                </a:solidFill>
              </a:rPr>
              <a:t>M</a:t>
            </a:r>
            <a:r>
              <a:rPr lang="en-US" sz="1800" dirty="0" smtClean="0"/>
              <a:t> lines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666" y="1549401"/>
            <a:ext cx="8176984" cy="5020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01731" y="2836334"/>
            <a:ext cx="72813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</a:rPr>
              <a:t>Line </a:t>
            </a:r>
            <a:r>
              <a:rPr lang="en-US" sz="1400" b="1" baseline="-25000" dirty="0" smtClean="0">
                <a:solidFill>
                  <a:srgbClr val="0000FF"/>
                </a:solidFill>
              </a:rPr>
              <a:t>0</a:t>
            </a:r>
            <a:endParaRPr lang="en-US" sz="1400" b="1" baseline="-250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59399" y="4250267"/>
            <a:ext cx="72813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</a:rPr>
              <a:t>Line </a:t>
            </a:r>
            <a:r>
              <a:rPr lang="en-US" sz="1400" b="1" baseline="-25000" dirty="0" smtClean="0">
                <a:solidFill>
                  <a:srgbClr val="0000FF"/>
                </a:solidFill>
              </a:rPr>
              <a:t>J</a:t>
            </a:r>
            <a:endParaRPr lang="en-US" sz="1400" b="1" baseline="-25000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0199" y="5664198"/>
            <a:ext cx="8382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</a:rPr>
              <a:t>Line </a:t>
            </a:r>
            <a:r>
              <a:rPr lang="en-US" sz="1400" b="1" baseline="-25000" dirty="0" smtClean="0">
                <a:solidFill>
                  <a:srgbClr val="0000FF"/>
                </a:solidFill>
              </a:rPr>
              <a:t>M - 1</a:t>
            </a:r>
            <a:endParaRPr lang="en-US" sz="1400" b="1" baseline="-250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3532" y="4360329"/>
            <a:ext cx="762000" cy="2455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100" b="1" dirty="0" smtClean="0">
                <a:solidFill>
                  <a:srgbClr val="9933FF"/>
                </a:solidFill>
              </a:rPr>
              <a:t>Data Mux</a:t>
            </a:r>
            <a:endParaRPr lang="en-US" sz="1100" b="1" dirty="0">
              <a:solidFill>
                <a:srgbClr val="9933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5664" y="2108201"/>
            <a:ext cx="72813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Cache</a:t>
            </a:r>
            <a:endParaRPr lang="en-US" sz="1400" b="1" baseline="-250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54331" y="2082800"/>
            <a:ext cx="14224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Main Memory</a:t>
            </a:r>
            <a:endParaRPr lang="en-US" sz="1400" b="1" baseline="-250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21926" y="5223929"/>
            <a:ext cx="965201" cy="2455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100" b="1" dirty="0" smtClean="0">
                <a:solidFill>
                  <a:srgbClr val="9933FF"/>
                </a:solidFill>
              </a:rPr>
              <a:t>Line Number</a:t>
            </a:r>
            <a:endParaRPr lang="en-US" sz="1100" b="1" dirty="0">
              <a:solidFill>
                <a:srgbClr val="9933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87985" y="4555067"/>
            <a:ext cx="982147" cy="211666"/>
          </a:xfrm>
          <a:prstGeom prst="rect">
            <a:avLst/>
          </a:prstGeom>
          <a:solidFill>
            <a:schemeClr val="bg1"/>
          </a:solidFill>
        </p:spPr>
        <p:txBody>
          <a:bodyPr wrap="square" rIns="0" rtlCol="0">
            <a:noAutofit/>
          </a:bodyPr>
          <a:lstStyle/>
          <a:p>
            <a:r>
              <a:rPr lang="en-US" sz="1100" b="1" dirty="0" smtClean="0">
                <a:solidFill>
                  <a:srgbClr val="9933FF"/>
                </a:solidFill>
              </a:rPr>
              <a:t>External Fetch</a:t>
            </a:r>
            <a:endParaRPr lang="en-US" sz="1100" b="1" dirty="0">
              <a:solidFill>
                <a:srgbClr val="9933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37465" y="2624667"/>
            <a:ext cx="177800" cy="1846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V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54398" y="4030134"/>
            <a:ext cx="177800" cy="1846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V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45931" y="5435600"/>
            <a:ext cx="177800" cy="1846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V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19" name="Straight Connector 18"/>
          <p:cNvCxnSpPr>
            <a:stCxn id="15" idx="2"/>
          </p:cNvCxnSpPr>
          <p:nvPr/>
        </p:nvCxnSpPr>
        <p:spPr>
          <a:xfrm flipH="1">
            <a:off x="3522133" y="2809333"/>
            <a:ext cx="4232" cy="365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6" idx="0"/>
          </p:cNvCxnSpPr>
          <p:nvPr/>
        </p:nvCxnSpPr>
        <p:spPr>
          <a:xfrm flipH="1">
            <a:off x="3543298" y="3842266"/>
            <a:ext cx="8467" cy="187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526364" y="5603332"/>
            <a:ext cx="8467" cy="187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35200" y="2606302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CA" sz="4000" b="1" dirty="0">
                <a:solidFill>
                  <a:srgbClr val="0000FF"/>
                </a:solidFill>
              </a:rPr>
              <a:t>Set Associative</a:t>
            </a:r>
            <a:endParaRPr lang="en-US" sz="4000" dirty="0">
              <a:solidFill>
                <a:srgbClr val="0000FF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CA" sz="4000" b="1" dirty="0" smtClean="0"/>
              <a:t>Cache </a:t>
            </a:r>
            <a:r>
              <a:rPr lang="en-CA" sz="4000" b="1" dirty="0"/>
              <a:t>Architecture</a:t>
            </a:r>
            <a:br>
              <a:rPr lang="en-CA" sz="4000" b="1" dirty="0"/>
            </a:br>
            <a:r>
              <a:rPr lang="en-CA" sz="4000" b="1" dirty="0"/>
              <a:t> </a:t>
            </a:r>
            <a:endParaRPr lang="en-US" sz="4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1" y="347133"/>
            <a:ext cx="8500532" cy="620606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/>
              <a:t>Set Associative Caches</a:t>
            </a:r>
          </a:p>
          <a:p>
            <a:r>
              <a:rPr lang="en-US" sz="2000" dirty="0" smtClean="0"/>
              <a:t>These offer a compromise between the </a:t>
            </a:r>
            <a:r>
              <a:rPr lang="en-US" sz="2000" i="1" dirty="0" smtClean="0">
                <a:solidFill>
                  <a:srgbClr val="0000FF"/>
                </a:solidFill>
              </a:rPr>
              <a:t>flexibility</a:t>
            </a:r>
            <a:r>
              <a:rPr lang="en-US" sz="2000" dirty="0" smtClean="0"/>
              <a:t> and </a:t>
            </a:r>
            <a:r>
              <a:rPr lang="en-US" sz="2000" i="1" dirty="0" smtClean="0">
                <a:solidFill>
                  <a:srgbClr val="0000FF"/>
                </a:solidFill>
              </a:rPr>
              <a:t>performance</a:t>
            </a:r>
            <a:r>
              <a:rPr lang="en-US" sz="2000" dirty="0" smtClean="0"/>
              <a:t> offered by a fully associative cache, and the </a:t>
            </a:r>
            <a:r>
              <a:rPr lang="en-US" sz="2000" i="1" dirty="0" smtClean="0">
                <a:solidFill>
                  <a:srgbClr val="0000FF"/>
                </a:solidFill>
              </a:rPr>
              <a:t>simplicity</a:t>
            </a:r>
            <a:r>
              <a:rPr lang="en-US" sz="2000" dirty="0" smtClean="0"/>
              <a:t> of a</a:t>
            </a:r>
            <a:r>
              <a:rPr lang="en-US" sz="2000" dirty="0" smtClean="0">
                <a:solidFill>
                  <a:srgbClr val="C00000"/>
                </a:solidFill>
              </a:rPr>
              <a:t> direct mapped cache</a:t>
            </a:r>
            <a:r>
              <a:rPr lang="en-US" sz="2000" dirty="0" smtClean="0"/>
              <a:t>.</a:t>
            </a:r>
          </a:p>
          <a:p>
            <a:pPr fontAlgn="base"/>
            <a:endParaRPr lang="en-CA" sz="2000" dirty="0" smtClean="0"/>
          </a:p>
          <a:p>
            <a:pPr fontAlgn="base"/>
            <a:r>
              <a:rPr lang="en-CA" sz="2000" dirty="0" smtClean="0"/>
              <a:t>With a </a:t>
            </a:r>
            <a:r>
              <a:rPr lang="en-CA" sz="2000" dirty="0" smtClean="0">
                <a:solidFill>
                  <a:srgbClr val="C00000"/>
                </a:solidFill>
              </a:rPr>
              <a:t>2 way</a:t>
            </a:r>
            <a:r>
              <a:rPr lang="en-CA" sz="2000" dirty="0" smtClean="0"/>
              <a:t> “</a:t>
            </a:r>
            <a:r>
              <a:rPr lang="en-CA" sz="2000" dirty="0" smtClean="0">
                <a:solidFill>
                  <a:srgbClr val="9933FF"/>
                </a:solidFill>
              </a:rPr>
              <a:t>set associative</a:t>
            </a:r>
            <a:r>
              <a:rPr lang="en-CA" sz="2000" dirty="0" smtClean="0"/>
              <a:t>” cache, each CPU address maps to </a:t>
            </a:r>
            <a:r>
              <a:rPr lang="en-CA" sz="2000" u="sng" dirty="0" smtClean="0">
                <a:solidFill>
                  <a:srgbClr val="C00000"/>
                </a:solidFill>
              </a:rPr>
              <a:t>two</a:t>
            </a:r>
            <a:r>
              <a:rPr lang="en-CA" sz="2000" dirty="0" smtClean="0"/>
              <a:t> possible </a:t>
            </a:r>
            <a:r>
              <a:rPr lang="en-CA" sz="2000" dirty="0" smtClean="0">
                <a:solidFill>
                  <a:srgbClr val="0000FF"/>
                </a:solidFill>
              </a:rPr>
              <a:t>lines</a:t>
            </a:r>
            <a:r>
              <a:rPr lang="en-CA" sz="2000" dirty="0" smtClean="0"/>
              <a:t> in the cache memory. A cache controller, finding that one of those </a:t>
            </a:r>
            <a:r>
              <a:rPr lang="en-CA" sz="2000" dirty="0" smtClean="0">
                <a:solidFill>
                  <a:srgbClr val="0000FF"/>
                </a:solidFill>
              </a:rPr>
              <a:t>lines</a:t>
            </a:r>
            <a:r>
              <a:rPr lang="en-CA" sz="2000" dirty="0" smtClean="0"/>
              <a:t> is currently occupied, could load new data into the </a:t>
            </a:r>
            <a:r>
              <a:rPr lang="en-CA" sz="2000" dirty="0" smtClean="0">
                <a:solidFill>
                  <a:srgbClr val="C00000"/>
                </a:solidFill>
              </a:rPr>
              <a:t>2</a:t>
            </a:r>
            <a:r>
              <a:rPr lang="en-CA" sz="2000" baseline="30000" dirty="0" smtClean="0">
                <a:solidFill>
                  <a:srgbClr val="C00000"/>
                </a:solidFill>
              </a:rPr>
              <a:t>nd</a:t>
            </a:r>
            <a:r>
              <a:rPr lang="en-CA" sz="2000" dirty="0" smtClean="0">
                <a:solidFill>
                  <a:srgbClr val="C00000"/>
                </a:solidFill>
              </a:rPr>
              <a:t> line </a:t>
            </a:r>
            <a:r>
              <a:rPr lang="en-CA" sz="2000" dirty="0" smtClean="0"/>
              <a:t>to </a:t>
            </a:r>
            <a:r>
              <a:rPr lang="en-CA" sz="2000" b="1" dirty="0" smtClean="0"/>
              <a:t>avoid</a:t>
            </a:r>
            <a:r>
              <a:rPr lang="en-CA" sz="2000" dirty="0" smtClean="0"/>
              <a:t> evicting the first, thus increasing subsequent hit rates and reducing the likelihood of cache thrashing. </a:t>
            </a:r>
            <a:endParaRPr lang="en-US" sz="2000" dirty="0" smtClean="0"/>
          </a:p>
          <a:p>
            <a:pPr fontAlgn="base"/>
            <a:endParaRPr lang="en-CA" sz="2000" dirty="0" smtClean="0"/>
          </a:p>
          <a:p>
            <a:pPr fontAlgn="base"/>
            <a:r>
              <a:rPr lang="en-CA" sz="2000" dirty="0" smtClean="0"/>
              <a:t>With a </a:t>
            </a:r>
            <a:r>
              <a:rPr lang="en-CA" sz="2000" dirty="0" smtClean="0">
                <a:solidFill>
                  <a:srgbClr val="C00000"/>
                </a:solidFill>
              </a:rPr>
              <a:t>4 way</a:t>
            </a:r>
            <a:r>
              <a:rPr lang="en-CA" sz="2000" dirty="0" smtClean="0"/>
              <a:t> “</a:t>
            </a:r>
            <a:r>
              <a:rPr lang="en-CA" sz="2000" dirty="0" smtClean="0">
                <a:solidFill>
                  <a:srgbClr val="9933FF"/>
                </a:solidFill>
              </a:rPr>
              <a:t>set associative</a:t>
            </a:r>
            <a:r>
              <a:rPr lang="en-CA" sz="2000" dirty="0" smtClean="0"/>
              <a:t>” cache, each CPU address maps to </a:t>
            </a:r>
            <a:r>
              <a:rPr lang="en-CA" sz="2000" u="sng" dirty="0" smtClean="0">
                <a:solidFill>
                  <a:srgbClr val="C00000"/>
                </a:solidFill>
              </a:rPr>
              <a:t>four</a:t>
            </a:r>
            <a:r>
              <a:rPr lang="en-CA" sz="2000" dirty="0" smtClean="0"/>
              <a:t> possible lines in the cache memory, further reducing the need to evict data and thrashing. In fact it could be designed as 4 separate direct mapped caches working together (see next slide).</a:t>
            </a:r>
            <a:endParaRPr lang="en-US" sz="2000" dirty="0" smtClean="0"/>
          </a:p>
          <a:p>
            <a:pPr fontAlgn="base"/>
            <a:endParaRPr lang="en-CA" sz="2000" dirty="0" smtClean="0"/>
          </a:p>
          <a:p>
            <a:pPr fontAlgn="base"/>
            <a:r>
              <a:rPr lang="en-CA" sz="2000" dirty="0" smtClean="0"/>
              <a:t>A “</a:t>
            </a:r>
            <a:r>
              <a:rPr lang="en-CA" sz="2000" dirty="0" smtClean="0">
                <a:solidFill>
                  <a:srgbClr val="C00000"/>
                </a:solidFill>
              </a:rPr>
              <a:t>direct mapped</a:t>
            </a:r>
            <a:r>
              <a:rPr lang="en-CA" sz="2000" dirty="0" smtClean="0"/>
              <a:t>” cache is thus a special case of a </a:t>
            </a:r>
            <a:r>
              <a:rPr lang="en-CA" sz="2000" dirty="0" smtClean="0">
                <a:solidFill>
                  <a:srgbClr val="C00000"/>
                </a:solidFill>
              </a:rPr>
              <a:t>1 way </a:t>
            </a:r>
            <a:r>
              <a:rPr lang="en-CA" sz="2000" dirty="0" smtClean="0"/>
              <a:t>set associative cache where data can only be loaded into precisely </a:t>
            </a:r>
            <a:r>
              <a:rPr lang="en-CA" sz="2000" dirty="0" smtClean="0">
                <a:solidFill>
                  <a:srgbClr val="C00000"/>
                </a:solidFill>
              </a:rPr>
              <a:t>1 line </a:t>
            </a:r>
            <a:r>
              <a:rPr lang="en-CA" sz="2000" dirty="0" smtClean="0"/>
              <a:t>in the cache.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7148"/>
            <a:ext cx="8229600" cy="5229016"/>
          </a:xfrm>
        </p:spPr>
        <p:txBody>
          <a:bodyPr>
            <a:noAutofit/>
          </a:bodyPr>
          <a:lstStyle/>
          <a:p>
            <a:r>
              <a:rPr lang="en-CA" sz="1800" dirty="0" smtClean="0"/>
              <a:t>For this reason most fast CPUs/cores have some kind of cache memory that will provide a high speed “</a:t>
            </a:r>
            <a:r>
              <a:rPr lang="en-CA" sz="1800" dirty="0" smtClean="0">
                <a:solidFill>
                  <a:srgbClr val="C00000"/>
                </a:solidFill>
              </a:rPr>
              <a:t>copy</a:t>
            </a:r>
            <a:r>
              <a:rPr lang="en-CA" sz="1800" dirty="0" smtClean="0"/>
              <a:t>” of the most recently accessed dram data. </a:t>
            </a:r>
          </a:p>
          <a:p>
            <a:r>
              <a:rPr lang="en-CA" sz="1800" dirty="0" smtClean="0"/>
              <a:t>That is, when the CPU accesses an address in Dram (</a:t>
            </a:r>
            <a:r>
              <a:rPr lang="en-CA" sz="1800" i="1" dirty="0" smtClean="0"/>
              <a:t>which will be slow</a:t>
            </a:r>
            <a:r>
              <a:rPr lang="en-CA" sz="1800" dirty="0" smtClean="0"/>
              <a:t>), a copy of that data will also be stored in the cache memory if </a:t>
            </a:r>
            <a:r>
              <a:rPr lang="en-CA" sz="1800" dirty="0"/>
              <a:t>needed </a:t>
            </a:r>
            <a:r>
              <a:rPr lang="en-CA" sz="1800" dirty="0" smtClean="0"/>
              <a:t>again in the future. </a:t>
            </a:r>
          </a:p>
          <a:p>
            <a:r>
              <a:rPr lang="en-CA" sz="1800" dirty="0" smtClean="0"/>
              <a:t>Our 68k processor is limited to 25MHz because, without a cache, this is the maximum speed the processor could run from Dram </a:t>
            </a:r>
            <a:r>
              <a:rPr lang="en-CA" sz="1800" b="1" dirty="0" smtClean="0"/>
              <a:t>without</a:t>
            </a:r>
            <a:r>
              <a:rPr lang="en-CA" sz="1800" dirty="0" smtClean="0"/>
              <a:t> incurring wait states.</a:t>
            </a:r>
          </a:p>
          <a:p>
            <a:endParaRPr lang="en-US" sz="18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1136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The Need for CPU Caches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607" y="2889847"/>
            <a:ext cx="8031530" cy="3743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1239" y="5447741"/>
            <a:ext cx="326078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Used on many advanced CPUs: ARM, x86 etc. Still more complex than </a:t>
            </a:r>
            <a:r>
              <a:rPr lang="en-US" i="1" dirty="0" smtClean="0">
                <a:solidFill>
                  <a:srgbClr val="0000FF"/>
                </a:solidFill>
              </a:rPr>
              <a:t>Direct Mapped</a:t>
            </a:r>
            <a:r>
              <a:rPr lang="en-US" dirty="0" smtClean="0"/>
              <a:t>, but simpler than </a:t>
            </a:r>
            <a:r>
              <a:rPr lang="en-US" i="1" dirty="0" smtClean="0">
                <a:solidFill>
                  <a:srgbClr val="0000FF"/>
                </a:solidFill>
              </a:rPr>
              <a:t>Fully associative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11" name="TextBox 510"/>
          <p:cNvSpPr txBox="1"/>
          <p:nvPr/>
        </p:nvSpPr>
        <p:spPr>
          <a:xfrm>
            <a:off x="2692400" y="347134"/>
            <a:ext cx="5398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b="1" dirty="0" smtClean="0">
                <a:solidFill>
                  <a:prstClr val="black"/>
                </a:solidFill>
              </a:rPr>
              <a:t>A 4-Way Set Associative Cache: </a:t>
            </a:r>
            <a:r>
              <a:rPr lang="en-US" sz="1400" b="1" dirty="0" smtClean="0">
                <a:solidFill>
                  <a:srgbClr val="0000FF"/>
                </a:solidFill>
              </a:rPr>
              <a:t>4 Sets </a:t>
            </a:r>
            <a:r>
              <a:rPr lang="en-US" sz="1400" b="1" dirty="0" smtClean="0"/>
              <a:t>x </a:t>
            </a:r>
            <a:r>
              <a:rPr lang="en-US" sz="1400" b="1" dirty="0" smtClean="0">
                <a:solidFill>
                  <a:srgbClr val="0000FF"/>
                </a:solidFill>
              </a:rPr>
              <a:t>32 Lines </a:t>
            </a:r>
            <a:r>
              <a:rPr lang="en-US" sz="1400" b="1" dirty="0" smtClean="0"/>
              <a:t>x</a:t>
            </a:r>
            <a:r>
              <a:rPr lang="en-US" sz="1400" b="1" dirty="0" smtClean="0">
                <a:solidFill>
                  <a:srgbClr val="0000FF"/>
                </a:solidFill>
              </a:rPr>
              <a:t> 8 Words </a:t>
            </a:r>
            <a:r>
              <a:rPr lang="en-US" sz="1400" b="1" dirty="0" smtClean="0"/>
              <a:t> =</a:t>
            </a:r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</a:rPr>
              <a:t>2 K Bytes</a:t>
            </a:r>
          </a:p>
        </p:txBody>
      </p:sp>
      <p:grpSp>
        <p:nvGrpSpPr>
          <p:cNvPr id="449" name="Group 448"/>
          <p:cNvGrpSpPr/>
          <p:nvPr/>
        </p:nvGrpSpPr>
        <p:grpSpPr>
          <a:xfrm>
            <a:off x="284295" y="320116"/>
            <a:ext cx="8721781" cy="6169636"/>
            <a:chOff x="284295" y="320116"/>
            <a:chExt cx="8721781" cy="6169636"/>
          </a:xfrm>
        </p:grpSpPr>
        <p:cxnSp>
          <p:nvCxnSpPr>
            <p:cNvPr id="751" name="Straight Connector 750"/>
            <p:cNvCxnSpPr/>
            <p:nvPr/>
          </p:nvCxnSpPr>
          <p:spPr>
            <a:xfrm>
              <a:off x="4079022" y="2589909"/>
              <a:ext cx="0" cy="2091366"/>
            </a:xfrm>
            <a:prstGeom prst="line">
              <a:avLst/>
            </a:prstGeom>
            <a:ln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Straight Connector 751"/>
            <p:cNvCxnSpPr/>
            <p:nvPr/>
          </p:nvCxnSpPr>
          <p:spPr>
            <a:xfrm>
              <a:off x="5758224" y="2578415"/>
              <a:ext cx="0" cy="2091366"/>
            </a:xfrm>
            <a:prstGeom prst="line">
              <a:avLst/>
            </a:prstGeom>
            <a:ln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Connector 752"/>
            <p:cNvCxnSpPr/>
            <p:nvPr/>
          </p:nvCxnSpPr>
          <p:spPr>
            <a:xfrm>
              <a:off x="7480556" y="2584173"/>
              <a:ext cx="0" cy="2091366"/>
            </a:xfrm>
            <a:prstGeom prst="line">
              <a:avLst/>
            </a:prstGeom>
            <a:ln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6" name="Group 427"/>
            <p:cNvGrpSpPr/>
            <p:nvPr/>
          </p:nvGrpSpPr>
          <p:grpSpPr>
            <a:xfrm flipH="1">
              <a:off x="7011143" y="5299234"/>
              <a:ext cx="1424593" cy="304115"/>
              <a:chOff x="3724362" y="5926667"/>
              <a:chExt cx="1167265" cy="304115"/>
            </a:xfrm>
          </p:grpSpPr>
          <p:cxnSp>
            <p:nvCxnSpPr>
              <p:cNvPr id="737" name="Straight Connector 736"/>
              <p:cNvCxnSpPr/>
              <p:nvPr/>
            </p:nvCxnSpPr>
            <p:spPr>
              <a:xfrm>
                <a:off x="4887463" y="5926667"/>
                <a:ext cx="0" cy="304115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8" name="Straight Connector 737"/>
              <p:cNvCxnSpPr/>
              <p:nvPr/>
            </p:nvCxnSpPr>
            <p:spPr>
              <a:xfrm>
                <a:off x="3724362" y="5929334"/>
                <a:ext cx="116726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7" name="Group 421"/>
            <p:cNvGrpSpPr/>
            <p:nvPr/>
          </p:nvGrpSpPr>
          <p:grpSpPr>
            <a:xfrm flipH="1">
              <a:off x="6505531" y="5187357"/>
              <a:ext cx="232788" cy="415992"/>
              <a:chOff x="5032176" y="5662390"/>
              <a:chExt cx="225283" cy="415992"/>
            </a:xfrm>
          </p:grpSpPr>
          <p:cxnSp>
            <p:nvCxnSpPr>
              <p:cNvPr id="735" name="Straight Connector 734"/>
              <p:cNvCxnSpPr/>
              <p:nvPr/>
            </p:nvCxnSpPr>
            <p:spPr>
              <a:xfrm>
                <a:off x="5257459" y="5662390"/>
                <a:ext cx="0" cy="415992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6" name="Straight Connector 735"/>
              <p:cNvCxnSpPr/>
              <p:nvPr/>
            </p:nvCxnSpPr>
            <p:spPr>
              <a:xfrm>
                <a:off x="5032176" y="5665057"/>
                <a:ext cx="21921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8" name="Group 420"/>
            <p:cNvGrpSpPr/>
            <p:nvPr/>
          </p:nvGrpSpPr>
          <p:grpSpPr>
            <a:xfrm>
              <a:off x="5042414" y="5188238"/>
              <a:ext cx="219210" cy="415992"/>
              <a:chOff x="5042414" y="5662390"/>
              <a:chExt cx="219210" cy="415992"/>
            </a:xfrm>
          </p:grpSpPr>
          <p:cxnSp>
            <p:nvCxnSpPr>
              <p:cNvPr id="733" name="Straight Connector 732"/>
              <p:cNvCxnSpPr/>
              <p:nvPr/>
            </p:nvCxnSpPr>
            <p:spPr>
              <a:xfrm>
                <a:off x="5257459" y="5662390"/>
                <a:ext cx="0" cy="415992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Straight Connector 733"/>
              <p:cNvCxnSpPr/>
              <p:nvPr/>
            </p:nvCxnSpPr>
            <p:spPr>
              <a:xfrm>
                <a:off x="5042414" y="5665057"/>
                <a:ext cx="21921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9" name="Straight Connector 378"/>
            <p:cNvCxnSpPr/>
            <p:nvPr/>
          </p:nvCxnSpPr>
          <p:spPr>
            <a:xfrm>
              <a:off x="4735063" y="5300115"/>
              <a:ext cx="0" cy="304115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"/>
            <p:cNvCxnSpPr/>
            <p:nvPr/>
          </p:nvCxnSpPr>
          <p:spPr>
            <a:xfrm>
              <a:off x="2800806" y="3914659"/>
              <a:ext cx="0" cy="3740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Rectangle 4"/>
            <p:cNvSpPr/>
            <p:nvPr/>
          </p:nvSpPr>
          <p:spPr>
            <a:xfrm>
              <a:off x="323108" y="758359"/>
              <a:ext cx="1913467" cy="27093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5"/>
            <p:cNvSpPr/>
            <p:nvPr/>
          </p:nvSpPr>
          <p:spPr>
            <a:xfrm>
              <a:off x="309693" y="737629"/>
              <a:ext cx="1913467" cy="27093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3" name="Straight Connector 6"/>
            <p:cNvCxnSpPr/>
            <p:nvPr/>
          </p:nvCxnSpPr>
          <p:spPr>
            <a:xfrm>
              <a:off x="1842158" y="737628"/>
              <a:ext cx="0" cy="270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7"/>
            <p:cNvCxnSpPr/>
            <p:nvPr/>
          </p:nvCxnSpPr>
          <p:spPr>
            <a:xfrm>
              <a:off x="1376490" y="746095"/>
              <a:ext cx="0" cy="270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5" name="Group 8"/>
            <p:cNvGrpSpPr/>
            <p:nvPr/>
          </p:nvGrpSpPr>
          <p:grpSpPr>
            <a:xfrm>
              <a:off x="284295" y="507266"/>
              <a:ext cx="2041682" cy="253917"/>
              <a:chOff x="1901378" y="1039048"/>
              <a:chExt cx="2041682" cy="253917"/>
            </a:xfrm>
          </p:grpSpPr>
          <p:sp>
            <p:nvSpPr>
              <p:cNvPr id="730" name="TextBox 9"/>
              <p:cNvSpPr txBox="1"/>
              <p:nvPr/>
            </p:nvSpPr>
            <p:spPr>
              <a:xfrm>
                <a:off x="3409659" y="1039049"/>
                <a:ext cx="53340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 3 2 1 </a:t>
                </a:r>
                <a:endParaRPr lang="en-US" sz="1050" dirty="0"/>
              </a:p>
            </p:txBody>
          </p:sp>
          <p:sp>
            <p:nvSpPr>
              <p:cNvPr id="731" name="TextBox 10"/>
              <p:cNvSpPr txBox="1"/>
              <p:nvPr/>
            </p:nvSpPr>
            <p:spPr>
              <a:xfrm>
                <a:off x="2934311" y="1039049"/>
                <a:ext cx="64346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8 . . . . 4</a:t>
                </a:r>
                <a:endParaRPr lang="en-US" sz="1050" dirty="0"/>
              </a:p>
            </p:txBody>
          </p:sp>
          <p:sp>
            <p:nvSpPr>
              <p:cNvPr id="732" name="TextBox 11"/>
              <p:cNvSpPr txBox="1"/>
              <p:nvPr/>
            </p:nvSpPr>
            <p:spPr>
              <a:xfrm>
                <a:off x="1901378" y="1039048"/>
                <a:ext cx="118533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31 30 29   . . . . . 9</a:t>
                </a:r>
                <a:endParaRPr lang="en-US" sz="1050" dirty="0"/>
              </a:p>
            </p:txBody>
          </p:sp>
        </p:grpSp>
        <p:sp>
          <p:nvSpPr>
            <p:cNvPr id="386" name="TextBox 385"/>
            <p:cNvSpPr txBox="1"/>
            <p:nvPr/>
          </p:nvSpPr>
          <p:spPr>
            <a:xfrm>
              <a:off x="394154" y="320116"/>
              <a:ext cx="11689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CPU Address Bus</a:t>
              </a:r>
              <a:endParaRPr lang="en-US" sz="1100" b="1" dirty="0"/>
            </a:p>
          </p:txBody>
        </p:sp>
        <p:sp>
          <p:nvSpPr>
            <p:cNvPr id="387" name="TextBox 386"/>
            <p:cNvSpPr txBox="1"/>
            <p:nvPr/>
          </p:nvSpPr>
          <p:spPr>
            <a:xfrm>
              <a:off x="2234784" y="1705789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V</a:t>
              </a:r>
              <a:endParaRPr lang="en-US" sz="1000" dirty="0"/>
            </a:p>
          </p:txBody>
        </p:sp>
        <p:sp>
          <p:nvSpPr>
            <p:cNvPr id="388" name="TextBox 387"/>
            <p:cNvSpPr txBox="1"/>
            <p:nvPr/>
          </p:nvSpPr>
          <p:spPr>
            <a:xfrm>
              <a:off x="1806313" y="757009"/>
              <a:ext cx="4748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Word </a:t>
              </a:r>
              <a:endParaRPr lang="en-US" sz="900" dirty="0"/>
            </a:p>
          </p:txBody>
        </p:sp>
        <p:sp>
          <p:nvSpPr>
            <p:cNvPr id="389" name="TextBox 388"/>
            <p:cNvSpPr txBox="1"/>
            <p:nvPr/>
          </p:nvSpPr>
          <p:spPr>
            <a:xfrm>
              <a:off x="1719997" y="1699142"/>
              <a:ext cx="471603" cy="1769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Index</a:t>
              </a:r>
              <a:endParaRPr lang="en-US" sz="950" dirty="0" smtClean="0"/>
            </a:p>
            <a:p>
              <a:pPr algn="ctr"/>
              <a:r>
                <a:rPr lang="en-US" sz="200" dirty="0" smtClean="0"/>
                <a:t/>
              </a:r>
              <a:br>
                <a:rPr lang="en-US" sz="200" dirty="0" smtClean="0"/>
              </a:br>
              <a:r>
                <a:rPr lang="en-US" sz="950" dirty="0" smtClean="0"/>
                <a:t>0</a:t>
              </a:r>
            </a:p>
            <a:p>
              <a:pPr algn="ctr"/>
              <a:r>
                <a:rPr lang="en-US" sz="950" dirty="0" smtClean="0"/>
                <a:t>1</a:t>
              </a:r>
            </a:p>
            <a:p>
              <a:pPr algn="ctr"/>
              <a:r>
                <a:rPr lang="en-US" sz="950" dirty="0" smtClean="0"/>
                <a:t>2</a:t>
              </a:r>
            </a:p>
            <a:p>
              <a:pPr algn="ctr"/>
              <a:r>
                <a:rPr lang="en-US" sz="950" dirty="0" smtClean="0"/>
                <a:t>. . .</a:t>
              </a:r>
              <a:br>
                <a:rPr lang="en-US" sz="950" dirty="0" smtClean="0"/>
              </a:br>
              <a:r>
                <a:rPr lang="en-US" sz="950" dirty="0" smtClean="0"/>
                <a:t>. . .</a:t>
              </a:r>
              <a:br>
                <a:rPr lang="en-US" sz="950" dirty="0" smtClean="0"/>
              </a:br>
              <a:r>
                <a:rPr lang="en-US" sz="950" dirty="0" smtClean="0"/>
                <a:t>. . .</a:t>
              </a:r>
            </a:p>
            <a:p>
              <a:pPr algn="ctr"/>
              <a:r>
                <a:rPr lang="en-US" sz="950" dirty="0" smtClean="0"/>
                <a:t>. . .</a:t>
              </a:r>
            </a:p>
            <a:p>
              <a:pPr algn="ctr"/>
              <a:r>
                <a:rPr lang="en-US" sz="950" dirty="0" smtClean="0"/>
                <a:t>29</a:t>
              </a:r>
              <a:br>
                <a:rPr lang="en-US" sz="950" dirty="0" smtClean="0"/>
              </a:br>
              <a:r>
                <a:rPr lang="en-US" sz="950" dirty="0" smtClean="0"/>
                <a:t>30</a:t>
              </a:r>
              <a:br>
                <a:rPr lang="en-US" sz="950" dirty="0" smtClean="0"/>
              </a:br>
              <a:r>
                <a:rPr lang="en-US" sz="950" dirty="0" smtClean="0"/>
                <a:t>31</a:t>
              </a:r>
              <a:endParaRPr lang="en-US" sz="950" dirty="0"/>
            </a:p>
          </p:txBody>
        </p:sp>
        <p:grpSp>
          <p:nvGrpSpPr>
            <p:cNvPr id="390" name="Group 17"/>
            <p:cNvGrpSpPr/>
            <p:nvPr/>
          </p:nvGrpSpPr>
          <p:grpSpPr>
            <a:xfrm>
              <a:off x="1546710" y="1020665"/>
              <a:ext cx="336590" cy="161583"/>
              <a:chOff x="8111794" y="1272338"/>
              <a:chExt cx="336590" cy="161583"/>
            </a:xfrm>
          </p:grpSpPr>
          <p:sp>
            <p:nvSpPr>
              <p:cNvPr id="728" name="TextBox 18"/>
              <p:cNvSpPr txBox="1"/>
              <p:nvPr/>
            </p:nvSpPr>
            <p:spPr>
              <a:xfrm>
                <a:off x="8240820" y="1272338"/>
                <a:ext cx="20756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dirty="0" smtClean="0"/>
                  <a:t> 5</a:t>
                </a:r>
                <a:endParaRPr lang="en-US" sz="1050" dirty="0"/>
              </a:p>
            </p:txBody>
          </p:sp>
          <p:cxnSp>
            <p:nvCxnSpPr>
              <p:cNvPr id="729" name="Straight Connector 19"/>
              <p:cNvCxnSpPr/>
              <p:nvPr/>
            </p:nvCxnSpPr>
            <p:spPr>
              <a:xfrm>
                <a:off x="8111794" y="1349585"/>
                <a:ext cx="134635" cy="693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1" name="Straight Connector 390"/>
            <p:cNvCxnSpPr/>
            <p:nvPr/>
          </p:nvCxnSpPr>
          <p:spPr>
            <a:xfrm>
              <a:off x="880211" y="1024622"/>
              <a:ext cx="0" cy="39283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2" name="Group 24"/>
            <p:cNvGrpSpPr/>
            <p:nvPr/>
          </p:nvGrpSpPr>
          <p:grpSpPr>
            <a:xfrm>
              <a:off x="812968" y="1021606"/>
              <a:ext cx="336590" cy="161583"/>
              <a:chOff x="8111794" y="1272338"/>
              <a:chExt cx="336590" cy="161583"/>
            </a:xfrm>
          </p:grpSpPr>
          <p:sp>
            <p:nvSpPr>
              <p:cNvPr id="726" name="TextBox 25"/>
              <p:cNvSpPr txBox="1"/>
              <p:nvPr/>
            </p:nvSpPr>
            <p:spPr>
              <a:xfrm>
                <a:off x="8240820" y="1272338"/>
                <a:ext cx="20756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dirty="0" smtClean="0"/>
                  <a:t> 23</a:t>
                </a:r>
                <a:endParaRPr lang="en-US" sz="1050" dirty="0"/>
              </a:p>
            </p:txBody>
          </p:sp>
          <p:cxnSp>
            <p:nvCxnSpPr>
              <p:cNvPr id="727" name="Straight Connector 26"/>
              <p:cNvCxnSpPr/>
              <p:nvPr/>
            </p:nvCxnSpPr>
            <p:spPr>
              <a:xfrm>
                <a:off x="8111794" y="1349585"/>
                <a:ext cx="134635" cy="693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3" name="Oval 392"/>
            <p:cNvSpPr/>
            <p:nvPr/>
          </p:nvSpPr>
          <p:spPr>
            <a:xfrm>
              <a:off x="2699829" y="3737021"/>
              <a:ext cx="190734" cy="18512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=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pic>
          <p:nvPicPr>
            <p:cNvPr id="394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b="9153"/>
            <a:stretch>
              <a:fillRect/>
            </a:stretch>
          </p:blipFill>
          <p:spPr bwMode="auto">
            <a:xfrm>
              <a:off x="2621654" y="4196478"/>
              <a:ext cx="252734" cy="2046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</p:pic>
        <p:grpSp>
          <p:nvGrpSpPr>
            <p:cNvPr id="395" name="Group 30"/>
            <p:cNvGrpSpPr/>
            <p:nvPr/>
          </p:nvGrpSpPr>
          <p:grpSpPr>
            <a:xfrm flipH="1">
              <a:off x="2371246" y="4049540"/>
              <a:ext cx="366948" cy="152879"/>
              <a:chOff x="2902583" y="4650690"/>
              <a:chExt cx="249431" cy="144908"/>
            </a:xfrm>
          </p:grpSpPr>
          <p:cxnSp>
            <p:nvCxnSpPr>
              <p:cNvPr id="724" name="Straight Connector 31"/>
              <p:cNvCxnSpPr/>
              <p:nvPr/>
            </p:nvCxnSpPr>
            <p:spPr>
              <a:xfrm>
                <a:off x="2902583" y="4650690"/>
                <a:ext cx="0" cy="1449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Straight Connector 32"/>
              <p:cNvCxnSpPr/>
              <p:nvPr/>
            </p:nvCxnSpPr>
            <p:spPr>
              <a:xfrm>
                <a:off x="2904938" y="4652337"/>
                <a:ext cx="2470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6" name="Straight Connector 395"/>
            <p:cNvCxnSpPr/>
            <p:nvPr/>
          </p:nvCxnSpPr>
          <p:spPr>
            <a:xfrm>
              <a:off x="2748969" y="4401178"/>
              <a:ext cx="0" cy="280415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>
              <a:off x="2373942" y="2584151"/>
              <a:ext cx="0" cy="2091366"/>
            </a:xfrm>
            <a:prstGeom prst="line">
              <a:avLst/>
            </a:prstGeom>
            <a:ln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>
              <a:endCxn id="393" idx="0"/>
            </p:cNvCxnSpPr>
            <p:nvPr/>
          </p:nvCxnSpPr>
          <p:spPr>
            <a:xfrm flipH="1">
              <a:off x="2795196" y="2715252"/>
              <a:ext cx="334" cy="1021769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>
              <a:off x="880533" y="4955649"/>
              <a:ext cx="679873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" name="TextBox 399"/>
            <p:cNvSpPr txBox="1"/>
            <p:nvPr/>
          </p:nvSpPr>
          <p:spPr>
            <a:xfrm>
              <a:off x="943524" y="4716111"/>
              <a:ext cx="369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Tag</a:t>
              </a:r>
              <a:endParaRPr lang="en-US" sz="1000" dirty="0"/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2584457" y="4638767"/>
              <a:ext cx="5196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rgbClr val="C00000"/>
                  </a:solidFill>
                </a:rPr>
                <a:t>Hit [0]</a:t>
              </a:r>
              <a:endParaRPr lang="en-US" sz="10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402" name="Group 51"/>
            <p:cNvGrpSpPr/>
            <p:nvPr/>
          </p:nvGrpSpPr>
          <p:grpSpPr>
            <a:xfrm>
              <a:off x="2483063" y="1932333"/>
              <a:ext cx="437938" cy="1468643"/>
              <a:chOff x="6638306" y="1129008"/>
              <a:chExt cx="552203" cy="1468643"/>
            </a:xfrm>
          </p:grpSpPr>
          <p:sp>
            <p:nvSpPr>
              <p:cNvPr id="711" name="Rectangle 710"/>
              <p:cNvSpPr/>
              <p:nvPr/>
            </p:nvSpPr>
            <p:spPr>
              <a:xfrm>
                <a:off x="6662057" y="1142423"/>
                <a:ext cx="528452" cy="145522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2" name="Rectangle 711"/>
              <p:cNvSpPr/>
              <p:nvPr/>
            </p:nvSpPr>
            <p:spPr>
              <a:xfrm>
                <a:off x="6638306" y="1129008"/>
                <a:ext cx="528452" cy="145522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3" name="Straight Connector 712"/>
              <p:cNvCxnSpPr/>
              <p:nvPr/>
            </p:nvCxnSpPr>
            <p:spPr>
              <a:xfrm>
                <a:off x="6640416" y="1129009"/>
                <a:ext cx="0" cy="1456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4" name="Group 141"/>
              <p:cNvGrpSpPr/>
              <p:nvPr/>
            </p:nvGrpSpPr>
            <p:grpSpPr>
              <a:xfrm>
                <a:off x="6638306" y="1273045"/>
                <a:ext cx="546264" cy="1165926"/>
                <a:chOff x="6497608" y="1273045"/>
                <a:chExt cx="1692208" cy="1165926"/>
              </a:xfrm>
            </p:grpSpPr>
            <p:cxnSp>
              <p:nvCxnSpPr>
                <p:cNvPr id="715" name="Straight Connector 56"/>
                <p:cNvCxnSpPr/>
                <p:nvPr/>
              </p:nvCxnSpPr>
              <p:spPr>
                <a:xfrm>
                  <a:off x="6504949" y="127304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6" name="Straight Connector 57"/>
                <p:cNvCxnSpPr/>
                <p:nvPr/>
              </p:nvCxnSpPr>
              <p:spPr>
                <a:xfrm>
                  <a:off x="6504943" y="141983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7" name="Straight Connector 716"/>
                <p:cNvCxnSpPr/>
                <p:nvPr/>
              </p:nvCxnSpPr>
              <p:spPr>
                <a:xfrm>
                  <a:off x="6502294" y="156102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8" name="Straight Connector 59"/>
                <p:cNvCxnSpPr/>
                <p:nvPr/>
              </p:nvCxnSpPr>
              <p:spPr>
                <a:xfrm>
                  <a:off x="6502288" y="170781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9" name="Straight Connector 718"/>
                <p:cNvCxnSpPr/>
                <p:nvPr/>
              </p:nvCxnSpPr>
              <p:spPr>
                <a:xfrm>
                  <a:off x="6500269" y="185741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0" name="Straight Connector 719"/>
                <p:cNvCxnSpPr/>
                <p:nvPr/>
              </p:nvCxnSpPr>
              <p:spPr>
                <a:xfrm>
                  <a:off x="6500263" y="199859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1" name="Straight Connector 720"/>
                <p:cNvCxnSpPr/>
                <p:nvPr/>
              </p:nvCxnSpPr>
              <p:spPr>
                <a:xfrm>
                  <a:off x="6497614" y="21453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2" name="Straight Connector 721"/>
                <p:cNvCxnSpPr/>
                <p:nvPr/>
              </p:nvCxnSpPr>
              <p:spPr>
                <a:xfrm>
                  <a:off x="6497608" y="22977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3" name="Straight Connector 722"/>
                <p:cNvCxnSpPr/>
                <p:nvPr/>
              </p:nvCxnSpPr>
              <p:spPr>
                <a:xfrm>
                  <a:off x="6504148" y="243897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03" name="Group 79"/>
            <p:cNvGrpSpPr/>
            <p:nvPr/>
          </p:nvGrpSpPr>
          <p:grpSpPr>
            <a:xfrm>
              <a:off x="2293887" y="1927823"/>
              <a:ext cx="160495" cy="1468643"/>
              <a:chOff x="7974103" y="978587"/>
              <a:chExt cx="160495" cy="1468643"/>
            </a:xfrm>
          </p:grpSpPr>
          <p:sp>
            <p:nvSpPr>
              <p:cNvPr id="698" name="Rectangle 697"/>
              <p:cNvSpPr/>
              <p:nvPr/>
            </p:nvSpPr>
            <p:spPr>
              <a:xfrm>
                <a:off x="8002178" y="992002"/>
                <a:ext cx="132420" cy="145522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9" name="Rectangle 81"/>
              <p:cNvSpPr/>
              <p:nvPr/>
            </p:nvSpPr>
            <p:spPr>
              <a:xfrm>
                <a:off x="7981445" y="978587"/>
                <a:ext cx="135339" cy="145522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0" name="Straight Connector 699"/>
              <p:cNvCxnSpPr/>
              <p:nvPr/>
            </p:nvCxnSpPr>
            <p:spPr>
              <a:xfrm>
                <a:off x="8116914" y="978588"/>
                <a:ext cx="0" cy="1456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01" name="Group 163"/>
              <p:cNvGrpSpPr/>
              <p:nvPr/>
            </p:nvGrpSpPr>
            <p:grpSpPr>
              <a:xfrm>
                <a:off x="7974103" y="1122624"/>
                <a:ext cx="142681" cy="1165926"/>
                <a:chOff x="6497608" y="1273045"/>
                <a:chExt cx="1692208" cy="1165926"/>
              </a:xfrm>
            </p:grpSpPr>
            <p:cxnSp>
              <p:nvCxnSpPr>
                <p:cNvPr id="702" name="Straight Connector 701"/>
                <p:cNvCxnSpPr/>
                <p:nvPr/>
              </p:nvCxnSpPr>
              <p:spPr>
                <a:xfrm>
                  <a:off x="6504949" y="127304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3" name="Straight Connector 702"/>
                <p:cNvCxnSpPr/>
                <p:nvPr/>
              </p:nvCxnSpPr>
              <p:spPr>
                <a:xfrm>
                  <a:off x="6504943" y="141983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4" name="Straight Connector 703"/>
                <p:cNvCxnSpPr/>
                <p:nvPr/>
              </p:nvCxnSpPr>
              <p:spPr>
                <a:xfrm>
                  <a:off x="6502294" y="156102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5" name="Straight Connector 704"/>
                <p:cNvCxnSpPr/>
                <p:nvPr/>
              </p:nvCxnSpPr>
              <p:spPr>
                <a:xfrm>
                  <a:off x="6502288" y="170781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6" name="Straight Connector 705"/>
                <p:cNvCxnSpPr/>
                <p:nvPr/>
              </p:nvCxnSpPr>
              <p:spPr>
                <a:xfrm>
                  <a:off x="6500269" y="185741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7" name="Straight Connector 706"/>
                <p:cNvCxnSpPr/>
                <p:nvPr/>
              </p:nvCxnSpPr>
              <p:spPr>
                <a:xfrm>
                  <a:off x="6500263" y="199859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8" name="Straight Connector 707"/>
                <p:cNvCxnSpPr/>
                <p:nvPr/>
              </p:nvCxnSpPr>
              <p:spPr>
                <a:xfrm>
                  <a:off x="6497614" y="21453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9" name="Straight Connector 708"/>
                <p:cNvCxnSpPr/>
                <p:nvPr/>
              </p:nvCxnSpPr>
              <p:spPr>
                <a:xfrm>
                  <a:off x="6497608" y="22977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0" name="Straight Connector 709"/>
                <p:cNvCxnSpPr/>
                <p:nvPr/>
              </p:nvCxnSpPr>
              <p:spPr>
                <a:xfrm>
                  <a:off x="6504148" y="243897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04" name="TextBox 403"/>
            <p:cNvSpPr txBox="1"/>
            <p:nvPr/>
          </p:nvSpPr>
          <p:spPr>
            <a:xfrm>
              <a:off x="2511850" y="1695346"/>
              <a:ext cx="369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Tag</a:t>
              </a:r>
              <a:endParaRPr lang="en-US" sz="1000" dirty="0"/>
            </a:p>
          </p:txBody>
        </p:sp>
        <p:grpSp>
          <p:nvGrpSpPr>
            <p:cNvPr id="405" name="Group 129"/>
            <p:cNvGrpSpPr/>
            <p:nvPr/>
          </p:nvGrpSpPr>
          <p:grpSpPr>
            <a:xfrm>
              <a:off x="2954299" y="1707774"/>
              <a:ext cx="762568" cy="3592341"/>
              <a:chOff x="4359819" y="2190393"/>
              <a:chExt cx="2753503" cy="3592341"/>
            </a:xfrm>
          </p:grpSpPr>
          <p:cxnSp>
            <p:nvCxnSpPr>
              <p:cNvPr id="675" name="Straight Connector 674"/>
              <p:cNvCxnSpPr/>
              <p:nvPr/>
            </p:nvCxnSpPr>
            <p:spPr>
              <a:xfrm>
                <a:off x="5749245" y="3275215"/>
                <a:ext cx="0" cy="2507519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6" name="Group 65"/>
              <p:cNvGrpSpPr/>
              <p:nvPr/>
            </p:nvGrpSpPr>
            <p:grpSpPr>
              <a:xfrm>
                <a:off x="4359819" y="2423414"/>
                <a:ext cx="2753503" cy="1468648"/>
                <a:chOff x="7888140" y="2850925"/>
                <a:chExt cx="1063682" cy="1468648"/>
              </a:xfrm>
              <a:solidFill>
                <a:schemeClr val="bg2">
                  <a:lumMod val="75000"/>
                </a:schemeClr>
              </a:solidFill>
            </p:grpSpPr>
            <p:sp>
              <p:nvSpPr>
                <p:cNvPr id="685" name="Rectangle 684"/>
                <p:cNvSpPr/>
                <p:nvPr/>
              </p:nvSpPr>
              <p:spPr>
                <a:xfrm>
                  <a:off x="7920847" y="2864345"/>
                  <a:ext cx="1030975" cy="145522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6" name="Rectangle 685"/>
                <p:cNvSpPr/>
                <p:nvPr/>
              </p:nvSpPr>
              <p:spPr>
                <a:xfrm>
                  <a:off x="7891157" y="2850930"/>
                  <a:ext cx="1049196" cy="145522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87" name="Straight Connector 686"/>
                <p:cNvCxnSpPr/>
                <p:nvPr/>
              </p:nvCxnSpPr>
              <p:spPr>
                <a:xfrm>
                  <a:off x="7894046" y="2850925"/>
                  <a:ext cx="0" cy="1456266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88" name="Group 159"/>
                <p:cNvGrpSpPr/>
                <p:nvPr/>
              </p:nvGrpSpPr>
              <p:grpSpPr>
                <a:xfrm>
                  <a:off x="7888140" y="2994967"/>
                  <a:ext cx="1058654" cy="1165926"/>
                  <a:chOff x="7256371" y="2994967"/>
                  <a:chExt cx="1692163" cy="1165926"/>
                </a:xfrm>
                <a:grpFill/>
              </p:grpSpPr>
              <p:cxnSp>
                <p:nvCxnSpPr>
                  <p:cNvPr id="689" name="Straight Connector 688"/>
                  <p:cNvCxnSpPr/>
                  <p:nvPr/>
                </p:nvCxnSpPr>
                <p:spPr>
                  <a:xfrm>
                    <a:off x="7259032" y="2994967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0" name="Straight Connector 689"/>
                  <p:cNvCxnSpPr/>
                  <p:nvPr/>
                </p:nvCxnSpPr>
                <p:spPr>
                  <a:xfrm>
                    <a:off x="7259026" y="3141757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1" name="Straight Connector 690"/>
                  <p:cNvCxnSpPr/>
                  <p:nvPr/>
                </p:nvCxnSpPr>
                <p:spPr>
                  <a:xfrm>
                    <a:off x="7256377" y="3282943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2" name="Straight Connector 73"/>
                  <p:cNvCxnSpPr/>
                  <p:nvPr/>
                </p:nvCxnSpPr>
                <p:spPr>
                  <a:xfrm>
                    <a:off x="7256371" y="3429733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3" name="Straight Connector 692"/>
                  <p:cNvCxnSpPr/>
                  <p:nvPr/>
                </p:nvCxnSpPr>
                <p:spPr>
                  <a:xfrm>
                    <a:off x="7263666" y="3579337"/>
                    <a:ext cx="1684868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4" name="Straight Connector 693"/>
                  <p:cNvCxnSpPr/>
                  <p:nvPr/>
                </p:nvCxnSpPr>
                <p:spPr>
                  <a:xfrm>
                    <a:off x="7263663" y="3720517"/>
                    <a:ext cx="1684869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5" name="Straight Connector 694"/>
                  <p:cNvCxnSpPr/>
                  <p:nvPr/>
                </p:nvCxnSpPr>
                <p:spPr>
                  <a:xfrm>
                    <a:off x="7261014" y="3867313"/>
                    <a:ext cx="1684869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6" name="Straight Connector 695"/>
                  <p:cNvCxnSpPr/>
                  <p:nvPr/>
                </p:nvCxnSpPr>
                <p:spPr>
                  <a:xfrm>
                    <a:off x="7261008" y="4019713"/>
                    <a:ext cx="1684869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7" name="Straight Connector 78"/>
                  <p:cNvCxnSpPr/>
                  <p:nvPr/>
                </p:nvCxnSpPr>
                <p:spPr>
                  <a:xfrm>
                    <a:off x="7258231" y="4160893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77" name="Straight Connector 676"/>
              <p:cNvCxnSpPr/>
              <p:nvPr/>
            </p:nvCxnSpPr>
            <p:spPr>
              <a:xfrm>
                <a:off x="5068740" y="2426524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8" name="Straight Connector 677"/>
              <p:cNvCxnSpPr/>
              <p:nvPr/>
            </p:nvCxnSpPr>
            <p:spPr>
              <a:xfrm>
                <a:off x="6088040" y="2424545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9" name="Straight Connector 96"/>
              <p:cNvCxnSpPr/>
              <p:nvPr/>
            </p:nvCxnSpPr>
            <p:spPr>
              <a:xfrm>
                <a:off x="6774827" y="2422566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0" name="Straight Connector 679"/>
              <p:cNvCxnSpPr/>
              <p:nvPr/>
            </p:nvCxnSpPr>
            <p:spPr>
              <a:xfrm>
                <a:off x="6434404" y="2426525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1" name="Straight Connector 680"/>
              <p:cNvCxnSpPr/>
              <p:nvPr/>
            </p:nvCxnSpPr>
            <p:spPr>
              <a:xfrm>
                <a:off x="5755531" y="2424545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Straight Connector 681"/>
              <p:cNvCxnSpPr/>
              <p:nvPr/>
            </p:nvCxnSpPr>
            <p:spPr>
              <a:xfrm>
                <a:off x="5399271" y="2424543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Straight Connector 682"/>
              <p:cNvCxnSpPr/>
              <p:nvPr/>
            </p:nvCxnSpPr>
            <p:spPr>
              <a:xfrm>
                <a:off x="4726328" y="2428503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4" name="TextBox 683"/>
              <p:cNvSpPr txBox="1"/>
              <p:nvPr/>
            </p:nvSpPr>
            <p:spPr>
              <a:xfrm>
                <a:off x="4971880" y="2190393"/>
                <a:ext cx="8812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Data</a:t>
                </a:r>
                <a:endParaRPr lang="en-US" sz="1000" dirty="0"/>
              </a:p>
            </p:txBody>
          </p:sp>
        </p:grpSp>
        <p:sp>
          <p:nvSpPr>
            <p:cNvPr id="406" name="Rectangle 405"/>
            <p:cNvSpPr/>
            <p:nvPr/>
          </p:nvSpPr>
          <p:spPr>
            <a:xfrm>
              <a:off x="2247641" y="1885197"/>
              <a:ext cx="2423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2251591" y="2031659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2249603" y="2172183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2251591" y="2310745"/>
              <a:ext cx="2423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2255541" y="2457207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2253553" y="2609607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2253202" y="2756052"/>
              <a:ext cx="2423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2252818" y="2902514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2255164" y="3043038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2251540" y="3195438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16" name="TextBox 415"/>
            <p:cNvSpPr txBox="1"/>
            <p:nvPr/>
          </p:nvSpPr>
          <p:spPr>
            <a:xfrm>
              <a:off x="1386511" y="757944"/>
              <a:ext cx="4427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Index</a:t>
              </a:r>
              <a:endParaRPr lang="en-US" sz="900" dirty="0"/>
            </a:p>
          </p:txBody>
        </p:sp>
        <p:sp>
          <p:nvSpPr>
            <p:cNvPr id="417" name="TextBox 416"/>
            <p:cNvSpPr txBox="1"/>
            <p:nvPr/>
          </p:nvSpPr>
          <p:spPr>
            <a:xfrm>
              <a:off x="321541" y="758874"/>
              <a:ext cx="10570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Tag Address</a:t>
              </a:r>
              <a:endParaRPr lang="en-US" sz="900" dirty="0"/>
            </a:p>
          </p:txBody>
        </p:sp>
        <p:cxnSp>
          <p:nvCxnSpPr>
            <p:cNvPr id="418" name="Straight Connector 417"/>
            <p:cNvCxnSpPr/>
            <p:nvPr/>
          </p:nvCxnSpPr>
          <p:spPr>
            <a:xfrm flipV="1">
              <a:off x="2578426" y="3396413"/>
              <a:ext cx="0" cy="155656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1616811" y="1033089"/>
              <a:ext cx="0" cy="9480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>
              <a:off x="1619149" y="1977435"/>
              <a:ext cx="163467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>
              <a:off x="4511134" y="3914653"/>
              <a:ext cx="0" cy="3740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TextBox 421"/>
            <p:cNvSpPr txBox="1"/>
            <p:nvPr/>
          </p:nvSpPr>
          <p:spPr>
            <a:xfrm>
              <a:off x="3945112" y="1705783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V</a:t>
              </a:r>
              <a:endParaRPr lang="en-US" sz="1000" dirty="0"/>
            </a:p>
          </p:txBody>
        </p:sp>
        <p:sp>
          <p:nvSpPr>
            <p:cNvPr id="423" name="Oval 422"/>
            <p:cNvSpPr/>
            <p:nvPr/>
          </p:nvSpPr>
          <p:spPr>
            <a:xfrm>
              <a:off x="4410157" y="3737015"/>
              <a:ext cx="190734" cy="18512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=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pic>
          <p:nvPicPr>
            <p:cNvPr id="424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b="9153"/>
            <a:stretch>
              <a:fillRect/>
            </a:stretch>
          </p:blipFill>
          <p:spPr bwMode="auto">
            <a:xfrm>
              <a:off x="4331982" y="4196472"/>
              <a:ext cx="252734" cy="2046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</p:pic>
        <p:grpSp>
          <p:nvGrpSpPr>
            <p:cNvPr id="425" name="Group 147"/>
            <p:cNvGrpSpPr/>
            <p:nvPr/>
          </p:nvGrpSpPr>
          <p:grpSpPr>
            <a:xfrm flipH="1">
              <a:off x="4081574" y="4049534"/>
              <a:ext cx="366948" cy="152879"/>
              <a:chOff x="2902583" y="4650690"/>
              <a:chExt cx="249431" cy="144908"/>
            </a:xfrm>
          </p:grpSpPr>
          <p:cxnSp>
            <p:nvCxnSpPr>
              <p:cNvPr id="673" name="Straight Connector 672"/>
              <p:cNvCxnSpPr/>
              <p:nvPr/>
            </p:nvCxnSpPr>
            <p:spPr>
              <a:xfrm>
                <a:off x="2902583" y="4650690"/>
                <a:ext cx="0" cy="1449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4" name="Straight Connector 149"/>
              <p:cNvCxnSpPr/>
              <p:nvPr/>
            </p:nvCxnSpPr>
            <p:spPr>
              <a:xfrm>
                <a:off x="2904938" y="4652337"/>
                <a:ext cx="2470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6" name="Straight Connector 425"/>
            <p:cNvCxnSpPr/>
            <p:nvPr/>
          </p:nvCxnSpPr>
          <p:spPr>
            <a:xfrm>
              <a:off x="4459297" y="4401172"/>
              <a:ext cx="0" cy="280415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>
              <a:endCxn id="423" idx="0"/>
            </p:cNvCxnSpPr>
            <p:nvPr/>
          </p:nvCxnSpPr>
          <p:spPr>
            <a:xfrm flipH="1">
              <a:off x="4505524" y="2715246"/>
              <a:ext cx="334" cy="1021769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9" name="TextBox 428"/>
            <p:cNvSpPr txBox="1"/>
            <p:nvPr/>
          </p:nvSpPr>
          <p:spPr>
            <a:xfrm>
              <a:off x="4294785" y="4638761"/>
              <a:ext cx="5196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rgbClr val="C00000"/>
                  </a:solidFill>
                </a:rPr>
                <a:t>Hit [1]</a:t>
              </a:r>
              <a:endParaRPr lang="en-US" sz="10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430" name="Group 154"/>
            <p:cNvGrpSpPr/>
            <p:nvPr/>
          </p:nvGrpSpPr>
          <p:grpSpPr>
            <a:xfrm>
              <a:off x="4193391" y="1932327"/>
              <a:ext cx="437938" cy="1468643"/>
              <a:chOff x="6638306" y="1129008"/>
              <a:chExt cx="552203" cy="1468643"/>
            </a:xfrm>
          </p:grpSpPr>
          <p:sp>
            <p:nvSpPr>
              <p:cNvPr id="660" name="Rectangle 659"/>
              <p:cNvSpPr/>
              <p:nvPr/>
            </p:nvSpPr>
            <p:spPr>
              <a:xfrm>
                <a:off x="6662057" y="1142423"/>
                <a:ext cx="528452" cy="145522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1" name="Rectangle 660"/>
              <p:cNvSpPr/>
              <p:nvPr/>
            </p:nvSpPr>
            <p:spPr>
              <a:xfrm>
                <a:off x="6638306" y="1129008"/>
                <a:ext cx="528452" cy="145522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2" name="Straight Connector 661"/>
              <p:cNvCxnSpPr/>
              <p:nvPr/>
            </p:nvCxnSpPr>
            <p:spPr>
              <a:xfrm>
                <a:off x="6640416" y="1129009"/>
                <a:ext cx="0" cy="1456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3" name="Group 141"/>
              <p:cNvGrpSpPr/>
              <p:nvPr/>
            </p:nvGrpSpPr>
            <p:grpSpPr>
              <a:xfrm>
                <a:off x="6638306" y="1273045"/>
                <a:ext cx="546264" cy="1165926"/>
                <a:chOff x="6497608" y="1273045"/>
                <a:chExt cx="1692208" cy="1165926"/>
              </a:xfrm>
            </p:grpSpPr>
            <p:cxnSp>
              <p:nvCxnSpPr>
                <p:cNvPr id="664" name="Straight Connector 663"/>
                <p:cNvCxnSpPr/>
                <p:nvPr/>
              </p:nvCxnSpPr>
              <p:spPr>
                <a:xfrm>
                  <a:off x="6504949" y="127304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5" name="Straight Connector 664"/>
                <p:cNvCxnSpPr/>
                <p:nvPr/>
              </p:nvCxnSpPr>
              <p:spPr>
                <a:xfrm>
                  <a:off x="6504943" y="141983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6" name="Straight Connector 161"/>
                <p:cNvCxnSpPr/>
                <p:nvPr/>
              </p:nvCxnSpPr>
              <p:spPr>
                <a:xfrm>
                  <a:off x="6502294" y="156102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7" name="Straight Connector 666"/>
                <p:cNvCxnSpPr/>
                <p:nvPr/>
              </p:nvCxnSpPr>
              <p:spPr>
                <a:xfrm>
                  <a:off x="6502288" y="170781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8" name="Straight Connector 667"/>
                <p:cNvCxnSpPr/>
                <p:nvPr/>
              </p:nvCxnSpPr>
              <p:spPr>
                <a:xfrm>
                  <a:off x="6500269" y="185741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9" name="Straight Connector 668"/>
                <p:cNvCxnSpPr/>
                <p:nvPr/>
              </p:nvCxnSpPr>
              <p:spPr>
                <a:xfrm>
                  <a:off x="6500263" y="199859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0" name="Straight Connector 669"/>
                <p:cNvCxnSpPr/>
                <p:nvPr/>
              </p:nvCxnSpPr>
              <p:spPr>
                <a:xfrm>
                  <a:off x="6497614" y="21453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1" name="Straight Connector 670"/>
                <p:cNvCxnSpPr/>
                <p:nvPr/>
              </p:nvCxnSpPr>
              <p:spPr>
                <a:xfrm>
                  <a:off x="6497608" y="22977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2" name="Straight Connector 671"/>
                <p:cNvCxnSpPr/>
                <p:nvPr/>
              </p:nvCxnSpPr>
              <p:spPr>
                <a:xfrm>
                  <a:off x="6504148" y="243897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1" name="Group 168"/>
            <p:cNvGrpSpPr/>
            <p:nvPr/>
          </p:nvGrpSpPr>
          <p:grpSpPr>
            <a:xfrm>
              <a:off x="4004215" y="1927817"/>
              <a:ext cx="160495" cy="1468643"/>
              <a:chOff x="7974103" y="978587"/>
              <a:chExt cx="160495" cy="1468643"/>
            </a:xfrm>
          </p:grpSpPr>
          <p:sp>
            <p:nvSpPr>
              <p:cNvPr id="647" name="Rectangle 646"/>
              <p:cNvSpPr/>
              <p:nvPr/>
            </p:nvSpPr>
            <p:spPr>
              <a:xfrm>
                <a:off x="8002178" y="992002"/>
                <a:ext cx="132420" cy="145522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8" name="Rectangle 647"/>
              <p:cNvSpPr/>
              <p:nvPr/>
            </p:nvSpPr>
            <p:spPr>
              <a:xfrm>
                <a:off x="7981445" y="978587"/>
                <a:ext cx="135339" cy="145522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9" name="Straight Connector 648"/>
              <p:cNvCxnSpPr/>
              <p:nvPr/>
            </p:nvCxnSpPr>
            <p:spPr>
              <a:xfrm>
                <a:off x="8116914" y="978588"/>
                <a:ext cx="0" cy="1456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0" name="Group 163"/>
              <p:cNvGrpSpPr/>
              <p:nvPr/>
            </p:nvGrpSpPr>
            <p:grpSpPr>
              <a:xfrm>
                <a:off x="7974103" y="1122624"/>
                <a:ext cx="142681" cy="1165926"/>
                <a:chOff x="6497608" y="1273045"/>
                <a:chExt cx="1692208" cy="1165926"/>
              </a:xfrm>
            </p:grpSpPr>
            <p:cxnSp>
              <p:nvCxnSpPr>
                <p:cNvPr id="651" name="Straight Connector 650"/>
                <p:cNvCxnSpPr/>
                <p:nvPr/>
              </p:nvCxnSpPr>
              <p:spPr>
                <a:xfrm>
                  <a:off x="6504949" y="127304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Straight Connector 174"/>
                <p:cNvCxnSpPr/>
                <p:nvPr/>
              </p:nvCxnSpPr>
              <p:spPr>
                <a:xfrm>
                  <a:off x="6504943" y="141983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3" name="Straight Connector 652"/>
                <p:cNvCxnSpPr/>
                <p:nvPr/>
              </p:nvCxnSpPr>
              <p:spPr>
                <a:xfrm>
                  <a:off x="6502294" y="156102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4" name="Straight Connector 653"/>
                <p:cNvCxnSpPr/>
                <p:nvPr/>
              </p:nvCxnSpPr>
              <p:spPr>
                <a:xfrm>
                  <a:off x="6502288" y="170781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5" name="Straight Connector 654"/>
                <p:cNvCxnSpPr/>
                <p:nvPr/>
              </p:nvCxnSpPr>
              <p:spPr>
                <a:xfrm>
                  <a:off x="6500269" y="185741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6" name="Straight Connector 655"/>
                <p:cNvCxnSpPr/>
                <p:nvPr/>
              </p:nvCxnSpPr>
              <p:spPr>
                <a:xfrm>
                  <a:off x="6500263" y="199859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7" name="Straight Connector 656"/>
                <p:cNvCxnSpPr/>
                <p:nvPr/>
              </p:nvCxnSpPr>
              <p:spPr>
                <a:xfrm>
                  <a:off x="6497614" y="21453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8" name="Straight Connector 657"/>
                <p:cNvCxnSpPr/>
                <p:nvPr/>
              </p:nvCxnSpPr>
              <p:spPr>
                <a:xfrm>
                  <a:off x="6497608" y="22977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9" name="Straight Connector 658"/>
                <p:cNvCxnSpPr/>
                <p:nvPr/>
              </p:nvCxnSpPr>
              <p:spPr>
                <a:xfrm>
                  <a:off x="6504148" y="243897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32" name="TextBox 431"/>
            <p:cNvSpPr txBox="1"/>
            <p:nvPr/>
          </p:nvSpPr>
          <p:spPr>
            <a:xfrm>
              <a:off x="4222178" y="1695340"/>
              <a:ext cx="369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Tag</a:t>
              </a:r>
              <a:endParaRPr lang="en-US" sz="1000" dirty="0"/>
            </a:p>
          </p:txBody>
        </p:sp>
        <p:grpSp>
          <p:nvGrpSpPr>
            <p:cNvPr id="433" name="Group 183"/>
            <p:cNvGrpSpPr/>
            <p:nvPr/>
          </p:nvGrpSpPr>
          <p:grpSpPr>
            <a:xfrm>
              <a:off x="4664627" y="1707768"/>
              <a:ext cx="762568" cy="3489474"/>
              <a:chOff x="4359819" y="2190393"/>
              <a:chExt cx="2753503" cy="3489474"/>
            </a:xfrm>
          </p:grpSpPr>
          <p:cxnSp>
            <p:nvCxnSpPr>
              <p:cNvPr id="624" name="Straight Connector 623"/>
              <p:cNvCxnSpPr/>
              <p:nvPr/>
            </p:nvCxnSpPr>
            <p:spPr>
              <a:xfrm>
                <a:off x="5749245" y="3275215"/>
                <a:ext cx="0" cy="2404652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5" name="Group 65"/>
              <p:cNvGrpSpPr/>
              <p:nvPr/>
            </p:nvGrpSpPr>
            <p:grpSpPr>
              <a:xfrm>
                <a:off x="4359819" y="2423414"/>
                <a:ext cx="2753503" cy="1468648"/>
                <a:chOff x="7888140" y="2850925"/>
                <a:chExt cx="1063682" cy="1468648"/>
              </a:xfrm>
              <a:solidFill>
                <a:schemeClr val="bg2">
                  <a:lumMod val="75000"/>
                </a:schemeClr>
              </a:solidFill>
            </p:grpSpPr>
            <p:sp>
              <p:nvSpPr>
                <p:cNvPr id="634" name="Rectangle 633"/>
                <p:cNvSpPr/>
                <p:nvPr/>
              </p:nvSpPr>
              <p:spPr>
                <a:xfrm>
                  <a:off x="7920847" y="2864345"/>
                  <a:ext cx="1030975" cy="145522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5" name="Rectangle 634"/>
                <p:cNvSpPr/>
                <p:nvPr/>
              </p:nvSpPr>
              <p:spPr>
                <a:xfrm>
                  <a:off x="7891157" y="2850930"/>
                  <a:ext cx="1049196" cy="145522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6" name="Straight Connector 635"/>
                <p:cNvCxnSpPr/>
                <p:nvPr/>
              </p:nvCxnSpPr>
              <p:spPr>
                <a:xfrm>
                  <a:off x="7894046" y="2850925"/>
                  <a:ext cx="0" cy="1456266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7" name="Group 159"/>
                <p:cNvGrpSpPr/>
                <p:nvPr/>
              </p:nvGrpSpPr>
              <p:grpSpPr>
                <a:xfrm>
                  <a:off x="7888140" y="2994967"/>
                  <a:ext cx="1058654" cy="1165926"/>
                  <a:chOff x="7256371" y="2994967"/>
                  <a:chExt cx="1692163" cy="1165926"/>
                </a:xfrm>
                <a:grpFill/>
              </p:grpSpPr>
              <p:cxnSp>
                <p:nvCxnSpPr>
                  <p:cNvPr id="638" name="Straight Connector 637"/>
                  <p:cNvCxnSpPr/>
                  <p:nvPr/>
                </p:nvCxnSpPr>
                <p:spPr>
                  <a:xfrm>
                    <a:off x="7259032" y="2994967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9" name="Straight Connector 638"/>
                  <p:cNvCxnSpPr/>
                  <p:nvPr/>
                </p:nvCxnSpPr>
                <p:spPr>
                  <a:xfrm>
                    <a:off x="7259026" y="3141757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0" name="Straight Connector 200"/>
                  <p:cNvCxnSpPr/>
                  <p:nvPr/>
                </p:nvCxnSpPr>
                <p:spPr>
                  <a:xfrm>
                    <a:off x="7256377" y="3282943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1" name="Straight Connector 640"/>
                  <p:cNvCxnSpPr/>
                  <p:nvPr/>
                </p:nvCxnSpPr>
                <p:spPr>
                  <a:xfrm>
                    <a:off x="7256371" y="3429733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2" name="Straight Connector 641"/>
                  <p:cNvCxnSpPr/>
                  <p:nvPr/>
                </p:nvCxnSpPr>
                <p:spPr>
                  <a:xfrm>
                    <a:off x="7263666" y="3579337"/>
                    <a:ext cx="1684868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3" name="Straight Connector 642"/>
                  <p:cNvCxnSpPr/>
                  <p:nvPr/>
                </p:nvCxnSpPr>
                <p:spPr>
                  <a:xfrm>
                    <a:off x="7263663" y="3720517"/>
                    <a:ext cx="1684869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Straight Connector 643"/>
                  <p:cNvCxnSpPr/>
                  <p:nvPr/>
                </p:nvCxnSpPr>
                <p:spPr>
                  <a:xfrm>
                    <a:off x="7261014" y="3867313"/>
                    <a:ext cx="1684869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/>
                  <p:cNvCxnSpPr/>
                  <p:nvPr/>
                </p:nvCxnSpPr>
                <p:spPr>
                  <a:xfrm>
                    <a:off x="7261008" y="4019713"/>
                    <a:ext cx="1684869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7258231" y="4160893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26" name="Straight Connector 625"/>
              <p:cNvCxnSpPr/>
              <p:nvPr/>
            </p:nvCxnSpPr>
            <p:spPr>
              <a:xfrm>
                <a:off x="5068740" y="2426524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Straight Connector 187"/>
              <p:cNvCxnSpPr/>
              <p:nvPr/>
            </p:nvCxnSpPr>
            <p:spPr>
              <a:xfrm>
                <a:off x="6088040" y="2424545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Straight Connector 627"/>
              <p:cNvCxnSpPr/>
              <p:nvPr/>
            </p:nvCxnSpPr>
            <p:spPr>
              <a:xfrm>
                <a:off x="6774827" y="2422566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/>
              <p:cNvCxnSpPr/>
              <p:nvPr/>
            </p:nvCxnSpPr>
            <p:spPr>
              <a:xfrm>
                <a:off x="6434404" y="2426525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Straight Connector 629"/>
              <p:cNvCxnSpPr/>
              <p:nvPr/>
            </p:nvCxnSpPr>
            <p:spPr>
              <a:xfrm>
                <a:off x="5755531" y="2424545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Straight Connector 630"/>
              <p:cNvCxnSpPr/>
              <p:nvPr/>
            </p:nvCxnSpPr>
            <p:spPr>
              <a:xfrm>
                <a:off x="5399271" y="2424543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2" name="Straight Connector 631"/>
              <p:cNvCxnSpPr/>
              <p:nvPr/>
            </p:nvCxnSpPr>
            <p:spPr>
              <a:xfrm>
                <a:off x="4726328" y="2428503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3" name="TextBox 632"/>
              <p:cNvSpPr txBox="1"/>
              <p:nvPr/>
            </p:nvSpPr>
            <p:spPr>
              <a:xfrm>
                <a:off x="4971880" y="2190393"/>
                <a:ext cx="8812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Data</a:t>
                </a:r>
                <a:endParaRPr lang="en-US" sz="1000" dirty="0"/>
              </a:p>
            </p:txBody>
          </p:sp>
        </p:grpSp>
        <p:sp>
          <p:nvSpPr>
            <p:cNvPr id="434" name="Rectangle 433"/>
            <p:cNvSpPr/>
            <p:nvPr/>
          </p:nvSpPr>
          <p:spPr>
            <a:xfrm>
              <a:off x="3957969" y="1885191"/>
              <a:ext cx="2423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3961919" y="2031653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3959931" y="2172177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3961919" y="2310739"/>
              <a:ext cx="2423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3965869" y="2457201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3963881" y="2609601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3963530" y="2756046"/>
              <a:ext cx="2423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3963146" y="2902508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3965492" y="3043032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3961868" y="3195432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cxnSp>
          <p:nvCxnSpPr>
            <p:cNvPr id="444" name="Straight Connector 443"/>
            <p:cNvCxnSpPr/>
            <p:nvPr/>
          </p:nvCxnSpPr>
          <p:spPr>
            <a:xfrm>
              <a:off x="6196067" y="3914653"/>
              <a:ext cx="0" cy="3740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5" name="Oval 444"/>
            <p:cNvSpPr/>
            <p:nvPr/>
          </p:nvSpPr>
          <p:spPr>
            <a:xfrm>
              <a:off x="6095090" y="3737015"/>
              <a:ext cx="190734" cy="18512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=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pic>
          <p:nvPicPr>
            <p:cNvPr id="446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b="9153"/>
            <a:stretch>
              <a:fillRect/>
            </a:stretch>
          </p:blipFill>
          <p:spPr bwMode="auto">
            <a:xfrm>
              <a:off x="6016915" y="4196472"/>
              <a:ext cx="252734" cy="2046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</p:pic>
        <p:grpSp>
          <p:nvGrpSpPr>
            <p:cNvPr id="447" name="Group 221"/>
            <p:cNvGrpSpPr/>
            <p:nvPr/>
          </p:nvGrpSpPr>
          <p:grpSpPr>
            <a:xfrm flipH="1">
              <a:off x="5766507" y="4049534"/>
              <a:ext cx="366948" cy="152879"/>
              <a:chOff x="2902583" y="4650690"/>
              <a:chExt cx="249431" cy="144908"/>
            </a:xfrm>
          </p:grpSpPr>
          <p:cxnSp>
            <p:nvCxnSpPr>
              <p:cNvPr id="622" name="Straight Connector 621"/>
              <p:cNvCxnSpPr/>
              <p:nvPr/>
            </p:nvCxnSpPr>
            <p:spPr>
              <a:xfrm>
                <a:off x="2902583" y="4650690"/>
                <a:ext cx="0" cy="1449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Straight Connector 622"/>
              <p:cNvCxnSpPr/>
              <p:nvPr/>
            </p:nvCxnSpPr>
            <p:spPr>
              <a:xfrm>
                <a:off x="2904938" y="4652337"/>
                <a:ext cx="2470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8" name="Straight Connector 447"/>
            <p:cNvCxnSpPr/>
            <p:nvPr/>
          </p:nvCxnSpPr>
          <p:spPr>
            <a:xfrm>
              <a:off x="6144230" y="4401172"/>
              <a:ext cx="0" cy="280415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>
              <a:endCxn id="445" idx="0"/>
            </p:cNvCxnSpPr>
            <p:nvPr/>
          </p:nvCxnSpPr>
          <p:spPr>
            <a:xfrm flipH="1">
              <a:off x="6190457" y="2715246"/>
              <a:ext cx="334" cy="1021769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1" name="TextBox 450"/>
            <p:cNvSpPr txBox="1"/>
            <p:nvPr/>
          </p:nvSpPr>
          <p:spPr>
            <a:xfrm>
              <a:off x="5979718" y="4638761"/>
              <a:ext cx="5196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rgbClr val="C00000"/>
                  </a:solidFill>
                </a:rPr>
                <a:t>Hit [2]</a:t>
              </a:r>
              <a:endParaRPr lang="en-US" sz="10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452" name="Group 228"/>
            <p:cNvGrpSpPr/>
            <p:nvPr/>
          </p:nvGrpSpPr>
          <p:grpSpPr>
            <a:xfrm>
              <a:off x="5878324" y="1932327"/>
              <a:ext cx="437938" cy="1468643"/>
              <a:chOff x="6638306" y="1129008"/>
              <a:chExt cx="552203" cy="1468643"/>
            </a:xfrm>
          </p:grpSpPr>
          <p:sp>
            <p:nvSpPr>
              <p:cNvPr id="609" name="Rectangle 608"/>
              <p:cNvSpPr/>
              <p:nvPr/>
            </p:nvSpPr>
            <p:spPr>
              <a:xfrm>
                <a:off x="6662057" y="1142423"/>
                <a:ext cx="528452" cy="145522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6638306" y="1129008"/>
                <a:ext cx="528452" cy="145522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1" name="Straight Connector 610"/>
              <p:cNvCxnSpPr/>
              <p:nvPr/>
            </p:nvCxnSpPr>
            <p:spPr>
              <a:xfrm>
                <a:off x="6640416" y="1129009"/>
                <a:ext cx="0" cy="1456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2" name="Group 141"/>
              <p:cNvGrpSpPr/>
              <p:nvPr/>
            </p:nvGrpSpPr>
            <p:grpSpPr>
              <a:xfrm>
                <a:off x="6638306" y="1273045"/>
                <a:ext cx="546264" cy="1165926"/>
                <a:chOff x="6497608" y="1273045"/>
                <a:chExt cx="1692208" cy="1165926"/>
              </a:xfrm>
            </p:grpSpPr>
            <p:cxnSp>
              <p:nvCxnSpPr>
                <p:cNvPr id="613" name="Straight Connector 612"/>
                <p:cNvCxnSpPr/>
                <p:nvPr/>
              </p:nvCxnSpPr>
              <p:spPr>
                <a:xfrm>
                  <a:off x="6504949" y="127304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4" name="Straight Connector 613"/>
                <p:cNvCxnSpPr/>
                <p:nvPr/>
              </p:nvCxnSpPr>
              <p:spPr>
                <a:xfrm>
                  <a:off x="6504943" y="141983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5" name="Straight Connector 614"/>
                <p:cNvCxnSpPr/>
                <p:nvPr/>
              </p:nvCxnSpPr>
              <p:spPr>
                <a:xfrm>
                  <a:off x="6502294" y="156102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6" name="Straight Connector 615"/>
                <p:cNvCxnSpPr/>
                <p:nvPr/>
              </p:nvCxnSpPr>
              <p:spPr>
                <a:xfrm>
                  <a:off x="6502288" y="170781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7" name="Straight Connector 616"/>
                <p:cNvCxnSpPr/>
                <p:nvPr/>
              </p:nvCxnSpPr>
              <p:spPr>
                <a:xfrm>
                  <a:off x="6500269" y="185741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8" name="Straight Connector 238"/>
                <p:cNvCxnSpPr/>
                <p:nvPr/>
              </p:nvCxnSpPr>
              <p:spPr>
                <a:xfrm>
                  <a:off x="6500263" y="199859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9" name="Straight Connector 618"/>
                <p:cNvCxnSpPr/>
                <p:nvPr/>
              </p:nvCxnSpPr>
              <p:spPr>
                <a:xfrm>
                  <a:off x="6497614" y="21453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Straight Connector 619"/>
                <p:cNvCxnSpPr/>
                <p:nvPr/>
              </p:nvCxnSpPr>
              <p:spPr>
                <a:xfrm>
                  <a:off x="6497608" y="22977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1" name="Straight Connector 620"/>
                <p:cNvCxnSpPr/>
                <p:nvPr/>
              </p:nvCxnSpPr>
              <p:spPr>
                <a:xfrm>
                  <a:off x="6504148" y="243897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53" name="Group 242"/>
            <p:cNvGrpSpPr/>
            <p:nvPr/>
          </p:nvGrpSpPr>
          <p:grpSpPr>
            <a:xfrm>
              <a:off x="5689148" y="1927817"/>
              <a:ext cx="160495" cy="1468643"/>
              <a:chOff x="7974103" y="978587"/>
              <a:chExt cx="160495" cy="1468643"/>
            </a:xfrm>
          </p:grpSpPr>
          <p:sp>
            <p:nvSpPr>
              <p:cNvPr id="596" name="Rectangle 595"/>
              <p:cNvSpPr/>
              <p:nvPr/>
            </p:nvSpPr>
            <p:spPr>
              <a:xfrm>
                <a:off x="8002178" y="992002"/>
                <a:ext cx="132420" cy="145522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7" name="Rectangle 596"/>
              <p:cNvSpPr/>
              <p:nvPr/>
            </p:nvSpPr>
            <p:spPr>
              <a:xfrm>
                <a:off x="7981445" y="978587"/>
                <a:ext cx="135339" cy="145522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8" name="Straight Connector 597"/>
              <p:cNvCxnSpPr/>
              <p:nvPr/>
            </p:nvCxnSpPr>
            <p:spPr>
              <a:xfrm>
                <a:off x="8116914" y="978588"/>
                <a:ext cx="0" cy="1456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99" name="Group 163"/>
              <p:cNvGrpSpPr/>
              <p:nvPr/>
            </p:nvGrpSpPr>
            <p:grpSpPr>
              <a:xfrm>
                <a:off x="7974103" y="1122624"/>
                <a:ext cx="142681" cy="1165926"/>
                <a:chOff x="6497608" y="1273045"/>
                <a:chExt cx="1692208" cy="1165926"/>
              </a:xfrm>
            </p:grpSpPr>
            <p:cxnSp>
              <p:nvCxnSpPr>
                <p:cNvPr id="600" name="Straight Connector 599"/>
                <p:cNvCxnSpPr/>
                <p:nvPr/>
              </p:nvCxnSpPr>
              <p:spPr>
                <a:xfrm>
                  <a:off x="6504949" y="127304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1" name="Straight Connector 600"/>
                <p:cNvCxnSpPr/>
                <p:nvPr/>
              </p:nvCxnSpPr>
              <p:spPr>
                <a:xfrm>
                  <a:off x="6504943" y="141983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2" name="Straight Connector 601"/>
                <p:cNvCxnSpPr/>
                <p:nvPr/>
              </p:nvCxnSpPr>
              <p:spPr>
                <a:xfrm>
                  <a:off x="6502294" y="156102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3" name="Straight Connector 602"/>
                <p:cNvCxnSpPr/>
                <p:nvPr/>
              </p:nvCxnSpPr>
              <p:spPr>
                <a:xfrm>
                  <a:off x="6502288" y="170781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4" name="Straight Connector 603"/>
                <p:cNvCxnSpPr/>
                <p:nvPr/>
              </p:nvCxnSpPr>
              <p:spPr>
                <a:xfrm>
                  <a:off x="6500269" y="185741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5" name="Straight Connector 604"/>
                <p:cNvCxnSpPr/>
                <p:nvPr/>
              </p:nvCxnSpPr>
              <p:spPr>
                <a:xfrm>
                  <a:off x="6500263" y="199859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6" name="Straight Connector 605"/>
                <p:cNvCxnSpPr/>
                <p:nvPr/>
              </p:nvCxnSpPr>
              <p:spPr>
                <a:xfrm>
                  <a:off x="6497614" y="21453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7" name="Straight Connector 606"/>
                <p:cNvCxnSpPr/>
                <p:nvPr/>
              </p:nvCxnSpPr>
              <p:spPr>
                <a:xfrm>
                  <a:off x="6497608" y="22977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8" name="Straight Connector 607"/>
                <p:cNvCxnSpPr/>
                <p:nvPr/>
              </p:nvCxnSpPr>
              <p:spPr>
                <a:xfrm>
                  <a:off x="6504148" y="243897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54" name="TextBox 453"/>
            <p:cNvSpPr txBox="1"/>
            <p:nvPr/>
          </p:nvSpPr>
          <p:spPr>
            <a:xfrm>
              <a:off x="5907111" y="1695340"/>
              <a:ext cx="369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Tag</a:t>
              </a:r>
              <a:endParaRPr lang="en-US" sz="1000" dirty="0"/>
            </a:p>
          </p:txBody>
        </p:sp>
        <p:grpSp>
          <p:nvGrpSpPr>
            <p:cNvPr id="455" name="Group 257"/>
            <p:cNvGrpSpPr/>
            <p:nvPr/>
          </p:nvGrpSpPr>
          <p:grpSpPr>
            <a:xfrm>
              <a:off x="6349560" y="1707768"/>
              <a:ext cx="762568" cy="3484189"/>
              <a:chOff x="4359819" y="2190393"/>
              <a:chExt cx="2753503" cy="3484189"/>
            </a:xfrm>
          </p:grpSpPr>
          <p:cxnSp>
            <p:nvCxnSpPr>
              <p:cNvPr id="573" name="Straight Connector 572"/>
              <p:cNvCxnSpPr/>
              <p:nvPr/>
            </p:nvCxnSpPr>
            <p:spPr>
              <a:xfrm>
                <a:off x="5749245" y="3275215"/>
                <a:ext cx="0" cy="239936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4" name="Group 65"/>
              <p:cNvGrpSpPr/>
              <p:nvPr/>
            </p:nvGrpSpPr>
            <p:grpSpPr>
              <a:xfrm>
                <a:off x="4359819" y="2423414"/>
                <a:ext cx="2753503" cy="1468648"/>
                <a:chOff x="7888140" y="2850925"/>
                <a:chExt cx="1063682" cy="1468648"/>
              </a:xfrm>
              <a:solidFill>
                <a:schemeClr val="bg2">
                  <a:lumMod val="75000"/>
                </a:schemeClr>
              </a:solidFill>
            </p:grpSpPr>
            <p:sp>
              <p:nvSpPr>
                <p:cNvPr id="583" name="Rectangle 582"/>
                <p:cNvSpPr/>
                <p:nvPr/>
              </p:nvSpPr>
              <p:spPr>
                <a:xfrm>
                  <a:off x="7920847" y="2864345"/>
                  <a:ext cx="1030975" cy="145522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4" name="Rectangle 583"/>
                <p:cNvSpPr/>
                <p:nvPr/>
              </p:nvSpPr>
              <p:spPr>
                <a:xfrm>
                  <a:off x="7891157" y="2850930"/>
                  <a:ext cx="1049196" cy="145522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85" name="Straight Connector 584"/>
                <p:cNvCxnSpPr/>
                <p:nvPr/>
              </p:nvCxnSpPr>
              <p:spPr>
                <a:xfrm>
                  <a:off x="7894046" y="2850925"/>
                  <a:ext cx="0" cy="1456266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86" name="Group 159"/>
                <p:cNvGrpSpPr/>
                <p:nvPr/>
              </p:nvGrpSpPr>
              <p:grpSpPr>
                <a:xfrm>
                  <a:off x="7888140" y="2994967"/>
                  <a:ext cx="1058654" cy="1165926"/>
                  <a:chOff x="7256371" y="2994967"/>
                  <a:chExt cx="1692163" cy="1165926"/>
                </a:xfrm>
                <a:grpFill/>
              </p:grpSpPr>
              <p:cxnSp>
                <p:nvCxnSpPr>
                  <p:cNvPr id="587" name="Straight Connector 586"/>
                  <p:cNvCxnSpPr/>
                  <p:nvPr/>
                </p:nvCxnSpPr>
                <p:spPr>
                  <a:xfrm>
                    <a:off x="7259032" y="2994967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8" name="Straight Connector 587"/>
                  <p:cNvCxnSpPr/>
                  <p:nvPr/>
                </p:nvCxnSpPr>
                <p:spPr>
                  <a:xfrm>
                    <a:off x="7259026" y="3141757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9" name="Straight Connector 588"/>
                  <p:cNvCxnSpPr/>
                  <p:nvPr/>
                </p:nvCxnSpPr>
                <p:spPr>
                  <a:xfrm>
                    <a:off x="7256377" y="3282943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0" name="Straight Connector 589"/>
                  <p:cNvCxnSpPr/>
                  <p:nvPr/>
                </p:nvCxnSpPr>
                <p:spPr>
                  <a:xfrm>
                    <a:off x="7256371" y="3429733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1" name="Straight Connector 590"/>
                  <p:cNvCxnSpPr/>
                  <p:nvPr/>
                </p:nvCxnSpPr>
                <p:spPr>
                  <a:xfrm>
                    <a:off x="7263666" y="3579337"/>
                    <a:ext cx="1684868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2" name="Straight Connector 591"/>
                  <p:cNvCxnSpPr/>
                  <p:nvPr/>
                </p:nvCxnSpPr>
                <p:spPr>
                  <a:xfrm>
                    <a:off x="7263663" y="3720517"/>
                    <a:ext cx="1684869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Straight Connector 592"/>
                  <p:cNvCxnSpPr/>
                  <p:nvPr/>
                </p:nvCxnSpPr>
                <p:spPr>
                  <a:xfrm>
                    <a:off x="7261014" y="3867313"/>
                    <a:ext cx="1684869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4" name="Straight Connector 593"/>
                  <p:cNvCxnSpPr/>
                  <p:nvPr/>
                </p:nvCxnSpPr>
                <p:spPr>
                  <a:xfrm>
                    <a:off x="7261008" y="4019713"/>
                    <a:ext cx="1684869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5" name="Straight Connector 594"/>
                  <p:cNvCxnSpPr/>
                  <p:nvPr/>
                </p:nvCxnSpPr>
                <p:spPr>
                  <a:xfrm>
                    <a:off x="7258231" y="4160893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575" name="Straight Connector 574"/>
              <p:cNvCxnSpPr/>
              <p:nvPr/>
            </p:nvCxnSpPr>
            <p:spPr>
              <a:xfrm>
                <a:off x="5068740" y="2426524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Straight Connector 575"/>
              <p:cNvCxnSpPr/>
              <p:nvPr/>
            </p:nvCxnSpPr>
            <p:spPr>
              <a:xfrm>
                <a:off x="6088040" y="2424545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/>
              <p:cNvCxnSpPr/>
              <p:nvPr/>
            </p:nvCxnSpPr>
            <p:spPr>
              <a:xfrm>
                <a:off x="6774827" y="2422566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Connector 577"/>
              <p:cNvCxnSpPr/>
              <p:nvPr/>
            </p:nvCxnSpPr>
            <p:spPr>
              <a:xfrm>
                <a:off x="6434404" y="2426525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/>
              <p:cNvCxnSpPr/>
              <p:nvPr/>
            </p:nvCxnSpPr>
            <p:spPr>
              <a:xfrm>
                <a:off x="5755531" y="2424545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/>
              <p:cNvCxnSpPr/>
              <p:nvPr/>
            </p:nvCxnSpPr>
            <p:spPr>
              <a:xfrm>
                <a:off x="5399271" y="2424543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Straight Connector 580"/>
              <p:cNvCxnSpPr/>
              <p:nvPr/>
            </p:nvCxnSpPr>
            <p:spPr>
              <a:xfrm>
                <a:off x="4726328" y="2428503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2" name="TextBox 581"/>
              <p:cNvSpPr txBox="1"/>
              <p:nvPr/>
            </p:nvSpPr>
            <p:spPr>
              <a:xfrm>
                <a:off x="4971880" y="2190393"/>
                <a:ext cx="8812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Data</a:t>
                </a:r>
                <a:endParaRPr lang="en-US" sz="1000" dirty="0"/>
              </a:p>
            </p:txBody>
          </p:sp>
        </p:grpSp>
        <p:sp>
          <p:nvSpPr>
            <p:cNvPr id="456" name="Rectangle 455"/>
            <p:cNvSpPr/>
            <p:nvPr/>
          </p:nvSpPr>
          <p:spPr>
            <a:xfrm>
              <a:off x="5642902" y="1885191"/>
              <a:ext cx="2423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5646852" y="2031653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5644864" y="2172177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5646852" y="2310739"/>
              <a:ext cx="2423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5650802" y="2457201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5648814" y="2609601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5648463" y="2756046"/>
              <a:ext cx="2423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5648079" y="2902508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5650425" y="3043032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5646801" y="3195432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cxnSp>
          <p:nvCxnSpPr>
            <p:cNvPr id="466" name="Straight Connector 465"/>
            <p:cNvCxnSpPr/>
            <p:nvPr/>
          </p:nvCxnSpPr>
          <p:spPr>
            <a:xfrm>
              <a:off x="7906395" y="3914647"/>
              <a:ext cx="0" cy="3740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7" name="TextBox 466"/>
            <p:cNvSpPr txBox="1"/>
            <p:nvPr/>
          </p:nvSpPr>
          <p:spPr>
            <a:xfrm>
              <a:off x="7340373" y="1705777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V</a:t>
              </a:r>
              <a:endParaRPr lang="en-US" sz="1000" dirty="0"/>
            </a:p>
          </p:txBody>
        </p:sp>
        <p:sp>
          <p:nvSpPr>
            <p:cNvPr id="468" name="Oval 467"/>
            <p:cNvSpPr/>
            <p:nvPr/>
          </p:nvSpPr>
          <p:spPr>
            <a:xfrm>
              <a:off x="7805418" y="3737009"/>
              <a:ext cx="190734" cy="18512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=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pic>
          <p:nvPicPr>
            <p:cNvPr id="46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b="9153"/>
            <a:stretch>
              <a:fillRect/>
            </a:stretch>
          </p:blipFill>
          <p:spPr bwMode="auto">
            <a:xfrm>
              <a:off x="7727243" y="4196466"/>
              <a:ext cx="252734" cy="2046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</p:pic>
        <p:grpSp>
          <p:nvGrpSpPr>
            <p:cNvPr id="470" name="Group 296"/>
            <p:cNvGrpSpPr/>
            <p:nvPr/>
          </p:nvGrpSpPr>
          <p:grpSpPr>
            <a:xfrm flipH="1">
              <a:off x="7476835" y="4049528"/>
              <a:ext cx="366948" cy="152879"/>
              <a:chOff x="2902583" y="4650690"/>
              <a:chExt cx="249431" cy="144908"/>
            </a:xfrm>
          </p:grpSpPr>
          <p:cxnSp>
            <p:nvCxnSpPr>
              <p:cNvPr id="571" name="Straight Connector 570"/>
              <p:cNvCxnSpPr/>
              <p:nvPr/>
            </p:nvCxnSpPr>
            <p:spPr>
              <a:xfrm>
                <a:off x="2902583" y="4650690"/>
                <a:ext cx="0" cy="1449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Straight Connector 571"/>
              <p:cNvCxnSpPr/>
              <p:nvPr/>
            </p:nvCxnSpPr>
            <p:spPr>
              <a:xfrm>
                <a:off x="2904938" y="4652337"/>
                <a:ext cx="2470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1" name="Straight Connector 470"/>
            <p:cNvCxnSpPr/>
            <p:nvPr/>
          </p:nvCxnSpPr>
          <p:spPr>
            <a:xfrm>
              <a:off x="7854558" y="4401166"/>
              <a:ext cx="0" cy="280415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/>
            <p:cNvCxnSpPr>
              <a:endCxn id="468" idx="0"/>
            </p:cNvCxnSpPr>
            <p:nvPr/>
          </p:nvCxnSpPr>
          <p:spPr>
            <a:xfrm flipH="1">
              <a:off x="7900785" y="2715240"/>
              <a:ext cx="334" cy="1021769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4" name="TextBox 473"/>
            <p:cNvSpPr txBox="1"/>
            <p:nvPr/>
          </p:nvSpPr>
          <p:spPr>
            <a:xfrm>
              <a:off x="7690046" y="4638755"/>
              <a:ext cx="5196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rgbClr val="C00000"/>
                  </a:solidFill>
                </a:rPr>
                <a:t>Hit [3]</a:t>
              </a:r>
              <a:endParaRPr lang="en-US" sz="10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475" name="Group 303"/>
            <p:cNvGrpSpPr/>
            <p:nvPr/>
          </p:nvGrpSpPr>
          <p:grpSpPr>
            <a:xfrm>
              <a:off x="7588652" y="1932321"/>
              <a:ext cx="437938" cy="1468643"/>
              <a:chOff x="6638306" y="1129008"/>
              <a:chExt cx="552203" cy="1468643"/>
            </a:xfrm>
          </p:grpSpPr>
          <p:sp>
            <p:nvSpPr>
              <p:cNvPr id="558" name="Rectangle 557"/>
              <p:cNvSpPr/>
              <p:nvPr/>
            </p:nvSpPr>
            <p:spPr>
              <a:xfrm>
                <a:off x="6662057" y="1142423"/>
                <a:ext cx="528452" cy="145522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9" name="Rectangle 558"/>
              <p:cNvSpPr/>
              <p:nvPr/>
            </p:nvSpPr>
            <p:spPr>
              <a:xfrm>
                <a:off x="6638306" y="1129008"/>
                <a:ext cx="528452" cy="145522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0" name="Straight Connector 559"/>
              <p:cNvCxnSpPr/>
              <p:nvPr/>
            </p:nvCxnSpPr>
            <p:spPr>
              <a:xfrm>
                <a:off x="6640416" y="1129009"/>
                <a:ext cx="0" cy="1456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1" name="Group 141"/>
              <p:cNvGrpSpPr/>
              <p:nvPr/>
            </p:nvGrpSpPr>
            <p:grpSpPr>
              <a:xfrm>
                <a:off x="6638306" y="1273045"/>
                <a:ext cx="546264" cy="1165926"/>
                <a:chOff x="6497608" y="1273045"/>
                <a:chExt cx="1692208" cy="1165926"/>
              </a:xfrm>
            </p:grpSpPr>
            <p:cxnSp>
              <p:nvCxnSpPr>
                <p:cNvPr id="562" name="Straight Connector 561"/>
                <p:cNvCxnSpPr/>
                <p:nvPr/>
              </p:nvCxnSpPr>
              <p:spPr>
                <a:xfrm>
                  <a:off x="6504949" y="127304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3" name="Straight Connector 562"/>
                <p:cNvCxnSpPr/>
                <p:nvPr/>
              </p:nvCxnSpPr>
              <p:spPr>
                <a:xfrm>
                  <a:off x="6504943" y="141983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4" name="Straight Connector 563"/>
                <p:cNvCxnSpPr/>
                <p:nvPr/>
              </p:nvCxnSpPr>
              <p:spPr>
                <a:xfrm>
                  <a:off x="6502294" y="156102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Straight Connector 564"/>
                <p:cNvCxnSpPr/>
                <p:nvPr/>
              </p:nvCxnSpPr>
              <p:spPr>
                <a:xfrm>
                  <a:off x="6502288" y="170781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Straight Connector 565"/>
                <p:cNvCxnSpPr/>
                <p:nvPr/>
              </p:nvCxnSpPr>
              <p:spPr>
                <a:xfrm>
                  <a:off x="6500269" y="185741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7" name="Straight Connector 566"/>
                <p:cNvCxnSpPr/>
                <p:nvPr/>
              </p:nvCxnSpPr>
              <p:spPr>
                <a:xfrm>
                  <a:off x="6500263" y="199859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8" name="Straight Connector 567"/>
                <p:cNvCxnSpPr/>
                <p:nvPr/>
              </p:nvCxnSpPr>
              <p:spPr>
                <a:xfrm>
                  <a:off x="6497614" y="21453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9" name="Straight Connector 568"/>
                <p:cNvCxnSpPr/>
                <p:nvPr/>
              </p:nvCxnSpPr>
              <p:spPr>
                <a:xfrm>
                  <a:off x="6497608" y="22977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0" name="Straight Connector 569"/>
                <p:cNvCxnSpPr/>
                <p:nvPr/>
              </p:nvCxnSpPr>
              <p:spPr>
                <a:xfrm>
                  <a:off x="6504148" y="243897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76" name="Group 317"/>
            <p:cNvGrpSpPr/>
            <p:nvPr/>
          </p:nvGrpSpPr>
          <p:grpSpPr>
            <a:xfrm>
              <a:off x="7399476" y="1927811"/>
              <a:ext cx="160495" cy="1468643"/>
              <a:chOff x="7974103" y="978587"/>
              <a:chExt cx="160495" cy="1468643"/>
            </a:xfrm>
          </p:grpSpPr>
          <p:sp>
            <p:nvSpPr>
              <p:cNvPr id="545" name="Rectangle 544"/>
              <p:cNvSpPr/>
              <p:nvPr/>
            </p:nvSpPr>
            <p:spPr>
              <a:xfrm>
                <a:off x="8002178" y="992002"/>
                <a:ext cx="132420" cy="145522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6" name="Rectangle 545"/>
              <p:cNvSpPr/>
              <p:nvPr/>
            </p:nvSpPr>
            <p:spPr>
              <a:xfrm>
                <a:off x="7981445" y="978587"/>
                <a:ext cx="135339" cy="145522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7" name="Straight Connector 546"/>
              <p:cNvCxnSpPr/>
              <p:nvPr/>
            </p:nvCxnSpPr>
            <p:spPr>
              <a:xfrm>
                <a:off x="8116914" y="978588"/>
                <a:ext cx="0" cy="1456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8" name="Group 163"/>
              <p:cNvGrpSpPr/>
              <p:nvPr/>
            </p:nvGrpSpPr>
            <p:grpSpPr>
              <a:xfrm>
                <a:off x="7974103" y="1122624"/>
                <a:ext cx="142681" cy="1165926"/>
                <a:chOff x="6497608" y="1273045"/>
                <a:chExt cx="1692208" cy="1165926"/>
              </a:xfrm>
            </p:grpSpPr>
            <p:cxnSp>
              <p:nvCxnSpPr>
                <p:cNvPr id="549" name="Straight Connector 548"/>
                <p:cNvCxnSpPr/>
                <p:nvPr/>
              </p:nvCxnSpPr>
              <p:spPr>
                <a:xfrm>
                  <a:off x="6504949" y="127304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0" name="Straight Connector 549"/>
                <p:cNvCxnSpPr/>
                <p:nvPr/>
              </p:nvCxnSpPr>
              <p:spPr>
                <a:xfrm>
                  <a:off x="6504943" y="141983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1" name="Straight Connector 550"/>
                <p:cNvCxnSpPr/>
                <p:nvPr/>
              </p:nvCxnSpPr>
              <p:spPr>
                <a:xfrm>
                  <a:off x="6502294" y="156102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2" name="Straight Connector 551"/>
                <p:cNvCxnSpPr/>
                <p:nvPr/>
              </p:nvCxnSpPr>
              <p:spPr>
                <a:xfrm>
                  <a:off x="6502288" y="170781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3" name="Straight Connector 552"/>
                <p:cNvCxnSpPr/>
                <p:nvPr/>
              </p:nvCxnSpPr>
              <p:spPr>
                <a:xfrm>
                  <a:off x="6500269" y="185741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4" name="Straight Connector 553"/>
                <p:cNvCxnSpPr/>
                <p:nvPr/>
              </p:nvCxnSpPr>
              <p:spPr>
                <a:xfrm>
                  <a:off x="6500263" y="199859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5" name="Straight Connector 554"/>
                <p:cNvCxnSpPr/>
                <p:nvPr/>
              </p:nvCxnSpPr>
              <p:spPr>
                <a:xfrm>
                  <a:off x="6497614" y="21453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Straight Connector 555"/>
                <p:cNvCxnSpPr/>
                <p:nvPr/>
              </p:nvCxnSpPr>
              <p:spPr>
                <a:xfrm>
                  <a:off x="6497608" y="22977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7" name="Straight Connector 556"/>
                <p:cNvCxnSpPr/>
                <p:nvPr/>
              </p:nvCxnSpPr>
              <p:spPr>
                <a:xfrm>
                  <a:off x="6504148" y="243897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7" name="TextBox 476"/>
            <p:cNvSpPr txBox="1"/>
            <p:nvPr/>
          </p:nvSpPr>
          <p:spPr>
            <a:xfrm>
              <a:off x="7617439" y="1695334"/>
              <a:ext cx="369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Tag</a:t>
              </a:r>
              <a:endParaRPr lang="en-US" sz="1000" dirty="0"/>
            </a:p>
          </p:txBody>
        </p:sp>
        <p:grpSp>
          <p:nvGrpSpPr>
            <p:cNvPr id="478" name="Group 332"/>
            <p:cNvGrpSpPr/>
            <p:nvPr/>
          </p:nvGrpSpPr>
          <p:grpSpPr>
            <a:xfrm>
              <a:off x="8059888" y="1707762"/>
              <a:ext cx="762568" cy="3600477"/>
              <a:chOff x="4359819" y="2190393"/>
              <a:chExt cx="2753503" cy="3600477"/>
            </a:xfrm>
          </p:grpSpPr>
          <p:cxnSp>
            <p:nvCxnSpPr>
              <p:cNvPr id="522" name="Straight Connector 521"/>
              <p:cNvCxnSpPr/>
              <p:nvPr/>
            </p:nvCxnSpPr>
            <p:spPr>
              <a:xfrm>
                <a:off x="5749245" y="3275215"/>
                <a:ext cx="0" cy="2515655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3" name="Group 65"/>
              <p:cNvGrpSpPr/>
              <p:nvPr/>
            </p:nvGrpSpPr>
            <p:grpSpPr>
              <a:xfrm>
                <a:off x="4359819" y="2423414"/>
                <a:ext cx="2753503" cy="1468648"/>
                <a:chOff x="7888140" y="2850925"/>
                <a:chExt cx="1063682" cy="1468648"/>
              </a:xfrm>
              <a:solidFill>
                <a:schemeClr val="bg2">
                  <a:lumMod val="75000"/>
                </a:schemeClr>
              </a:solidFill>
            </p:grpSpPr>
            <p:sp>
              <p:nvSpPr>
                <p:cNvPr id="532" name="Rectangle 531"/>
                <p:cNvSpPr/>
                <p:nvPr/>
              </p:nvSpPr>
              <p:spPr>
                <a:xfrm>
                  <a:off x="7920847" y="2864345"/>
                  <a:ext cx="1030975" cy="145522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" name="Rectangle 532"/>
                <p:cNvSpPr/>
                <p:nvPr/>
              </p:nvSpPr>
              <p:spPr>
                <a:xfrm>
                  <a:off x="7891157" y="2850930"/>
                  <a:ext cx="1049196" cy="145522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4" name="Straight Connector 533"/>
                <p:cNvCxnSpPr/>
                <p:nvPr/>
              </p:nvCxnSpPr>
              <p:spPr>
                <a:xfrm>
                  <a:off x="7894046" y="2850925"/>
                  <a:ext cx="0" cy="1456266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35" name="Group 159"/>
                <p:cNvGrpSpPr/>
                <p:nvPr/>
              </p:nvGrpSpPr>
              <p:grpSpPr>
                <a:xfrm>
                  <a:off x="7888140" y="2994967"/>
                  <a:ext cx="1058654" cy="1165926"/>
                  <a:chOff x="7256371" y="2994967"/>
                  <a:chExt cx="1692163" cy="1165926"/>
                </a:xfrm>
                <a:grpFill/>
              </p:grpSpPr>
              <p:cxnSp>
                <p:nvCxnSpPr>
                  <p:cNvPr id="536" name="Straight Connector 535"/>
                  <p:cNvCxnSpPr/>
                  <p:nvPr/>
                </p:nvCxnSpPr>
                <p:spPr>
                  <a:xfrm>
                    <a:off x="7259032" y="2994967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Straight Connector 536"/>
                  <p:cNvCxnSpPr/>
                  <p:nvPr/>
                </p:nvCxnSpPr>
                <p:spPr>
                  <a:xfrm>
                    <a:off x="7259026" y="3141757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Straight Connector 537"/>
                  <p:cNvCxnSpPr/>
                  <p:nvPr/>
                </p:nvCxnSpPr>
                <p:spPr>
                  <a:xfrm>
                    <a:off x="7256377" y="3282943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Straight Connector 538"/>
                  <p:cNvCxnSpPr/>
                  <p:nvPr/>
                </p:nvCxnSpPr>
                <p:spPr>
                  <a:xfrm>
                    <a:off x="7256371" y="3429733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0" name="Straight Connector 539"/>
                  <p:cNvCxnSpPr/>
                  <p:nvPr/>
                </p:nvCxnSpPr>
                <p:spPr>
                  <a:xfrm>
                    <a:off x="7263666" y="3579337"/>
                    <a:ext cx="1684868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1" name="Straight Connector 540"/>
                  <p:cNvCxnSpPr/>
                  <p:nvPr/>
                </p:nvCxnSpPr>
                <p:spPr>
                  <a:xfrm>
                    <a:off x="7263663" y="3720517"/>
                    <a:ext cx="1684869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2" name="Straight Connector 541"/>
                  <p:cNvCxnSpPr/>
                  <p:nvPr/>
                </p:nvCxnSpPr>
                <p:spPr>
                  <a:xfrm>
                    <a:off x="7261014" y="3867313"/>
                    <a:ext cx="1684869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3" name="Straight Connector 542"/>
                  <p:cNvCxnSpPr/>
                  <p:nvPr/>
                </p:nvCxnSpPr>
                <p:spPr>
                  <a:xfrm>
                    <a:off x="7261008" y="4019713"/>
                    <a:ext cx="1684869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4" name="Straight Connector 543"/>
                  <p:cNvCxnSpPr/>
                  <p:nvPr/>
                </p:nvCxnSpPr>
                <p:spPr>
                  <a:xfrm>
                    <a:off x="7258231" y="4160893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524" name="Straight Connector 523"/>
              <p:cNvCxnSpPr/>
              <p:nvPr/>
            </p:nvCxnSpPr>
            <p:spPr>
              <a:xfrm>
                <a:off x="5068740" y="2426524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>
                <a:off x="6088040" y="2424545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/>
              <p:cNvCxnSpPr/>
              <p:nvPr/>
            </p:nvCxnSpPr>
            <p:spPr>
              <a:xfrm>
                <a:off x="6774827" y="2422566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/>
              <p:nvPr/>
            </p:nvCxnSpPr>
            <p:spPr>
              <a:xfrm>
                <a:off x="6434404" y="2426525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/>
              <p:cNvCxnSpPr/>
              <p:nvPr/>
            </p:nvCxnSpPr>
            <p:spPr>
              <a:xfrm>
                <a:off x="5755531" y="2424545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/>
              <p:cNvCxnSpPr/>
              <p:nvPr/>
            </p:nvCxnSpPr>
            <p:spPr>
              <a:xfrm>
                <a:off x="5399271" y="2424543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Connector 529"/>
              <p:cNvCxnSpPr/>
              <p:nvPr/>
            </p:nvCxnSpPr>
            <p:spPr>
              <a:xfrm>
                <a:off x="4726328" y="2428503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1" name="TextBox 530"/>
              <p:cNvSpPr txBox="1"/>
              <p:nvPr/>
            </p:nvSpPr>
            <p:spPr>
              <a:xfrm>
                <a:off x="4971880" y="2190393"/>
                <a:ext cx="8812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Data</a:t>
                </a:r>
                <a:endParaRPr lang="en-US" sz="1000" dirty="0"/>
              </a:p>
            </p:txBody>
          </p:sp>
        </p:grpSp>
        <p:sp>
          <p:nvSpPr>
            <p:cNvPr id="479" name="Rectangle 478"/>
            <p:cNvSpPr/>
            <p:nvPr/>
          </p:nvSpPr>
          <p:spPr>
            <a:xfrm>
              <a:off x="7353230" y="1885185"/>
              <a:ext cx="2423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7357180" y="2031647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7355192" y="2172171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7357180" y="2310733"/>
              <a:ext cx="2423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7361130" y="2457195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7359142" y="2609595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7358791" y="2756040"/>
              <a:ext cx="2423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7358407" y="2902502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7360753" y="3043026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7357129" y="3195426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cxnSp>
          <p:nvCxnSpPr>
            <p:cNvPr id="489" name="Straight Connector 488"/>
            <p:cNvCxnSpPr/>
            <p:nvPr/>
          </p:nvCxnSpPr>
          <p:spPr>
            <a:xfrm>
              <a:off x="3820563" y="1994363"/>
              <a:ext cx="163467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/>
            <p:cNvCxnSpPr/>
            <p:nvPr/>
          </p:nvCxnSpPr>
          <p:spPr>
            <a:xfrm>
              <a:off x="5505490" y="1994357"/>
              <a:ext cx="163467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/>
            <p:cNvCxnSpPr/>
            <p:nvPr/>
          </p:nvCxnSpPr>
          <p:spPr>
            <a:xfrm>
              <a:off x="7215818" y="1994351"/>
              <a:ext cx="163467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/>
            <p:cNvCxnSpPr/>
            <p:nvPr/>
          </p:nvCxnSpPr>
          <p:spPr>
            <a:xfrm>
              <a:off x="1608667" y="1515515"/>
              <a:ext cx="56303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/>
            <p:cNvCxnSpPr/>
            <p:nvPr/>
          </p:nvCxnSpPr>
          <p:spPr>
            <a:xfrm>
              <a:off x="3826611" y="1515515"/>
              <a:ext cx="0" cy="4741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/>
            <p:cNvCxnSpPr/>
            <p:nvPr/>
          </p:nvCxnSpPr>
          <p:spPr>
            <a:xfrm>
              <a:off x="5511478" y="1515515"/>
              <a:ext cx="0" cy="4741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/>
            <p:cNvCxnSpPr/>
            <p:nvPr/>
          </p:nvCxnSpPr>
          <p:spPr>
            <a:xfrm>
              <a:off x="7230211" y="1515515"/>
              <a:ext cx="0" cy="4741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/>
            <p:cNvCxnSpPr/>
            <p:nvPr/>
          </p:nvCxnSpPr>
          <p:spPr>
            <a:xfrm>
              <a:off x="2582333" y="3823168"/>
              <a:ext cx="12314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/>
            <p:cNvCxnSpPr/>
            <p:nvPr/>
          </p:nvCxnSpPr>
          <p:spPr>
            <a:xfrm flipV="1">
              <a:off x="4288754" y="3387940"/>
              <a:ext cx="0" cy="155656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/>
            <p:cNvCxnSpPr/>
            <p:nvPr/>
          </p:nvCxnSpPr>
          <p:spPr>
            <a:xfrm>
              <a:off x="4292661" y="3814695"/>
              <a:ext cx="12314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/>
            <p:cNvCxnSpPr/>
            <p:nvPr/>
          </p:nvCxnSpPr>
          <p:spPr>
            <a:xfrm flipV="1">
              <a:off x="5956625" y="3396413"/>
              <a:ext cx="0" cy="155656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/>
            <p:cNvCxnSpPr/>
            <p:nvPr/>
          </p:nvCxnSpPr>
          <p:spPr>
            <a:xfrm>
              <a:off x="5960532" y="3823168"/>
              <a:ext cx="12314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/>
            <p:cNvCxnSpPr/>
            <p:nvPr/>
          </p:nvCxnSpPr>
          <p:spPr>
            <a:xfrm flipV="1">
              <a:off x="7666892" y="3404879"/>
              <a:ext cx="0" cy="155656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/>
            <p:cNvCxnSpPr/>
            <p:nvPr/>
          </p:nvCxnSpPr>
          <p:spPr>
            <a:xfrm>
              <a:off x="7670799" y="3831634"/>
              <a:ext cx="12314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3" name="Rounded Rectangle 502"/>
            <p:cNvSpPr/>
            <p:nvPr/>
          </p:nvSpPr>
          <p:spPr>
            <a:xfrm>
              <a:off x="4572000" y="5562581"/>
              <a:ext cx="2616347" cy="26246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TextBox 503"/>
            <p:cNvSpPr txBox="1"/>
            <p:nvPr/>
          </p:nvSpPr>
          <p:spPr>
            <a:xfrm>
              <a:off x="5202554" y="5550936"/>
              <a:ext cx="1359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4 Way - 16 bit Mux</a:t>
              </a:r>
              <a:endParaRPr lang="en-US" sz="1200" dirty="0"/>
            </a:p>
          </p:txBody>
        </p:sp>
        <p:cxnSp>
          <p:nvCxnSpPr>
            <p:cNvPr id="505" name="Straight Connector 504"/>
            <p:cNvCxnSpPr/>
            <p:nvPr/>
          </p:nvCxnSpPr>
          <p:spPr>
            <a:xfrm>
              <a:off x="3333761" y="5302782"/>
              <a:ext cx="1405467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6" name="TextBox 505"/>
            <p:cNvSpPr txBox="1"/>
            <p:nvPr/>
          </p:nvSpPr>
          <p:spPr>
            <a:xfrm>
              <a:off x="3654336" y="5593535"/>
              <a:ext cx="6527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rgbClr val="C00000"/>
                  </a:solidFill>
                </a:rPr>
                <a:t>Hit [0..3]</a:t>
              </a:r>
              <a:endParaRPr lang="en-US" sz="10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507" name="Straight Connector 506"/>
            <p:cNvCxnSpPr/>
            <p:nvPr/>
          </p:nvCxnSpPr>
          <p:spPr>
            <a:xfrm>
              <a:off x="4267542" y="5713489"/>
              <a:ext cx="26217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/>
            <p:cNvCxnSpPr/>
            <p:nvPr/>
          </p:nvCxnSpPr>
          <p:spPr>
            <a:xfrm>
              <a:off x="5824726" y="5823238"/>
              <a:ext cx="0" cy="415992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9" name="Group 438"/>
            <p:cNvGrpSpPr/>
            <p:nvPr/>
          </p:nvGrpSpPr>
          <p:grpSpPr>
            <a:xfrm>
              <a:off x="5750544" y="5854953"/>
              <a:ext cx="336590" cy="161583"/>
              <a:chOff x="8111794" y="1272338"/>
              <a:chExt cx="336590" cy="161583"/>
            </a:xfrm>
          </p:grpSpPr>
          <p:sp>
            <p:nvSpPr>
              <p:cNvPr id="520" name="TextBox 519"/>
              <p:cNvSpPr txBox="1"/>
              <p:nvPr/>
            </p:nvSpPr>
            <p:spPr>
              <a:xfrm>
                <a:off x="8240820" y="1272338"/>
                <a:ext cx="20756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dirty="0" smtClean="0"/>
                  <a:t> 16</a:t>
                </a:r>
                <a:endParaRPr lang="en-US" sz="1050" dirty="0"/>
              </a:p>
            </p:txBody>
          </p:sp>
          <p:cxnSp>
            <p:nvCxnSpPr>
              <p:cNvPr id="521" name="Straight Connector 520"/>
              <p:cNvCxnSpPr/>
              <p:nvPr/>
            </p:nvCxnSpPr>
            <p:spPr>
              <a:xfrm>
                <a:off x="8111794" y="1349585"/>
                <a:ext cx="134635" cy="693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0" name="TextBox 509"/>
            <p:cNvSpPr txBox="1"/>
            <p:nvPr/>
          </p:nvSpPr>
          <p:spPr>
            <a:xfrm>
              <a:off x="5490353" y="6243531"/>
              <a:ext cx="6832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rgbClr val="0000FF"/>
                  </a:solidFill>
                </a:rPr>
                <a:t>CPU Data</a:t>
              </a:r>
              <a:endParaRPr lang="en-US" sz="1000" b="1" dirty="0">
                <a:solidFill>
                  <a:srgbClr val="0000FF"/>
                </a:solidFill>
              </a:endParaRPr>
            </a:p>
          </p:txBody>
        </p:sp>
        <p:sp>
          <p:nvSpPr>
            <p:cNvPr id="512" name="TextBox 511"/>
            <p:cNvSpPr txBox="1"/>
            <p:nvPr/>
          </p:nvSpPr>
          <p:spPr>
            <a:xfrm>
              <a:off x="4465894" y="5346067"/>
              <a:ext cx="3305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D0</a:t>
              </a:r>
              <a:endParaRPr lang="en-US" sz="1000" b="1" dirty="0"/>
            </a:p>
          </p:txBody>
        </p:sp>
        <p:sp>
          <p:nvSpPr>
            <p:cNvPr id="513" name="TextBox 512"/>
            <p:cNvSpPr txBox="1"/>
            <p:nvPr/>
          </p:nvSpPr>
          <p:spPr>
            <a:xfrm>
              <a:off x="5202517" y="5346061"/>
              <a:ext cx="3305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D1</a:t>
              </a:r>
              <a:endParaRPr lang="en-US" sz="1000" b="1" dirty="0"/>
            </a:p>
          </p:txBody>
        </p:sp>
        <p:sp>
          <p:nvSpPr>
            <p:cNvPr id="514" name="TextBox 513"/>
            <p:cNvSpPr txBox="1"/>
            <p:nvPr/>
          </p:nvSpPr>
          <p:spPr>
            <a:xfrm>
              <a:off x="6243918" y="5337593"/>
              <a:ext cx="3305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D2</a:t>
              </a:r>
              <a:endParaRPr lang="en-US" sz="1000" b="1" dirty="0"/>
            </a:p>
          </p:txBody>
        </p:sp>
        <p:sp>
          <p:nvSpPr>
            <p:cNvPr id="515" name="TextBox 514"/>
            <p:cNvSpPr txBox="1"/>
            <p:nvPr/>
          </p:nvSpPr>
          <p:spPr>
            <a:xfrm>
              <a:off x="6955109" y="5346063"/>
              <a:ext cx="3305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D3</a:t>
              </a:r>
              <a:endParaRPr lang="en-US" sz="1000" b="1" dirty="0"/>
            </a:p>
          </p:txBody>
        </p:sp>
        <p:sp>
          <p:nvSpPr>
            <p:cNvPr id="516" name="TextBox 515"/>
            <p:cNvSpPr txBox="1"/>
            <p:nvPr/>
          </p:nvSpPr>
          <p:spPr>
            <a:xfrm>
              <a:off x="2633133" y="1523999"/>
              <a:ext cx="6046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/>
                <a:t>Block 0</a:t>
              </a:r>
              <a:endParaRPr lang="en-US" sz="1050" b="1" dirty="0"/>
            </a:p>
          </p:txBody>
        </p:sp>
        <p:sp>
          <p:nvSpPr>
            <p:cNvPr id="517" name="TextBox 516"/>
            <p:cNvSpPr txBox="1"/>
            <p:nvPr/>
          </p:nvSpPr>
          <p:spPr>
            <a:xfrm>
              <a:off x="4377262" y="1549399"/>
              <a:ext cx="58541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/>
                <a:t>Block 1</a:t>
              </a:r>
              <a:endParaRPr lang="en-US" sz="1050" b="1" dirty="0"/>
            </a:p>
          </p:txBody>
        </p:sp>
        <p:sp>
          <p:nvSpPr>
            <p:cNvPr id="518" name="TextBox 517"/>
            <p:cNvSpPr txBox="1"/>
            <p:nvPr/>
          </p:nvSpPr>
          <p:spPr>
            <a:xfrm>
              <a:off x="6045195" y="1540932"/>
              <a:ext cx="58541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/>
                <a:t>Block 2</a:t>
              </a:r>
              <a:endParaRPr lang="en-US" sz="1050" b="1" dirty="0"/>
            </a:p>
          </p:txBody>
        </p:sp>
        <p:sp>
          <p:nvSpPr>
            <p:cNvPr id="519" name="TextBox 518"/>
            <p:cNvSpPr txBox="1"/>
            <p:nvPr/>
          </p:nvSpPr>
          <p:spPr>
            <a:xfrm>
              <a:off x="7746997" y="1532466"/>
              <a:ext cx="58541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/>
                <a:t>Block 3</a:t>
              </a:r>
              <a:endParaRPr lang="en-US" sz="1050" b="1" dirty="0"/>
            </a:p>
          </p:txBody>
        </p:sp>
        <p:grpSp>
          <p:nvGrpSpPr>
            <p:cNvPr id="372" name="Group 371"/>
            <p:cNvGrpSpPr/>
            <p:nvPr/>
          </p:nvGrpSpPr>
          <p:grpSpPr>
            <a:xfrm>
              <a:off x="2501660" y="690114"/>
              <a:ext cx="1394934" cy="706822"/>
              <a:chOff x="2501660" y="690114"/>
              <a:chExt cx="1394934" cy="706822"/>
            </a:xfrm>
          </p:grpSpPr>
          <p:cxnSp>
            <p:nvCxnSpPr>
              <p:cNvPr id="369" name="Straight Connector 368"/>
              <p:cNvCxnSpPr/>
              <p:nvPr/>
            </p:nvCxnSpPr>
            <p:spPr>
              <a:xfrm>
                <a:off x="3052771" y="1130060"/>
                <a:ext cx="0" cy="266876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0" name="TextBox 369"/>
              <p:cNvSpPr txBox="1"/>
              <p:nvPr/>
            </p:nvSpPr>
            <p:spPr>
              <a:xfrm>
                <a:off x="2501660" y="690114"/>
                <a:ext cx="139493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0000FF"/>
                    </a:solidFill>
                  </a:rPr>
                  <a:t>Block 0 Write Signals</a:t>
                </a:r>
                <a:r>
                  <a:rPr lang="en-US" sz="1100" dirty="0" smtClean="0"/>
                  <a:t/>
                </a:r>
                <a:br>
                  <a:rPr lang="en-US" sz="1100" dirty="0" smtClean="0"/>
                </a:br>
                <a:r>
                  <a:rPr lang="en-US" sz="1100" dirty="0" smtClean="0"/>
                  <a:t>(</a:t>
                </a:r>
                <a:r>
                  <a:rPr lang="en-US" sz="1100" i="1" dirty="0" smtClean="0"/>
                  <a:t>from State machine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</p:grpSp>
        <p:grpSp>
          <p:nvGrpSpPr>
            <p:cNvPr id="373" name="Group 372"/>
            <p:cNvGrpSpPr/>
            <p:nvPr/>
          </p:nvGrpSpPr>
          <p:grpSpPr>
            <a:xfrm>
              <a:off x="4241244" y="687246"/>
              <a:ext cx="1394934" cy="706822"/>
              <a:chOff x="2501660" y="690114"/>
              <a:chExt cx="1394934" cy="706822"/>
            </a:xfrm>
          </p:grpSpPr>
          <p:cxnSp>
            <p:nvCxnSpPr>
              <p:cNvPr id="374" name="Straight Connector 373"/>
              <p:cNvCxnSpPr/>
              <p:nvPr/>
            </p:nvCxnSpPr>
            <p:spPr>
              <a:xfrm>
                <a:off x="3052771" y="1130060"/>
                <a:ext cx="0" cy="266876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9" name="TextBox 738"/>
              <p:cNvSpPr txBox="1"/>
              <p:nvPr/>
            </p:nvSpPr>
            <p:spPr>
              <a:xfrm>
                <a:off x="2501660" y="690114"/>
                <a:ext cx="139493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0000FF"/>
                    </a:solidFill>
                  </a:rPr>
                  <a:t>Block 1 Write Signals</a:t>
                </a:r>
                <a:r>
                  <a:rPr lang="en-US" sz="1100" dirty="0" smtClean="0"/>
                  <a:t/>
                </a:r>
                <a:br>
                  <a:rPr lang="en-US" sz="1100" dirty="0" smtClean="0"/>
                </a:br>
                <a:r>
                  <a:rPr lang="en-US" sz="1100" dirty="0" smtClean="0"/>
                  <a:t>(</a:t>
                </a:r>
                <a:r>
                  <a:rPr lang="en-US" sz="1100" i="1" dirty="0" smtClean="0"/>
                  <a:t>from State machine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</p:grpSp>
        <p:grpSp>
          <p:nvGrpSpPr>
            <p:cNvPr id="740" name="Group 739"/>
            <p:cNvGrpSpPr/>
            <p:nvPr/>
          </p:nvGrpSpPr>
          <p:grpSpPr>
            <a:xfrm>
              <a:off x="5871558" y="687246"/>
              <a:ext cx="1394934" cy="706822"/>
              <a:chOff x="2501660" y="690114"/>
              <a:chExt cx="1394934" cy="706822"/>
            </a:xfrm>
          </p:grpSpPr>
          <p:cxnSp>
            <p:nvCxnSpPr>
              <p:cNvPr id="741" name="Straight Connector 740"/>
              <p:cNvCxnSpPr/>
              <p:nvPr/>
            </p:nvCxnSpPr>
            <p:spPr>
              <a:xfrm>
                <a:off x="3052771" y="1130060"/>
                <a:ext cx="0" cy="266876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2" name="TextBox 741"/>
              <p:cNvSpPr txBox="1"/>
              <p:nvPr/>
            </p:nvSpPr>
            <p:spPr>
              <a:xfrm>
                <a:off x="2501660" y="690114"/>
                <a:ext cx="139493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0000FF"/>
                    </a:solidFill>
                  </a:rPr>
                  <a:t>Block 2 Write Signals</a:t>
                </a:r>
                <a:r>
                  <a:rPr lang="en-US" sz="1100" dirty="0" smtClean="0"/>
                  <a:t/>
                </a:r>
                <a:br>
                  <a:rPr lang="en-US" sz="1100" dirty="0" smtClean="0"/>
                </a:br>
                <a:r>
                  <a:rPr lang="en-US" sz="1100" dirty="0" smtClean="0"/>
                  <a:t>(</a:t>
                </a:r>
                <a:r>
                  <a:rPr lang="en-US" sz="1100" i="1" dirty="0" smtClean="0"/>
                  <a:t>from State machine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</p:grpSp>
        <p:grpSp>
          <p:nvGrpSpPr>
            <p:cNvPr id="743" name="Group 742"/>
            <p:cNvGrpSpPr/>
            <p:nvPr/>
          </p:nvGrpSpPr>
          <p:grpSpPr>
            <a:xfrm>
              <a:off x="7611142" y="684378"/>
              <a:ext cx="1394934" cy="706822"/>
              <a:chOff x="2501660" y="690114"/>
              <a:chExt cx="1394934" cy="706822"/>
            </a:xfrm>
          </p:grpSpPr>
          <p:cxnSp>
            <p:nvCxnSpPr>
              <p:cNvPr id="744" name="Straight Connector 743"/>
              <p:cNvCxnSpPr/>
              <p:nvPr/>
            </p:nvCxnSpPr>
            <p:spPr>
              <a:xfrm>
                <a:off x="3052771" y="1130060"/>
                <a:ext cx="0" cy="266876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5" name="TextBox 744"/>
              <p:cNvSpPr txBox="1"/>
              <p:nvPr/>
            </p:nvSpPr>
            <p:spPr>
              <a:xfrm>
                <a:off x="2501660" y="690114"/>
                <a:ext cx="139493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0000FF"/>
                    </a:solidFill>
                  </a:rPr>
                  <a:t>Block 3 Write Signals</a:t>
                </a:r>
                <a:r>
                  <a:rPr lang="en-US" sz="1100" dirty="0" smtClean="0"/>
                  <a:t/>
                </a:r>
                <a:br>
                  <a:rPr lang="en-US" sz="1100" dirty="0" smtClean="0"/>
                </a:br>
                <a:r>
                  <a:rPr lang="en-US" sz="1100" dirty="0" smtClean="0"/>
                  <a:t>(</a:t>
                </a:r>
                <a:r>
                  <a:rPr lang="en-US" sz="1100" i="1" dirty="0" smtClean="0"/>
                  <a:t>from State machine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</p:grpSp>
        <p:sp>
          <p:nvSpPr>
            <p:cNvPr id="748" name="TextBox 747"/>
            <p:cNvSpPr txBox="1"/>
            <p:nvPr/>
          </p:nvSpPr>
          <p:spPr>
            <a:xfrm>
              <a:off x="2158883" y="4635893"/>
              <a:ext cx="437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rgbClr val="C00000"/>
                  </a:solidFill>
                </a:rPr>
                <a:t>V [0]</a:t>
              </a:r>
              <a:endParaRPr lang="en-US" sz="1000" b="1" dirty="0">
                <a:solidFill>
                  <a:srgbClr val="C00000"/>
                </a:solidFill>
              </a:endParaRPr>
            </a:p>
          </p:txBody>
        </p:sp>
        <p:sp>
          <p:nvSpPr>
            <p:cNvPr id="754" name="TextBox 753"/>
            <p:cNvSpPr txBox="1"/>
            <p:nvPr/>
          </p:nvSpPr>
          <p:spPr>
            <a:xfrm>
              <a:off x="3872589" y="4641651"/>
              <a:ext cx="437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rgbClr val="C00000"/>
                  </a:solidFill>
                </a:rPr>
                <a:t>V [1]</a:t>
              </a:r>
              <a:endParaRPr lang="en-US" sz="1000" b="1" dirty="0">
                <a:solidFill>
                  <a:srgbClr val="C00000"/>
                </a:solidFill>
              </a:endParaRPr>
            </a:p>
          </p:txBody>
        </p:sp>
        <p:sp>
          <p:nvSpPr>
            <p:cNvPr id="755" name="TextBox 754"/>
            <p:cNvSpPr txBox="1"/>
            <p:nvPr/>
          </p:nvSpPr>
          <p:spPr>
            <a:xfrm>
              <a:off x="5560417" y="4638783"/>
              <a:ext cx="437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rgbClr val="C00000"/>
                  </a:solidFill>
                </a:rPr>
                <a:t>V [2]</a:t>
              </a:r>
              <a:endParaRPr lang="en-US" sz="1000" b="1" dirty="0">
                <a:solidFill>
                  <a:srgbClr val="C00000"/>
                </a:solidFill>
              </a:endParaRPr>
            </a:p>
          </p:txBody>
        </p:sp>
        <p:sp>
          <p:nvSpPr>
            <p:cNvPr id="756" name="TextBox 755"/>
            <p:cNvSpPr txBox="1"/>
            <p:nvPr/>
          </p:nvSpPr>
          <p:spPr>
            <a:xfrm>
              <a:off x="7282749" y="4635915"/>
              <a:ext cx="437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rgbClr val="C00000"/>
                  </a:solidFill>
                </a:rPr>
                <a:t>V [3]</a:t>
              </a:r>
              <a:endParaRPr lang="en-US" sz="1000" b="1" dirty="0">
                <a:solidFill>
                  <a:srgbClr val="C00000"/>
                </a:solidFill>
              </a:endParaRPr>
            </a:p>
          </p:txBody>
        </p:sp>
        <p:sp>
          <p:nvSpPr>
            <p:cNvPr id="1026" name="AutoShape 2"/>
            <p:cNvSpPr>
              <a:spLocks noChangeArrowheads="1"/>
            </p:cNvSpPr>
            <p:nvPr/>
          </p:nvSpPr>
          <p:spPr bwMode="auto">
            <a:xfrm>
              <a:off x="2255291" y="2045476"/>
              <a:ext cx="6634709" cy="209027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" name="Text Box 3"/>
            <p:cNvSpPr txBox="1">
              <a:spLocks noChangeArrowheads="1"/>
            </p:cNvSpPr>
            <p:nvPr/>
          </p:nvSpPr>
          <p:spPr bwMode="auto">
            <a:xfrm>
              <a:off x="870463" y="2208735"/>
              <a:ext cx="914400" cy="4889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Set of 4 lines spread across 4 blocks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28" name="AutoShape 4"/>
            <p:cNvCxnSpPr>
              <a:cxnSpLocks noChangeShapeType="1"/>
              <a:endCxn id="1026" idx="1"/>
            </p:cNvCxnSpPr>
            <p:nvPr/>
          </p:nvCxnSpPr>
          <p:spPr bwMode="auto">
            <a:xfrm flipV="1">
              <a:off x="1744133" y="2149990"/>
              <a:ext cx="511158" cy="1383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427" name="Slide Number Placeholder 4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ontent Placeholder 2"/>
          <p:cNvSpPr>
            <a:spLocks noGrp="1"/>
          </p:cNvSpPr>
          <p:nvPr>
            <p:ph idx="1"/>
          </p:nvPr>
        </p:nvSpPr>
        <p:spPr>
          <a:xfrm>
            <a:off x="330201" y="262467"/>
            <a:ext cx="8500532" cy="629073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/>
              <a:t>Read Operation - </a:t>
            </a:r>
            <a:r>
              <a:rPr lang="en-US" sz="1800" b="1" dirty="0" smtClean="0">
                <a:solidFill>
                  <a:srgbClr val="0000FF"/>
                </a:solidFill>
              </a:rPr>
              <a:t>Hit</a:t>
            </a:r>
          </a:p>
          <a:p>
            <a:r>
              <a:rPr lang="en-US" sz="1800" dirty="0" smtClean="0"/>
              <a:t>During a </a:t>
            </a:r>
            <a:r>
              <a:rPr lang="en-US" sz="1800" b="1" dirty="0" smtClean="0">
                <a:solidFill>
                  <a:srgbClr val="C00000"/>
                </a:solidFill>
              </a:rPr>
              <a:t>CPU read</a:t>
            </a:r>
            <a:r>
              <a:rPr lang="en-US" sz="1800" dirty="0" smtClean="0"/>
              <a:t>, the index is presented to </a:t>
            </a:r>
            <a:r>
              <a:rPr lang="en-US" sz="1800" b="1" dirty="0" smtClean="0"/>
              <a:t>all 4 blocks </a:t>
            </a:r>
            <a:r>
              <a:rPr lang="en-US" sz="1800" dirty="0" smtClean="0"/>
              <a:t>and each would search for the data. In the case of a </a:t>
            </a:r>
            <a:r>
              <a:rPr lang="en-US" sz="1800" dirty="0" smtClean="0">
                <a:solidFill>
                  <a:srgbClr val="0000FF"/>
                </a:solidFill>
              </a:rPr>
              <a:t>hit</a:t>
            </a:r>
            <a:r>
              <a:rPr lang="en-US" sz="1800" dirty="0" smtClean="0"/>
              <a:t>, a 4-way </a:t>
            </a:r>
            <a:r>
              <a:rPr lang="en-US" sz="1800" b="1" dirty="0" smtClean="0">
                <a:solidFill>
                  <a:srgbClr val="9933FF"/>
                </a:solidFill>
              </a:rPr>
              <a:t>Mux</a:t>
            </a:r>
            <a:r>
              <a:rPr lang="en-US" sz="1800" dirty="0" smtClean="0">
                <a:solidFill>
                  <a:srgbClr val="9933FF"/>
                </a:solidFill>
              </a:rPr>
              <a:t> </a:t>
            </a:r>
            <a:r>
              <a:rPr lang="en-US" sz="1800" dirty="0" smtClean="0"/>
              <a:t>supplies the </a:t>
            </a:r>
            <a:r>
              <a:rPr lang="en-US" sz="1800" b="1" dirty="0" smtClean="0">
                <a:solidFill>
                  <a:srgbClr val="0000FF"/>
                </a:solidFill>
              </a:rPr>
              <a:t>word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 smtClean="0"/>
              <a:t>from that block.</a:t>
            </a:r>
          </a:p>
        </p:txBody>
      </p:sp>
      <p:grpSp>
        <p:nvGrpSpPr>
          <p:cNvPr id="384" name="Group 383"/>
          <p:cNvGrpSpPr/>
          <p:nvPr/>
        </p:nvGrpSpPr>
        <p:grpSpPr>
          <a:xfrm>
            <a:off x="491066" y="1405468"/>
            <a:ext cx="8472677" cy="5262084"/>
            <a:chOff x="284295" y="320116"/>
            <a:chExt cx="8721781" cy="6169636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079022" y="2589909"/>
              <a:ext cx="0" cy="2091366"/>
            </a:xfrm>
            <a:prstGeom prst="line">
              <a:avLst/>
            </a:prstGeom>
            <a:ln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5758224" y="2578415"/>
              <a:ext cx="0" cy="2091366"/>
            </a:xfrm>
            <a:prstGeom prst="line">
              <a:avLst/>
            </a:prstGeom>
            <a:ln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7480556" y="2584173"/>
              <a:ext cx="0" cy="2091366"/>
            </a:xfrm>
            <a:prstGeom prst="line">
              <a:avLst/>
            </a:prstGeom>
            <a:ln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427"/>
            <p:cNvGrpSpPr/>
            <p:nvPr/>
          </p:nvGrpSpPr>
          <p:grpSpPr>
            <a:xfrm flipH="1">
              <a:off x="7011143" y="5299234"/>
              <a:ext cx="1424593" cy="304115"/>
              <a:chOff x="3724362" y="5926667"/>
              <a:chExt cx="1167265" cy="304115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4887463" y="5926667"/>
                <a:ext cx="0" cy="304115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724362" y="5929334"/>
                <a:ext cx="116726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421"/>
            <p:cNvGrpSpPr/>
            <p:nvPr/>
          </p:nvGrpSpPr>
          <p:grpSpPr>
            <a:xfrm flipH="1">
              <a:off x="6505531" y="5187357"/>
              <a:ext cx="232788" cy="415992"/>
              <a:chOff x="5032176" y="5662390"/>
              <a:chExt cx="225283" cy="415992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257459" y="5662390"/>
                <a:ext cx="0" cy="415992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32176" y="5665057"/>
                <a:ext cx="21921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420"/>
            <p:cNvGrpSpPr/>
            <p:nvPr/>
          </p:nvGrpSpPr>
          <p:grpSpPr>
            <a:xfrm>
              <a:off x="5042414" y="5188238"/>
              <a:ext cx="219210" cy="415992"/>
              <a:chOff x="5042414" y="5662390"/>
              <a:chExt cx="219210" cy="415992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5257459" y="5662390"/>
                <a:ext cx="0" cy="415992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042414" y="5665057"/>
                <a:ext cx="21921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/>
            <p:cNvCxnSpPr/>
            <p:nvPr/>
          </p:nvCxnSpPr>
          <p:spPr>
            <a:xfrm>
              <a:off x="4735063" y="5300115"/>
              <a:ext cx="0" cy="304115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3"/>
            <p:cNvCxnSpPr/>
            <p:nvPr/>
          </p:nvCxnSpPr>
          <p:spPr>
            <a:xfrm>
              <a:off x="2800806" y="3914659"/>
              <a:ext cx="0" cy="3740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4"/>
            <p:cNvSpPr/>
            <p:nvPr/>
          </p:nvSpPr>
          <p:spPr>
            <a:xfrm>
              <a:off x="323108" y="758359"/>
              <a:ext cx="1913467" cy="27093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"/>
            <p:cNvSpPr/>
            <p:nvPr/>
          </p:nvSpPr>
          <p:spPr>
            <a:xfrm>
              <a:off x="309693" y="737629"/>
              <a:ext cx="1913467" cy="27093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6"/>
            <p:cNvCxnSpPr/>
            <p:nvPr/>
          </p:nvCxnSpPr>
          <p:spPr>
            <a:xfrm>
              <a:off x="1842158" y="737628"/>
              <a:ext cx="0" cy="270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7"/>
            <p:cNvCxnSpPr/>
            <p:nvPr/>
          </p:nvCxnSpPr>
          <p:spPr>
            <a:xfrm>
              <a:off x="1376490" y="746095"/>
              <a:ext cx="0" cy="270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8"/>
            <p:cNvGrpSpPr/>
            <p:nvPr/>
          </p:nvGrpSpPr>
          <p:grpSpPr>
            <a:xfrm>
              <a:off x="284295" y="507266"/>
              <a:ext cx="2041682" cy="253917"/>
              <a:chOff x="1901378" y="1039048"/>
              <a:chExt cx="2041682" cy="253917"/>
            </a:xfrm>
          </p:grpSpPr>
          <p:sp>
            <p:nvSpPr>
              <p:cNvPr id="24" name="TextBox 9"/>
              <p:cNvSpPr txBox="1"/>
              <p:nvPr/>
            </p:nvSpPr>
            <p:spPr>
              <a:xfrm>
                <a:off x="3409659" y="1039049"/>
                <a:ext cx="53340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 3 2 1 </a:t>
                </a:r>
                <a:endParaRPr lang="en-US" sz="1050" dirty="0"/>
              </a:p>
            </p:txBody>
          </p:sp>
          <p:sp>
            <p:nvSpPr>
              <p:cNvPr id="25" name="TextBox 10"/>
              <p:cNvSpPr txBox="1"/>
              <p:nvPr/>
            </p:nvSpPr>
            <p:spPr>
              <a:xfrm>
                <a:off x="2934311" y="1039049"/>
                <a:ext cx="64346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8 . . . . 4</a:t>
                </a:r>
                <a:endParaRPr lang="en-US" sz="1050" dirty="0"/>
              </a:p>
            </p:txBody>
          </p:sp>
          <p:sp>
            <p:nvSpPr>
              <p:cNvPr id="26" name="TextBox 11"/>
              <p:cNvSpPr txBox="1"/>
              <p:nvPr/>
            </p:nvSpPr>
            <p:spPr>
              <a:xfrm>
                <a:off x="1901378" y="1039048"/>
                <a:ext cx="118533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31 30 29   . . . . . 9</a:t>
                </a:r>
                <a:endParaRPr lang="en-US" sz="105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394154" y="320116"/>
              <a:ext cx="1203277" cy="306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CPU Address Bus</a:t>
              </a:r>
              <a:endParaRPr lang="en-US" sz="11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34784" y="1705789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V</a:t>
              </a:r>
              <a:endParaRPr lang="en-US" sz="1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06313" y="757009"/>
              <a:ext cx="4748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Word </a:t>
              </a:r>
              <a:endParaRPr lang="en-US" sz="9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13064" y="1699142"/>
              <a:ext cx="485470" cy="16960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Index</a:t>
              </a:r>
              <a:endParaRPr lang="en-US" sz="950" dirty="0" smtClean="0"/>
            </a:p>
            <a:p>
              <a:pPr algn="ctr"/>
              <a:r>
                <a:rPr lang="en-US" sz="200" dirty="0" smtClean="0"/>
                <a:t/>
              </a:r>
              <a:br>
                <a:rPr lang="en-US" sz="200" dirty="0" smtClean="0"/>
              </a:br>
              <a:r>
                <a:rPr lang="en-US" sz="950" dirty="0" smtClean="0"/>
                <a:t>0</a:t>
              </a:r>
            </a:p>
            <a:p>
              <a:pPr algn="ctr"/>
              <a:r>
                <a:rPr lang="en-US" sz="950" dirty="0" smtClean="0"/>
                <a:t>1</a:t>
              </a:r>
            </a:p>
            <a:p>
              <a:pPr algn="ctr"/>
              <a:r>
                <a:rPr lang="en-US" sz="950" dirty="0" smtClean="0"/>
                <a:t>2</a:t>
              </a:r>
            </a:p>
            <a:p>
              <a:pPr algn="ctr"/>
              <a:r>
                <a:rPr lang="en-US" sz="950" dirty="0" smtClean="0"/>
                <a:t>. . .</a:t>
              </a:r>
              <a:br>
                <a:rPr lang="en-US" sz="950" dirty="0" smtClean="0"/>
              </a:br>
              <a:r>
                <a:rPr lang="en-US" sz="950" dirty="0" smtClean="0"/>
                <a:t>. . .</a:t>
              </a:r>
              <a:br>
                <a:rPr lang="en-US" sz="950" dirty="0" smtClean="0"/>
              </a:br>
              <a:r>
                <a:rPr lang="en-US" sz="950" dirty="0" smtClean="0"/>
                <a:t>29</a:t>
              </a:r>
              <a:br>
                <a:rPr lang="en-US" sz="950" dirty="0" smtClean="0"/>
              </a:br>
              <a:r>
                <a:rPr lang="en-US" sz="950" dirty="0" smtClean="0"/>
                <a:t>30</a:t>
              </a:r>
              <a:br>
                <a:rPr lang="en-US" sz="950" dirty="0" smtClean="0"/>
              </a:br>
              <a:r>
                <a:rPr lang="en-US" sz="950" dirty="0" smtClean="0"/>
                <a:t>31</a:t>
              </a:r>
              <a:endParaRPr lang="en-US" sz="950" dirty="0"/>
            </a:p>
          </p:txBody>
        </p:sp>
        <p:grpSp>
          <p:nvGrpSpPr>
            <p:cNvPr id="31" name="Group 17"/>
            <p:cNvGrpSpPr/>
            <p:nvPr/>
          </p:nvGrpSpPr>
          <p:grpSpPr>
            <a:xfrm>
              <a:off x="1546710" y="1020665"/>
              <a:ext cx="336590" cy="161583"/>
              <a:chOff x="8111794" y="1272338"/>
              <a:chExt cx="336590" cy="161583"/>
            </a:xfrm>
          </p:grpSpPr>
          <p:sp>
            <p:nvSpPr>
              <p:cNvPr id="32" name="TextBox 18"/>
              <p:cNvSpPr txBox="1"/>
              <p:nvPr/>
            </p:nvSpPr>
            <p:spPr>
              <a:xfrm>
                <a:off x="8240820" y="1272338"/>
                <a:ext cx="20756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dirty="0" smtClean="0"/>
                  <a:t> 5</a:t>
                </a:r>
                <a:endParaRPr lang="en-US" sz="1050" dirty="0"/>
              </a:p>
            </p:txBody>
          </p:sp>
          <p:cxnSp>
            <p:nvCxnSpPr>
              <p:cNvPr id="33" name="Straight Connector 19"/>
              <p:cNvCxnSpPr/>
              <p:nvPr/>
            </p:nvCxnSpPr>
            <p:spPr>
              <a:xfrm>
                <a:off x="8111794" y="1349585"/>
                <a:ext cx="134635" cy="693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/>
            <p:cNvCxnSpPr/>
            <p:nvPr/>
          </p:nvCxnSpPr>
          <p:spPr>
            <a:xfrm>
              <a:off x="880211" y="1024622"/>
              <a:ext cx="0" cy="39283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24"/>
            <p:cNvGrpSpPr/>
            <p:nvPr/>
          </p:nvGrpSpPr>
          <p:grpSpPr>
            <a:xfrm>
              <a:off x="812968" y="1021606"/>
              <a:ext cx="336590" cy="161583"/>
              <a:chOff x="8111794" y="1272338"/>
              <a:chExt cx="336590" cy="161583"/>
            </a:xfrm>
          </p:grpSpPr>
          <p:sp>
            <p:nvSpPr>
              <p:cNvPr id="36" name="TextBox 25"/>
              <p:cNvSpPr txBox="1"/>
              <p:nvPr/>
            </p:nvSpPr>
            <p:spPr>
              <a:xfrm>
                <a:off x="8240820" y="1272338"/>
                <a:ext cx="20756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dirty="0" smtClean="0"/>
                  <a:t> 23</a:t>
                </a:r>
                <a:endParaRPr lang="en-US" sz="1050" dirty="0"/>
              </a:p>
            </p:txBody>
          </p:sp>
          <p:cxnSp>
            <p:nvCxnSpPr>
              <p:cNvPr id="37" name="Straight Connector 26"/>
              <p:cNvCxnSpPr/>
              <p:nvPr/>
            </p:nvCxnSpPr>
            <p:spPr>
              <a:xfrm>
                <a:off x="8111794" y="1349585"/>
                <a:ext cx="134635" cy="693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Oval 37"/>
            <p:cNvSpPr/>
            <p:nvPr/>
          </p:nvSpPr>
          <p:spPr>
            <a:xfrm>
              <a:off x="2699829" y="3737021"/>
              <a:ext cx="190734" cy="18512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=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b="9153"/>
            <a:stretch>
              <a:fillRect/>
            </a:stretch>
          </p:blipFill>
          <p:spPr bwMode="auto">
            <a:xfrm>
              <a:off x="2621654" y="4196478"/>
              <a:ext cx="252734" cy="2046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</p:pic>
        <p:grpSp>
          <p:nvGrpSpPr>
            <p:cNvPr id="40" name="Group 30"/>
            <p:cNvGrpSpPr/>
            <p:nvPr/>
          </p:nvGrpSpPr>
          <p:grpSpPr>
            <a:xfrm flipH="1">
              <a:off x="2371246" y="4049540"/>
              <a:ext cx="366948" cy="152879"/>
              <a:chOff x="2902583" y="4650690"/>
              <a:chExt cx="249431" cy="144908"/>
            </a:xfrm>
          </p:grpSpPr>
          <p:cxnSp>
            <p:nvCxnSpPr>
              <p:cNvPr id="41" name="Straight Connector 31"/>
              <p:cNvCxnSpPr/>
              <p:nvPr/>
            </p:nvCxnSpPr>
            <p:spPr>
              <a:xfrm>
                <a:off x="2902583" y="4650690"/>
                <a:ext cx="0" cy="1449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32"/>
              <p:cNvCxnSpPr/>
              <p:nvPr/>
            </p:nvCxnSpPr>
            <p:spPr>
              <a:xfrm>
                <a:off x="2904938" y="4652337"/>
                <a:ext cx="2470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Connector 42"/>
            <p:cNvCxnSpPr/>
            <p:nvPr/>
          </p:nvCxnSpPr>
          <p:spPr>
            <a:xfrm>
              <a:off x="2748969" y="4401178"/>
              <a:ext cx="0" cy="280415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373942" y="2584151"/>
              <a:ext cx="0" cy="2091366"/>
            </a:xfrm>
            <a:prstGeom prst="line">
              <a:avLst/>
            </a:prstGeom>
            <a:ln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38" idx="0"/>
            </p:cNvCxnSpPr>
            <p:nvPr/>
          </p:nvCxnSpPr>
          <p:spPr>
            <a:xfrm flipH="1">
              <a:off x="2795196" y="2715252"/>
              <a:ext cx="334" cy="1021769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880533" y="4955649"/>
              <a:ext cx="679873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943524" y="4716111"/>
              <a:ext cx="369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Tag</a:t>
              </a:r>
              <a:endParaRPr 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84457" y="4638767"/>
              <a:ext cx="5196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rgbClr val="C00000"/>
                  </a:solidFill>
                </a:rPr>
                <a:t>Hit [0]</a:t>
              </a:r>
              <a:endParaRPr lang="en-US" sz="10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49" name="Group 51"/>
            <p:cNvGrpSpPr/>
            <p:nvPr/>
          </p:nvGrpSpPr>
          <p:grpSpPr>
            <a:xfrm>
              <a:off x="2483063" y="1932333"/>
              <a:ext cx="437938" cy="1468643"/>
              <a:chOff x="6638306" y="1129008"/>
              <a:chExt cx="552203" cy="1468643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6662057" y="1142423"/>
                <a:ext cx="528452" cy="145522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638306" y="1129008"/>
                <a:ext cx="528452" cy="145522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6640416" y="1129009"/>
                <a:ext cx="0" cy="1456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141"/>
              <p:cNvGrpSpPr/>
              <p:nvPr/>
            </p:nvGrpSpPr>
            <p:grpSpPr>
              <a:xfrm>
                <a:off x="6638306" y="1273045"/>
                <a:ext cx="546264" cy="1165926"/>
                <a:chOff x="6497608" y="1273045"/>
                <a:chExt cx="1692208" cy="1165926"/>
              </a:xfrm>
            </p:grpSpPr>
            <p:cxnSp>
              <p:nvCxnSpPr>
                <p:cNvPr id="54" name="Straight Connector 56"/>
                <p:cNvCxnSpPr/>
                <p:nvPr/>
              </p:nvCxnSpPr>
              <p:spPr>
                <a:xfrm>
                  <a:off x="6504949" y="127304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7"/>
                <p:cNvCxnSpPr/>
                <p:nvPr/>
              </p:nvCxnSpPr>
              <p:spPr>
                <a:xfrm>
                  <a:off x="6504943" y="141983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6502294" y="156102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9"/>
                <p:cNvCxnSpPr/>
                <p:nvPr/>
              </p:nvCxnSpPr>
              <p:spPr>
                <a:xfrm>
                  <a:off x="6502288" y="170781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6500269" y="185741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6500263" y="199859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6497614" y="21453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6497608" y="22977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6504148" y="243897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3" name="Group 79"/>
            <p:cNvGrpSpPr/>
            <p:nvPr/>
          </p:nvGrpSpPr>
          <p:grpSpPr>
            <a:xfrm>
              <a:off x="2293887" y="1927823"/>
              <a:ext cx="160495" cy="1468643"/>
              <a:chOff x="7974103" y="978587"/>
              <a:chExt cx="160495" cy="1468643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8002178" y="992002"/>
                <a:ext cx="132420" cy="145522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81"/>
              <p:cNvSpPr/>
              <p:nvPr/>
            </p:nvSpPr>
            <p:spPr>
              <a:xfrm>
                <a:off x="7981445" y="978587"/>
                <a:ext cx="135339" cy="145522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>
                <a:off x="8116914" y="978588"/>
                <a:ext cx="0" cy="1456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Group 163"/>
              <p:cNvGrpSpPr/>
              <p:nvPr/>
            </p:nvGrpSpPr>
            <p:grpSpPr>
              <a:xfrm>
                <a:off x="7974103" y="1122624"/>
                <a:ext cx="142681" cy="1165926"/>
                <a:chOff x="6497608" y="1273045"/>
                <a:chExt cx="1692208" cy="1165926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>
                  <a:off x="6504949" y="127304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6504943" y="141983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6502294" y="156102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6502288" y="170781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6500269" y="185741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6500263" y="199859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6497614" y="21453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6497608" y="22977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6504148" y="243897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7" name="TextBox 76"/>
            <p:cNvSpPr txBox="1"/>
            <p:nvPr/>
          </p:nvSpPr>
          <p:spPr>
            <a:xfrm>
              <a:off x="2511850" y="1695346"/>
              <a:ext cx="369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Tag</a:t>
              </a:r>
              <a:endParaRPr lang="en-US" sz="1000" dirty="0"/>
            </a:p>
          </p:txBody>
        </p:sp>
        <p:grpSp>
          <p:nvGrpSpPr>
            <p:cNvPr id="78" name="Group 129"/>
            <p:cNvGrpSpPr/>
            <p:nvPr/>
          </p:nvGrpSpPr>
          <p:grpSpPr>
            <a:xfrm>
              <a:off x="2954299" y="1707774"/>
              <a:ext cx="762568" cy="3592341"/>
              <a:chOff x="4359819" y="2190393"/>
              <a:chExt cx="2753503" cy="3592341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749245" y="3275215"/>
                <a:ext cx="0" cy="2507519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" name="Group 65"/>
              <p:cNvGrpSpPr/>
              <p:nvPr/>
            </p:nvGrpSpPr>
            <p:grpSpPr>
              <a:xfrm>
                <a:off x="4359819" y="2423414"/>
                <a:ext cx="2753503" cy="1468648"/>
                <a:chOff x="7888140" y="2850925"/>
                <a:chExt cx="1063682" cy="1468648"/>
              </a:xfrm>
              <a:solidFill>
                <a:schemeClr val="bg2">
                  <a:lumMod val="75000"/>
                </a:schemeClr>
              </a:solidFill>
            </p:grpSpPr>
            <p:sp>
              <p:nvSpPr>
                <p:cNvPr id="89" name="Rectangle 88"/>
                <p:cNvSpPr/>
                <p:nvPr/>
              </p:nvSpPr>
              <p:spPr>
                <a:xfrm>
                  <a:off x="7920847" y="2864345"/>
                  <a:ext cx="1030975" cy="145522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7891157" y="2850930"/>
                  <a:ext cx="1049196" cy="145522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7894046" y="2850925"/>
                  <a:ext cx="0" cy="1456266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2" name="Group 159"/>
                <p:cNvGrpSpPr/>
                <p:nvPr/>
              </p:nvGrpSpPr>
              <p:grpSpPr>
                <a:xfrm>
                  <a:off x="7888140" y="2994967"/>
                  <a:ext cx="1058654" cy="1165926"/>
                  <a:chOff x="7256371" y="2994967"/>
                  <a:chExt cx="1692163" cy="1165926"/>
                </a:xfrm>
                <a:grpFill/>
              </p:grpSpPr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7259032" y="2994967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7259026" y="3141757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/>
                  <p:cNvCxnSpPr/>
                  <p:nvPr/>
                </p:nvCxnSpPr>
                <p:spPr>
                  <a:xfrm>
                    <a:off x="7256377" y="3282943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73"/>
                  <p:cNvCxnSpPr/>
                  <p:nvPr/>
                </p:nvCxnSpPr>
                <p:spPr>
                  <a:xfrm>
                    <a:off x="7256371" y="3429733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/>
                  <p:cNvCxnSpPr/>
                  <p:nvPr/>
                </p:nvCxnSpPr>
                <p:spPr>
                  <a:xfrm>
                    <a:off x="7263666" y="3579337"/>
                    <a:ext cx="1684868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7263663" y="3720517"/>
                    <a:ext cx="1684869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/>
                  <p:cNvCxnSpPr/>
                  <p:nvPr/>
                </p:nvCxnSpPr>
                <p:spPr>
                  <a:xfrm>
                    <a:off x="7261014" y="3867313"/>
                    <a:ext cx="1684869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/>
                  <p:cNvCxnSpPr/>
                  <p:nvPr/>
                </p:nvCxnSpPr>
                <p:spPr>
                  <a:xfrm>
                    <a:off x="7261008" y="4019713"/>
                    <a:ext cx="1684869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78"/>
                  <p:cNvCxnSpPr/>
                  <p:nvPr/>
                </p:nvCxnSpPr>
                <p:spPr>
                  <a:xfrm>
                    <a:off x="7258231" y="4160893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1" name="Straight Connector 80"/>
              <p:cNvCxnSpPr/>
              <p:nvPr/>
            </p:nvCxnSpPr>
            <p:spPr>
              <a:xfrm>
                <a:off x="5068740" y="2426524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6088040" y="2424545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96"/>
              <p:cNvCxnSpPr/>
              <p:nvPr/>
            </p:nvCxnSpPr>
            <p:spPr>
              <a:xfrm>
                <a:off x="6774827" y="2422566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6434404" y="2426525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5755531" y="2424545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5399271" y="2424543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4726328" y="2428503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/>
              <p:cNvSpPr txBox="1"/>
              <p:nvPr/>
            </p:nvSpPr>
            <p:spPr>
              <a:xfrm>
                <a:off x="4971880" y="2190393"/>
                <a:ext cx="8812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Data</a:t>
                </a:r>
                <a:endParaRPr lang="en-US" sz="1000" dirty="0"/>
              </a:p>
            </p:txBody>
          </p:sp>
        </p:grpSp>
        <p:sp>
          <p:nvSpPr>
            <p:cNvPr id="102" name="Rectangle 101"/>
            <p:cNvSpPr/>
            <p:nvPr/>
          </p:nvSpPr>
          <p:spPr>
            <a:xfrm>
              <a:off x="2247641" y="1885197"/>
              <a:ext cx="2423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251591" y="2031659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249603" y="2172183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251591" y="2310745"/>
              <a:ext cx="2423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255541" y="2457207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253553" y="2609607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253202" y="2756052"/>
              <a:ext cx="2423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252818" y="2902514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255164" y="3043038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251540" y="3195438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511" y="757944"/>
              <a:ext cx="4427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Index</a:t>
              </a:r>
              <a:endParaRPr lang="en-US" sz="9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21541" y="758874"/>
              <a:ext cx="10570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Tag Address</a:t>
              </a:r>
              <a:endParaRPr lang="en-US" sz="900" dirty="0"/>
            </a:p>
          </p:txBody>
        </p:sp>
        <p:cxnSp>
          <p:nvCxnSpPr>
            <p:cNvPr id="114" name="Straight Connector 113"/>
            <p:cNvCxnSpPr/>
            <p:nvPr/>
          </p:nvCxnSpPr>
          <p:spPr>
            <a:xfrm flipV="1">
              <a:off x="2578426" y="3396413"/>
              <a:ext cx="0" cy="155656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1616811" y="1033089"/>
              <a:ext cx="0" cy="9480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1619149" y="1977435"/>
              <a:ext cx="163467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4511134" y="3914653"/>
              <a:ext cx="0" cy="3740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3945112" y="1705783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V</a:t>
              </a:r>
              <a:endParaRPr lang="en-US" sz="1000" dirty="0"/>
            </a:p>
          </p:txBody>
        </p:sp>
        <p:sp>
          <p:nvSpPr>
            <p:cNvPr id="119" name="Oval 118"/>
            <p:cNvSpPr/>
            <p:nvPr/>
          </p:nvSpPr>
          <p:spPr>
            <a:xfrm>
              <a:off x="4410157" y="3737015"/>
              <a:ext cx="190734" cy="18512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=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pic>
          <p:nvPicPr>
            <p:cNvPr id="12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b="9153"/>
            <a:stretch>
              <a:fillRect/>
            </a:stretch>
          </p:blipFill>
          <p:spPr bwMode="auto">
            <a:xfrm>
              <a:off x="4331982" y="4196472"/>
              <a:ext cx="252734" cy="2046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</p:pic>
        <p:grpSp>
          <p:nvGrpSpPr>
            <p:cNvPr id="121" name="Group 147"/>
            <p:cNvGrpSpPr/>
            <p:nvPr/>
          </p:nvGrpSpPr>
          <p:grpSpPr>
            <a:xfrm flipH="1">
              <a:off x="4081574" y="4049534"/>
              <a:ext cx="366948" cy="152879"/>
              <a:chOff x="2902583" y="4650690"/>
              <a:chExt cx="249431" cy="144908"/>
            </a:xfrm>
          </p:grpSpPr>
          <p:cxnSp>
            <p:nvCxnSpPr>
              <p:cNvPr id="122" name="Straight Connector 121"/>
              <p:cNvCxnSpPr/>
              <p:nvPr/>
            </p:nvCxnSpPr>
            <p:spPr>
              <a:xfrm>
                <a:off x="2902583" y="4650690"/>
                <a:ext cx="0" cy="1449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49"/>
              <p:cNvCxnSpPr/>
              <p:nvPr/>
            </p:nvCxnSpPr>
            <p:spPr>
              <a:xfrm>
                <a:off x="2904938" y="4652337"/>
                <a:ext cx="2470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4" name="Straight Connector 123"/>
            <p:cNvCxnSpPr/>
            <p:nvPr/>
          </p:nvCxnSpPr>
          <p:spPr>
            <a:xfrm>
              <a:off x="4459297" y="4401172"/>
              <a:ext cx="0" cy="280415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endCxn id="119" idx="0"/>
            </p:cNvCxnSpPr>
            <p:nvPr/>
          </p:nvCxnSpPr>
          <p:spPr>
            <a:xfrm flipH="1">
              <a:off x="4505524" y="2715246"/>
              <a:ext cx="334" cy="1021769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4294785" y="4638761"/>
              <a:ext cx="5196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rgbClr val="C00000"/>
                  </a:solidFill>
                </a:rPr>
                <a:t>Hit [1]</a:t>
              </a:r>
              <a:endParaRPr lang="en-US" sz="10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127" name="Group 154"/>
            <p:cNvGrpSpPr/>
            <p:nvPr/>
          </p:nvGrpSpPr>
          <p:grpSpPr>
            <a:xfrm>
              <a:off x="4193391" y="1932327"/>
              <a:ext cx="437938" cy="1468643"/>
              <a:chOff x="6638306" y="1129008"/>
              <a:chExt cx="552203" cy="1468643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6662057" y="1142423"/>
                <a:ext cx="528452" cy="145522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6638306" y="1129008"/>
                <a:ext cx="528452" cy="145522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0" name="Straight Connector 129"/>
              <p:cNvCxnSpPr/>
              <p:nvPr/>
            </p:nvCxnSpPr>
            <p:spPr>
              <a:xfrm>
                <a:off x="6640416" y="1129009"/>
                <a:ext cx="0" cy="1456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1" name="Group 141"/>
              <p:cNvGrpSpPr/>
              <p:nvPr/>
            </p:nvGrpSpPr>
            <p:grpSpPr>
              <a:xfrm>
                <a:off x="6638306" y="1273045"/>
                <a:ext cx="546264" cy="1165926"/>
                <a:chOff x="6497608" y="1273045"/>
                <a:chExt cx="1692208" cy="1165926"/>
              </a:xfrm>
            </p:grpSpPr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6504949" y="127304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6504943" y="141983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61"/>
                <p:cNvCxnSpPr/>
                <p:nvPr/>
              </p:nvCxnSpPr>
              <p:spPr>
                <a:xfrm>
                  <a:off x="6502294" y="156102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6502288" y="170781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6500269" y="185741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6500263" y="199859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6497614" y="21453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>
                  <a:off x="6497608" y="22977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6504148" y="243897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1" name="Group 168"/>
            <p:cNvGrpSpPr/>
            <p:nvPr/>
          </p:nvGrpSpPr>
          <p:grpSpPr>
            <a:xfrm>
              <a:off x="4004215" y="1927817"/>
              <a:ext cx="160495" cy="1468643"/>
              <a:chOff x="7974103" y="978587"/>
              <a:chExt cx="160495" cy="1468643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8002178" y="992002"/>
                <a:ext cx="132420" cy="145522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7981445" y="978587"/>
                <a:ext cx="135339" cy="145522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4" name="Straight Connector 143"/>
              <p:cNvCxnSpPr/>
              <p:nvPr/>
            </p:nvCxnSpPr>
            <p:spPr>
              <a:xfrm>
                <a:off x="8116914" y="978588"/>
                <a:ext cx="0" cy="1456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5" name="Group 163"/>
              <p:cNvGrpSpPr/>
              <p:nvPr/>
            </p:nvGrpSpPr>
            <p:grpSpPr>
              <a:xfrm>
                <a:off x="7974103" y="1122624"/>
                <a:ext cx="142681" cy="1165926"/>
                <a:chOff x="6497608" y="1273045"/>
                <a:chExt cx="1692208" cy="1165926"/>
              </a:xfrm>
            </p:grpSpPr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6504949" y="127304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74"/>
                <p:cNvCxnSpPr/>
                <p:nvPr/>
              </p:nvCxnSpPr>
              <p:spPr>
                <a:xfrm>
                  <a:off x="6504943" y="141983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>
                  <a:off x="6502294" y="156102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6502288" y="170781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6500269" y="185741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6500263" y="199859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6497614" y="21453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6497608" y="22977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6504148" y="243897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5" name="TextBox 154"/>
            <p:cNvSpPr txBox="1"/>
            <p:nvPr/>
          </p:nvSpPr>
          <p:spPr>
            <a:xfrm>
              <a:off x="4222178" y="1695340"/>
              <a:ext cx="369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Tag</a:t>
              </a:r>
              <a:endParaRPr lang="en-US" sz="1000" dirty="0"/>
            </a:p>
          </p:txBody>
        </p:sp>
        <p:grpSp>
          <p:nvGrpSpPr>
            <p:cNvPr id="156" name="Group 183"/>
            <p:cNvGrpSpPr/>
            <p:nvPr/>
          </p:nvGrpSpPr>
          <p:grpSpPr>
            <a:xfrm>
              <a:off x="4664627" y="1707768"/>
              <a:ext cx="762568" cy="3489474"/>
              <a:chOff x="4359819" y="2190393"/>
              <a:chExt cx="2753503" cy="3489474"/>
            </a:xfrm>
          </p:grpSpPr>
          <p:cxnSp>
            <p:nvCxnSpPr>
              <p:cNvPr id="157" name="Straight Connector 156"/>
              <p:cNvCxnSpPr/>
              <p:nvPr/>
            </p:nvCxnSpPr>
            <p:spPr>
              <a:xfrm>
                <a:off x="5749245" y="3275215"/>
                <a:ext cx="0" cy="2404652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8" name="Group 65"/>
              <p:cNvGrpSpPr/>
              <p:nvPr/>
            </p:nvGrpSpPr>
            <p:grpSpPr>
              <a:xfrm>
                <a:off x="4359819" y="2423414"/>
                <a:ext cx="2753503" cy="1468648"/>
                <a:chOff x="7888140" y="2850925"/>
                <a:chExt cx="1063682" cy="1468648"/>
              </a:xfrm>
              <a:solidFill>
                <a:schemeClr val="bg2">
                  <a:lumMod val="75000"/>
                </a:schemeClr>
              </a:solidFill>
            </p:grpSpPr>
            <p:sp>
              <p:nvSpPr>
                <p:cNvPr id="167" name="Rectangle 166"/>
                <p:cNvSpPr/>
                <p:nvPr/>
              </p:nvSpPr>
              <p:spPr>
                <a:xfrm>
                  <a:off x="7920847" y="2864345"/>
                  <a:ext cx="1030975" cy="145522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7891157" y="2850930"/>
                  <a:ext cx="1049196" cy="145522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7894046" y="2850925"/>
                  <a:ext cx="0" cy="1456266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0" name="Group 159"/>
                <p:cNvGrpSpPr/>
                <p:nvPr/>
              </p:nvGrpSpPr>
              <p:grpSpPr>
                <a:xfrm>
                  <a:off x="7888140" y="2994967"/>
                  <a:ext cx="1058654" cy="1165926"/>
                  <a:chOff x="7256371" y="2994967"/>
                  <a:chExt cx="1692163" cy="1165926"/>
                </a:xfrm>
                <a:grpFill/>
              </p:grpSpPr>
              <p:cxnSp>
                <p:nvCxnSpPr>
                  <p:cNvPr id="171" name="Straight Connector 170"/>
                  <p:cNvCxnSpPr/>
                  <p:nvPr/>
                </p:nvCxnSpPr>
                <p:spPr>
                  <a:xfrm>
                    <a:off x="7259032" y="2994967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/>
                  <p:cNvCxnSpPr/>
                  <p:nvPr/>
                </p:nvCxnSpPr>
                <p:spPr>
                  <a:xfrm>
                    <a:off x="7259026" y="3141757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200"/>
                  <p:cNvCxnSpPr/>
                  <p:nvPr/>
                </p:nvCxnSpPr>
                <p:spPr>
                  <a:xfrm>
                    <a:off x="7256377" y="3282943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Connector 173"/>
                  <p:cNvCxnSpPr/>
                  <p:nvPr/>
                </p:nvCxnSpPr>
                <p:spPr>
                  <a:xfrm>
                    <a:off x="7256371" y="3429733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/>
                  <p:cNvCxnSpPr/>
                  <p:nvPr/>
                </p:nvCxnSpPr>
                <p:spPr>
                  <a:xfrm>
                    <a:off x="7263666" y="3579337"/>
                    <a:ext cx="1684868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/>
                  <p:cNvCxnSpPr/>
                  <p:nvPr/>
                </p:nvCxnSpPr>
                <p:spPr>
                  <a:xfrm>
                    <a:off x="7263663" y="3720517"/>
                    <a:ext cx="1684869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/>
                  <p:cNvCxnSpPr/>
                  <p:nvPr/>
                </p:nvCxnSpPr>
                <p:spPr>
                  <a:xfrm>
                    <a:off x="7261014" y="3867313"/>
                    <a:ext cx="1684869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>
                    <a:off x="7261008" y="4019713"/>
                    <a:ext cx="1684869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78"/>
                  <p:cNvCxnSpPr/>
                  <p:nvPr/>
                </p:nvCxnSpPr>
                <p:spPr>
                  <a:xfrm>
                    <a:off x="7258231" y="4160893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9" name="Straight Connector 158"/>
              <p:cNvCxnSpPr/>
              <p:nvPr/>
            </p:nvCxnSpPr>
            <p:spPr>
              <a:xfrm>
                <a:off x="5068740" y="2426524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87"/>
              <p:cNvCxnSpPr/>
              <p:nvPr/>
            </p:nvCxnSpPr>
            <p:spPr>
              <a:xfrm>
                <a:off x="6088040" y="2424545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6774827" y="2422566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6434404" y="2426525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5755531" y="2424545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5399271" y="2424543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4726328" y="2428503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TextBox 165"/>
              <p:cNvSpPr txBox="1"/>
              <p:nvPr/>
            </p:nvSpPr>
            <p:spPr>
              <a:xfrm>
                <a:off x="4971880" y="2190393"/>
                <a:ext cx="8812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Data</a:t>
                </a:r>
                <a:endParaRPr lang="en-US" sz="1000" dirty="0"/>
              </a:p>
            </p:txBody>
          </p:sp>
        </p:grpSp>
        <p:sp>
          <p:nvSpPr>
            <p:cNvPr id="180" name="Rectangle 179"/>
            <p:cNvSpPr/>
            <p:nvPr/>
          </p:nvSpPr>
          <p:spPr>
            <a:xfrm>
              <a:off x="3957969" y="1885191"/>
              <a:ext cx="2423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3961919" y="2031653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3959931" y="2172177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961919" y="2310739"/>
              <a:ext cx="2423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965869" y="2457201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963881" y="2609601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963530" y="2756046"/>
              <a:ext cx="2423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963146" y="2902508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3965492" y="3043032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961868" y="3195432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cxnSp>
          <p:nvCxnSpPr>
            <p:cNvPr id="190" name="Straight Connector 189"/>
            <p:cNvCxnSpPr/>
            <p:nvPr/>
          </p:nvCxnSpPr>
          <p:spPr>
            <a:xfrm>
              <a:off x="6196067" y="3914653"/>
              <a:ext cx="0" cy="3740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/>
            <p:cNvSpPr/>
            <p:nvPr/>
          </p:nvSpPr>
          <p:spPr>
            <a:xfrm>
              <a:off x="6095090" y="3737015"/>
              <a:ext cx="190734" cy="18512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=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pic>
          <p:nvPicPr>
            <p:cNvPr id="192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b="9153"/>
            <a:stretch>
              <a:fillRect/>
            </a:stretch>
          </p:blipFill>
          <p:spPr bwMode="auto">
            <a:xfrm>
              <a:off x="6016915" y="4196472"/>
              <a:ext cx="252734" cy="2046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</p:pic>
        <p:grpSp>
          <p:nvGrpSpPr>
            <p:cNvPr id="193" name="Group 221"/>
            <p:cNvGrpSpPr/>
            <p:nvPr/>
          </p:nvGrpSpPr>
          <p:grpSpPr>
            <a:xfrm flipH="1">
              <a:off x="5766507" y="4049534"/>
              <a:ext cx="366948" cy="152879"/>
              <a:chOff x="2902583" y="4650690"/>
              <a:chExt cx="249431" cy="144908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>
                <a:off x="2902583" y="4650690"/>
                <a:ext cx="0" cy="1449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2904938" y="4652337"/>
                <a:ext cx="2470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6" name="Straight Connector 195"/>
            <p:cNvCxnSpPr/>
            <p:nvPr/>
          </p:nvCxnSpPr>
          <p:spPr>
            <a:xfrm>
              <a:off x="6144230" y="4401172"/>
              <a:ext cx="0" cy="280415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>
              <a:endCxn id="191" idx="0"/>
            </p:cNvCxnSpPr>
            <p:nvPr/>
          </p:nvCxnSpPr>
          <p:spPr>
            <a:xfrm flipH="1">
              <a:off x="6190457" y="2715246"/>
              <a:ext cx="334" cy="1021769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/>
            <p:cNvSpPr txBox="1"/>
            <p:nvPr/>
          </p:nvSpPr>
          <p:spPr>
            <a:xfrm>
              <a:off x="5979718" y="4638761"/>
              <a:ext cx="5196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rgbClr val="C00000"/>
                  </a:solidFill>
                </a:rPr>
                <a:t>Hit [2]</a:t>
              </a:r>
              <a:endParaRPr lang="en-US" sz="10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199" name="Group 228"/>
            <p:cNvGrpSpPr/>
            <p:nvPr/>
          </p:nvGrpSpPr>
          <p:grpSpPr>
            <a:xfrm>
              <a:off x="5878324" y="1932327"/>
              <a:ext cx="437938" cy="1468643"/>
              <a:chOff x="6638306" y="1129008"/>
              <a:chExt cx="552203" cy="1468643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6662057" y="1142423"/>
                <a:ext cx="528452" cy="145522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6638306" y="1129008"/>
                <a:ext cx="528452" cy="145522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2" name="Straight Connector 201"/>
              <p:cNvCxnSpPr/>
              <p:nvPr/>
            </p:nvCxnSpPr>
            <p:spPr>
              <a:xfrm>
                <a:off x="6640416" y="1129009"/>
                <a:ext cx="0" cy="1456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3" name="Group 141"/>
              <p:cNvGrpSpPr/>
              <p:nvPr/>
            </p:nvGrpSpPr>
            <p:grpSpPr>
              <a:xfrm>
                <a:off x="6638306" y="1273045"/>
                <a:ext cx="546264" cy="1165926"/>
                <a:chOff x="6497608" y="1273045"/>
                <a:chExt cx="1692208" cy="1165926"/>
              </a:xfrm>
            </p:grpSpPr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6504949" y="127304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>
                <a:xfrm>
                  <a:off x="6504943" y="141983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>
                  <a:off x="6502294" y="156102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6502288" y="170781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6500269" y="185741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38"/>
                <p:cNvCxnSpPr/>
                <p:nvPr/>
              </p:nvCxnSpPr>
              <p:spPr>
                <a:xfrm>
                  <a:off x="6500263" y="199859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>
                  <a:off x="6497614" y="21453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6497608" y="22977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6504148" y="243897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3" name="Group 242"/>
            <p:cNvGrpSpPr/>
            <p:nvPr/>
          </p:nvGrpSpPr>
          <p:grpSpPr>
            <a:xfrm>
              <a:off x="5689148" y="1927817"/>
              <a:ext cx="160495" cy="1468643"/>
              <a:chOff x="7974103" y="978587"/>
              <a:chExt cx="160495" cy="1468643"/>
            </a:xfrm>
          </p:grpSpPr>
          <p:sp>
            <p:nvSpPr>
              <p:cNvPr id="214" name="Rectangle 213"/>
              <p:cNvSpPr/>
              <p:nvPr/>
            </p:nvSpPr>
            <p:spPr>
              <a:xfrm>
                <a:off x="8002178" y="992002"/>
                <a:ext cx="132420" cy="145522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7981445" y="978587"/>
                <a:ext cx="135339" cy="145522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6" name="Straight Connector 215"/>
              <p:cNvCxnSpPr/>
              <p:nvPr/>
            </p:nvCxnSpPr>
            <p:spPr>
              <a:xfrm>
                <a:off x="8116914" y="978588"/>
                <a:ext cx="0" cy="1456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7" name="Group 163"/>
              <p:cNvGrpSpPr/>
              <p:nvPr/>
            </p:nvGrpSpPr>
            <p:grpSpPr>
              <a:xfrm>
                <a:off x="7974103" y="1122624"/>
                <a:ext cx="142681" cy="1165926"/>
                <a:chOff x="6497608" y="1273045"/>
                <a:chExt cx="1692208" cy="1165926"/>
              </a:xfrm>
            </p:grpSpPr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6504949" y="127304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6504943" y="141983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6502294" y="156102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6502288" y="170781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6500269" y="185741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6500263" y="199859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6497614" y="21453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6497608" y="22977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6504148" y="243897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7" name="TextBox 226"/>
            <p:cNvSpPr txBox="1"/>
            <p:nvPr/>
          </p:nvSpPr>
          <p:spPr>
            <a:xfrm>
              <a:off x="5907111" y="1695340"/>
              <a:ext cx="369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Tag</a:t>
              </a:r>
              <a:endParaRPr lang="en-US" sz="1000" dirty="0"/>
            </a:p>
          </p:txBody>
        </p:sp>
        <p:grpSp>
          <p:nvGrpSpPr>
            <p:cNvPr id="228" name="Group 257"/>
            <p:cNvGrpSpPr/>
            <p:nvPr/>
          </p:nvGrpSpPr>
          <p:grpSpPr>
            <a:xfrm>
              <a:off x="6349560" y="1707768"/>
              <a:ext cx="762568" cy="3484189"/>
              <a:chOff x="4359819" y="2190393"/>
              <a:chExt cx="2753503" cy="3484189"/>
            </a:xfrm>
          </p:grpSpPr>
          <p:cxnSp>
            <p:nvCxnSpPr>
              <p:cNvPr id="229" name="Straight Connector 228"/>
              <p:cNvCxnSpPr/>
              <p:nvPr/>
            </p:nvCxnSpPr>
            <p:spPr>
              <a:xfrm>
                <a:off x="5749245" y="3275215"/>
                <a:ext cx="0" cy="239936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Group 65"/>
              <p:cNvGrpSpPr/>
              <p:nvPr/>
            </p:nvGrpSpPr>
            <p:grpSpPr>
              <a:xfrm>
                <a:off x="4359819" y="2423414"/>
                <a:ext cx="2753503" cy="1468648"/>
                <a:chOff x="7888140" y="2850925"/>
                <a:chExt cx="1063682" cy="1468648"/>
              </a:xfrm>
              <a:solidFill>
                <a:schemeClr val="bg2">
                  <a:lumMod val="75000"/>
                </a:schemeClr>
              </a:solidFill>
            </p:grpSpPr>
            <p:sp>
              <p:nvSpPr>
                <p:cNvPr id="239" name="Rectangle 238"/>
                <p:cNvSpPr/>
                <p:nvPr/>
              </p:nvSpPr>
              <p:spPr>
                <a:xfrm>
                  <a:off x="7920847" y="2864345"/>
                  <a:ext cx="1030975" cy="145522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>
                  <a:off x="7891157" y="2850930"/>
                  <a:ext cx="1049196" cy="145522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7894046" y="2850925"/>
                  <a:ext cx="0" cy="1456266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2" name="Group 159"/>
                <p:cNvGrpSpPr/>
                <p:nvPr/>
              </p:nvGrpSpPr>
              <p:grpSpPr>
                <a:xfrm>
                  <a:off x="7888140" y="2994967"/>
                  <a:ext cx="1058654" cy="1165926"/>
                  <a:chOff x="7256371" y="2994967"/>
                  <a:chExt cx="1692163" cy="1165926"/>
                </a:xfrm>
                <a:grpFill/>
              </p:grpSpPr>
              <p:cxnSp>
                <p:nvCxnSpPr>
                  <p:cNvPr id="243" name="Straight Connector 242"/>
                  <p:cNvCxnSpPr/>
                  <p:nvPr/>
                </p:nvCxnSpPr>
                <p:spPr>
                  <a:xfrm>
                    <a:off x="7259032" y="2994967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Straight Connector 243"/>
                  <p:cNvCxnSpPr/>
                  <p:nvPr/>
                </p:nvCxnSpPr>
                <p:spPr>
                  <a:xfrm>
                    <a:off x="7259026" y="3141757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Straight Connector 244"/>
                  <p:cNvCxnSpPr/>
                  <p:nvPr/>
                </p:nvCxnSpPr>
                <p:spPr>
                  <a:xfrm>
                    <a:off x="7256377" y="3282943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Straight Connector 245"/>
                  <p:cNvCxnSpPr/>
                  <p:nvPr/>
                </p:nvCxnSpPr>
                <p:spPr>
                  <a:xfrm>
                    <a:off x="7256371" y="3429733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>
                  <a:xfrm>
                    <a:off x="7263666" y="3579337"/>
                    <a:ext cx="1684868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8" name="Straight Connector 247"/>
                  <p:cNvCxnSpPr/>
                  <p:nvPr/>
                </p:nvCxnSpPr>
                <p:spPr>
                  <a:xfrm>
                    <a:off x="7263663" y="3720517"/>
                    <a:ext cx="1684869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Straight Connector 248"/>
                  <p:cNvCxnSpPr/>
                  <p:nvPr/>
                </p:nvCxnSpPr>
                <p:spPr>
                  <a:xfrm>
                    <a:off x="7261014" y="3867313"/>
                    <a:ext cx="1684869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Straight Connector 249"/>
                  <p:cNvCxnSpPr/>
                  <p:nvPr/>
                </p:nvCxnSpPr>
                <p:spPr>
                  <a:xfrm>
                    <a:off x="7261008" y="4019713"/>
                    <a:ext cx="1684869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Straight Connector 250"/>
                  <p:cNvCxnSpPr/>
                  <p:nvPr/>
                </p:nvCxnSpPr>
                <p:spPr>
                  <a:xfrm>
                    <a:off x="7258231" y="4160893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1" name="Straight Connector 230"/>
              <p:cNvCxnSpPr/>
              <p:nvPr/>
            </p:nvCxnSpPr>
            <p:spPr>
              <a:xfrm>
                <a:off x="5068740" y="2426524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>
                <a:off x="6088040" y="2424545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774827" y="2422566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6434404" y="2426525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5755531" y="2424545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>
                <a:off x="5399271" y="2424543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>
                <a:off x="4726328" y="2428503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TextBox 237"/>
              <p:cNvSpPr txBox="1"/>
              <p:nvPr/>
            </p:nvSpPr>
            <p:spPr>
              <a:xfrm>
                <a:off x="4971880" y="2190393"/>
                <a:ext cx="8812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Data</a:t>
                </a:r>
                <a:endParaRPr lang="en-US" sz="1000" dirty="0"/>
              </a:p>
            </p:txBody>
          </p:sp>
        </p:grpSp>
        <p:sp>
          <p:nvSpPr>
            <p:cNvPr id="252" name="Rectangle 251"/>
            <p:cNvSpPr/>
            <p:nvPr/>
          </p:nvSpPr>
          <p:spPr>
            <a:xfrm>
              <a:off x="5642902" y="1885191"/>
              <a:ext cx="2423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5646852" y="2031653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5644864" y="2172177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5646852" y="2310739"/>
              <a:ext cx="2423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5650802" y="2457201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5648814" y="2609601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5648463" y="2756046"/>
              <a:ext cx="2423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5648079" y="2902508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5650425" y="3043032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5646801" y="3195432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cxnSp>
          <p:nvCxnSpPr>
            <p:cNvPr id="262" name="Straight Connector 261"/>
            <p:cNvCxnSpPr/>
            <p:nvPr/>
          </p:nvCxnSpPr>
          <p:spPr>
            <a:xfrm>
              <a:off x="7906395" y="3914647"/>
              <a:ext cx="0" cy="3740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TextBox 262"/>
            <p:cNvSpPr txBox="1"/>
            <p:nvPr/>
          </p:nvSpPr>
          <p:spPr>
            <a:xfrm>
              <a:off x="7340373" y="1705777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V</a:t>
              </a:r>
              <a:endParaRPr lang="en-US" sz="1000" dirty="0"/>
            </a:p>
          </p:txBody>
        </p:sp>
        <p:sp>
          <p:nvSpPr>
            <p:cNvPr id="264" name="Oval 263"/>
            <p:cNvSpPr/>
            <p:nvPr/>
          </p:nvSpPr>
          <p:spPr>
            <a:xfrm>
              <a:off x="7805418" y="3737009"/>
              <a:ext cx="190734" cy="18512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=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pic>
          <p:nvPicPr>
            <p:cNvPr id="26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b="9153"/>
            <a:stretch>
              <a:fillRect/>
            </a:stretch>
          </p:blipFill>
          <p:spPr bwMode="auto">
            <a:xfrm>
              <a:off x="7727243" y="4196466"/>
              <a:ext cx="252734" cy="2046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</p:pic>
        <p:grpSp>
          <p:nvGrpSpPr>
            <p:cNvPr id="266" name="Group 296"/>
            <p:cNvGrpSpPr/>
            <p:nvPr/>
          </p:nvGrpSpPr>
          <p:grpSpPr>
            <a:xfrm flipH="1">
              <a:off x="7476835" y="4049528"/>
              <a:ext cx="366948" cy="152879"/>
              <a:chOff x="2902583" y="4650690"/>
              <a:chExt cx="249431" cy="144908"/>
            </a:xfrm>
          </p:grpSpPr>
          <p:cxnSp>
            <p:nvCxnSpPr>
              <p:cNvPr id="267" name="Straight Connector 266"/>
              <p:cNvCxnSpPr/>
              <p:nvPr/>
            </p:nvCxnSpPr>
            <p:spPr>
              <a:xfrm>
                <a:off x="2902583" y="4650690"/>
                <a:ext cx="0" cy="1449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2904938" y="4652337"/>
                <a:ext cx="2470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9" name="Straight Connector 268"/>
            <p:cNvCxnSpPr/>
            <p:nvPr/>
          </p:nvCxnSpPr>
          <p:spPr>
            <a:xfrm>
              <a:off x="7854558" y="4401166"/>
              <a:ext cx="0" cy="280415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>
              <a:endCxn id="264" idx="0"/>
            </p:cNvCxnSpPr>
            <p:nvPr/>
          </p:nvCxnSpPr>
          <p:spPr>
            <a:xfrm flipH="1">
              <a:off x="7900785" y="2715240"/>
              <a:ext cx="334" cy="1021769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TextBox 270"/>
            <p:cNvSpPr txBox="1"/>
            <p:nvPr/>
          </p:nvSpPr>
          <p:spPr>
            <a:xfrm>
              <a:off x="7690046" y="4638755"/>
              <a:ext cx="5196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rgbClr val="C00000"/>
                  </a:solidFill>
                </a:rPr>
                <a:t>Hit [3]</a:t>
              </a:r>
              <a:endParaRPr lang="en-US" sz="10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272" name="Group 303"/>
            <p:cNvGrpSpPr/>
            <p:nvPr/>
          </p:nvGrpSpPr>
          <p:grpSpPr>
            <a:xfrm>
              <a:off x="7588652" y="1932321"/>
              <a:ext cx="437938" cy="1468643"/>
              <a:chOff x="6638306" y="1129008"/>
              <a:chExt cx="552203" cy="1468643"/>
            </a:xfrm>
          </p:grpSpPr>
          <p:sp>
            <p:nvSpPr>
              <p:cNvPr id="273" name="Rectangle 272"/>
              <p:cNvSpPr/>
              <p:nvPr/>
            </p:nvSpPr>
            <p:spPr>
              <a:xfrm>
                <a:off x="6662057" y="1142423"/>
                <a:ext cx="528452" cy="145522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6638306" y="1129008"/>
                <a:ext cx="528452" cy="145522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5" name="Straight Connector 274"/>
              <p:cNvCxnSpPr/>
              <p:nvPr/>
            </p:nvCxnSpPr>
            <p:spPr>
              <a:xfrm>
                <a:off x="6640416" y="1129009"/>
                <a:ext cx="0" cy="1456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6" name="Group 141"/>
              <p:cNvGrpSpPr/>
              <p:nvPr/>
            </p:nvGrpSpPr>
            <p:grpSpPr>
              <a:xfrm>
                <a:off x="6638306" y="1273045"/>
                <a:ext cx="546264" cy="1165926"/>
                <a:chOff x="6497608" y="1273045"/>
                <a:chExt cx="1692208" cy="1165926"/>
              </a:xfrm>
            </p:grpSpPr>
            <p:cxnSp>
              <p:nvCxnSpPr>
                <p:cNvPr id="277" name="Straight Connector 276"/>
                <p:cNvCxnSpPr/>
                <p:nvPr/>
              </p:nvCxnSpPr>
              <p:spPr>
                <a:xfrm>
                  <a:off x="6504949" y="127304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/>
              </p:nvCxnSpPr>
              <p:spPr>
                <a:xfrm>
                  <a:off x="6504943" y="141983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6502294" y="156102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6502288" y="170781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6500269" y="185741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6500263" y="199859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6497614" y="21453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6497608" y="22977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6504148" y="243897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6" name="Group 317"/>
            <p:cNvGrpSpPr/>
            <p:nvPr/>
          </p:nvGrpSpPr>
          <p:grpSpPr>
            <a:xfrm>
              <a:off x="7399476" y="1927811"/>
              <a:ext cx="160495" cy="1468643"/>
              <a:chOff x="7974103" y="978587"/>
              <a:chExt cx="160495" cy="1468643"/>
            </a:xfrm>
          </p:grpSpPr>
          <p:sp>
            <p:nvSpPr>
              <p:cNvPr id="287" name="Rectangle 286"/>
              <p:cNvSpPr/>
              <p:nvPr/>
            </p:nvSpPr>
            <p:spPr>
              <a:xfrm>
                <a:off x="8002178" y="992002"/>
                <a:ext cx="132420" cy="145522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/>
              <p:cNvSpPr/>
              <p:nvPr/>
            </p:nvSpPr>
            <p:spPr>
              <a:xfrm>
                <a:off x="7981445" y="978587"/>
                <a:ext cx="135339" cy="145522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8116914" y="978588"/>
                <a:ext cx="0" cy="1456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0" name="Group 163"/>
              <p:cNvGrpSpPr/>
              <p:nvPr/>
            </p:nvGrpSpPr>
            <p:grpSpPr>
              <a:xfrm>
                <a:off x="7974103" y="1122624"/>
                <a:ext cx="142681" cy="1165926"/>
                <a:chOff x="6497608" y="1273045"/>
                <a:chExt cx="1692208" cy="1165926"/>
              </a:xfrm>
            </p:grpSpPr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6504949" y="127304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6504943" y="141983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6502294" y="156102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6502288" y="170781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6500269" y="185741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6500263" y="199859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6497614" y="21453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6497608" y="22977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6504148" y="243897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00" name="TextBox 299"/>
            <p:cNvSpPr txBox="1"/>
            <p:nvPr/>
          </p:nvSpPr>
          <p:spPr>
            <a:xfrm>
              <a:off x="7617439" y="1695334"/>
              <a:ext cx="369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Tag</a:t>
              </a:r>
              <a:endParaRPr lang="en-US" sz="1000" dirty="0"/>
            </a:p>
          </p:txBody>
        </p:sp>
        <p:grpSp>
          <p:nvGrpSpPr>
            <p:cNvPr id="301" name="Group 332"/>
            <p:cNvGrpSpPr/>
            <p:nvPr/>
          </p:nvGrpSpPr>
          <p:grpSpPr>
            <a:xfrm>
              <a:off x="8059888" y="1707762"/>
              <a:ext cx="762568" cy="3600477"/>
              <a:chOff x="4359819" y="2190393"/>
              <a:chExt cx="2753503" cy="3600477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>
                <a:off x="5749245" y="3275215"/>
                <a:ext cx="0" cy="2515655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3" name="Group 65"/>
              <p:cNvGrpSpPr/>
              <p:nvPr/>
            </p:nvGrpSpPr>
            <p:grpSpPr>
              <a:xfrm>
                <a:off x="4359819" y="2423414"/>
                <a:ext cx="2753503" cy="1468648"/>
                <a:chOff x="7888140" y="2850925"/>
                <a:chExt cx="1063682" cy="1468648"/>
              </a:xfrm>
              <a:solidFill>
                <a:schemeClr val="bg2">
                  <a:lumMod val="75000"/>
                </a:schemeClr>
              </a:solidFill>
            </p:grpSpPr>
            <p:sp>
              <p:nvSpPr>
                <p:cNvPr id="312" name="Rectangle 311"/>
                <p:cNvSpPr/>
                <p:nvPr/>
              </p:nvSpPr>
              <p:spPr>
                <a:xfrm>
                  <a:off x="7920847" y="2864345"/>
                  <a:ext cx="1030975" cy="145522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Rectangle 312"/>
                <p:cNvSpPr/>
                <p:nvPr/>
              </p:nvSpPr>
              <p:spPr>
                <a:xfrm>
                  <a:off x="7891157" y="2850930"/>
                  <a:ext cx="1049196" cy="145522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7894046" y="2850925"/>
                  <a:ext cx="0" cy="1456266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5" name="Group 159"/>
                <p:cNvGrpSpPr/>
                <p:nvPr/>
              </p:nvGrpSpPr>
              <p:grpSpPr>
                <a:xfrm>
                  <a:off x="7888140" y="2994967"/>
                  <a:ext cx="1058654" cy="1165926"/>
                  <a:chOff x="7256371" y="2994967"/>
                  <a:chExt cx="1692163" cy="1165926"/>
                </a:xfrm>
                <a:grpFill/>
              </p:grpSpPr>
              <p:cxnSp>
                <p:nvCxnSpPr>
                  <p:cNvPr id="316" name="Straight Connector 315"/>
                  <p:cNvCxnSpPr/>
                  <p:nvPr/>
                </p:nvCxnSpPr>
                <p:spPr>
                  <a:xfrm>
                    <a:off x="7259032" y="2994967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Straight Connector 316"/>
                  <p:cNvCxnSpPr/>
                  <p:nvPr/>
                </p:nvCxnSpPr>
                <p:spPr>
                  <a:xfrm>
                    <a:off x="7259026" y="3141757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Straight Connector 317"/>
                  <p:cNvCxnSpPr/>
                  <p:nvPr/>
                </p:nvCxnSpPr>
                <p:spPr>
                  <a:xfrm>
                    <a:off x="7256377" y="3282943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Straight Connector 318"/>
                  <p:cNvCxnSpPr/>
                  <p:nvPr/>
                </p:nvCxnSpPr>
                <p:spPr>
                  <a:xfrm>
                    <a:off x="7256371" y="3429733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Straight Connector 319"/>
                  <p:cNvCxnSpPr/>
                  <p:nvPr/>
                </p:nvCxnSpPr>
                <p:spPr>
                  <a:xfrm>
                    <a:off x="7263666" y="3579337"/>
                    <a:ext cx="1684868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Straight Connector 320"/>
                  <p:cNvCxnSpPr/>
                  <p:nvPr/>
                </p:nvCxnSpPr>
                <p:spPr>
                  <a:xfrm>
                    <a:off x="7263663" y="3720517"/>
                    <a:ext cx="1684869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Straight Connector 321"/>
                  <p:cNvCxnSpPr/>
                  <p:nvPr/>
                </p:nvCxnSpPr>
                <p:spPr>
                  <a:xfrm>
                    <a:off x="7261014" y="3867313"/>
                    <a:ext cx="1684869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/>
                  <p:cNvCxnSpPr/>
                  <p:nvPr/>
                </p:nvCxnSpPr>
                <p:spPr>
                  <a:xfrm>
                    <a:off x="7261008" y="4019713"/>
                    <a:ext cx="1684869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>
                  <a:xfrm>
                    <a:off x="7258231" y="4160893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04" name="Straight Connector 303"/>
              <p:cNvCxnSpPr/>
              <p:nvPr/>
            </p:nvCxnSpPr>
            <p:spPr>
              <a:xfrm>
                <a:off x="5068740" y="2426524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>
                <a:off x="6088040" y="2424545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>
                <a:off x="6774827" y="2422566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>
                <a:off x="6434404" y="2426525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>
                <a:off x="5755531" y="2424545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>
              <a:xfrm>
                <a:off x="5399271" y="2424543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4726328" y="2428503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1" name="TextBox 310"/>
              <p:cNvSpPr txBox="1"/>
              <p:nvPr/>
            </p:nvSpPr>
            <p:spPr>
              <a:xfrm>
                <a:off x="4971880" y="2190393"/>
                <a:ext cx="8812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Data</a:t>
                </a:r>
                <a:endParaRPr lang="en-US" sz="1000" dirty="0"/>
              </a:p>
            </p:txBody>
          </p:sp>
        </p:grpSp>
        <p:sp>
          <p:nvSpPr>
            <p:cNvPr id="325" name="Rectangle 324"/>
            <p:cNvSpPr/>
            <p:nvPr/>
          </p:nvSpPr>
          <p:spPr>
            <a:xfrm>
              <a:off x="7353230" y="1885185"/>
              <a:ext cx="2423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7357180" y="2031647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7355192" y="2172171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7357180" y="2310733"/>
              <a:ext cx="2423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7361130" y="2457195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7359142" y="2609595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7358791" y="2756040"/>
              <a:ext cx="2423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7358407" y="2902502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7360753" y="3043026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7357129" y="3195426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cxnSp>
          <p:nvCxnSpPr>
            <p:cNvPr id="335" name="Straight Connector 334"/>
            <p:cNvCxnSpPr/>
            <p:nvPr/>
          </p:nvCxnSpPr>
          <p:spPr>
            <a:xfrm>
              <a:off x="3820563" y="1994363"/>
              <a:ext cx="163467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>
              <a:off x="5505490" y="1994357"/>
              <a:ext cx="163467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>
              <a:off x="7215818" y="1994351"/>
              <a:ext cx="163467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>
              <a:off x="1608667" y="1515515"/>
              <a:ext cx="56303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>
              <a:off x="3826611" y="1515515"/>
              <a:ext cx="0" cy="4741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>
              <a:off x="5511478" y="1515515"/>
              <a:ext cx="0" cy="4741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>
              <a:off x="7230211" y="1515515"/>
              <a:ext cx="0" cy="4741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>
              <a:off x="2582333" y="3823168"/>
              <a:ext cx="12314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 flipV="1">
              <a:off x="4288754" y="3387940"/>
              <a:ext cx="0" cy="155656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>
              <a:off x="4292661" y="3814695"/>
              <a:ext cx="12314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 flipV="1">
              <a:off x="5956625" y="3396413"/>
              <a:ext cx="0" cy="155656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>
              <a:off x="5960532" y="3823168"/>
              <a:ext cx="12314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 flipV="1">
              <a:off x="7666892" y="3404879"/>
              <a:ext cx="0" cy="155656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>
              <a:off x="7670799" y="3831634"/>
              <a:ext cx="12314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Rounded Rectangle 348"/>
            <p:cNvSpPr/>
            <p:nvPr/>
          </p:nvSpPr>
          <p:spPr>
            <a:xfrm>
              <a:off x="4572000" y="5562581"/>
              <a:ext cx="2616347" cy="26246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5202554" y="5550936"/>
              <a:ext cx="12777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4 Way 16 bit Mux</a:t>
              </a:r>
              <a:endParaRPr lang="en-US" sz="1200" dirty="0"/>
            </a:p>
          </p:txBody>
        </p:sp>
        <p:cxnSp>
          <p:nvCxnSpPr>
            <p:cNvPr id="351" name="Straight Connector 350"/>
            <p:cNvCxnSpPr/>
            <p:nvPr/>
          </p:nvCxnSpPr>
          <p:spPr>
            <a:xfrm>
              <a:off x="3333761" y="5302782"/>
              <a:ext cx="1405467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2" name="TextBox 351"/>
            <p:cNvSpPr txBox="1"/>
            <p:nvPr/>
          </p:nvSpPr>
          <p:spPr>
            <a:xfrm>
              <a:off x="3654336" y="5593535"/>
              <a:ext cx="6527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rgbClr val="C00000"/>
                  </a:solidFill>
                </a:rPr>
                <a:t>Hit [0..3]</a:t>
              </a:r>
              <a:endParaRPr lang="en-US" sz="10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353" name="Straight Connector 352"/>
            <p:cNvCxnSpPr/>
            <p:nvPr/>
          </p:nvCxnSpPr>
          <p:spPr>
            <a:xfrm>
              <a:off x="4267542" y="5713489"/>
              <a:ext cx="26217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>
              <a:off x="5824726" y="5823238"/>
              <a:ext cx="0" cy="415992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5" name="Group 438"/>
            <p:cNvGrpSpPr/>
            <p:nvPr/>
          </p:nvGrpSpPr>
          <p:grpSpPr>
            <a:xfrm>
              <a:off x="5750544" y="5854953"/>
              <a:ext cx="336590" cy="161583"/>
              <a:chOff x="8111794" y="1272338"/>
              <a:chExt cx="336590" cy="161583"/>
            </a:xfrm>
          </p:grpSpPr>
          <p:sp>
            <p:nvSpPr>
              <p:cNvPr id="356" name="TextBox 355"/>
              <p:cNvSpPr txBox="1"/>
              <p:nvPr/>
            </p:nvSpPr>
            <p:spPr>
              <a:xfrm>
                <a:off x="8240820" y="1272338"/>
                <a:ext cx="20756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dirty="0" smtClean="0"/>
                  <a:t> 16</a:t>
                </a:r>
                <a:endParaRPr lang="en-US" sz="1050" dirty="0"/>
              </a:p>
            </p:txBody>
          </p:sp>
          <p:cxnSp>
            <p:nvCxnSpPr>
              <p:cNvPr id="357" name="Straight Connector 356"/>
              <p:cNvCxnSpPr/>
              <p:nvPr/>
            </p:nvCxnSpPr>
            <p:spPr>
              <a:xfrm>
                <a:off x="8111794" y="1349585"/>
                <a:ext cx="134635" cy="693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8" name="TextBox 357"/>
            <p:cNvSpPr txBox="1"/>
            <p:nvPr/>
          </p:nvSpPr>
          <p:spPr>
            <a:xfrm>
              <a:off x="5490353" y="6243531"/>
              <a:ext cx="6832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rgbClr val="0000FF"/>
                  </a:solidFill>
                </a:rPr>
                <a:t>CPU Data</a:t>
              </a:r>
              <a:endParaRPr lang="en-US" sz="1000" b="1" dirty="0">
                <a:solidFill>
                  <a:srgbClr val="0000FF"/>
                </a:solidFill>
              </a:endParaRPr>
            </a:p>
          </p:txBody>
        </p:sp>
        <p:sp>
          <p:nvSpPr>
            <p:cNvPr id="359" name="TextBox 358"/>
            <p:cNvSpPr txBox="1"/>
            <p:nvPr/>
          </p:nvSpPr>
          <p:spPr>
            <a:xfrm>
              <a:off x="2692400" y="347134"/>
              <a:ext cx="5651572" cy="360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1400" b="1" dirty="0" smtClean="0">
                  <a:solidFill>
                    <a:prstClr val="black"/>
                  </a:solidFill>
                </a:rPr>
                <a:t>A 4-Way Set associative Cache: </a:t>
              </a:r>
              <a:r>
                <a:rPr lang="en-US" sz="1400" b="1" dirty="0" smtClean="0">
                  <a:solidFill>
                    <a:srgbClr val="0000FF"/>
                  </a:solidFill>
                </a:rPr>
                <a:t>4 Sets x 32 Lines x </a:t>
              </a:r>
              <a:r>
                <a:rPr lang="en-US" sz="1400" b="1" dirty="0">
                  <a:solidFill>
                    <a:srgbClr val="0000FF"/>
                  </a:solidFill>
                </a:rPr>
                <a:t>8 </a:t>
              </a:r>
              <a:r>
                <a:rPr lang="en-US" sz="1400" b="1" dirty="0" smtClean="0">
                  <a:solidFill>
                    <a:srgbClr val="0000FF"/>
                  </a:solidFill>
                </a:rPr>
                <a:t>Words =</a:t>
              </a:r>
              <a:r>
                <a:rPr lang="en-US" sz="1400" dirty="0" smtClean="0">
                  <a:solidFill>
                    <a:prstClr val="black"/>
                  </a:solidFill>
                </a:rPr>
                <a:t> </a:t>
              </a:r>
              <a:r>
                <a:rPr lang="en-US" sz="1400" b="1" dirty="0" smtClean="0">
                  <a:solidFill>
                    <a:srgbClr val="C00000"/>
                  </a:solidFill>
                </a:rPr>
                <a:t>2 K Bytes</a:t>
              </a:r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4465894" y="5346067"/>
              <a:ext cx="3305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D0</a:t>
              </a:r>
              <a:endParaRPr lang="en-US" sz="1000" b="1" dirty="0"/>
            </a:p>
          </p:txBody>
        </p:sp>
        <p:sp>
          <p:nvSpPr>
            <p:cNvPr id="361" name="TextBox 360"/>
            <p:cNvSpPr txBox="1"/>
            <p:nvPr/>
          </p:nvSpPr>
          <p:spPr>
            <a:xfrm>
              <a:off x="5202517" y="5346061"/>
              <a:ext cx="3305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D1</a:t>
              </a:r>
              <a:endParaRPr lang="en-US" sz="1000" b="1" dirty="0"/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6243918" y="5337593"/>
              <a:ext cx="3305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D2</a:t>
              </a:r>
              <a:endParaRPr lang="en-US" sz="1000" b="1" dirty="0"/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6955109" y="5346063"/>
              <a:ext cx="3305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D3</a:t>
              </a:r>
              <a:endParaRPr lang="en-US" sz="1000" b="1" dirty="0"/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2633133" y="1523999"/>
              <a:ext cx="6046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/>
                <a:t>Block 0</a:t>
              </a:r>
              <a:endParaRPr lang="en-US" sz="1050" b="1" dirty="0"/>
            </a:p>
          </p:txBody>
        </p:sp>
        <p:sp>
          <p:nvSpPr>
            <p:cNvPr id="365" name="TextBox 364"/>
            <p:cNvSpPr txBox="1"/>
            <p:nvPr/>
          </p:nvSpPr>
          <p:spPr>
            <a:xfrm>
              <a:off x="4377262" y="1549399"/>
              <a:ext cx="58541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/>
                <a:t>Block 1</a:t>
              </a:r>
              <a:endParaRPr lang="en-US" sz="1050" b="1" dirty="0"/>
            </a:p>
          </p:txBody>
        </p:sp>
        <p:sp>
          <p:nvSpPr>
            <p:cNvPr id="366" name="TextBox 365"/>
            <p:cNvSpPr txBox="1"/>
            <p:nvPr/>
          </p:nvSpPr>
          <p:spPr>
            <a:xfrm>
              <a:off x="6045195" y="1540932"/>
              <a:ext cx="58541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/>
                <a:t>Block 2</a:t>
              </a:r>
              <a:endParaRPr lang="en-US" sz="1050" b="1" dirty="0"/>
            </a:p>
          </p:txBody>
        </p:sp>
        <p:sp>
          <p:nvSpPr>
            <p:cNvPr id="367" name="TextBox 366"/>
            <p:cNvSpPr txBox="1"/>
            <p:nvPr/>
          </p:nvSpPr>
          <p:spPr>
            <a:xfrm>
              <a:off x="7746997" y="1532466"/>
              <a:ext cx="58541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/>
                <a:t>Block 3</a:t>
              </a:r>
              <a:endParaRPr lang="en-US" sz="1050" b="1" dirty="0"/>
            </a:p>
          </p:txBody>
        </p:sp>
        <p:grpSp>
          <p:nvGrpSpPr>
            <p:cNvPr id="368" name="Group 367"/>
            <p:cNvGrpSpPr/>
            <p:nvPr/>
          </p:nvGrpSpPr>
          <p:grpSpPr>
            <a:xfrm>
              <a:off x="2501660" y="690114"/>
              <a:ext cx="1394934" cy="706822"/>
              <a:chOff x="2501660" y="690114"/>
              <a:chExt cx="1394934" cy="706822"/>
            </a:xfrm>
          </p:grpSpPr>
          <p:cxnSp>
            <p:nvCxnSpPr>
              <p:cNvPr id="369" name="Straight Connector 368"/>
              <p:cNvCxnSpPr/>
              <p:nvPr/>
            </p:nvCxnSpPr>
            <p:spPr>
              <a:xfrm>
                <a:off x="3052771" y="1130060"/>
                <a:ext cx="0" cy="266876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0" name="TextBox 369"/>
              <p:cNvSpPr txBox="1"/>
              <p:nvPr/>
            </p:nvSpPr>
            <p:spPr>
              <a:xfrm>
                <a:off x="2501660" y="690114"/>
                <a:ext cx="139493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0000FF"/>
                    </a:solidFill>
                  </a:rPr>
                  <a:t>Block 0 Write Signals</a:t>
                </a:r>
                <a:r>
                  <a:rPr lang="en-US" sz="1100" dirty="0" smtClean="0"/>
                  <a:t/>
                </a:r>
                <a:br>
                  <a:rPr lang="en-US" sz="1100" dirty="0" smtClean="0"/>
                </a:br>
                <a:r>
                  <a:rPr lang="en-US" sz="1100" dirty="0" smtClean="0"/>
                  <a:t>(</a:t>
                </a:r>
                <a:r>
                  <a:rPr lang="en-US" sz="1100" i="1" dirty="0" smtClean="0"/>
                  <a:t>from State machine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</p:grpSp>
        <p:grpSp>
          <p:nvGrpSpPr>
            <p:cNvPr id="371" name="Group 370"/>
            <p:cNvGrpSpPr/>
            <p:nvPr/>
          </p:nvGrpSpPr>
          <p:grpSpPr>
            <a:xfrm>
              <a:off x="4241244" y="687246"/>
              <a:ext cx="1394934" cy="706822"/>
              <a:chOff x="2501660" y="690114"/>
              <a:chExt cx="1394934" cy="706822"/>
            </a:xfrm>
          </p:grpSpPr>
          <p:cxnSp>
            <p:nvCxnSpPr>
              <p:cNvPr id="372" name="Straight Connector 371"/>
              <p:cNvCxnSpPr/>
              <p:nvPr/>
            </p:nvCxnSpPr>
            <p:spPr>
              <a:xfrm>
                <a:off x="3052771" y="1130060"/>
                <a:ext cx="0" cy="266876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3" name="TextBox 372"/>
              <p:cNvSpPr txBox="1"/>
              <p:nvPr/>
            </p:nvSpPr>
            <p:spPr>
              <a:xfrm>
                <a:off x="2501660" y="690114"/>
                <a:ext cx="139493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0000FF"/>
                    </a:solidFill>
                  </a:rPr>
                  <a:t>Block 1 Write Signals</a:t>
                </a:r>
                <a:r>
                  <a:rPr lang="en-US" sz="1100" dirty="0" smtClean="0"/>
                  <a:t/>
                </a:r>
                <a:br>
                  <a:rPr lang="en-US" sz="1100" dirty="0" smtClean="0"/>
                </a:br>
                <a:r>
                  <a:rPr lang="en-US" sz="1100" dirty="0" smtClean="0"/>
                  <a:t>(</a:t>
                </a:r>
                <a:r>
                  <a:rPr lang="en-US" sz="1100" i="1" dirty="0" smtClean="0"/>
                  <a:t>from State machine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</p:grpSp>
        <p:grpSp>
          <p:nvGrpSpPr>
            <p:cNvPr id="374" name="Group 373"/>
            <p:cNvGrpSpPr/>
            <p:nvPr/>
          </p:nvGrpSpPr>
          <p:grpSpPr>
            <a:xfrm>
              <a:off x="5871558" y="687246"/>
              <a:ext cx="1394934" cy="706822"/>
              <a:chOff x="2501660" y="690114"/>
              <a:chExt cx="1394934" cy="706822"/>
            </a:xfrm>
          </p:grpSpPr>
          <p:cxnSp>
            <p:nvCxnSpPr>
              <p:cNvPr id="375" name="Straight Connector 374"/>
              <p:cNvCxnSpPr/>
              <p:nvPr/>
            </p:nvCxnSpPr>
            <p:spPr>
              <a:xfrm>
                <a:off x="3052771" y="1130060"/>
                <a:ext cx="0" cy="266876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6" name="TextBox 375"/>
              <p:cNvSpPr txBox="1"/>
              <p:nvPr/>
            </p:nvSpPr>
            <p:spPr>
              <a:xfrm>
                <a:off x="2501660" y="690114"/>
                <a:ext cx="139493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0000FF"/>
                    </a:solidFill>
                  </a:rPr>
                  <a:t>Block 2 Write Signals</a:t>
                </a:r>
                <a:r>
                  <a:rPr lang="en-US" sz="1100" dirty="0" smtClean="0"/>
                  <a:t/>
                </a:r>
                <a:br>
                  <a:rPr lang="en-US" sz="1100" dirty="0" smtClean="0"/>
                </a:br>
                <a:r>
                  <a:rPr lang="en-US" sz="1100" dirty="0" smtClean="0"/>
                  <a:t>(</a:t>
                </a:r>
                <a:r>
                  <a:rPr lang="en-US" sz="1100" i="1" dirty="0" smtClean="0"/>
                  <a:t>from State machine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</p:grpSp>
        <p:grpSp>
          <p:nvGrpSpPr>
            <p:cNvPr id="377" name="Group 376"/>
            <p:cNvGrpSpPr/>
            <p:nvPr/>
          </p:nvGrpSpPr>
          <p:grpSpPr>
            <a:xfrm>
              <a:off x="7611142" y="684378"/>
              <a:ext cx="1394934" cy="706822"/>
              <a:chOff x="2501660" y="690114"/>
              <a:chExt cx="1394934" cy="706822"/>
            </a:xfrm>
          </p:grpSpPr>
          <p:cxnSp>
            <p:nvCxnSpPr>
              <p:cNvPr id="378" name="Straight Connector 377"/>
              <p:cNvCxnSpPr/>
              <p:nvPr/>
            </p:nvCxnSpPr>
            <p:spPr>
              <a:xfrm>
                <a:off x="3052771" y="1130060"/>
                <a:ext cx="0" cy="266876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9" name="TextBox 378"/>
              <p:cNvSpPr txBox="1"/>
              <p:nvPr/>
            </p:nvSpPr>
            <p:spPr>
              <a:xfrm>
                <a:off x="2501660" y="690114"/>
                <a:ext cx="139493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0000FF"/>
                    </a:solidFill>
                  </a:rPr>
                  <a:t>Block 3 Write Signals</a:t>
                </a:r>
                <a:r>
                  <a:rPr lang="en-US" sz="1100" dirty="0" smtClean="0"/>
                  <a:t/>
                </a:r>
                <a:br>
                  <a:rPr lang="en-US" sz="1100" dirty="0" smtClean="0"/>
                </a:br>
                <a:r>
                  <a:rPr lang="en-US" sz="1100" dirty="0" smtClean="0"/>
                  <a:t>(</a:t>
                </a:r>
                <a:r>
                  <a:rPr lang="en-US" sz="1100" i="1" dirty="0" smtClean="0"/>
                  <a:t>from State machine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</p:grpSp>
        <p:sp>
          <p:nvSpPr>
            <p:cNvPr id="380" name="TextBox 379"/>
            <p:cNvSpPr txBox="1"/>
            <p:nvPr/>
          </p:nvSpPr>
          <p:spPr>
            <a:xfrm>
              <a:off x="2158883" y="4635893"/>
              <a:ext cx="437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rgbClr val="C00000"/>
                  </a:solidFill>
                </a:rPr>
                <a:t>V [0]</a:t>
              </a:r>
              <a:endParaRPr lang="en-US" sz="1000" b="1" dirty="0">
                <a:solidFill>
                  <a:srgbClr val="C00000"/>
                </a:solidFill>
              </a:endParaRPr>
            </a:p>
          </p:txBody>
        </p:sp>
        <p:sp>
          <p:nvSpPr>
            <p:cNvPr id="381" name="TextBox 380"/>
            <p:cNvSpPr txBox="1"/>
            <p:nvPr/>
          </p:nvSpPr>
          <p:spPr>
            <a:xfrm>
              <a:off x="3872589" y="4641651"/>
              <a:ext cx="437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rgbClr val="C00000"/>
                  </a:solidFill>
                </a:rPr>
                <a:t>V [1]</a:t>
              </a:r>
              <a:endParaRPr lang="en-US" sz="1000" b="1" dirty="0">
                <a:solidFill>
                  <a:srgbClr val="C00000"/>
                </a:solidFill>
              </a:endParaRPr>
            </a:p>
          </p:txBody>
        </p:sp>
        <p:sp>
          <p:nvSpPr>
            <p:cNvPr id="382" name="TextBox 381"/>
            <p:cNvSpPr txBox="1"/>
            <p:nvPr/>
          </p:nvSpPr>
          <p:spPr>
            <a:xfrm>
              <a:off x="5560417" y="4638783"/>
              <a:ext cx="437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rgbClr val="C00000"/>
                  </a:solidFill>
                </a:rPr>
                <a:t>V [2]</a:t>
              </a:r>
              <a:endParaRPr lang="en-US" sz="1000" b="1" dirty="0">
                <a:solidFill>
                  <a:srgbClr val="C00000"/>
                </a:solidFill>
              </a:endParaRPr>
            </a:p>
          </p:txBody>
        </p:sp>
        <p:sp>
          <p:nvSpPr>
            <p:cNvPr id="383" name="TextBox 382"/>
            <p:cNvSpPr txBox="1"/>
            <p:nvPr/>
          </p:nvSpPr>
          <p:spPr>
            <a:xfrm>
              <a:off x="7282749" y="4635915"/>
              <a:ext cx="437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rgbClr val="C00000"/>
                  </a:solidFill>
                </a:rPr>
                <a:t>V [3]</a:t>
              </a:r>
              <a:endParaRPr lang="en-US" sz="1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386" name="Slide Number Placeholder 38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1667" y="228601"/>
            <a:ext cx="8695266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/>
              <a:t>Read Operation - </a:t>
            </a:r>
            <a:r>
              <a:rPr lang="en-US" sz="1800" b="1" dirty="0" smtClean="0">
                <a:solidFill>
                  <a:srgbClr val="0000FF"/>
                </a:solidFill>
              </a:rPr>
              <a:t>Miss</a:t>
            </a:r>
          </a:p>
          <a:p>
            <a:r>
              <a:rPr lang="en-US" sz="1800" dirty="0" smtClean="0"/>
              <a:t>If a </a:t>
            </a:r>
            <a:r>
              <a:rPr lang="en-US" sz="1800" dirty="0" smtClean="0">
                <a:solidFill>
                  <a:srgbClr val="0000FF"/>
                </a:solidFill>
              </a:rPr>
              <a:t>miss</a:t>
            </a:r>
            <a:r>
              <a:rPr lang="en-US" sz="1800" dirty="0" smtClean="0"/>
              <a:t> occurs. The </a:t>
            </a:r>
            <a:r>
              <a:rPr lang="en-US" sz="1800" dirty="0" smtClean="0">
                <a:solidFill>
                  <a:srgbClr val="0000FF"/>
                </a:solidFill>
              </a:rPr>
              <a:t>Valid</a:t>
            </a:r>
            <a:r>
              <a:rPr lang="en-US" sz="1800" dirty="0" smtClean="0"/>
              <a:t> bits </a:t>
            </a:r>
            <a:r>
              <a:rPr lang="en-US" sz="1800" dirty="0" smtClean="0">
                <a:solidFill>
                  <a:srgbClr val="C00000"/>
                </a:solidFill>
              </a:rPr>
              <a:t>V[3]</a:t>
            </a:r>
            <a:r>
              <a:rPr lang="en-US" sz="1800" dirty="0" smtClean="0"/>
              <a:t>..</a:t>
            </a:r>
            <a:r>
              <a:rPr lang="en-US" sz="1800" dirty="0" smtClean="0">
                <a:solidFill>
                  <a:srgbClr val="C00000"/>
                </a:solidFill>
              </a:rPr>
              <a:t>V[0]</a:t>
            </a:r>
            <a:r>
              <a:rPr lang="en-US" sz="1800" dirty="0" smtClean="0"/>
              <a:t> indicate which block/line combinations are </a:t>
            </a:r>
            <a:r>
              <a:rPr lang="en-US" sz="1800" b="1" dirty="0" smtClean="0"/>
              <a:t>free</a:t>
            </a:r>
            <a:r>
              <a:rPr lang="en-US" sz="1800" dirty="0" smtClean="0"/>
              <a:t> and a Cache Controller chooses an </a:t>
            </a:r>
            <a:r>
              <a:rPr lang="en-US" sz="1800" dirty="0" smtClean="0">
                <a:solidFill>
                  <a:srgbClr val="0000FF"/>
                </a:solidFill>
              </a:rPr>
              <a:t>empty block</a:t>
            </a:r>
            <a:r>
              <a:rPr lang="en-US" sz="1800" dirty="0" smtClean="0"/>
              <a:t> to fill. If </a:t>
            </a:r>
            <a:r>
              <a:rPr lang="en-US" sz="1800" b="1" dirty="0" smtClean="0">
                <a:solidFill>
                  <a:srgbClr val="0000FF"/>
                </a:solidFill>
              </a:rPr>
              <a:t>no</a:t>
            </a:r>
            <a:r>
              <a:rPr lang="en-US" sz="1800" dirty="0" smtClean="0"/>
              <a:t> free blocks, then </a:t>
            </a:r>
            <a:r>
              <a:rPr lang="en-US" sz="1800" b="1" dirty="0" smtClean="0">
                <a:solidFill>
                  <a:srgbClr val="C00000"/>
                </a:solidFill>
              </a:rPr>
              <a:t>evict one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91066" y="1456270"/>
            <a:ext cx="8472677" cy="5262084"/>
            <a:chOff x="284295" y="320116"/>
            <a:chExt cx="8721781" cy="616963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4079022" y="2589909"/>
              <a:ext cx="0" cy="2091366"/>
            </a:xfrm>
            <a:prstGeom prst="line">
              <a:avLst/>
            </a:prstGeom>
            <a:ln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758224" y="2578415"/>
              <a:ext cx="0" cy="2091366"/>
            </a:xfrm>
            <a:prstGeom prst="line">
              <a:avLst/>
            </a:prstGeom>
            <a:ln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480556" y="2584173"/>
              <a:ext cx="0" cy="2091366"/>
            </a:xfrm>
            <a:prstGeom prst="line">
              <a:avLst/>
            </a:prstGeom>
            <a:ln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427"/>
            <p:cNvGrpSpPr/>
            <p:nvPr/>
          </p:nvGrpSpPr>
          <p:grpSpPr>
            <a:xfrm flipH="1">
              <a:off x="7011143" y="5299234"/>
              <a:ext cx="1424593" cy="304115"/>
              <a:chOff x="3724362" y="5926667"/>
              <a:chExt cx="1167265" cy="304115"/>
            </a:xfrm>
          </p:grpSpPr>
          <p:cxnSp>
            <p:nvCxnSpPr>
              <p:cNvPr id="383" name="Straight Connector 8"/>
              <p:cNvCxnSpPr/>
              <p:nvPr/>
            </p:nvCxnSpPr>
            <p:spPr>
              <a:xfrm>
                <a:off x="4887463" y="5926667"/>
                <a:ext cx="0" cy="304115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9"/>
              <p:cNvCxnSpPr/>
              <p:nvPr/>
            </p:nvCxnSpPr>
            <p:spPr>
              <a:xfrm>
                <a:off x="3724362" y="5929334"/>
                <a:ext cx="116726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421"/>
            <p:cNvGrpSpPr/>
            <p:nvPr/>
          </p:nvGrpSpPr>
          <p:grpSpPr>
            <a:xfrm flipH="1">
              <a:off x="6505531" y="5187357"/>
              <a:ext cx="232788" cy="415992"/>
              <a:chOff x="5032176" y="5662390"/>
              <a:chExt cx="225283" cy="415992"/>
            </a:xfrm>
          </p:grpSpPr>
          <p:cxnSp>
            <p:nvCxnSpPr>
              <p:cNvPr id="381" name="Straight Connector 11"/>
              <p:cNvCxnSpPr/>
              <p:nvPr/>
            </p:nvCxnSpPr>
            <p:spPr>
              <a:xfrm>
                <a:off x="5257459" y="5662390"/>
                <a:ext cx="0" cy="415992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12"/>
              <p:cNvCxnSpPr/>
              <p:nvPr/>
            </p:nvCxnSpPr>
            <p:spPr>
              <a:xfrm>
                <a:off x="5032176" y="5665057"/>
                <a:ext cx="21921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420"/>
            <p:cNvGrpSpPr/>
            <p:nvPr/>
          </p:nvGrpSpPr>
          <p:grpSpPr>
            <a:xfrm>
              <a:off x="5042414" y="5188238"/>
              <a:ext cx="219210" cy="415992"/>
              <a:chOff x="5042414" y="5662390"/>
              <a:chExt cx="219210" cy="415992"/>
            </a:xfrm>
          </p:grpSpPr>
          <p:cxnSp>
            <p:nvCxnSpPr>
              <p:cNvPr id="379" name="Straight Connector 14"/>
              <p:cNvCxnSpPr/>
              <p:nvPr/>
            </p:nvCxnSpPr>
            <p:spPr>
              <a:xfrm>
                <a:off x="5257459" y="5662390"/>
                <a:ext cx="0" cy="415992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15"/>
              <p:cNvCxnSpPr/>
              <p:nvPr/>
            </p:nvCxnSpPr>
            <p:spPr>
              <a:xfrm>
                <a:off x="5042414" y="5665057"/>
                <a:ext cx="21921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/>
            <p:cNvCxnSpPr/>
            <p:nvPr/>
          </p:nvCxnSpPr>
          <p:spPr>
            <a:xfrm>
              <a:off x="4735063" y="5300115"/>
              <a:ext cx="0" cy="304115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3"/>
            <p:cNvCxnSpPr/>
            <p:nvPr/>
          </p:nvCxnSpPr>
          <p:spPr>
            <a:xfrm>
              <a:off x="2800806" y="3914659"/>
              <a:ext cx="0" cy="3740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4"/>
            <p:cNvSpPr/>
            <p:nvPr/>
          </p:nvSpPr>
          <p:spPr>
            <a:xfrm>
              <a:off x="323108" y="758359"/>
              <a:ext cx="1913467" cy="27093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"/>
            <p:cNvSpPr/>
            <p:nvPr/>
          </p:nvSpPr>
          <p:spPr>
            <a:xfrm>
              <a:off x="309693" y="737629"/>
              <a:ext cx="1913467" cy="27093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6"/>
            <p:cNvCxnSpPr/>
            <p:nvPr/>
          </p:nvCxnSpPr>
          <p:spPr>
            <a:xfrm>
              <a:off x="1842158" y="737628"/>
              <a:ext cx="0" cy="270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7"/>
            <p:cNvCxnSpPr/>
            <p:nvPr/>
          </p:nvCxnSpPr>
          <p:spPr>
            <a:xfrm>
              <a:off x="1376490" y="746095"/>
              <a:ext cx="0" cy="270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8"/>
            <p:cNvGrpSpPr/>
            <p:nvPr/>
          </p:nvGrpSpPr>
          <p:grpSpPr>
            <a:xfrm>
              <a:off x="284295" y="507266"/>
              <a:ext cx="2041682" cy="253917"/>
              <a:chOff x="1901378" y="1039048"/>
              <a:chExt cx="2041682" cy="253917"/>
            </a:xfrm>
          </p:grpSpPr>
          <p:sp>
            <p:nvSpPr>
              <p:cNvPr id="376" name="TextBox 9"/>
              <p:cNvSpPr txBox="1"/>
              <p:nvPr/>
            </p:nvSpPr>
            <p:spPr>
              <a:xfrm>
                <a:off x="3409659" y="1039049"/>
                <a:ext cx="53340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 3 2 1 </a:t>
                </a:r>
                <a:endParaRPr lang="en-US" sz="1050" dirty="0"/>
              </a:p>
            </p:txBody>
          </p:sp>
          <p:sp>
            <p:nvSpPr>
              <p:cNvPr id="377" name="TextBox 10"/>
              <p:cNvSpPr txBox="1"/>
              <p:nvPr/>
            </p:nvSpPr>
            <p:spPr>
              <a:xfrm>
                <a:off x="2934311" y="1039049"/>
                <a:ext cx="64346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8 . . . . 4</a:t>
                </a:r>
                <a:endParaRPr lang="en-US" sz="1050" dirty="0"/>
              </a:p>
            </p:txBody>
          </p:sp>
          <p:sp>
            <p:nvSpPr>
              <p:cNvPr id="378" name="TextBox 11"/>
              <p:cNvSpPr txBox="1"/>
              <p:nvPr/>
            </p:nvSpPr>
            <p:spPr>
              <a:xfrm>
                <a:off x="1901378" y="1039048"/>
                <a:ext cx="118533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31 30 29   . . . . . 9</a:t>
                </a:r>
                <a:endParaRPr lang="en-US" sz="1050" dirty="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394154" y="320116"/>
              <a:ext cx="1203277" cy="306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CPU Address Bus</a:t>
              </a:r>
              <a:endParaRPr lang="en-US" sz="11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34784" y="1705789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V</a:t>
              </a:r>
              <a:endParaRPr lang="en-US" sz="1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06313" y="757009"/>
              <a:ext cx="4748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Word </a:t>
              </a:r>
              <a:endParaRPr lang="en-US" sz="9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19997" y="1699142"/>
              <a:ext cx="471603" cy="1769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Index</a:t>
              </a:r>
              <a:endParaRPr lang="en-US" sz="950" dirty="0" smtClean="0"/>
            </a:p>
            <a:p>
              <a:pPr algn="ctr"/>
              <a:r>
                <a:rPr lang="en-US" sz="200" dirty="0" smtClean="0"/>
                <a:t/>
              </a:r>
              <a:br>
                <a:rPr lang="en-US" sz="200" dirty="0" smtClean="0"/>
              </a:br>
              <a:r>
                <a:rPr lang="en-US" sz="950" dirty="0" smtClean="0"/>
                <a:t>0</a:t>
              </a:r>
            </a:p>
            <a:p>
              <a:pPr algn="ctr"/>
              <a:r>
                <a:rPr lang="en-US" sz="950" dirty="0" smtClean="0"/>
                <a:t>1</a:t>
              </a:r>
            </a:p>
            <a:p>
              <a:pPr algn="ctr"/>
              <a:r>
                <a:rPr lang="en-US" sz="950" dirty="0" smtClean="0"/>
                <a:t>2</a:t>
              </a:r>
            </a:p>
            <a:p>
              <a:pPr algn="ctr"/>
              <a:r>
                <a:rPr lang="en-US" sz="950" dirty="0" smtClean="0"/>
                <a:t>. . .</a:t>
              </a:r>
              <a:br>
                <a:rPr lang="en-US" sz="950" dirty="0" smtClean="0"/>
              </a:br>
              <a:r>
                <a:rPr lang="en-US" sz="950" dirty="0" smtClean="0"/>
                <a:t>. . .</a:t>
              </a:r>
              <a:br>
                <a:rPr lang="en-US" sz="950" dirty="0" smtClean="0"/>
              </a:br>
              <a:r>
                <a:rPr lang="en-US" sz="950" dirty="0" smtClean="0"/>
                <a:t>. . .</a:t>
              </a:r>
            </a:p>
            <a:p>
              <a:pPr algn="ctr"/>
              <a:r>
                <a:rPr lang="en-US" sz="950" dirty="0" smtClean="0"/>
                <a:t>. . .</a:t>
              </a:r>
            </a:p>
            <a:p>
              <a:pPr algn="ctr"/>
              <a:r>
                <a:rPr lang="en-US" sz="950" dirty="0" smtClean="0"/>
                <a:t>29</a:t>
              </a:r>
              <a:br>
                <a:rPr lang="en-US" sz="950" dirty="0" smtClean="0"/>
              </a:br>
              <a:r>
                <a:rPr lang="en-US" sz="950" dirty="0" smtClean="0"/>
                <a:t>30</a:t>
              </a:r>
              <a:br>
                <a:rPr lang="en-US" sz="950" dirty="0" smtClean="0"/>
              </a:br>
              <a:r>
                <a:rPr lang="en-US" sz="950" dirty="0" smtClean="0"/>
                <a:t>31</a:t>
              </a:r>
              <a:endParaRPr lang="en-US" sz="950" dirty="0"/>
            </a:p>
          </p:txBody>
        </p:sp>
        <p:grpSp>
          <p:nvGrpSpPr>
            <p:cNvPr id="23" name="Group 17"/>
            <p:cNvGrpSpPr/>
            <p:nvPr/>
          </p:nvGrpSpPr>
          <p:grpSpPr>
            <a:xfrm>
              <a:off x="1546710" y="1020665"/>
              <a:ext cx="336590" cy="161583"/>
              <a:chOff x="8111794" y="1272338"/>
              <a:chExt cx="336590" cy="161583"/>
            </a:xfrm>
          </p:grpSpPr>
          <p:sp>
            <p:nvSpPr>
              <p:cNvPr id="374" name="TextBox 18"/>
              <p:cNvSpPr txBox="1"/>
              <p:nvPr/>
            </p:nvSpPr>
            <p:spPr>
              <a:xfrm>
                <a:off x="8240820" y="1272338"/>
                <a:ext cx="20756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dirty="0" smtClean="0"/>
                  <a:t> 5</a:t>
                </a:r>
                <a:endParaRPr lang="en-US" sz="1050" dirty="0"/>
              </a:p>
            </p:txBody>
          </p:sp>
          <p:cxnSp>
            <p:nvCxnSpPr>
              <p:cNvPr id="375" name="Straight Connector 19"/>
              <p:cNvCxnSpPr/>
              <p:nvPr/>
            </p:nvCxnSpPr>
            <p:spPr>
              <a:xfrm>
                <a:off x="8111794" y="1349585"/>
                <a:ext cx="134635" cy="693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/>
            <p:cNvCxnSpPr/>
            <p:nvPr/>
          </p:nvCxnSpPr>
          <p:spPr>
            <a:xfrm>
              <a:off x="880211" y="1024622"/>
              <a:ext cx="0" cy="39283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812968" y="1021606"/>
              <a:ext cx="336590" cy="161583"/>
              <a:chOff x="8111794" y="1272338"/>
              <a:chExt cx="336590" cy="161583"/>
            </a:xfrm>
          </p:grpSpPr>
          <p:sp>
            <p:nvSpPr>
              <p:cNvPr id="372" name="TextBox 25"/>
              <p:cNvSpPr txBox="1"/>
              <p:nvPr/>
            </p:nvSpPr>
            <p:spPr>
              <a:xfrm>
                <a:off x="8240820" y="1272338"/>
                <a:ext cx="20756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dirty="0" smtClean="0"/>
                  <a:t> 23</a:t>
                </a:r>
                <a:endParaRPr lang="en-US" sz="1050" dirty="0"/>
              </a:p>
            </p:txBody>
          </p:sp>
          <p:cxnSp>
            <p:nvCxnSpPr>
              <p:cNvPr id="373" name="Straight Connector 26"/>
              <p:cNvCxnSpPr/>
              <p:nvPr/>
            </p:nvCxnSpPr>
            <p:spPr>
              <a:xfrm>
                <a:off x="8111794" y="1349585"/>
                <a:ext cx="134635" cy="693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2699829" y="3737021"/>
              <a:ext cx="190734" cy="18512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=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pic>
          <p:nvPicPr>
            <p:cNvPr id="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b="9153"/>
            <a:stretch>
              <a:fillRect/>
            </a:stretch>
          </p:blipFill>
          <p:spPr bwMode="auto">
            <a:xfrm>
              <a:off x="2621654" y="4196478"/>
              <a:ext cx="252734" cy="2046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</p:pic>
        <p:grpSp>
          <p:nvGrpSpPr>
            <p:cNvPr id="28" name="Group 30"/>
            <p:cNvGrpSpPr/>
            <p:nvPr/>
          </p:nvGrpSpPr>
          <p:grpSpPr>
            <a:xfrm flipH="1">
              <a:off x="2371246" y="4049540"/>
              <a:ext cx="366948" cy="152879"/>
              <a:chOff x="2902583" y="4650690"/>
              <a:chExt cx="249431" cy="144908"/>
            </a:xfrm>
          </p:grpSpPr>
          <p:cxnSp>
            <p:nvCxnSpPr>
              <p:cNvPr id="370" name="Straight Connector 31"/>
              <p:cNvCxnSpPr/>
              <p:nvPr/>
            </p:nvCxnSpPr>
            <p:spPr>
              <a:xfrm>
                <a:off x="2902583" y="4650690"/>
                <a:ext cx="0" cy="1449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2"/>
              <p:cNvCxnSpPr/>
              <p:nvPr/>
            </p:nvCxnSpPr>
            <p:spPr>
              <a:xfrm>
                <a:off x="2904938" y="4652337"/>
                <a:ext cx="2470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Connector 28"/>
            <p:cNvCxnSpPr/>
            <p:nvPr/>
          </p:nvCxnSpPr>
          <p:spPr>
            <a:xfrm>
              <a:off x="2748969" y="4401178"/>
              <a:ext cx="0" cy="280415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373942" y="2584151"/>
              <a:ext cx="0" cy="2091366"/>
            </a:xfrm>
            <a:prstGeom prst="line">
              <a:avLst/>
            </a:prstGeom>
            <a:ln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endCxn id="26" idx="0"/>
            </p:cNvCxnSpPr>
            <p:nvPr/>
          </p:nvCxnSpPr>
          <p:spPr>
            <a:xfrm flipH="1">
              <a:off x="2795196" y="2715252"/>
              <a:ext cx="334" cy="1021769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80533" y="4955649"/>
              <a:ext cx="679873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943524" y="4716111"/>
              <a:ext cx="369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Tag</a:t>
              </a:r>
              <a:endParaRPr 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84457" y="4638767"/>
              <a:ext cx="5196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rgbClr val="C00000"/>
                  </a:solidFill>
                </a:rPr>
                <a:t>Hit [0]</a:t>
              </a:r>
              <a:endParaRPr lang="en-US" sz="10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35" name="Group 51"/>
            <p:cNvGrpSpPr/>
            <p:nvPr/>
          </p:nvGrpSpPr>
          <p:grpSpPr>
            <a:xfrm>
              <a:off x="2483063" y="1932333"/>
              <a:ext cx="437938" cy="1468643"/>
              <a:chOff x="6638306" y="1129008"/>
              <a:chExt cx="552203" cy="1468643"/>
            </a:xfrm>
          </p:grpSpPr>
          <p:sp>
            <p:nvSpPr>
              <p:cNvPr id="357" name="Rectangle 356"/>
              <p:cNvSpPr/>
              <p:nvPr/>
            </p:nvSpPr>
            <p:spPr>
              <a:xfrm>
                <a:off x="6662057" y="1142423"/>
                <a:ext cx="528452" cy="145522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6638306" y="1129008"/>
                <a:ext cx="528452" cy="145522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9" name="Straight Connector 358"/>
              <p:cNvCxnSpPr/>
              <p:nvPr/>
            </p:nvCxnSpPr>
            <p:spPr>
              <a:xfrm>
                <a:off x="6640416" y="1129009"/>
                <a:ext cx="0" cy="1456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0" name="Group 141"/>
              <p:cNvGrpSpPr/>
              <p:nvPr/>
            </p:nvGrpSpPr>
            <p:grpSpPr>
              <a:xfrm>
                <a:off x="6638306" y="1273045"/>
                <a:ext cx="546264" cy="1165926"/>
                <a:chOff x="6497608" y="1273045"/>
                <a:chExt cx="1692208" cy="1165926"/>
              </a:xfrm>
            </p:grpSpPr>
            <p:cxnSp>
              <p:nvCxnSpPr>
                <p:cNvPr id="361" name="Straight Connector 56"/>
                <p:cNvCxnSpPr/>
                <p:nvPr/>
              </p:nvCxnSpPr>
              <p:spPr>
                <a:xfrm>
                  <a:off x="6504949" y="127304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57"/>
                <p:cNvCxnSpPr/>
                <p:nvPr/>
              </p:nvCxnSpPr>
              <p:spPr>
                <a:xfrm>
                  <a:off x="6504943" y="141983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55"/>
                <p:cNvCxnSpPr/>
                <p:nvPr/>
              </p:nvCxnSpPr>
              <p:spPr>
                <a:xfrm>
                  <a:off x="6502294" y="156102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59"/>
                <p:cNvCxnSpPr/>
                <p:nvPr/>
              </p:nvCxnSpPr>
              <p:spPr>
                <a:xfrm>
                  <a:off x="6502288" y="170781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/>
                <p:cNvCxnSpPr/>
                <p:nvPr/>
              </p:nvCxnSpPr>
              <p:spPr>
                <a:xfrm>
                  <a:off x="6500269" y="185741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Connector 365"/>
                <p:cNvCxnSpPr/>
                <p:nvPr/>
              </p:nvCxnSpPr>
              <p:spPr>
                <a:xfrm>
                  <a:off x="6500263" y="199859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Connector 59"/>
                <p:cNvCxnSpPr/>
                <p:nvPr/>
              </p:nvCxnSpPr>
              <p:spPr>
                <a:xfrm>
                  <a:off x="6497614" y="21453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60"/>
                <p:cNvCxnSpPr/>
                <p:nvPr/>
              </p:nvCxnSpPr>
              <p:spPr>
                <a:xfrm>
                  <a:off x="6497608" y="22977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61"/>
                <p:cNvCxnSpPr/>
                <p:nvPr/>
              </p:nvCxnSpPr>
              <p:spPr>
                <a:xfrm>
                  <a:off x="6504148" y="243897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" name="Group 79"/>
            <p:cNvGrpSpPr/>
            <p:nvPr/>
          </p:nvGrpSpPr>
          <p:grpSpPr>
            <a:xfrm>
              <a:off x="2293887" y="1927823"/>
              <a:ext cx="160495" cy="1468643"/>
              <a:chOff x="7974103" y="978587"/>
              <a:chExt cx="160495" cy="1468643"/>
            </a:xfrm>
          </p:grpSpPr>
          <p:sp>
            <p:nvSpPr>
              <p:cNvPr id="344" name="Rectangle 343"/>
              <p:cNvSpPr/>
              <p:nvPr/>
            </p:nvSpPr>
            <p:spPr>
              <a:xfrm>
                <a:off x="8002178" y="992002"/>
                <a:ext cx="132420" cy="145522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Rectangle 81"/>
              <p:cNvSpPr/>
              <p:nvPr/>
            </p:nvSpPr>
            <p:spPr>
              <a:xfrm>
                <a:off x="7981445" y="978587"/>
                <a:ext cx="135339" cy="145522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6" name="Straight Connector 345"/>
              <p:cNvCxnSpPr/>
              <p:nvPr/>
            </p:nvCxnSpPr>
            <p:spPr>
              <a:xfrm>
                <a:off x="8116914" y="978588"/>
                <a:ext cx="0" cy="1456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7" name="Group 163"/>
              <p:cNvGrpSpPr/>
              <p:nvPr/>
            </p:nvGrpSpPr>
            <p:grpSpPr>
              <a:xfrm>
                <a:off x="7974103" y="1122624"/>
                <a:ext cx="142681" cy="1165926"/>
                <a:chOff x="6497608" y="1273045"/>
                <a:chExt cx="1692208" cy="1165926"/>
              </a:xfrm>
            </p:grpSpPr>
            <p:cxnSp>
              <p:nvCxnSpPr>
                <p:cNvPr id="348" name="Straight Connector 347"/>
                <p:cNvCxnSpPr/>
                <p:nvPr/>
              </p:nvCxnSpPr>
              <p:spPr>
                <a:xfrm>
                  <a:off x="6504949" y="127304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6504943" y="141983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6502294" y="156102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6502288" y="170781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/>
                <p:cNvCxnSpPr/>
                <p:nvPr/>
              </p:nvCxnSpPr>
              <p:spPr>
                <a:xfrm>
                  <a:off x="6500269" y="185741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/>
                <p:cNvCxnSpPr/>
                <p:nvPr/>
              </p:nvCxnSpPr>
              <p:spPr>
                <a:xfrm>
                  <a:off x="6500263" y="199859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/>
                <p:cNvCxnSpPr/>
                <p:nvPr/>
              </p:nvCxnSpPr>
              <p:spPr>
                <a:xfrm>
                  <a:off x="6497614" y="21453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/>
                <p:cNvCxnSpPr/>
                <p:nvPr/>
              </p:nvCxnSpPr>
              <p:spPr>
                <a:xfrm>
                  <a:off x="6497608" y="22977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/>
                <p:cNvCxnSpPr/>
                <p:nvPr/>
              </p:nvCxnSpPr>
              <p:spPr>
                <a:xfrm>
                  <a:off x="6504148" y="243897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7" name="TextBox 36"/>
            <p:cNvSpPr txBox="1"/>
            <p:nvPr/>
          </p:nvSpPr>
          <p:spPr>
            <a:xfrm>
              <a:off x="2511850" y="1695346"/>
              <a:ext cx="369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Tag</a:t>
              </a:r>
              <a:endParaRPr lang="en-US" sz="1000" dirty="0"/>
            </a:p>
          </p:txBody>
        </p:sp>
        <p:grpSp>
          <p:nvGrpSpPr>
            <p:cNvPr id="38" name="Group 129"/>
            <p:cNvGrpSpPr/>
            <p:nvPr/>
          </p:nvGrpSpPr>
          <p:grpSpPr>
            <a:xfrm>
              <a:off x="2954299" y="1707774"/>
              <a:ext cx="762568" cy="3592341"/>
              <a:chOff x="4359819" y="2190393"/>
              <a:chExt cx="2753503" cy="3592341"/>
            </a:xfrm>
          </p:grpSpPr>
          <p:cxnSp>
            <p:nvCxnSpPr>
              <p:cNvPr id="321" name="Straight Connector 320"/>
              <p:cNvCxnSpPr/>
              <p:nvPr/>
            </p:nvCxnSpPr>
            <p:spPr>
              <a:xfrm>
                <a:off x="5749245" y="3275215"/>
                <a:ext cx="0" cy="2507519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2" name="Group 65"/>
              <p:cNvGrpSpPr/>
              <p:nvPr/>
            </p:nvGrpSpPr>
            <p:grpSpPr>
              <a:xfrm>
                <a:off x="4359819" y="2423414"/>
                <a:ext cx="2753503" cy="1468648"/>
                <a:chOff x="7888140" y="2850925"/>
                <a:chExt cx="1063682" cy="1468648"/>
              </a:xfrm>
              <a:solidFill>
                <a:schemeClr val="bg2">
                  <a:lumMod val="75000"/>
                </a:schemeClr>
              </a:solidFill>
            </p:grpSpPr>
            <p:sp>
              <p:nvSpPr>
                <p:cNvPr id="331" name="Rectangle 330"/>
                <p:cNvSpPr/>
                <p:nvPr/>
              </p:nvSpPr>
              <p:spPr>
                <a:xfrm>
                  <a:off x="7920847" y="2864345"/>
                  <a:ext cx="1030975" cy="145522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Rectangle 331"/>
                <p:cNvSpPr/>
                <p:nvPr/>
              </p:nvSpPr>
              <p:spPr>
                <a:xfrm>
                  <a:off x="7891157" y="2850930"/>
                  <a:ext cx="1049196" cy="145522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3" name="Straight Connector 332"/>
                <p:cNvCxnSpPr/>
                <p:nvPr/>
              </p:nvCxnSpPr>
              <p:spPr>
                <a:xfrm>
                  <a:off x="7894046" y="2850925"/>
                  <a:ext cx="0" cy="1456266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4" name="Group 159"/>
                <p:cNvGrpSpPr/>
                <p:nvPr/>
              </p:nvGrpSpPr>
              <p:grpSpPr>
                <a:xfrm>
                  <a:off x="7888140" y="2994967"/>
                  <a:ext cx="1058654" cy="1165926"/>
                  <a:chOff x="7256371" y="2994967"/>
                  <a:chExt cx="1692163" cy="1165926"/>
                </a:xfrm>
                <a:grpFill/>
              </p:grpSpPr>
              <p:cxnSp>
                <p:nvCxnSpPr>
                  <p:cNvPr id="335" name="Straight Connector 334"/>
                  <p:cNvCxnSpPr/>
                  <p:nvPr/>
                </p:nvCxnSpPr>
                <p:spPr>
                  <a:xfrm>
                    <a:off x="7259032" y="2994967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" name="Straight Connector 335"/>
                  <p:cNvCxnSpPr/>
                  <p:nvPr/>
                </p:nvCxnSpPr>
                <p:spPr>
                  <a:xfrm>
                    <a:off x="7259026" y="3141757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" name="Straight Connector 336"/>
                  <p:cNvCxnSpPr/>
                  <p:nvPr/>
                </p:nvCxnSpPr>
                <p:spPr>
                  <a:xfrm>
                    <a:off x="7256377" y="3282943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" name="Straight Connector 73"/>
                  <p:cNvCxnSpPr/>
                  <p:nvPr/>
                </p:nvCxnSpPr>
                <p:spPr>
                  <a:xfrm>
                    <a:off x="7256371" y="3429733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Straight Connector 338"/>
                  <p:cNvCxnSpPr/>
                  <p:nvPr/>
                </p:nvCxnSpPr>
                <p:spPr>
                  <a:xfrm>
                    <a:off x="7263666" y="3579337"/>
                    <a:ext cx="1684868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0" name="Straight Connector 339"/>
                  <p:cNvCxnSpPr/>
                  <p:nvPr/>
                </p:nvCxnSpPr>
                <p:spPr>
                  <a:xfrm>
                    <a:off x="7263663" y="3720517"/>
                    <a:ext cx="1684869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1" name="Straight Connector 98"/>
                  <p:cNvCxnSpPr/>
                  <p:nvPr/>
                </p:nvCxnSpPr>
                <p:spPr>
                  <a:xfrm>
                    <a:off x="7261014" y="3867313"/>
                    <a:ext cx="1684869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2" name="Straight Connector 341"/>
                  <p:cNvCxnSpPr/>
                  <p:nvPr/>
                </p:nvCxnSpPr>
                <p:spPr>
                  <a:xfrm>
                    <a:off x="7261008" y="4019713"/>
                    <a:ext cx="1684869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3" name="Straight Connector 78"/>
                  <p:cNvCxnSpPr/>
                  <p:nvPr/>
                </p:nvCxnSpPr>
                <p:spPr>
                  <a:xfrm>
                    <a:off x="7258231" y="4160893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23" name="Straight Connector 80"/>
              <p:cNvCxnSpPr/>
              <p:nvPr/>
            </p:nvCxnSpPr>
            <p:spPr>
              <a:xfrm>
                <a:off x="5068740" y="2426524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81"/>
              <p:cNvCxnSpPr/>
              <p:nvPr/>
            </p:nvCxnSpPr>
            <p:spPr>
              <a:xfrm>
                <a:off x="6088040" y="2424545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96"/>
              <p:cNvCxnSpPr/>
              <p:nvPr/>
            </p:nvCxnSpPr>
            <p:spPr>
              <a:xfrm>
                <a:off x="6774827" y="2422566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83"/>
              <p:cNvCxnSpPr/>
              <p:nvPr/>
            </p:nvCxnSpPr>
            <p:spPr>
              <a:xfrm>
                <a:off x="6434404" y="2426525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>
                <a:off x="5755531" y="2424545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>
                <a:off x="5399271" y="2424543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>
                <a:off x="4726328" y="2428503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0" name="TextBox 329"/>
              <p:cNvSpPr txBox="1"/>
              <p:nvPr/>
            </p:nvSpPr>
            <p:spPr>
              <a:xfrm>
                <a:off x="4971880" y="2190393"/>
                <a:ext cx="8812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Data</a:t>
                </a:r>
                <a:endParaRPr lang="en-US" sz="1000" dirty="0"/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2247641" y="1885197"/>
              <a:ext cx="2423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251591" y="2031659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249603" y="2172183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251591" y="2310745"/>
              <a:ext cx="2423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255541" y="2457207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253553" y="2609607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253202" y="2756052"/>
              <a:ext cx="2423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252818" y="2902514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255164" y="3043038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251540" y="3195438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386511" y="757944"/>
              <a:ext cx="4427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Index</a:t>
              </a:r>
              <a:endParaRPr lang="en-US" sz="9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1541" y="758874"/>
              <a:ext cx="10570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Tag Address</a:t>
              </a:r>
              <a:endParaRPr lang="en-US" sz="900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 flipV="1">
              <a:off x="2578426" y="3396413"/>
              <a:ext cx="0" cy="155656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616811" y="1033089"/>
              <a:ext cx="0" cy="9480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619149" y="1977435"/>
              <a:ext cx="163467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4511134" y="3914653"/>
              <a:ext cx="0" cy="3740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945112" y="1705783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V</a:t>
              </a:r>
              <a:endParaRPr lang="en-US" sz="10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4410157" y="3737015"/>
              <a:ext cx="190734" cy="18512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=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pic>
          <p:nvPicPr>
            <p:cNvPr id="5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b="9153"/>
            <a:stretch>
              <a:fillRect/>
            </a:stretch>
          </p:blipFill>
          <p:spPr bwMode="auto">
            <a:xfrm>
              <a:off x="4331982" y="4196472"/>
              <a:ext cx="252734" cy="2046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</p:pic>
        <p:grpSp>
          <p:nvGrpSpPr>
            <p:cNvPr id="58" name="Group 147"/>
            <p:cNvGrpSpPr/>
            <p:nvPr/>
          </p:nvGrpSpPr>
          <p:grpSpPr>
            <a:xfrm flipH="1">
              <a:off x="4081574" y="4049534"/>
              <a:ext cx="366948" cy="152879"/>
              <a:chOff x="2902583" y="4650690"/>
              <a:chExt cx="249431" cy="144908"/>
            </a:xfrm>
          </p:grpSpPr>
          <p:cxnSp>
            <p:nvCxnSpPr>
              <p:cNvPr id="319" name="Straight Connector 121"/>
              <p:cNvCxnSpPr/>
              <p:nvPr/>
            </p:nvCxnSpPr>
            <p:spPr>
              <a:xfrm>
                <a:off x="2902583" y="4650690"/>
                <a:ext cx="0" cy="1449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149"/>
              <p:cNvCxnSpPr/>
              <p:nvPr/>
            </p:nvCxnSpPr>
            <p:spPr>
              <a:xfrm>
                <a:off x="2904938" y="4652337"/>
                <a:ext cx="2470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Straight Connector 58"/>
            <p:cNvCxnSpPr/>
            <p:nvPr/>
          </p:nvCxnSpPr>
          <p:spPr>
            <a:xfrm>
              <a:off x="4459297" y="4401172"/>
              <a:ext cx="0" cy="280415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endCxn id="56" idx="0"/>
            </p:cNvCxnSpPr>
            <p:nvPr/>
          </p:nvCxnSpPr>
          <p:spPr>
            <a:xfrm flipH="1">
              <a:off x="4505524" y="2715246"/>
              <a:ext cx="334" cy="1021769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4294785" y="4638761"/>
              <a:ext cx="5196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rgbClr val="C00000"/>
                  </a:solidFill>
                </a:rPr>
                <a:t>Hit [1]</a:t>
              </a:r>
              <a:endParaRPr lang="en-US" sz="10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62" name="Group 154"/>
            <p:cNvGrpSpPr/>
            <p:nvPr/>
          </p:nvGrpSpPr>
          <p:grpSpPr>
            <a:xfrm>
              <a:off x="4193391" y="1932327"/>
              <a:ext cx="437938" cy="1468643"/>
              <a:chOff x="6638306" y="1129008"/>
              <a:chExt cx="552203" cy="1468643"/>
            </a:xfrm>
          </p:grpSpPr>
          <p:sp>
            <p:nvSpPr>
              <p:cNvPr id="306" name="Rectangle 305"/>
              <p:cNvSpPr/>
              <p:nvPr/>
            </p:nvSpPr>
            <p:spPr>
              <a:xfrm>
                <a:off x="6662057" y="1142423"/>
                <a:ext cx="528452" cy="145522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Rectangle 306"/>
              <p:cNvSpPr/>
              <p:nvPr/>
            </p:nvSpPr>
            <p:spPr>
              <a:xfrm>
                <a:off x="6638306" y="1129008"/>
                <a:ext cx="528452" cy="145522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8" name="Straight Connector 307"/>
              <p:cNvCxnSpPr/>
              <p:nvPr/>
            </p:nvCxnSpPr>
            <p:spPr>
              <a:xfrm>
                <a:off x="6640416" y="1129009"/>
                <a:ext cx="0" cy="1456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9" name="Group 141"/>
              <p:cNvGrpSpPr/>
              <p:nvPr/>
            </p:nvGrpSpPr>
            <p:grpSpPr>
              <a:xfrm>
                <a:off x="6638306" y="1273045"/>
                <a:ext cx="546264" cy="1165926"/>
                <a:chOff x="6497608" y="1273045"/>
                <a:chExt cx="1692208" cy="1165926"/>
              </a:xfrm>
            </p:grpSpPr>
            <p:cxnSp>
              <p:nvCxnSpPr>
                <p:cNvPr id="310" name="Straight Connector 309"/>
                <p:cNvCxnSpPr/>
                <p:nvPr/>
              </p:nvCxnSpPr>
              <p:spPr>
                <a:xfrm>
                  <a:off x="6504949" y="127304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/>
              </p:nvCxnSpPr>
              <p:spPr>
                <a:xfrm>
                  <a:off x="6504943" y="141983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161"/>
                <p:cNvCxnSpPr/>
                <p:nvPr/>
              </p:nvCxnSpPr>
              <p:spPr>
                <a:xfrm>
                  <a:off x="6502294" y="156102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/>
                <p:cNvCxnSpPr/>
                <p:nvPr/>
              </p:nvCxnSpPr>
              <p:spPr>
                <a:xfrm>
                  <a:off x="6502288" y="170781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6500269" y="185741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136"/>
                <p:cNvCxnSpPr/>
                <p:nvPr/>
              </p:nvCxnSpPr>
              <p:spPr>
                <a:xfrm>
                  <a:off x="6500263" y="199859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/>
                <p:cNvCxnSpPr/>
                <p:nvPr/>
              </p:nvCxnSpPr>
              <p:spPr>
                <a:xfrm>
                  <a:off x="6497614" y="21453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/>
                <p:cNvCxnSpPr/>
                <p:nvPr/>
              </p:nvCxnSpPr>
              <p:spPr>
                <a:xfrm>
                  <a:off x="6497608" y="22977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6504148" y="243897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3" name="Group 168"/>
            <p:cNvGrpSpPr/>
            <p:nvPr/>
          </p:nvGrpSpPr>
          <p:grpSpPr>
            <a:xfrm>
              <a:off x="4004215" y="1927817"/>
              <a:ext cx="160495" cy="1468643"/>
              <a:chOff x="7974103" y="978587"/>
              <a:chExt cx="160495" cy="1468643"/>
            </a:xfrm>
          </p:grpSpPr>
          <p:sp>
            <p:nvSpPr>
              <p:cNvPr id="293" name="Rectangle 292"/>
              <p:cNvSpPr/>
              <p:nvPr/>
            </p:nvSpPr>
            <p:spPr>
              <a:xfrm>
                <a:off x="8002178" y="992002"/>
                <a:ext cx="132420" cy="145522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7981445" y="978587"/>
                <a:ext cx="135339" cy="145522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5" name="Straight Connector 294"/>
              <p:cNvCxnSpPr/>
              <p:nvPr/>
            </p:nvCxnSpPr>
            <p:spPr>
              <a:xfrm>
                <a:off x="8116914" y="978588"/>
                <a:ext cx="0" cy="1456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6" name="Group 163"/>
              <p:cNvGrpSpPr/>
              <p:nvPr/>
            </p:nvGrpSpPr>
            <p:grpSpPr>
              <a:xfrm>
                <a:off x="7974103" y="1122624"/>
                <a:ext cx="142681" cy="1165926"/>
                <a:chOff x="6497608" y="1273045"/>
                <a:chExt cx="1692208" cy="1165926"/>
              </a:xfrm>
            </p:grpSpPr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6504949" y="127304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174"/>
                <p:cNvCxnSpPr/>
                <p:nvPr/>
              </p:nvCxnSpPr>
              <p:spPr>
                <a:xfrm>
                  <a:off x="6504943" y="141983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147"/>
                <p:cNvCxnSpPr/>
                <p:nvPr/>
              </p:nvCxnSpPr>
              <p:spPr>
                <a:xfrm>
                  <a:off x="6502294" y="156102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148"/>
                <p:cNvCxnSpPr/>
                <p:nvPr/>
              </p:nvCxnSpPr>
              <p:spPr>
                <a:xfrm>
                  <a:off x="6502288" y="170781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149"/>
                <p:cNvCxnSpPr/>
                <p:nvPr/>
              </p:nvCxnSpPr>
              <p:spPr>
                <a:xfrm>
                  <a:off x="6500269" y="185741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150"/>
                <p:cNvCxnSpPr/>
                <p:nvPr/>
              </p:nvCxnSpPr>
              <p:spPr>
                <a:xfrm>
                  <a:off x="6500263" y="199859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/>
              </p:nvCxnSpPr>
              <p:spPr>
                <a:xfrm>
                  <a:off x="6497614" y="21453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/>
              </p:nvCxnSpPr>
              <p:spPr>
                <a:xfrm>
                  <a:off x="6497608" y="22977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6504148" y="243897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4" name="TextBox 63"/>
            <p:cNvSpPr txBox="1"/>
            <p:nvPr/>
          </p:nvSpPr>
          <p:spPr>
            <a:xfrm>
              <a:off x="4222178" y="1695340"/>
              <a:ext cx="369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Tag</a:t>
              </a:r>
              <a:endParaRPr lang="en-US" sz="1000" dirty="0"/>
            </a:p>
          </p:txBody>
        </p:sp>
        <p:grpSp>
          <p:nvGrpSpPr>
            <p:cNvPr id="65" name="Group 183"/>
            <p:cNvGrpSpPr/>
            <p:nvPr/>
          </p:nvGrpSpPr>
          <p:grpSpPr>
            <a:xfrm>
              <a:off x="4664627" y="1707768"/>
              <a:ext cx="762568" cy="3489474"/>
              <a:chOff x="4359819" y="2190393"/>
              <a:chExt cx="2753503" cy="3489474"/>
            </a:xfrm>
          </p:grpSpPr>
          <p:cxnSp>
            <p:nvCxnSpPr>
              <p:cNvPr id="270" name="Straight Connector 269"/>
              <p:cNvCxnSpPr/>
              <p:nvPr/>
            </p:nvCxnSpPr>
            <p:spPr>
              <a:xfrm>
                <a:off x="5749245" y="3275215"/>
                <a:ext cx="0" cy="2404652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1" name="Group 65"/>
              <p:cNvGrpSpPr/>
              <p:nvPr/>
            </p:nvGrpSpPr>
            <p:grpSpPr>
              <a:xfrm>
                <a:off x="4359819" y="2423414"/>
                <a:ext cx="2753503" cy="1468648"/>
                <a:chOff x="7888140" y="2850925"/>
                <a:chExt cx="1063682" cy="1468648"/>
              </a:xfrm>
              <a:solidFill>
                <a:schemeClr val="bg2">
                  <a:lumMod val="75000"/>
                </a:schemeClr>
              </a:solidFill>
            </p:grpSpPr>
            <p:sp>
              <p:nvSpPr>
                <p:cNvPr id="280" name="Rectangle 166"/>
                <p:cNvSpPr/>
                <p:nvPr/>
              </p:nvSpPr>
              <p:spPr>
                <a:xfrm>
                  <a:off x="7920847" y="2864345"/>
                  <a:ext cx="1030975" cy="145522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Rectangle 280"/>
                <p:cNvSpPr/>
                <p:nvPr/>
              </p:nvSpPr>
              <p:spPr>
                <a:xfrm>
                  <a:off x="7891157" y="2850930"/>
                  <a:ext cx="1049196" cy="145522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7894046" y="2850925"/>
                  <a:ext cx="0" cy="1456266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83" name="Group 159"/>
                <p:cNvGrpSpPr/>
                <p:nvPr/>
              </p:nvGrpSpPr>
              <p:grpSpPr>
                <a:xfrm>
                  <a:off x="7888140" y="2994967"/>
                  <a:ext cx="1058654" cy="1165926"/>
                  <a:chOff x="7256371" y="2994967"/>
                  <a:chExt cx="1692163" cy="1165926"/>
                </a:xfrm>
                <a:grpFill/>
              </p:grpSpPr>
              <p:cxnSp>
                <p:nvCxnSpPr>
                  <p:cNvPr id="284" name="Straight Connector 283"/>
                  <p:cNvCxnSpPr/>
                  <p:nvPr/>
                </p:nvCxnSpPr>
                <p:spPr>
                  <a:xfrm>
                    <a:off x="7259032" y="2994967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>
                  <a:xfrm>
                    <a:off x="7259026" y="3141757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Straight Connector 200"/>
                  <p:cNvCxnSpPr/>
                  <p:nvPr/>
                </p:nvCxnSpPr>
                <p:spPr>
                  <a:xfrm>
                    <a:off x="7256377" y="3282943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7256371" y="3429733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Straight Connector 287"/>
                  <p:cNvCxnSpPr/>
                  <p:nvPr/>
                </p:nvCxnSpPr>
                <p:spPr>
                  <a:xfrm>
                    <a:off x="7263666" y="3579337"/>
                    <a:ext cx="1684868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Straight Connector 288"/>
                  <p:cNvCxnSpPr/>
                  <p:nvPr/>
                </p:nvCxnSpPr>
                <p:spPr>
                  <a:xfrm>
                    <a:off x="7263663" y="3720517"/>
                    <a:ext cx="1684869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Straight Connector 289"/>
                  <p:cNvCxnSpPr/>
                  <p:nvPr/>
                </p:nvCxnSpPr>
                <p:spPr>
                  <a:xfrm>
                    <a:off x="7261014" y="3867313"/>
                    <a:ext cx="1684869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Straight Connector 290"/>
                  <p:cNvCxnSpPr/>
                  <p:nvPr/>
                </p:nvCxnSpPr>
                <p:spPr>
                  <a:xfrm>
                    <a:off x="7261008" y="4019713"/>
                    <a:ext cx="1684869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178"/>
                  <p:cNvCxnSpPr/>
                  <p:nvPr/>
                </p:nvCxnSpPr>
                <p:spPr>
                  <a:xfrm>
                    <a:off x="7258231" y="4160893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72" name="Straight Connector 271"/>
              <p:cNvCxnSpPr/>
              <p:nvPr/>
            </p:nvCxnSpPr>
            <p:spPr>
              <a:xfrm>
                <a:off x="5068740" y="2426524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187"/>
              <p:cNvCxnSpPr/>
              <p:nvPr/>
            </p:nvCxnSpPr>
            <p:spPr>
              <a:xfrm>
                <a:off x="6088040" y="2424545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6774827" y="2422566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6434404" y="2426525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5755531" y="2424545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/>
            </p:nvCxnSpPr>
            <p:spPr>
              <a:xfrm>
                <a:off x="5399271" y="2424543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4726328" y="2428503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9" name="TextBox 278"/>
              <p:cNvSpPr txBox="1"/>
              <p:nvPr/>
            </p:nvSpPr>
            <p:spPr>
              <a:xfrm>
                <a:off x="4971880" y="2190393"/>
                <a:ext cx="8812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Data</a:t>
                </a:r>
                <a:endParaRPr lang="en-US" sz="1000" dirty="0"/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3957969" y="1885191"/>
              <a:ext cx="2423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961919" y="2031653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959931" y="2172177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961919" y="2310739"/>
              <a:ext cx="2423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965869" y="2457201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963881" y="2609601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963530" y="2756046"/>
              <a:ext cx="2423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963146" y="2902508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965492" y="3043032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961868" y="3195432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6196067" y="3914653"/>
              <a:ext cx="0" cy="3740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6095090" y="3737015"/>
              <a:ext cx="190734" cy="18512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=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pic>
          <p:nvPicPr>
            <p:cNvPr id="7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b="9153"/>
            <a:stretch>
              <a:fillRect/>
            </a:stretch>
          </p:blipFill>
          <p:spPr bwMode="auto">
            <a:xfrm>
              <a:off x="6016915" y="4196472"/>
              <a:ext cx="252734" cy="2046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</p:pic>
        <p:grpSp>
          <p:nvGrpSpPr>
            <p:cNvPr id="79" name="Group 221"/>
            <p:cNvGrpSpPr/>
            <p:nvPr/>
          </p:nvGrpSpPr>
          <p:grpSpPr>
            <a:xfrm flipH="1">
              <a:off x="5766507" y="4049534"/>
              <a:ext cx="366948" cy="152879"/>
              <a:chOff x="2902583" y="4650690"/>
              <a:chExt cx="249431" cy="144908"/>
            </a:xfrm>
          </p:grpSpPr>
          <p:cxnSp>
            <p:nvCxnSpPr>
              <p:cNvPr id="268" name="Straight Connector 267"/>
              <p:cNvCxnSpPr/>
              <p:nvPr/>
            </p:nvCxnSpPr>
            <p:spPr>
              <a:xfrm>
                <a:off x="2902583" y="4650690"/>
                <a:ext cx="0" cy="1449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2904938" y="4652337"/>
                <a:ext cx="2470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Connector 79"/>
            <p:cNvCxnSpPr/>
            <p:nvPr/>
          </p:nvCxnSpPr>
          <p:spPr>
            <a:xfrm>
              <a:off x="6144230" y="4401172"/>
              <a:ext cx="0" cy="280415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77" idx="0"/>
            </p:cNvCxnSpPr>
            <p:nvPr/>
          </p:nvCxnSpPr>
          <p:spPr>
            <a:xfrm flipH="1">
              <a:off x="6190457" y="2715246"/>
              <a:ext cx="334" cy="1021769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5979718" y="4638761"/>
              <a:ext cx="5196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rgbClr val="C00000"/>
                  </a:solidFill>
                </a:rPr>
                <a:t>Hit [2]</a:t>
              </a:r>
              <a:endParaRPr lang="en-US" sz="10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83" name="Group 228"/>
            <p:cNvGrpSpPr/>
            <p:nvPr/>
          </p:nvGrpSpPr>
          <p:grpSpPr>
            <a:xfrm>
              <a:off x="5878324" y="1932327"/>
              <a:ext cx="437938" cy="1468643"/>
              <a:chOff x="6638306" y="1129008"/>
              <a:chExt cx="552203" cy="1468643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6662057" y="1142423"/>
                <a:ext cx="528452" cy="145522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6638306" y="1129008"/>
                <a:ext cx="528452" cy="145522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7" name="Straight Connector 256"/>
              <p:cNvCxnSpPr/>
              <p:nvPr/>
            </p:nvCxnSpPr>
            <p:spPr>
              <a:xfrm>
                <a:off x="6640416" y="1129009"/>
                <a:ext cx="0" cy="1456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8" name="Group 141"/>
              <p:cNvGrpSpPr/>
              <p:nvPr/>
            </p:nvGrpSpPr>
            <p:grpSpPr>
              <a:xfrm>
                <a:off x="6638306" y="1273045"/>
                <a:ext cx="546264" cy="1165926"/>
                <a:chOff x="6497608" y="1273045"/>
                <a:chExt cx="1692208" cy="1165926"/>
              </a:xfrm>
            </p:grpSpPr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6504949" y="127304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04"/>
                <p:cNvCxnSpPr/>
                <p:nvPr/>
              </p:nvCxnSpPr>
              <p:spPr>
                <a:xfrm>
                  <a:off x="6504943" y="141983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6502294" y="156102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6502288" y="170781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6500269" y="185741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38"/>
                <p:cNvCxnSpPr/>
                <p:nvPr/>
              </p:nvCxnSpPr>
              <p:spPr>
                <a:xfrm>
                  <a:off x="6500263" y="199859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6497614" y="21453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6497608" y="22977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6504148" y="243897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4" name="Group 242"/>
            <p:cNvGrpSpPr/>
            <p:nvPr/>
          </p:nvGrpSpPr>
          <p:grpSpPr>
            <a:xfrm>
              <a:off x="5689148" y="1927817"/>
              <a:ext cx="160495" cy="1468643"/>
              <a:chOff x="7974103" y="978587"/>
              <a:chExt cx="160495" cy="1468643"/>
            </a:xfrm>
          </p:grpSpPr>
          <p:sp>
            <p:nvSpPr>
              <p:cNvPr id="242" name="Rectangle 241"/>
              <p:cNvSpPr/>
              <p:nvPr/>
            </p:nvSpPr>
            <p:spPr>
              <a:xfrm>
                <a:off x="8002178" y="992002"/>
                <a:ext cx="132420" cy="145522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7981445" y="978587"/>
                <a:ext cx="135339" cy="145522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8116914" y="978588"/>
                <a:ext cx="0" cy="1456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5" name="Group 163"/>
              <p:cNvGrpSpPr/>
              <p:nvPr/>
            </p:nvGrpSpPr>
            <p:grpSpPr>
              <a:xfrm>
                <a:off x="7974103" y="1122624"/>
                <a:ext cx="142681" cy="1165926"/>
                <a:chOff x="6497608" y="1273045"/>
                <a:chExt cx="1692208" cy="1165926"/>
              </a:xfrm>
            </p:grpSpPr>
            <p:cxnSp>
              <p:nvCxnSpPr>
                <p:cNvPr id="246" name="Straight Connector 217"/>
                <p:cNvCxnSpPr/>
                <p:nvPr/>
              </p:nvCxnSpPr>
              <p:spPr>
                <a:xfrm>
                  <a:off x="6504949" y="127304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6504943" y="141983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6502294" y="156102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6502288" y="170781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6500269" y="185741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6500263" y="199859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6497614" y="21453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6497608" y="22977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6504148" y="243897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5" name="TextBox 84"/>
            <p:cNvSpPr txBox="1"/>
            <p:nvPr/>
          </p:nvSpPr>
          <p:spPr>
            <a:xfrm>
              <a:off x="5907111" y="1695340"/>
              <a:ext cx="369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Tag</a:t>
              </a:r>
              <a:endParaRPr lang="en-US" sz="1000" dirty="0"/>
            </a:p>
          </p:txBody>
        </p:sp>
        <p:grpSp>
          <p:nvGrpSpPr>
            <p:cNvPr id="86" name="Group 257"/>
            <p:cNvGrpSpPr/>
            <p:nvPr/>
          </p:nvGrpSpPr>
          <p:grpSpPr>
            <a:xfrm>
              <a:off x="6349560" y="1707768"/>
              <a:ext cx="762568" cy="3484189"/>
              <a:chOff x="4359819" y="2190393"/>
              <a:chExt cx="2753503" cy="3484189"/>
            </a:xfrm>
          </p:grpSpPr>
          <p:cxnSp>
            <p:nvCxnSpPr>
              <p:cNvPr id="219" name="Straight Connector 218"/>
              <p:cNvCxnSpPr/>
              <p:nvPr/>
            </p:nvCxnSpPr>
            <p:spPr>
              <a:xfrm>
                <a:off x="5749245" y="3275215"/>
                <a:ext cx="0" cy="239936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" name="Group 65"/>
              <p:cNvGrpSpPr/>
              <p:nvPr/>
            </p:nvGrpSpPr>
            <p:grpSpPr>
              <a:xfrm>
                <a:off x="4359819" y="2423414"/>
                <a:ext cx="2753503" cy="1468648"/>
                <a:chOff x="7888140" y="2850925"/>
                <a:chExt cx="1063682" cy="1468648"/>
              </a:xfrm>
              <a:solidFill>
                <a:schemeClr val="bg2">
                  <a:lumMod val="75000"/>
                </a:schemeClr>
              </a:solidFill>
            </p:grpSpPr>
            <p:sp>
              <p:nvSpPr>
                <p:cNvPr id="229" name="Rectangle 228"/>
                <p:cNvSpPr/>
                <p:nvPr/>
              </p:nvSpPr>
              <p:spPr>
                <a:xfrm>
                  <a:off x="7920847" y="2864345"/>
                  <a:ext cx="1030975" cy="145522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7891157" y="2850930"/>
                  <a:ext cx="1049196" cy="145522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7894046" y="2850925"/>
                  <a:ext cx="0" cy="1456266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2" name="Group 159"/>
                <p:cNvGrpSpPr/>
                <p:nvPr/>
              </p:nvGrpSpPr>
              <p:grpSpPr>
                <a:xfrm>
                  <a:off x="7888140" y="2994967"/>
                  <a:ext cx="1058654" cy="1165926"/>
                  <a:chOff x="7256371" y="2994967"/>
                  <a:chExt cx="1692163" cy="1165926"/>
                </a:xfrm>
                <a:grpFill/>
              </p:grpSpPr>
              <p:cxnSp>
                <p:nvCxnSpPr>
                  <p:cNvPr id="233" name="Straight Connector 232"/>
                  <p:cNvCxnSpPr/>
                  <p:nvPr/>
                </p:nvCxnSpPr>
                <p:spPr>
                  <a:xfrm>
                    <a:off x="7259032" y="2994967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>
                  <a:xfrm>
                    <a:off x="7259026" y="3141757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/>
                  <p:nvPr/>
                </p:nvCxnSpPr>
                <p:spPr>
                  <a:xfrm>
                    <a:off x="7256377" y="3282943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Connector 235"/>
                  <p:cNvCxnSpPr/>
                  <p:nvPr/>
                </p:nvCxnSpPr>
                <p:spPr>
                  <a:xfrm>
                    <a:off x="7256371" y="3429733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Straight Connector 236"/>
                  <p:cNvCxnSpPr/>
                  <p:nvPr/>
                </p:nvCxnSpPr>
                <p:spPr>
                  <a:xfrm>
                    <a:off x="7263666" y="3579337"/>
                    <a:ext cx="1684868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Straight Connector 237"/>
                  <p:cNvCxnSpPr/>
                  <p:nvPr/>
                </p:nvCxnSpPr>
                <p:spPr>
                  <a:xfrm>
                    <a:off x="7263663" y="3720517"/>
                    <a:ext cx="1684869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Straight Connector 238"/>
                  <p:cNvCxnSpPr/>
                  <p:nvPr/>
                </p:nvCxnSpPr>
                <p:spPr>
                  <a:xfrm>
                    <a:off x="7261014" y="3867313"/>
                    <a:ext cx="1684869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Straight Connector 239"/>
                  <p:cNvCxnSpPr/>
                  <p:nvPr/>
                </p:nvCxnSpPr>
                <p:spPr>
                  <a:xfrm>
                    <a:off x="7261008" y="4019713"/>
                    <a:ext cx="1684869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Straight Connector 240"/>
                  <p:cNvCxnSpPr/>
                  <p:nvPr/>
                </p:nvCxnSpPr>
                <p:spPr>
                  <a:xfrm>
                    <a:off x="7258231" y="4160893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21" name="Straight Connector 220"/>
              <p:cNvCxnSpPr/>
              <p:nvPr/>
            </p:nvCxnSpPr>
            <p:spPr>
              <a:xfrm>
                <a:off x="5068740" y="2426524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>
                <a:off x="6088040" y="2424545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>
                <a:off x="6774827" y="2422566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434404" y="2426525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5755531" y="2424545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5399271" y="2424543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4726328" y="2428503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TextBox 227"/>
              <p:cNvSpPr txBox="1"/>
              <p:nvPr/>
            </p:nvSpPr>
            <p:spPr>
              <a:xfrm>
                <a:off x="4971880" y="2190393"/>
                <a:ext cx="8812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Data</a:t>
                </a:r>
                <a:endParaRPr lang="en-US" sz="1000" dirty="0"/>
              </a:p>
            </p:txBody>
          </p:sp>
        </p:grpSp>
        <p:sp>
          <p:nvSpPr>
            <p:cNvPr id="87" name="Rectangle 86"/>
            <p:cNvSpPr/>
            <p:nvPr/>
          </p:nvSpPr>
          <p:spPr>
            <a:xfrm>
              <a:off x="5642902" y="1885191"/>
              <a:ext cx="2423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646852" y="2031653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644864" y="2172177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646852" y="2310739"/>
              <a:ext cx="2423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650802" y="2457201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648814" y="2609601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648463" y="2756046"/>
              <a:ext cx="2423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648079" y="2902508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650425" y="3043032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646801" y="3195432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7906395" y="3914647"/>
              <a:ext cx="0" cy="3740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7340373" y="1705777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V</a:t>
              </a:r>
              <a:endParaRPr lang="en-US" sz="1000" dirty="0"/>
            </a:p>
          </p:txBody>
        </p:sp>
        <p:sp>
          <p:nvSpPr>
            <p:cNvPr id="99" name="Oval 98"/>
            <p:cNvSpPr/>
            <p:nvPr/>
          </p:nvSpPr>
          <p:spPr>
            <a:xfrm>
              <a:off x="7805418" y="3737009"/>
              <a:ext cx="190734" cy="18512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=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pic>
          <p:nvPicPr>
            <p:cNvPr id="10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b="9153"/>
            <a:stretch>
              <a:fillRect/>
            </a:stretch>
          </p:blipFill>
          <p:spPr bwMode="auto">
            <a:xfrm>
              <a:off x="7727243" y="4196466"/>
              <a:ext cx="252734" cy="2046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</p:pic>
        <p:grpSp>
          <p:nvGrpSpPr>
            <p:cNvPr id="101" name="Group 296"/>
            <p:cNvGrpSpPr/>
            <p:nvPr/>
          </p:nvGrpSpPr>
          <p:grpSpPr>
            <a:xfrm flipH="1">
              <a:off x="7476835" y="4049528"/>
              <a:ext cx="366948" cy="152879"/>
              <a:chOff x="2902583" y="4650690"/>
              <a:chExt cx="249431" cy="144908"/>
            </a:xfrm>
          </p:grpSpPr>
          <p:cxnSp>
            <p:nvCxnSpPr>
              <p:cNvPr id="217" name="Straight Connector 216"/>
              <p:cNvCxnSpPr/>
              <p:nvPr/>
            </p:nvCxnSpPr>
            <p:spPr>
              <a:xfrm>
                <a:off x="2902583" y="4650690"/>
                <a:ext cx="0" cy="1449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2904938" y="4652337"/>
                <a:ext cx="2470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" name="Straight Connector 101"/>
            <p:cNvCxnSpPr/>
            <p:nvPr/>
          </p:nvCxnSpPr>
          <p:spPr>
            <a:xfrm>
              <a:off x="7854558" y="4401166"/>
              <a:ext cx="0" cy="280415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endCxn id="99" idx="0"/>
            </p:cNvCxnSpPr>
            <p:nvPr/>
          </p:nvCxnSpPr>
          <p:spPr>
            <a:xfrm flipH="1">
              <a:off x="7900785" y="2715240"/>
              <a:ext cx="334" cy="1021769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7690046" y="4638755"/>
              <a:ext cx="5196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rgbClr val="C00000"/>
                  </a:solidFill>
                </a:rPr>
                <a:t>Hit [3]</a:t>
              </a:r>
              <a:endParaRPr lang="en-US" sz="10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105" name="Group 303"/>
            <p:cNvGrpSpPr/>
            <p:nvPr/>
          </p:nvGrpSpPr>
          <p:grpSpPr>
            <a:xfrm>
              <a:off x="7588652" y="1932321"/>
              <a:ext cx="437938" cy="1468643"/>
              <a:chOff x="6638306" y="1129008"/>
              <a:chExt cx="552203" cy="1468643"/>
            </a:xfrm>
          </p:grpSpPr>
          <p:sp>
            <p:nvSpPr>
              <p:cNvPr id="204" name="Rectangle 203"/>
              <p:cNvSpPr/>
              <p:nvPr/>
            </p:nvSpPr>
            <p:spPr>
              <a:xfrm>
                <a:off x="6662057" y="1142423"/>
                <a:ext cx="528452" cy="145522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6638306" y="1129008"/>
                <a:ext cx="528452" cy="145522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6" name="Straight Connector 205"/>
              <p:cNvCxnSpPr/>
              <p:nvPr/>
            </p:nvCxnSpPr>
            <p:spPr>
              <a:xfrm>
                <a:off x="6640416" y="1129009"/>
                <a:ext cx="0" cy="1456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141"/>
              <p:cNvGrpSpPr/>
              <p:nvPr/>
            </p:nvGrpSpPr>
            <p:grpSpPr>
              <a:xfrm>
                <a:off x="6638306" y="1273045"/>
                <a:ext cx="546264" cy="1165926"/>
                <a:chOff x="6497608" y="1273045"/>
                <a:chExt cx="1692208" cy="1165926"/>
              </a:xfrm>
            </p:grpSpPr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6504949" y="127304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6504943" y="141983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>
                  <a:off x="6502294" y="156102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6502288" y="170781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6500269" y="185741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6500263" y="199859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6497614" y="21453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6497608" y="22977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6504148" y="243897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6" name="Group 317"/>
            <p:cNvGrpSpPr/>
            <p:nvPr/>
          </p:nvGrpSpPr>
          <p:grpSpPr>
            <a:xfrm>
              <a:off x="7399476" y="1927811"/>
              <a:ext cx="160495" cy="1468643"/>
              <a:chOff x="7974103" y="978587"/>
              <a:chExt cx="160495" cy="1468643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8002178" y="992002"/>
                <a:ext cx="132420" cy="145522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7981445" y="978587"/>
                <a:ext cx="135339" cy="145522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Connector 192"/>
              <p:cNvCxnSpPr/>
              <p:nvPr/>
            </p:nvCxnSpPr>
            <p:spPr>
              <a:xfrm>
                <a:off x="8116914" y="978588"/>
                <a:ext cx="0" cy="1456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4" name="Group 163"/>
              <p:cNvGrpSpPr/>
              <p:nvPr/>
            </p:nvGrpSpPr>
            <p:grpSpPr>
              <a:xfrm>
                <a:off x="7974103" y="1122624"/>
                <a:ext cx="142681" cy="1165926"/>
                <a:chOff x="6497608" y="1273045"/>
                <a:chExt cx="1692208" cy="1165926"/>
              </a:xfrm>
            </p:grpSpPr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6504949" y="127304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6504943" y="141983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6502294" y="156102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6502288" y="170781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6500269" y="185741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6500263" y="199859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6497614" y="21453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6497608" y="22977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>
                  <a:off x="6504148" y="243897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7" name="TextBox 106"/>
            <p:cNvSpPr txBox="1"/>
            <p:nvPr/>
          </p:nvSpPr>
          <p:spPr>
            <a:xfrm>
              <a:off x="7617439" y="1695334"/>
              <a:ext cx="369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Tag</a:t>
              </a:r>
              <a:endParaRPr lang="en-US" sz="1000" dirty="0"/>
            </a:p>
          </p:txBody>
        </p:sp>
        <p:grpSp>
          <p:nvGrpSpPr>
            <p:cNvPr id="108" name="Group 332"/>
            <p:cNvGrpSpPr/>
            <p:nvPr/>
          </p:nvGrpSpPr>
          <p:grpSpPr>
            <a:xfrm>
              <a:off x="8059888" y="1707762"/>
              <a:ext cx="762568" cy="3600477"/>
              <a:chOff x="4359819" y="2190393"/>
              <a:chExt cx="2753503" cy="3600477"/>
            </a:xfrm>
          </p:grpSpPr>
          <p:cxnSp>
            <p:nvCxnSpPr>
              <p:cNvPr id="168" name="Straight Connector 167"/>
              <p:cNvCxnSpPr/>
              <p:nvPr/>
            </p:nvCxnSpPr>
            <p:spPr>
              <a:xfrm>
                <a:off x="5749245" y="3275215"/>
                <a:ext cx="0" cy="2515655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9" name="Group 65"/>
              <p:cNvGrpSpPr/>
              <p:nvPr/>
            </p:nvGrpSpPr>
            <p:grpSpPr>
              <a:xfrm>
                <a:off x="4359819" y="2423414"/>
                <a:ext cx="2753503" cy="1468648"/>
                <a:chOff x="7888140" y="2850925"/>
                <a:chExt cx="1063682" cy="1468648"/>
              </a:xfrm>
              <a:solidFill>
                <a:schemeClr val="bg2">
                  <a:lumMod val="75000"/>
                </a:schemeClr>
              </a:solidFill>
            </p:grpSpPr>
            <p:sp>
              <p:nvSpPr>
                <p:cNvPr id="178" name="Rectangle 177"/>
                <p:cNvSpPr/>
                <p:nvPr/>
              </p:nvSpPr>
              <p:spPr>
                <a:xfrm>
                  <a:off x="7920847" y="2864345"/>
                  <a:ext cx="1030975" cy="145522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7891157" y="2850930"/>
                  <a:ext cx="1049196" cy="145522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7894046" y="2850925"/>
                  <a:ext cx="0" cy="1456266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1" name="Group 159"/>
                <p:cNvGrpSpPr/>
                <p:nvPr/>
              </p:nvGrpSpPr>
              <p:grpSpPr>
                <a:xfrm>
                  <a:off x="7888140" y="2994967"/>
                  <a:ext cx="1058654" cy="1165926"/>
                  <a:chOff x="7256371" y="2994967"/>
                  <a:chExt cx="1692163" cy="1165926"/>
                </a:xfrm>
                <a:grpFill/>
              </p:grpSpPr>
              <p:cxnSp>
                <p:nvCxnSpPr>
                  <p:cNvPr id="182" name="Straight Connector 181"/>
                  <p:cNvCxnSpPr/>
                  <p:nvPr/>
                </p:nvCxnSpPr>
                <p:spPr>
                  <a:xfrm>
                    <a:off x="7259032" y="2994967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>
                    <a:off x="7259026" y="3141757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>
                    <a:off x="7256377" y="3282943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>
                    <a:off x="7256371" y="3429733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7263666" y="3579337"/>
                    <a:ext cx="1684868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>
                    <a:off x="7263663" y="3720517"/>
                    <a:ext cx="1684869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>
                    <a:off x="7261014" y="3867313"/>
                    <a:ext cx="1684869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>
                    <a:off x="7261008" y="4019713"/>
                    <a:ext cx="1684869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7258231" y="4160893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70" name="Straight Connector 169"/>
              <p:cNvCxnSpPr/>
              <p:nvPr/>
            </p:nvCxnSpPr>
            <p:spPr>
              <a:xfrm>
                <a:off x="5068740" y="2426524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6088040" y="2424545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6774827" y="2422566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6434404" y="2426525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5755531" y="2424545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5399271" y="2424543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4726328" y="2428503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TextBox 176"/>
              <p:cNvSpPr txBox="1"/>
              <p:nvPr/>
            </p:nvSpPr>
            <p:spPr>
              <a:xfrm>
                <a:off x="4971880" y="2190393"/>
                <a:ext cx="8812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Data</a:t>
                </a:r>
                <a:endParaRPr lang="en-US" sz="1000" dirty="0"/>
              </a:p>
            </p:txBody>
          </p:sp>
        </p:grpSp>
        <p:sp>
          <p:nvSpPr>
            <p:cNvPr id="109" name="Rectangle 108"/>
            <p:cNvSpPr/>
            <p:nvPr/>
          </p:nvSpPr>
          <p:spPr>
            <a:xfrm>
              <a:off x="7353230" y="1885185"/>
              <a:ext cx="2423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7357180" y="2031647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355192" y="2172171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357180" y="2310733"/>
              <a:ext cx="2423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7361130" y="2457195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359142" y="2609595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358791" y="2756040"/>
              <a:ext cx="2423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7358407" y="2902502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7360753" y="3043026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7357129" y="3195426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3820563" y="1994363"/>
              <a:ext cx="163467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5505490" y="1994357"/>
              <a:ext cx="163467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7215818" y="1994351"/>
              <a:ext cx="163467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1608667" y="1515515"/>
              <a:ext cx="56303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826611" y="1515515"/>
              <a:ext cx="0" cy="4741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5511478" y="1515515"/>
              <a:ext cx="0" cy="4741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7230211" y="1515515"/>
              <a:ext cx="0" cy="4741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2582333" y="3823168"/>
              <a:ext cx="12314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4288754" y="3387940"/>
              <a:ext cx="0" cy="155656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4292661" y="3814695"/>
              <a:ext cx="12314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5956625" y="3396413"/>
              <a:ext cx="0" cy="155656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5960532" y="3823168"/>
              <a:ext cx="12314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7666892" y="3404879"/>
              <a:ext cx="0" cy="155656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7670799" y="3831634"/>
              <a:ext cx="12314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ounded Rectangle 132"/>
            <p:cNvSpPr/>
            <p:nvPr/>
          </p:nvSpPr>
          <p:spPr>
            <a:xfrm>
              <a:off x="4572000" y="5562581"/>
              <a:ext cx="2616347" cy="26246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202554" y="5550936"/>
              <a:ext cx="12777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4 Way 16 bit Mux</a:t>
              </a:r>
              <a:endParaRPr lang="en-US" sz="1200" dirty="0"/>
            </a:p>
          </p:txBody>
        </p:sp>
        <p:cxnSp>
          <p:nvCxnSpPr>
            <p:cNvPr id="135" name="Straight Connector 134"/>
            <p:cNvCxnSpPr/>
            <p:nvPr/>
          </p:nvCxnSpPr>
          <p:spPr>
            <a:xfrm>
              <a:off x="3333761" y="5302782"/>
              <a:ext cx="1405467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3654336" y="5563753"/>
              <a:ext cx="6527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rgbClr val="C00000"/>
                  </a:solidFill>
                </a:rPr>
                <a:t>Hit [0..3]</a:t>
              </a:r>
              <a:endParaRPr lang="en-US" sz="10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37" name="Straight Connector 136"/>
            <p:cNvCxnSpPr/>
            <p:nvPr/>
          </p:nvCxnSpPr>
          <p:spPr>
            <a:xfrm>
              <a:off x="4267542" y="5713489"/>
              <a:ext cx="26217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5824726" y="5823238"/>
              <a:ext cx="0" cy="415992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oup 438"/>
            <p:cNvGrpSpPr/>
            <p:nvPr/>
          </p:nvGrpSpPr>
          <p:grpSpPr>
            <a:xfrm>
              <a:off x="5750544" y="5854953"/>
              <a:ext cx="336590" cy="161583"/>
              <a:chOff x="8111794" y="1272338"/>
              <a:chExt cx="336590" cy="161583"/>
            </a:xfrm>
          </p:grpSpPr>
          <p:sp>
            <p:nvSpPr>
              <p:cNvPr id="166" name="TextBox 165"/>
              <p:cNvSpPr txBox="1"/>
              <p:nvPr/>
            </p:nvSpPr>
            <p:spPr>
              <a:xfrm>
                <a:off x="8240820" y="1272338"/>
                <a:ext cx="20756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dirty="0" smtClean="0"/>
                  <a:t> 16</a:t>
                </a:r>
                <a:endParaRPr lang="en-US" sz="1050" dirty="0"/>
              </a:p>
            </p:txBody>
          </p:sp>
          <p:cxnSp>
            <p:nvCxnSpPr>
              <p:cNvPr id="167" name="Straight Connector 166"/>
              <p:cNvCxnSpPr/>
              <p:nvPr/>
            </p:nvCxnSpPr>
            <p:spPr>
              <a:xfrm>
                <a:off x="8111794" y="1349585"/>
                <a:ext cx="134635" cy="693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TextBox 139"/>
            <p:cNvSpPr txBox="1"/>
            <p:nvPr/>
          </p:nvSpPr>
          <p:spPr>
            <a:xfrm>
              <a:off x="5490353" y="6243531"/>
              <a:ext cx="6832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rgbClr val="0000FF"/>
                  </a:solidFill>
                </a:rPr>
                <a:t>CPU Data</a:t>
              </a:r>
              <a:endParaRPr lang="en-US" sz="1000" b="1" dirty="0">
                <a:solidFill>
                  <a:srgbClr val="0000FF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692400" y="347134"/>
              <a:ext cx="5536063" cy="360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1400" b="1" dirty="0" smtClean="0">
                  <a:solidFill>
                    <a:prstClr val="black"/>
                  </a:solidFill>
                </a:rPr>
                <a:t>A 4-Way Set associative Cache: </a:t>
              </a:r>
              <a:r>
                <a:rPr lang="en-US" sz="1400" b="1" dirty="0" smtClean="0">
                  <a:solidFill>
                    <a:srgbClr val="0000FF"/>
                  </a:solidFill>
                </a:rPr>
                <a:t>4 Sets x 32 Lines x </a:t>
              </a:r>
              <a:r>
                <a:rPr lang="en-US" sz="1400" b="1" dirty="0">
                  <a:solidFill>
                    <a:srgbClr val="0000FF"/>
                  </a:solidFill>
                </a:rPr>
                <a:t>8 Words  </a:t>
              </a:r>
              <a:r>
                <a:rPr lang="en-US" sz="1400" b="1" dirty="0" smtClean="0">
                  <a:solidFill>
                    <a:srgbClr val="0000FF"/>
                  </a:solidFill>
                </a:rPr>
                <a:t>=</a:t>
              </a:r>
              <a:r>
                <a:rPr lang="en-US" sz="1400" dirty="0" smtClean="0">
                  <a:solidFill>
                    <a:prstClr val="black"/>
                  </a:solidFill>
                </a:rPr>
                <a:t> </a:t>
              </a:r>
              <a:r>
                <a:rPr lang="en-US" sz="1400" b="1" dirty="0" smtClean="0">
                  <a:solidFill>
                    <a:srgbClr val="C00000"/>
                  </a:solidFill>
                </a:rPr>
                <a:t>2 K Bytes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465894" y="5346067"/>
              <a:ext cx="3305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D0</a:t>
              </a:r>
              <a:endParaRPr lang="en-US" sz="1000" b="1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202517" y="5346061"/>
              <a:ext cx="3305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D1</a:t>
              </a:r>
              <a:endParaRPr lang="en-US" sz="1000" b="1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243918" y="5337593"/>
              <a:ext cx="3305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D2</a:t>
              </a:r>
              <a:endParaRPr lang="en-US" sz="1000" b="1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955109" y="5346063"/>
              <a:ext cx="3305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D3</a:t>
              </a:r>
              <a:endParaRPr lang="en-US" sz="1000" b="1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633133" y="1523999"/>
              <a:ext cx="6046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/>
                <a:t>Block 0</a:t>
              </a:r>
              <a:endParaRPr lang="en-US" sz="1050" b="1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377262" y="1549399"/>
              <a:ext cx="58541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/>
                <a:t>Block 1</a:t>
              </a:r>
              <a:endParaRPr lang="en-US" sz="1050" b="1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045195" y="1540932"/>
              <a:ext cx="58541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/>
                <a:t>Block 2</a:t>
              </a:r>
              <a:endParaRPr lang="en-US" sz="1050" b="1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746997" y="1532466"/>
              <a:ext cx="58541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/>
                <a:t>Block 3</a:t>
              </a:r>
              <a:endParaRPr lang="en-US" sz="1050" b="1" dirty="0"/>
            </a:p>
          </p:txBody>
        </p:sp>
        <p:grpSp>
          <p:nvGrpSpPr>
            <p:cNvPr id="150" name="Group 367"/>
            <p:cNvGrpSpPr/>
            <p:nvPr/>
          </p:nvGrpSpPr>
          <p:grpSpPr>
            <a:xfrm>
              <a:off x="2501660" y="690114"/>
              <a:ext cx="1394934" cy="706822"/>
              <a:chOff x="2501660" y="690114"/>
              <a:chExt cx="1394934" cy="706822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>
                <a:off x="3052771" y="1130060"/>
                <a:ext cx="0" cy="266876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TextBox 164"/>
              <p:cNvSpPr txBox="1"/>
              <p:nvPr/>
            </p:nvSpPr>
            <p:spPr>
              <a:xfrm>
                <a:off x="2501660" y="690114"/>
                <a:ext cx="139493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0000FF"/>
                    </a:solidFill>
                  </a:rPr>
                  <a:t>Block 0 Write Signals</a:t>
                </a:r>
                <a:r>
                  <a:rPr lang="en-US" sz="1100" dirty="0" smtClean="0"/>
                  <a:t/>
                </a:r>
                <a:br>
                  <a:rPr lang="en-US" sz="1100" dirty="0" smtClean="0"/>
                </a:br>
                <a:r>
                  <a:rPr lang="en-US" sz="1100" dirty="0" smtClean="0"/>
                  <a:t>(</a:t>
                </a:r>
                <a:r>
                  <a:rPr lang="en-US" sz="1100" i="1" dirty="0" smtClean="0"/>
                  <a:t>from State machine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</p:grpSp>
        <p:grpSp>
          <p:nvGrpSpPr>
            <p:cNvPr id="151" name="Group 370"/>
            <p:cNvGrpSpPr/>
            <p:nvPr/>
          </p:nvGrpSpPr>
          <p:grpSpPr>
            <a:xfrm>
              <a:off x="4241244" y="687246"/>
              <a:ext cx="1394934" cy="706822"/>
              <a:chOff x="2501660" y="690114"/>
              <a:chExt cx="1394934" cy="706822"/>
            </a:xfrm>
          </p:grpSpPr>
          <p:cxnSp>
            <p:nvCxnSpPr>
              <p:cNvPr id="162" name="Straight Connector 161"/>
              <p:cNvCxnSpPr/>
              <p:nvPr/>
            </p:nvCxnSpPr>
            <p:spPr>
              <a:xfrm>
                <a:off x="3052771" y="1130060"/>
                <a:ext cx="0" cy="266876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TextBox 162"/>
              <p:cNvSpPr txBox="1"/>
              <p:nvPr/>
            </p:nvSpPr>
            <p:spPr>
              <a:xfrm>
                <a:off x="2501660" y="690114"/>
                <a:ext cx="139493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0000FF"/>
                    </a:solidFill>
                  </a:rPr>
                  <a:t>Block 1 Write Signals</a:t>
                </a:r>
                <a:r>
                  <a:rPr lang="en-US" sz="1100" dirty="0" smtClean="0"/>
                  <a:t/>
                </a:r>
                <a:br>
                  <a:rPr lang="en-US" sz="1100" dirty="0" smtClean="0"/>
                </a:br>
                <a:r>
                  <a:rPr lang="en-US" sz="1100" dirty="0" smtClean="0"/>
                  <a:t>(</a:t>
                </a:r>
                <a:r>
                  <a:rPr lang="en-US" sz="1100" i="1" dirty="0" smtClean="0"/>
                  <a:t>from State machine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</p:grpSp>
        <p:grpSp>
          <p:nvGrpSpPr>
            <p:cNvPr id="152" name="Group 373"/>
            <p:cNvGrpSpPr/>
            <p:nvPr/>
          </p:nvGrpSpPr>
          <p:grpSpPr>
            <a:xfrm>
              <a:off x="5871558" y="687246"/>
              <a:ext cx="1394934" cy="706822"/>
              <a:chOff x="2501660" y="690114"/>
              <a:chExt cx="1394934" cy="706822"/>
            </a:xfrm>
          </p:grpSpPr>
          <p:cxnSp>
            <p:nvCxnSpPr>
              <p:cNvPr id="160" name="Straight Connector 159"/>
              <p:cNvCxnSpPr/>
              <p:nvPr/>
            </p:nvCxnSpPr>
            <p:spPr>
              <a:xfrm>
                <a:off x="3052771" y="1130060"/>
                <a:ext cx="0" cy="266876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TextBox 160"/>
              <p:cNvSpPr txBox="1"/>
              <p:nvPr/>
            </p:nvSpPr>
            <p:spPr>
              <a:xfrm>
                <a:off x="2501660" y="690114"/>
                <a:ext cx="139493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0000FF"/>
                    </a:solidFill>
                  </a:rPr>
                  <a:t>Block 2 Write Signals</a:t>
                </a:r>
                <a:r>
                  <a:rPr lang="en-US" sz="1100" dirty="0" smtClean="0"/>
                  <a:t/>
                </a:r>
                <a:br>
                  <a:rPr lang="en-US" sz="1100" dirty="0" smtClean="0"/>
                </a:br>
                <a:r>
                  <a:rPr lang="en-US" sz="1100" dirty="0" smtClean="0"/>
                  <a:t>(</a:t>
                </a:r>
                <a:r>
                  <a:rPr lang="en-US" sz="1100" i="1" dirty="0" smtClean="0"/>
                  <a:t>from State machine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</p:grpSp>
        <p:grpSp>
          <p:nvGrpSpPr>
            <p:cNvPr id="153" name="Group 376"/>
            <p:cNvGrpSpPr/>
            <p:nvPr/>
          </p:nvGrpSpPr>
          <p:grpSpPr>
            <a:xfrm>
              <a:off x="7611142" y="684378"/>
              <a:ext cx="1394934" cy="706822"/>
              <a:chOff x="2501660" y="690114"/>
              <a:chExt cx="1394934" cy="706822"/>
            </a:xfrm>
          </p:grpSpPr>
          <p:cxnSp>
            <p:nvCxnSpPr>
              <p:cNvPr id="158" name="Straight Connector 157"/>
              <p:cNvCxnSpPr/>
              <p:nvPr/>
            </p:nvCxnSpPr>
            <p:spPr>
              <a:xfrm>
                <a:off x="3052771" y="1130060"/>
                <a:ext cx="0" cy="266876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TextBox 158"/>
              <p:cNvSpPr txBox="1"/>
              <p:nvPr/>
            </p:nvSpPr>
            <p:spPr>
              <a:xfrm>
                <a:off x="2501660" y="690114"/>
                <a:ext cx="139493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0000FF"/>
                    </a:solidFill>
                  </a:rPr>
                  <a:t>Block 3 Write Signals</a:t>
                </a:r>
                <a:r>
                  <a:rPr lang="en-US" sz="1100" dirty="0" smtClean="0"/>
                  <a:t/>
                </a:r>
                <a:br>
                  <a:rPr lang="en-US" sz="1100" dirty="0" smtClean="0"/>
                </a:br>
                <a:r>
                  <a:rPr lang="en-US" sz="1100" dirty="0" smtClean="0"/>
                  <a:t>(</a:t>
                </a:r>
                <a:r>
                  <a:rPr lang="en-US" sz="1100" i="1" dirty="0" smtClean="0"/>
                  <a:t>from State machine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</p:grpSp>
        <p:sp>
          <p:nvSpPr>
            <p:cNvPr id="154" name="TextBox 153"/>
            <p:cNvSpPr txBox="1"/>
            <p:nvPr/>
          </p:nvSpPr>
          <p:spPr>
            <a:xfrm>
              <a:off x="2158883" y="4635893"/>
              <a:ext cx="437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rgbClr val="C00000"/>
                  </a:solidFill>
                </a:rPr>
                <a:t>V [0]</a:t>
              </a:r>
              <a:endParaRPr lang="en-US" sz="1000" b="1" dirty="0">
                <a:solidFill>
                  <a:srgbClr val="C00000"/>
                </a:solidFill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872589" y="4641651"/>
              <a:ext cx="437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rgbClr val="C00000"/>
                  </a:solidFill>
                </a:rPr>
                <a:t>V [1]</a:t>
              </a:r>
              <a:endParaRPr lang="en-US" sz="1000" b="1" dirty="0">
                <a:solidFill>
                  <a:srgbClr val="C00000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560417" y="4638783"/>
              <a:ext cx="437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rgbClr val="C00000"/>
                  </a:solidFill>
                </a:rPr>
                <a:t>V [2]</a:t>
              </a:r>
              <a:endParaRPr lang="en-US" sz="1000" b="1" dirty="0">
                <a:solidFill>
                  <a:srgbClr val="C00000"/>
                </a:solidFill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7282749" y="4635915"/>
              <a:ext cx="437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rgbClr val="C00000"/>
                  </a:solidFill>
                </a:rPr>
                <a:t>V [3]</a:t>
              </a:r>
              <a:endParaRPr lang="en-US" sz="1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385" name="Slide Number Placeholder 3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6" name="Straight Connector 735"/>
          <p:cNvCxnSpPr/>
          <p:nvPr/>
        </p:nvCxnSpPr>
        <p:spPr>
          <a:xfrm>
            <a:off x="3960484" y="2699980"/>
            <a:ext cx="0" cy="2091366"/>
          </a:xfrm>
          <a:prstGeom prst="line">
            <a:avLst/>
          </a:prstGeom>
          <a:ln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traight Connector 737"/>
          <p:cNvCxnSpPr/>
          <p:nvPr/>
        </p:nvCxnSpPr>
        <p:spPr>
          <a:xfrm>
            <a:off x="5648153" y="2688486"/>
            <a:ext cx="0" cy="2091366"/>
          </a:xfrm>
          <a:prstGeom prst="line">
            <a:avLst/>
          </a:prstGeom>
          <a:ln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Straight Connector 738"/>
          <p:cNvCxnSpPr/>
          <p:nvPr/>
        </p:nvCxnSpPr>
        <p:spPr>
          <a:xfrm>
            <a:off x="7353551" y="2694244"/>
            <a:ext cx="0" cy="2091366"/>
          </a:xfrm>
          <a:prstGeom prst="line">
            <a:avLst/>
          </a:prstGeom>
          <a:ln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Straight Connector 739"/>
          <p:cNvCxnSpPr/>
          <p:nvPr/>
        </p:nvCxnSpPr>
        <p:spPr>
          <a:xfrm>
            <a:off x="2255404" y="2694222"/>
            <a:ext cx="0" cy="2091366"/>
          </a:xfrm>
          <a:prstGeom prst="line">
            <a:avLst/>
          </a:prstGeom>
          <a:ln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1" name="TextBox 740"/>
          <p:cNvSpPr txBox="1"/>
          <p:nvPr/>
        </p:nvSpPr>
        <p:spPr>
          <a:xfrm>
            <a:off x="2040345" y="4745964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C00000"/>
                </a:solidFill>
              </a:rPr>
              <a:t>V [0]</a:t>
            </a:r>
            <a:endParaRPr lang="en-US" sz="1000" b="1" dirty="0">
              <a:solidFill>
                <a:srgbClr val="C00000"/>
              </a:solidFill>
            </a:endParaRPr>
          </a:p>
        </p:txBody>
      </p:sp>
      <p:sp>
        <p:nvSpPr>
          <p:cNvPr id="742" name="TextBox 741"/>
          <p:cNvSpPr txBox="1"/>
          <p:nvPr/>
        </p:nvSpPr>
        <p:spPr>
          <a:xfrm>
            <a:off x="3754051" y="4751722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C00000"/>
                </a:solidFill>
              </a:rPr>
              <a:t>V [1]</a:t>
            </a:r>
            <a:endParaRPr lang="en-US" sz="1000" b="1" dirty="0">
              <a:solidFill>
                <a:srgbClr val="C00000"/>
              </a:solidFill>
            </a:endParaRPr>
          </a:p>
        </p:txBody>
      </p:sp>
      <p:sp>
        <p:nvSpPr>
          <p:cNvPr id="743" name="TextBox 742"/>
          <p:cNvSpPr txBox="1"/>
          <p:nvPr/>
        </p:nvSpPr>
        <p:spPr>
          <a:xfrm>
            <a:off x="5441879" y="4748854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C00000"/>
                </a:solidFill>
              </a:rPr>
              <a:t>V [2]</a:t>
            </a:r>
            <a:endParaRPr lang="en-US" sz="1000" b="1" dirty="0">
              <a:solidFill>
                <a:srgbClr val="C00000"/>
              </a:solidFill>
            </a:endParaRPr>
          </a:p>
        </p:txBody>
      </p:sp>
      <p:sp>
        <p:nvSpPr>
          <p:cNvPr id="744" name="TextBox 743"/>
          <p:cNvSpPr txBox="1"/>
          <p:nvPr/>
        </p:nvSpPr>
        <p:spPr>
          <a:xfrm>
            <a:off x="7164211" y="4745986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C00000"/>
                </a:solidFill>
              </a:rPr>
              <a:t>V [3]</a:t>
            </a:r>
            <a:endParaRPr lang="en-US" sz="1000" b="1" dirty="0">
              <a:solidFill>
                <a:srgbClr val="C00000"/>
              </a:solidFill>
            </a:endParaRPr>
          </a:p>
        </p:txBody>
      </p:sp>
      <p:grpSp>
        <p:nvGrpSpPr>
          <p:cNvPr id="370" name="Group 369"/>
          <p:cNvGrpSpPr/>
          <p:nvPr/>
        </p:nvGrpSpPr>
        <p:grpSpPr>
          <a:xfrm>
            <a:off x="163525" y="438198"/>
            <a:ext cx="8811135" cy="6169636"/>
            <a:chOff x="284295" y="320116"/>
            <a:chExt cx="8811135" cy="6169636"/>
          </a:xfrm>
        </p:grpSpPr>
        <p:grpSp>
          <p:nvGrpSpPr>
            <p:cNvPr id="371" name="Group 3"/>
            <p:cNvGrpSpPr/>
            <p:nvPr/>
          </p:nvGrpSpPr>
          <p:grpSpPr>
            <a:xfrm flipH="1">
              <a:off x="7011143" y="5299234"/>
              <a:ext cx="1424593" cy="304115"/>
              <a:chOff x="3724362" y="5926667"/>
              <a:chExt cx="1167265" cy="304115"/>
            </a:xfrm>
          </p:grpSpPr>
          <p:cxnSp>
            <p:nvCxnSpPr>
              <p:cNvPr id="734" name="Straight Connector 4"/>
              <p:cNvCxnSpPr/>
              <p:nvPr/>
            </p:nvCxnSpPr>
            <p:spPr>
              <a:xfrm>
                <a:off x="4887463" y="5926667"/>
                <a:ext cx="0" cy="304115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Straight Connector 5"/>
              <p:cNvCxnSpPr/>
              <p:nvPr/>
            </p:nvCxnSpPr>
            <p:spPr>
              <a:xfrm>
                <a:off x="3724362" y="5929334"/>
                <a:ext cx="116726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2" name="Group 6"/>
            <p:cNvGrpSpPr/>
            <p:nvPr/>
          </p:nvGrpSpPr>
          <p:grpSpPr>
            <a:xfrm flipH="1">
              <a:off x="6505531" y="5187357"/>
              <a:ext cx="232788" cy="415992"/>
              <a:chOff x="5032176" y="5662390"/>
              <a:chExt cx="225283" cy="415992"/>
            </a:xfrm>
          </p:grpSpPr>
          <p:cxnSp>
            <p:nvCxnSpPr>
              <p:cNvPr id="732" name="Straight Connector 7"/>
              <p:cNvCxnSpPr/>
              <p:nvPr/>
            </p:nvCxnSpPr>
            <p:spPr>
              <a:xfrm>
                <a:off x="5257459" y="5662390"/>
                <a:ext cx="0" cy="415992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Straight Connector 8"/>
              <p:cNvCxnSpPr/>
              <p:nvPr/>
            </p:nvCxnSpPr>
            <p:spPr>
              <a:xfrm>
                <a:off x="5032176" y="5665057"/>
                <a:ext cx="21921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3" name="Group 9"/>
            <p:cNvGrpSpPr/>
            <p:nvPr/>
          </p:nvGrpSpPr>
          <p:grpSpPr>
            <a:xfrm>
              <a:off x="5042414" y="5188238"/>
              <a:ext cx="219210" cy="415992"/>
              <a:chOff x="5042414" y="5662390"/>
              <a:chExt cx="219210" cy="415992"/>
            </a:xfrm>
          </p:grpSpPr>
          <p:cxnSp>
            <p:nvCxnSpPr>
              <p:cNvPr id="730" name="Straight Connector 10"/>
              <p:cNvCxnSpPr/>
              <p:nvPr/>
            </p:nvCxnSpPr>
            <p:spPr>
              <a:xfrm>
                <a:off x="5257459" y="5662390"/>
                <a:ext cx="0" cy="415992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1" name="Straight Connector 11"/>
              <p:cNvCxnSpPr/>
              <p:nvPr/>
            </p:nvCxnSpPr>
            <p:spPr>
              <a:xfrm>
                <a:off x="5042414" y="5665057"/>
                <a:ext cx="21921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4" name="Straight Connector 373"/>
            <p:cNvCxnSpPr/>
            <p:nvPr/>
          </p:nvCxnSpPr>
          <p:spPr>
            <a:xfrm>
              <a:off x="4735063" y="5300115"/>
              <a:ext cx="0" cy="304115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>
              <a:off x="2800806" y="3914659"/>
              <a:ext cx="0" cy="3740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Rectangle 375"/>
            <p:cNvSpPr/>
            <p:nvPr/>
          </p:nvSpPr>
          <p:spPr>
            <a:xfrm>
              <a:off x="323108" y="758359"/>
              <a:ext cx="1913467" cy="27093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309693" y="737629"/>
              <a:ext cx="1913467" cy="27093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8" name="Straight Connector 377"/>
            <p:cNvCxnSpPr/>
            <p:nvPr/>
          </p:nvCxnSpPr>
          <p:spPr>
            <a:xfrm>
              <a:off x="1842158" y="737628"/>
              <a:ext cx="0" cy="270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>
              <a:off x="1376490" y="746095"/>
              <a:ext cx="0" cy="270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0" name="Group 18"/>
            <p:cNvGrpSpPr/>
            <p:nvPr/>
          </p:nvGrpSpPr>
          <p:grpSpPr>
            <a:xfrm>
              <a:off x="284295" y="507266"/>
              <a:ext cx="2041682" cy="253917"/>
              <a:chOff x="1901378" y="1039048"/>
              <a:chExt cx="2041682" cy="253917"/>
            </a:xfrm>
          </p:grpSpPr>
          <p:sp>
            <p:nvSpPr>
              <p:cNvPr id="727" name="TextBox 19"/>
              <p:cNvSpPr txBox="1"/>
              <p:nvPr/>
            </p:nvSpPr>
            <p:spPr>
              <a:xfrm>
                <a:off x="3409659" y="1039049"/>
                <a:ext cx="53340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 3 2 1 </a:t>
                </a:r>
                <a:endParaRPr lang="en-US" sz="1050" dirty="0"/>
              </a:p>
            </p:txBody>
          </p:sp>
          <p:sp>
            <p:nvSpPr>
              <p:cNvPr id="728" name="TextBox 20"/>
              <p:cNvSpPr txBox="1"/>
              <p:nvPr/>
            </p:nvSpPr>
            <p:spPr>
              <a:xfrm>
                <a:off x="2934311" y="1039049"/>
                <a:ext cx="64346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8 . . . . 4</a:t>
                </a:r>
                <a:endParaRPr lang="en-US" sz="1050" dirty="0"/>
              </a:p>
            </p:txBody>
          </p:sp>
          <p:sp>
            <p:nvSpPr>
              <p:cNvPr id="729" name="TextBox 21"/>
              <p:cNvSpPr txBox="1"/>
              <p:nvPr/>
            </p:nvSpPr>
            <p:spPr>
              <a:xfrm>
                <a:off x="1901378" y="1039048"/>
                <a:ext cx="118533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31 30 29   . . . . . 9</a:t>
                </a:r>
                <a:endParaRPr lang="en-US" sz="1050" dirty="0"/>
              </a:p>
            </p:txBody>
          </p:sp>
        </p:grpSp>
        <p:sp>
          <p:nvSpPr>
            <p:cNvPr id="381" name="TextBox 380"/>
            <p:cNvSpPr txBox="1"/>
            <p:nvPr/>
          </p:nvSpPr>
          <p:spPr>
            <a:xfrm>
              <a:off x="394154" y="320116"/>
              <a:ext cx="11689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CPU Address Bus</a:t>
              </a:r>
              <a:endParaRPr lang="en-US" sz="1100" b="1" dirty="0"/>
            </a:p>
          </p:txBody>
        </p:sp>
        <p:sp>
          <p:nvSpPr>
            <p:cNvPr id="382" name="TextBox 381"/>
            <p:cNvSpPr txBox="1"/>
            <p:nvPr/>
          </p:nvSpPr>
          <p:spPr>
            <a:xfrm>
              <a:off x="2234784" y="1705789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V</a:t>
              </a:r>
              <a:endParaRPr lang="en-US" sz="1000" dirty="0"/>
            </a:p>
          </p:txBody>
        </p:sp>
        <p:sp>
          <p:nvSpPr>
            <p:cNvPr id="383" name="TextBox 382"/>
            <p:cNvSpPr txBox="1"/>
            <p:nvPr/>
          </p:nvSpPr>
          <p:spPr>
            <a:xfrm>
              <a:off x="1806313" y="757009"/>
              <a:ext cx="4748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Word </a:t>
              </a:r>
              <a:endParaRPr lang="en-US" sz="900" dirty="0"/>
            </a:p>
          </p:txBody>
        </p:sp>
        <p:sp>
          <p:nvSpPr>
            <p:cNvPr id="384" name="TextBox 383"/>
            <p:cNvSpPr txBox="1"/>
            <p:nvPr/>
          </p:nvSpPr>
          <p:spPr>
            <a:xfrm>
              <a:off x="1719997" y="1699142"/>
              <a:ext cx="471603" cy="1769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Index</a:t>
              </a:r>
              <a:endParaRPr lang="en-US" sz="950" dirty="0" smtClean="0"/>
            </a:p>
            <a:p>
              <a:pPr algn="ctr"/>
              <a:r>
                <a:rPr lang="en-US" sz="200" dirty="0" smtClean="0"/>
                <a:t/>
              </a:r>
              <a:br>
                <a:rPr lang="en-US" sz="200" dirty="0" smtClean="0"/>
              </a:br>
              <a:r>
                <a:rPr lang="en-US" sz="950" dirty="0" smtClean="0"/>
                <a:t>0</a:t>
              </a:r>
            </a:p>
            <a:p>
              <a:pPr algn="ctr"/>
              <a:r>
                <a:rPr lang="en-US" sz="950" dirty="0" smtClean="0"/>
                <a:t>1</a:t>
              </a:r>
            </a:p>
            <a:p>
              <a:pPr algn="ctr"/>
              <a:r>
                <a:rPr lang="en-US" sz="950" dirty="0" smtClean="0"/>
                <a:t>2</a:t>
              </a:r>
            </a:p>
            <a:p>
              <a:pPr algn="ctr"/>
              <a:r>
                <a:rPr lang="en-US" sz="950" dirty="0" smtClean="0"/>
                <a:t>. . .</a:t>
              </a:r>
              <a:br>
                <a:rPr lang="en-US" sz="950" dirty="0" smtClean="0"/>
              </a:br>
              <a:r>
                <a:rPr lang="en-US" sz="950" dirty="0" smtClean="0"/>
                <a:t>. . .</a:t>
              </a:r>
              <a:br>
                <a:rPr lang="en-US" sz="950" dirty="0" smtClean="0"/>
              </a:br>
              <a:r>
                <a:rPr lang="en-US" sz="950" dirty="0" smtClean="0"/>
                <a:t>. . .</a:t>
              </a:r>
            </a:p>
            <a:p>
              <a:pPr algn="ctr"/>
              <a:r>
                <a:rPr lang="en-US" sz="950" dirty="0" smtClean="0"/>
                <a:t>. . .</a:t>
              </a:r>
            </a:p>
            <a:p>
              <a:pPr algn="ctr"/>
              <a:r>
                <a:rPr lang="en-US" sz="950" dirty="0" smtClean="0"/>
                <a:t>29</a:t>
              </a:r>
              <a:br>
                <a:rPr lang="en-US" sz="950" dirty="0" smtClean="0"/>
              </a:br>
              <a:r>
                <a:rPr lang="en-US" sz="950" dirty="0" smtClean="0"/>
                <a:t>30</a:t>
              </a:r>
              <a:br>
                <a:rPr lang="en-US" sz="950" dirty="0" smtClean="0"/>
              </a:br>
              <a:r>
                <a:rPr lang="en-US" sz="950" dirty="0" smtClean="0"/>
                <a:t>31</a:t>
              </a:r>
              <a:endParaRPr lang="en-US" sz="950" dirty="0"/>
            </a:p>
          </p:txBody>
        </p:sp>
        <p:grpSp>
          <p:nvGrpSpPr>
            <p:cNvPr id="385" name="Group 26"/>
            <p:cNvGrpSpPr/>
            <p:nvPr/>
          </p:nvGrpSpPr>
          <p:grpSpPr>
            <a:xfrm>
              <a:off x="1546710" y="1020665"/>
              <a:ext cx="336590" cy="161583"/>
              <a:chOff x="8111794" y="1272338"/>
              <a:chExt cx="336590" cy="161583"/>
            </a:xfrm>
          </p:grpSpPr>
          <p:sp>
            <p:nvSpPr>
              <p:cNvPr id="725" name="TextBox 27"/>
              <p:cNvSpPr txBox="1"/>
              <p:nvPr/>
            </p:nvSpPr>
            <p:spPr>
              <a:xfrm>
                <a:off x="8240820" y="1272338"/>
                <a:ext cx="20756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dirty="0" smtClean="0"/>
                  <a:t> 5</a:t>
                </a:r>
                <a:endParaRPr lang="en-US" sz="1050" dirty="0"/>
              </a:p>
            </p:txBody>
          </p:sp>
          <p:cxnSp>
            <p:nvCxnSpPr>
              <p:cNvPr id="726" name="Straight Connector 28"/>
              <p:cNvCxnSpPr/>
              <p:nvPr/>
            </p:nvCxnSpPr>
            <p:spPr>
              <a:xfrm>
                <a:off x="8111794" y="1349585"/>
                <a:ext cx="134635" cy="693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6" name="Straight Connector 385"/>
            <p:cNvCxnSpPr/>
            <p:nvPr/>
          </p:nvCxnSpPr>
          <p:spPr>
            <a:xfrm>
              <a:off x="880211" y="1024622"/>
              <a:ext cx="0" cy="39283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7" name="Group 30"/>
            <p:cNvGrpSpPr/>
            <p:nvPr/>
          </p:nvGrpSpPr>
          <p:grpSpPr>
            <a:xfrm>
              <a:off x="812968" y="1021606"/>
              <a:ext cx="336590" cy="161583"/>
              <a:chOff x="8111794" y="1272338"/>
              <a:chExt cx="336590" cy="161583"/>
            </a:xfrm>
          </p:grpSpPr>
          <p:sp>
            <p:nvSpPr>
              <p:cNvPr id="723" name="TextBox 31"/>
              <p:cNvSpPr txBox="1"/>
              <p:nvPr/>
            </p:nvSpPr>
            <p:spPr>
              <a:xfrm>
                <a:off x="8240820" y="1272338"/>
                <a:ext cx="20756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dirty="0" smtClean="0"/>
                  <a:t> 23</a:t>
                </a:r>
                <a:endParaRPr lang="en-US" sz="1050" dirty="0"/>
              </a:p>
            </p:txBody>
          </p:sp>
          <p:cxnSp>
            <p:nvCxnSpPr>
              <p:cNvPr id="724" name="Straight Connector 32"/>
              <p:cNvCxnSpPr/>
              <p:nvPr/>
            </p:nvCxnSpPr>
            <p:spPr>
              <a:xfrm>
                <a:off x="8111794" y="1349585"/>
                <a:ext cx="134635" cy="693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8" name="Oval 387"/>
            <p:cNvSpPr/>
            <p:nvPr/>
          </p:nvSpPr>
          <p:spPr>
            <a:xfrm>
              <a:off x="2699829" y="3737021"/>
              <a:ext cx="190734" cy="18512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=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pic>
          <p:nvPicPr>
            <p:cNvPr id="38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b="9153"/>
            <a:stretch>
              <a:fillRect/>
            </a:stretch>
          </p:blipFill>
          <p:spPr bwMode="auto">
            <a:xfrm>
              <a:off x="2621654" y="4196478"/>
              <a:ext cx="252734" cy="2046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</p:pic>
        <p:grpSp>
          <p:nvGrpSpPr>
            <p:cNvPr id="390" name="Group 35"/>
            <p:cNvGrpSpPr/>
            <p:nvPr/>
          </p:nvGrpSpPr>
          <p:grpSpPr>
            <a:xfrm flipH="1">
              <a:off x="2371246" y="4049540"/>
              <a:ext cx="366948" cy="152879"/>
              <a:chOff x="2902583" y="4650690"/>
              <a:chExt cx="249431" cy="144908"/>
            </a:xfrm>
          </p:grpSpPr>
          <p:cxnSp>
            <p:nvCxnSpPr>
              <p:cNvPr id="721" name="Straight Connector 36"/>
              <p:cNvCxnSpPr/>
              <p:nvPr/>
            </p:nvCxnSpPr>
            <p:spPr>
              <a:xfrm>
                <a:off x="2902583" y="4650690"/>
                <a:ext cx="0" cy="1449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2" name="Straight Connector 37"/>
              <p:cNvCxnSpPr/>
              <p:nvPr/>
            </p:nvCxnSpPr>
            <p:spPr>
              <a:xfrm>
                <a:off x="2904938" y="4652337"/>
                <a:ext cx="2470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1" name="Straight Connector 390"/>
            <p:cNvCxnSpPr/>
            <p:nvPr/>
          </p:nvCxnSpPr>
          <p:spPr>
            <a:xfrm>
              <a:off x="2748969" y="4401178"/>
              <a:ext cx="0" cy="280415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>
              <a:off x="2373942" y="2584151"/>
              <a:ext cx="3248" cy="14645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>
              <a:endCxn id="388" idx="0"/>
            </p:cNvCxnSpPr>
            <p:nvPr/>
          </p:nvCxnSpPr>
          <p:spPr>
            <a:xfrm flipH="1">
              <a:off x="2795196" y="2715252"/>
              <a:ext cx="334" cy="1021769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880533" y="4955649"/>
              <a:ext cx="679873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TextBox 394"/>
            <p:cNvSpPr txBox="1"/>
            <p:nvPr/>
          </p:nvSpPr>
          <p:spPr>
            <a:xfrm>
              <a:off x="943524" y="4716111"/>
              <a:ext cx="369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Tag</a:t>
              </a:r>
              <a:endParaRPr lang="en-US" sz="1000" dirty="0"/>
            </a:p>
          </p:txBody>
        </p:sp>
        <p:sp>
          <p:nvSpPr>
            <p:cNvPr id="396" name="TextBox 395"/>
            <p:cNvSpPr txBox="1"/>
            <p:nvPr/>
          </p:nvSpPr>
          <p:spPr>
            <a:xfrm>
              <a:off x="2584457" y="4638767"/>
              <a:ext cx="5196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rgbClr val="C00000"/>
                  </a:solidFill>
                </a:rPr>
                <a:t>Hit [0]</a:t>
              </a:r>
              <a:endParaRPr lang="en-US" sz="10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397" name="Group 44"/>
            <p:cNvGrpSpPr/>
            <p:nvPr/>
          </p:nvGrpSpPr>
          <p:grpSpPr>
            <a:xfrm>
              <a:off x="2483063" y="1932333"/>
              <a:ext cx="437938" cy="1468643"/>
              <a:chOff x="6638306" y="1129008"/>
              <a:chExt cx="552203" cy="1468643"/>
            </a:xfrm>
          </p:grpSpPr>
          <p:sp>
            <p:nvSpPr>
              <p:cNvPr id="708" name="Rectangle 707"/>
              <p:cNvSpPr/>
              <p:nvPr/>
            </p:nvSpPr>
            <p:spPr>
              <a:xfrm>
                <a:off x="6662057" y="1142423"/>
                <a:ext cx="528452" cy="145522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9" name="Rectangle 708"/>
              <p:cNvSpPr/>
              <p:nvPr/>
            </p:nvSpPr>
            <p:spPr>
              <a:xfrm>
                <a:off x="6638306" y="1129008"/>
                <a:ext cx="528452" cy="145522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0" name="Straight Connector 709"/>
              <p:cNvCxnSpPr/>
              <p:nvPr/>
            </p:nvCxnSpPr>
            <p:spPr>
              <a:xfrm>
                <a:off x="6640416" y="1129009"/>
                <a:ext cx="0" cy="1456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1" name="Group 141"/>
              <p:cNvGrpSpPr/>
              <p:nvPr/>
            </p:nvGrpSpPr>
            <p:grpSpPr>
              <a:xfrm>
                <a:off x="6638306" y="1273045"/>
                <a:ext cx="546264" cy="1165926"/>
                <a:chOff x="6497608" y="1273045"/>
                <a:chExt cx="1692208" cy="1165926"/>
              </a:xfrm>
            </p:grpSpPr>
            <p:cxnSp>
              <p:nvCxnSpPr>
                <p:cNvPr id="712" name="Straight Connector 711"/>
                <p:cNvCxnSpPr/>
                <p:nvPr/>
              </p:nvCxnSpPr>
              <p:spPr>
                <a:xfrm>
                  <a:off x="6504949" y="127304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3" name="Straight Connector 712"/>
                <p:cNvCxnSpPr/>
                <p:nvPr/>
              </p:nvCxnSpPr>
              <p:spPr>
                <a:xfrm>
                  <a:off x="6504943" y="141983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4" name="Straight Connector 51"/>
                <p:cNvCxnSpPr/>
                <p:nvPr/>
              </p:nvCxnSpPr>
              <p:spPr>
                <a:xfrm>
                  <a:off x="6502294" y="156102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5" name="Straight Connector 714"/>
                <p:cNvCxnSpPr/>
                <p:nvPr/>
              </p:nvCxnSpPr>
              <p:spPr>
                <a:xfrm>
                  <a:off x="6502288" y="170781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6" name="Straight Connector 715"/>
                <p:cNvCxnSpPr/>
                <p:nvPr/>
              </p:nvCxnSpPr>
              <p:spPr>
                <a:xfrm>
                  <a:off x="6500269" y="185741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7" name="Straight Connector 716"/>
                <p:cNvCxnSpPr/>
                <p:nvPr/>
              </p:nvCxnSpPr>
              <p:spPr>
                <a:xfrm>
                  <a:off x="6500263" y="199859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8" name="Straight Connector 717"/>
                <p:cNvCxnSpPr/>
                <p:nvPr/>
              </p:nvCxnSpPr>
              <p:spPr>
                <a:xfrm>
                  <a:off x="6497614" y="21453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9" name="Straight Connector 56"/>
                <p:cNvCxnSpPr/>
                <p:nvPr/>
              </p:nvCxnSpPr>
              <p:spPr>
                <a:xfrm>
                  <a:off x="6497608" y="22977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0" name="Straight Connector 57"/>
                <p:cNvCxnSpPr/>
                <p:nvPr/>
              </p:nvCxnSpPr>
              <p:spPr>
                <a:xfrm>
                  <a:off x="6504148" y="243897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98" name="Group 58"/>
            <p:cNvGrpSpPr/>
            <p:nvPr/>
          </p:nvGrpSpPr>
          <p:grpSpPr>
            <a:xfrm>
              <a:off x="2293887" y="1927823"/>
              <a:ext cx="160495" cy="1468643"/>
              <a:chOff x="7974103" y="978587"/>
              <a:chExt cx="160495" cy="1468643"/>
            </a:xfrm>
          </p:grpSpPr>
          <p:sp>
            <p:nvSpPr>
              <p:cNvPr id="695" name="Rectangle 59"/>
              <p:cNvSpPr/>
              <p:nvPr/>
            </p:nvSpPr>
            <p:spPr>
              <a:xfrm>
                <a:off x="8002178" y="992002"/>
                <a:ext cx="132420" cy="145522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6" name="Rectangle 695"/>
              <p:cNvSpPr/>
              <p:nvPr/>
            </p:nvSpPr>
            <p:spPr>
              <a:xfrm>
                <a:off x="7981445" y="978587"/>
                <a:ext cx="135339" cy="145522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7" name="Straight Connector 696"/>
              <p:cNvCxnSpPr/>
              <p:nvPr/>
            </p:nvCxnSpPr>
            <p:spPr>
              <a:xfrm>
                <a:off x="8116914" y="978588"/>
                <a:ext cx="0" cy="1456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98" name="Group 163"/>
              <p:cNvGrpSpPr/>
              <p:nvPr/>
            </p:nvGrpSpPr>
            <p:grpSpPr>
              <a:xfrm>
                <a:off x="7974103" y="1122624"/>
                <a:ext cx="142681" cy="1165926"/>
                <a:chOff x="6497608" y="1273045"/>
                <a:chExt cx="1692208" cy="1165926"/>
              </a:xfrm>
            </p:grpSpPr>
            <p:cxnSp>
              <p:nvCxnSpPr>
                <p:cNvPr id="699" name="Straight Connector 698"/>
                <p:cNvCxnSpPr/>
                <p:nvPr/>
              </p:nvCxnSpPr>
              <p:spPr>
                <a:xfrm>
                  <a:off x="6504949" y="127304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0" name="Straight Connector 699"/>
                <p:cNvCxnSpPr/>
                <p:nvPr/>
              </p:nvCxnSpPr>
              <p:spPr>
                <a:xfrm>
                  <a:off x="6504943" y="141983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1" name="Straight Connector 700"/>
                <p:cNvCxnSpPr/>
                <p:nvPr/>
              </p:nvCxnSpPr>
              <p:spPr>
                <a:xfrm>
                  <a:off x="6502294" y="156102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2" name="Straight Connector 701"/>
                <p:cNvCxnSpPr/>
                <p:nvPr/>
              </p:nvCxnSpPr>
              <p:spPr>
                <a:xfrm>
                  <a:off x="6502288" y="170781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3" name="Straight Connector 702"/>
                <p:cNvCxnSpPr/>
                <p:nvPr/>
              </p:nvCxnSpPr>
              <p:spPr>
                <a:xfrm>
                  <a:off x="6500269" y="185741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4" name="Straight Connector 703"/>
                <p:cNvCxnSpPr/>
                <p:nvPr/>
              </p:nvCxnSpPr>
              <p:spPr>
                <a:xfrm>
                  <a:off x="6500263" y="199859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5" name="Straight Connector 704"/>
                <p:cNvCxnSpPr/>
                <p:nvPr/>
              </p:nvCxnSpPr>
              <p:spPr>
                <a:xfrm>
                  <a:off x="6497614" y="21453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6" name="Straight Connector 705"/>
                <p:cNvCxnSpPr/>
                <p:nvPr/>
              </p:nvCxnSpPr>
              <p:spPr>
                <a:xfrm>
                  <a:off x="6497608" y="22977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7" name="Straight Connector 706"/>
                <p:cNvCxnSpPr/>
                <p:nvPr/>
              </p:nvCxnSpPr>
              <p:spPr>
                <a:xfrm>
                  <a:off x="6504148" y="243897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9" name="TextBox 398"/>
            <p:cNvSpPr txBox="1"/>
            <p:nvPr/>
          </p:nvSpPr>
          <p:spPr>
            <a:xfrm>
              <a:off x="2511850" y="1695346"/>
              <a:ext cx="369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Tag</a:t>
              </a:r>
              <a:endParaRPr lang="en-US" sz="1000" dirty="0"/>
            </a:p>
          </p:txBody>
        </p:sp>
        <p:grpSp>
          <p:nvGrpSpPr>
            <p:cNvPr id="400" name="Group 73"/>
            <p:cNvGrpSpPr/>
            <p:nvPr/>
          </p:nvGrpSpPr>
          <p:grpSpPr>
            <a:xfrm>
              <a:off x="2954299" y="1707774"/>
              <a:ext cx="762568" cy="3592341"/>
              <a:chOff x="4359819" y="2190393"/>
              <a:chExt cx="2753503" cy="3592341"/>
            </a:xfrm>
          </p:grpSpPr>
          <p:cxnSp>
            <p:nvCxnSpPr>
              <p:cNvPr id="672" name="Straight Connector 671"/>
              <p:cNvCxnSpPr/>
              <p:nvPr/>
            </p:nvCxnSpPr>
            <p:spPr>
              <a:xfrm>
                <a:off x="5749245" y="3275215"/>
                <a:ext cx="0" cy="2507519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3" name="Group 65"/>
              <p:cNvGrpSpPr/>
              <p:nvPr/>
            </p:nvGrpSpPr>
            <p:grpSpPr>
              <a:xfrm>
                <a:off x="4359819" y="2423414"/>
                <a:ext cx="2753503" cy="1468648"/>
                <a:chOff x="7888140" y="2850925"/>
                <a:chExt cx="1063682" cy="1468648"/>
              </a:xfrm>
              <a:solidFill>
                <a:schemeClr val="bg2">
                  <a:lumMod val="75000"/>
                </a:schemeClr>
              </a:solidFill>
            </p:grpSpPr>
            <p:sp>
              <p:nvSpPr>
                <p:cNvPr id="682" name="Rectangle 681"/>
                <p:cNvSpPr/>
                <p:nvPr/>
              </p:nvSpPr>
              <p:spPr>
                <a:xfrm>
                  <a:off x="7920847" y="2864345"/>
                  <a:ext cx="1030975" cy="145522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3" name="Rectangle 682"/>
                <p:cNvSpPr/>
                <p:nvPr/>
              </p:nvSpPr>
              <p:spPr>
                <a:xfrm>
                  <a:off x="7891157" y="2850930"/>
                  <a:ext cx="1049196" cy="145522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84" name="Straight Connector 683"/>
                <p:cNvCxnSpPr/>
                <p:nvPr/>
              </p:nvCxnSpPr>
              <p:spPr>
                <a:xfrm>
                  <a:off x="7894046" y="2850925"/>
                  <a:ext cx="0" cy="1456266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85" name="Group 159"/>
                <p:cNvGrpSpPr/>
                <p:nvPr/>
              </p:nvGrpSpPr>
              <p:grpSpPr>
                <a:xfrm>
                  <a:off x="7888140" y="2994967"/>
                  <a:ext cx="1058654" cy="1165926"/>
                  <a:chOff x="7256371" y="2994967"/>
                  <a:chExt cx="1692163" cy="1165926"/>
                </a:xfrm>
                <a:grpFill/>
              </p:grpSpPr>
              <p:cxnSp>
                <p:nvCxnSpPr>
                  <p:cNvPr id="686" name="Straight Connector 685"/>
                  <p:cNvCxnSpPr/>
                  <p:nvPr/>
                </p:nvCxnSpPr>
                <p:spPr>
                  <a:xfrm>
                    <a:off x="7259032" y="2994967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7" name="Straight Connector 686"/>
                  <p:cNvCxnSpPr/>
                  <p:nvPr/>
                </p:nvCxnSpPr>
                <p:spPr>
                  <a:xfrm>
                    <a:off x="7259026" y="3141757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8" name="Straight Connector 687"/>
                  <p:cNvCxnSpPr/>
                  <p:nvPr/>
                </p:nvCxnSpPr>
                <p:spPr>
                  <a:xfrm>
                    <a:off x="7256377" y="3282943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9" name="Straight Connector 73"/>
                  <p:cNvCxnSpPr/>
                  <p:nvPr/>
                </p:nvCxnSpPr>
                <p:spPr>
                  <a:xfrm>
                    <a:off x="7256371" y="3429733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0" name="Straight Connector 689"/>
                  <p:cNvCxnSpPr/>
                  <p:nvPr/>
                </p:nvCxnSpPr>
                <p:spPr>
                  <a:xfrm>
                    <a:off x="7263666" y="3579337"/>
                    <a:ext cx="1684868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1" name="Straight Connector 690"/>
                  <p:cNvCxnSpPr/>
                  <p:nvPr/>
                </p:nvCxnSpPr>
                <p:spPr>
                  <a:xfrm>
                    <a:off x="7263663" y="3720517"/>
                    <a:ext cx="1684869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2" name="Straight Connector 691"/>
                  <p:cNvCxnSpPr/>
                  <p:nvPr/>
                </p:nvCxnSpPr>
                <p:spPr>
                  <a:xfrm>
                    <a:off x="7261014" y="3867313"/>
                    <a:ext cx="1684869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3" name="Straight Connector 692"/>
                  <p:cNvCxnSpPr/>
                  <p:nvPr/>
                </p:nvCxnSpPr>
                <p:spPr>
                  <a:xfrm>
                    <a:off x="7261008" y="4019713"/>
                    <a:ext cx="1684869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4" name="Straight Connector 96"/>
                  <p:cNvCxnSpPr/>
                  <p:nvPr/>
                </p:nvCxnSpPr>
                <p:spPr>
                  <a:xfrm>
                    <a:off x="7258231" y="4160893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74" name="Straight Connector 673"/>
              <p:cNvCxnSpPr/>
              <p:nvPr/>
            </p:nvCxnSpPr>
            <p:spPr>
              <a:xfrm>
                <a:off x="5068740" y="2426524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Straight Connector 674"/>
              <p:cNvCxnSpPr/>
              <p:nvPr/>
            </p:nvCxnSpPr>
            <p:spPr>
              <a:xfrm>
                <a:off x="6088040" y="2424545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6" name="Straight Connector 78"/>
              <p:cNvCxnSpPr/>
              <p:nvPr/>
            </p:nvCxnSpPr>
            <p:spPr>
              <a:xfrm>
                <a:off x="6774827" y="2422566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7" name="Straight Connector 79"/>
              <p:cNvCxnSpPr/>
              <p:nvPr/>
            </p:nvCxnSpPr>
            <p:spPr>
              <a:xfrm>
                <a:off x="6434404" y="2426525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8" name="Straight Connector 677"/>
              <p:cNvCxnSpPr/>
              <p:nvPr/>
            </p:nvCxnSpPr>
            <p:spPr>
              <a:xfrm>
                <a:off x="5755531" y="2424545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9" name="Straight Connector 81"/>
              <p:cNvCxnSpPr/>
              <p:nvPr/>
            </p:nvCxnSpPr>
            <p:spPr>
              <a:xfrm>
                <a:off x="5399271" y="2424543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0" name="Straight Connector 679"/>
              <p:cNvCxnSpPr/>
              <p:nvPr/>
            </p:nvCxnSpPr>
            <p:spPr>
              <a:xfrm>
                <a:off x="4726328" y="2428503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1" name="TextBox 680"/>
              <p:cNvSpPr txBox="1"/>
              <p:nvPr/>
            </p:nvSpPr>
            <p:spPr>
              <a:xfrm>
                <a:off x="4971880" y="2190393"/>
                <a:ext cx="8812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Data</a:t>
                </a:r>
                <a:endParaRPr lang="en-US" sz="1000" dirty="0"/>
              </a:p>
            </p:txBody>
          </p:sp>
        </p:grpSp>
        <p:sp>
          <p:nvSpPr>
            <p:cNvPr id="401" name="Rectangle 400"/>
            <p:cNvSpPr/>
            <p:nvPr/>
          </p:nvSpPr>
          <p:spPr>
            <a:xfrm>
              <a:off x="2247641" y="1885197"/>
              <a:ext cx="2423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2251591" y="2031659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2249603" y="2172183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2251591" y="2310745"/>
              <a:ext cx="2423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2255541" y="2457207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2253553" y="2609607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2253202" y="2756052"/>
              <a:ext cx="2423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2252818" y="2902514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2255164" y="3043038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2251540" y="3195438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1386511" y="757944"/>
              <a:ext cx="4427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Index</a:t>
              </a:r>
              <a:endParaRPr lang="en-US" sz="900" dirty="0"/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321541" y="758874"/>
              <a:ext cx="10570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Tag Address</a:t>
              </a:r>
              <a:endParaRPr lang="en-US" sz="900" dirty="0"/>
            </a:p>
          </p:txBody>
        </p:sp>
        <p:cxnSp>
          <p:nvCxnSpPr>
            <p:cNvPr id="413" name="Straight Connector 412"/>
            <p:cNvCxnSpPr/>
            <p:nvPr/>
          </p:nvCxnSpPr>
          <p:spPr>
            <a:xfrm flipV="1">
              <a:off x="2578426" y="3396413"/>
              <a:ext cx="0" cy="155656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1616811" y="1033089"/>
              <a:ext cx="0" cy="9480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1619149" y="1977435"/>
              <a:ext cx="163467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4511134" y="3914653"/>
              <a:ext cx="0" cy="3740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7" name="TextBox 416"/>
            <p:cNvSpPr txBox="1"/>
            <p:nvPr/>
          </p:nvSpPr>
          <p:spPr>
            <a:xfrm>
              <a:off x="3945112" y="1705783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V</a:t>
              </a:r>
              <a:endParaRPr lang="en-US" sz="1000" dirty="0"/>
            </a:p>
          </p:txBody>
        </p:sp>
        <p:sp>
          <p:nvSpPr>
            <p:cNvPr id="418" name="Oval 417"/>
            <p:cNvSpPr/>
            <p:nvPr/>
          </p:nvSpPr>
          <p:spPr>
            <a:xfrm>
              <a:off x="4410157" y="3737015"/>
              <a:ext cx="190734" cy="18512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=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pic>
          <p:nvPicPr>
            <p:cNvPr id="41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b="9153"/>
            <a:stretch>
              <a:fillRect/>
            </a:stretch>
          </p:blipFill>
          <p:spPr bwMode="auto">
            <a:xfrm>
              <a:off x="4331982" y="4196472"/>
              <a:ext cx="252734" cy="2046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</p:pic>
        <p:grpSp>
          <p:nvGrpSpPr>
            <p:cNvPr id="420" name="Group 116"/>
            <p:cNvGrpSpPr/>
            <p:nvPr/>
          </p:nvGrpSpPr>
          <p:grpSpPr>
            <a:xfrm flipH="1">
              <a:off x="4081574" y="4049534"/>
              <a:ext cx="366948" cy="152879"/>
              <a:chOff x="2902583" y="4650690"/>
              <a:chExt cx="249431" cy="144908"/>
            </a:xfrm>
          </p:grpSpPr>
          <p:cxnSp>
            <p:nvCxnSpPr>
              <p:cNvPr id="670" name="Straight Connector 117"/>
              <p:cNvCxnSpPr/>
              <p:nvPr/>
            </p:nvCxnSpPr>
            <p:spPr>
              <a:xfrm>
                <a:off x="2902583" y="4650690"/>
                <a:ext cx="0" cy="1449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1" name="Straight Connector 118"/>
              <p:cNvCxnSpPr/>
              <p:nvPr/>
            </p:nvCxnSpPr>
            <p:spPr>
              <a:xfrm>
                <a:off x="2904938" y="4652337"/>
                <a:ext cx="2470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1" name="Straight Connector 420"/>
            <p:cNvCxnSpPr/>
            <p:nvPr/>
          </p:nvCxnSpPr>
          <p:spPr>
            <a:xfrm>
              <a:off x="4459297" y="4401172"/>
              <a:ext cx="0" cy="280415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4084270" y="2584145"/>
              <a:ext cx="3248" cy="14645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>
              <a:endCxn id="418" idx="0"/>
            </p:cNvCxnSpPr>
            <p:nvPr/>
          </p:nvCxnSpPr>
          <p:spPr>
            <a:xfrm flipH="1">
              <a:off x="4505524" y="2715246"/>
              <a:ext cx="334" cy="1021769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TextBox 423"/>
            <p:cNvSpPr txBox="1"/>
            <p:nvPr/>
          </p:nvSpPr>
          <p:spPr>
            <a:xfrm>
              <a:off x="4294785" y="4638761"/>
              <a:ext cx="5196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rgbClr val="C00000"/>
                  </a:solidFill>
                </a:rPr>
                <a:t>Hit [1]</a:t>
              </a:r>
              <a:endParaRPr lang="en-US" sz="10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425" name="Group 123"/>
            <p:cNvGrpSpPr/>
            <p:nvPr/>
          </p:nvGrpSpPr>
          <p:grpSpPr>
            <a:xfrm>
              <a:off x="4193391" y="1932327"/>
              <a:ext cx="437938" cy="1468643"/>
              <a:chOff x="6638306" y="1129008"/>
              <a:chExt cx="552203" cy="1468643"/>
            </a:xfrm>
          </p:grpSpPr>
          <p:sp>
            <p:nvSpPr>
              <p:cNvPr id="657" name="Rectangle 656"/>
              <p:cNvSpPr/>
              <p:nvPr/>
            </p:nvSpPr>
            <p:spPr>
              <a:xfrm>
                <a:off x="6662057" y="1142423"/>
                <a:ext cx="528452" cy="145522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8" name="Rectangle 657"/>
              <p:cNvSpPr/>
              <p:nvPr/>
            </p:nvSpPr>
            <p:spPr>
              <a:xfrm>
                <a:off x="6638306" y="1129008"/>
                <a:ext cx="528452" cy="145522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9" name="Straight Connector 658"/>
              <p:cNvCxnSpPr/>
              <p:nvPr/>
            </p:nvCxnSpPr>
            <p:spPr>
              <a:xfrm>
                <a:off x="6640416" y="1129009"/>
                <a:ext cx="0" cy="1456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0" name="Group 141"/>
              <p:cNvGrpSpPr/>
              <p:nvPr/>
            </p:nvGrpSpPr>
            <p:grpSpPr>
              <a:xfrm>
                <a:off x="6638306" y="1273045"/>
                <a:ext cx="546264" cy="1165926"/>
                <a:chOff x="6497608" y="1273045"/>
                <a:chExt cx="1692208" cy="1165926"/>
              </a:xfrm>
            </p:grpSpPr>
            <p:cxnSp>
              <p:nvCxnSpPr>
                <p:cNvPr id="661" name="Straight Connector 660"/>
                <p:cNvCxnSpPr/>
                <p:nvPr/>
              </p:nvCxnSpPr>
              <p:spPr>
                <a:xfrm>
                  <a:off x="6504949" y="127304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2" name="Straight Connector 661"/>
                <p:cNvCxnSpPr/>
                <p:nvPr/>
              </p:nvCxnSpPr>
              <p:spPr>
                <a:xfrm>
                  <a:off x="6504943" y="141983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3" name="Straight Connector 662"/>
                <p:cNvCxnSpPr/>
                <p:nvPr/>
              </p:nvCxnSpPr>
              <p:spPr>
                <a:xfrm>
                  <a:off x="6502294" y="156102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4" name="Straight Connector 663"/>
                <p:cNvCxnSpPr/>
                <p:nvPr/>
              </p:nvCxnSpPr>
              <p:spPr>
                <a:xfrm>
                  <a:off x="6502288" y="170781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5" name="Straight Connector 664"/>
                <p:cNvCxnSpPr/>
                <p:nvPr/>
              </p:nvCxnSpPr>
              <p:spPr>
                <a:xfrm>
                  <a:off x="6500269" y="185741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6" name="Straight Connector 665"/>
                <p:cNvCxnSpPr/>
                <p:nvPr/>
              </p:nvCxnSpPr>
              <p:spPr>
                <a:xfrm>
                  <a:off x="6500263" y="199859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7" name="Straight Connector 666"/>
                <p:cNvCxnSpPr/>
                <p:nvPr/>
              </p:nvCxnSpPr>
              <p:spPr>
                <a:xfrm>
                  <a:off x="6497614" y="21453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8" name="Straight Connector 135"/>
                <p:cNvCxnSpPr/>
                <p:nvPr/>
              </p:nvCxnSpPr>
              <p:spPr>
                <a:xfrm>
                  <a:off x="6497608" y="22977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9" name="Straight Connector 668"/>
                <p:cNvCxnSpPr/>
                <p:nvPr/>
              </p:nvCxnSpPr>
              <p:spPr>
                <a:xfrm>
                  <a:off x="6504148" y="243897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6" name="Group 137"/>
            <p:cNvGrpSpPr/>
            <p:nvPr/>
          </p:nvGrpSpPr>
          <p:grpSpPr>
            <a:xfrm>
              <a:off x="4004215" y="1927817"/>
              <a:ext cx="160495" cy="1468643"/>
              <a:chOff x="7974103" y="978587"/>
              <a:chExt cx="160495" cy="1468643"/>
            </a:xfrm>
          </p:grpSpPr>
          <p:sp>
            <p:nvSpPr>
              <p:cNvPr id="644" name="Rectangle 643"/>
              <p:cNvSpPr/>
              <p:nvPr/>
            </p:nvSpPr>
            <p:spPr>
              <a:xfrm>
                <a:off x="8002178" y="992002"/>
                <a:ext cx="132420" cy="145522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5" name="Rectangle 644"/>
              <p:cNvSpPr/>
              <p:nvPr/>
            </p:nvSpPr>
            <p:spPr>
              <a:xfrm>
                <a:off x="7981445" y="978587"/>
                <a:ext cx="135339" cy="145522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6" name="Straight Connector 645"/>
              <p:cNvCxnSpPr/>
              <p:nvPr/>
            </p:nvCxnSpPr>
            <p:spPr>
              <a:xfrm>
                <a:off x="8116914" y="978588"/>
                <a:ext cx="0" cy="1456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7" name="Group 163"/>
              <p:cNvGrpSpPr/>
              <p:nvPr/>
            </p:nvGrpSpPr>
            <p:grpSpPr>
              <a:xfrm>
                <a:off x="7974103" y="1122624"/>
                <a:ext cx="142681" cy="1165926"/>
                <a:chOff x="6497608" y="1273045"/>
                <a:chExt cx="1692208" cy="1165926"/>
              </a:xfrm>
            </p:grpSpPr>
            <p:cxnSp>
              <p:nvCxnSpPr>
                <p:cNvPr id="648" name="Straight Connector 647"/>
                <p:cNvCxnSpPr/>
                <p:nvPr/>
              </p:nvCxnSpPr>
              <p:spPr>
                <a:xfrm>
                  <a:off x="6504949" y="127304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9" name="Straight Connector 648"/>
                <p:cNvCxnSpPr/>
                <p:nvPr/>
              </p:nvCxnSpPr>
              <p:spPr>
                <a:xfrm>
                  <a:off x="6504943" y="141983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0" name="Straight Connector 649"/>
                <p:cNvCxnSpPr/>
                <p:nvPr/>
              </p:nvCxnSpPr>
              <p:spPr>
                <a:xfrm>
                  <a:off x="6502294" y="156102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1" name="Straight Connector 650"/>
                <p:cNvCxnSpPr/>
                <p:nvPr/>
              </p:nvCxnSpPr>
              <p:spPr>
                <a:xfrm>
                  <a:off x="6502288" y="170781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Straight Connector 651"/>
                <p:cNvCxnSpPr/>
                <p:nvPr/>
              </p:nvCxnSpPr>
              <p:spPr>
                <a:xfrm>
                  <a:off x="6500269" y="185741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3" name="Straight Connector 652"/>
                <p:cNvCxnSpPr/>
                <p:nvPr/>
              </p:nvCxnSpPr>
              <p:spPr>
                <a:xfrm>
                  <a:off x="6500263" y="199859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4" name="Straight Connector 653"/>
                <p:cNvCxnSpPr/>
                <p:nvPr/>
              </p:nvCxnSpPr>
              <p:spPr>
                <a:xfrm>
                  <a:off x="6497614" y="21453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5" name="Straight Connector 654"/>
                <p:cNvCxnSpPr/>
                <p:nvPr/>
              </p:nvCxnSpPr>
              <p:spPr>
                <a:xfrm>
                  <a:off x="6497608" y="22977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6" name="Straight Connector 655"/>
                <p:cNvCxnSpPr/>
                <p:nvPr/>
              </p:nvCxnSpPr>
              <p:spPr>
                <a:xfrm>
                  <a:off x="6504148" y="243897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27" name="TextBox 426"/>
            <p:cNvSpPr txBox="1"/>
            <p:nvPr/>
          </p:nvSpPr>
          <p:spPr>
            <a:xfrm>
              <a:off x="4222178" y="1695340"/>
              <a:ext cx="369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Tag</a:t>
              </a:r>
              <a:endParaRPr lang="en-US" sz="1000" dirty="0"/>
            </a:p>
          </p:txBody>
        </p:sp>
        <p:grpSp>
          <p:nvGrpSpPr>
            <p:cNvPr id="428" name="Group 152"/>
            <p:cNvGrpSpPr/>
            <p:nvPr/>
          </p:nvGrpSpPr>
          <p:grpSpPr>
            <a:xfrm>
              <a:off x="4664627" y="1707768"/>
              <a:ext cx="762568" cy="3489474"/>
              <a:chOff x="4359819" y="2190393"/>
              <a:chExt cx="2753503" cy="3489474"/>
            </a:xfrm>
          </p:grpSpPr>
          <p:cxnSp>
            <p:nvCxnSpPr>
              <p:cNvPr id="621" name="Straight Connector 620"/>
              <p:cNvCxnSpPr/>
              <p:nvPr/>
            </p:nvCxnSpPr>
            <p:spPr>
              <a:xfrm>
                <a:off x="5749245" y="3275215"/>
                <a:ext cx="0" cy="2404652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2" name="Group 65"/>
              <p:cNvGrpSpPr/>
              <p:nvPr/>
            </p:nvGrpSpPr>
            <p:grpSpPr>
              <a:xfrm>
                <a:off x="4359819" y="2423414"/>
                <a:ext cx="2753503" cy="1468648"/>
                <a:chOff x="7888140" y="2850925"/>
                <a:chExt cx="1063682" cy="1468648"/>
              </a:xfrm>
              <a:solidFill>
                <a:schemeClr val="bg2">
                  <a:lumMod val="75000"/>
                </a:schemeClr>
              </a:solidFill>
            </p:grpSpPr>
            <p:sp>
              <p:nvSpPr>
                <p:cNvPr id="631" name="Rectangle 163"/>
                <p:cNvSpPr/>
                <p:nvPr/>
              </p:nvSpPr>
              <p:spPr>
                <a:xfrm>
                  <a:off x="7920847" y="2864345"/>
                  <a:ext cx="1030975" cy="145522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2" name="Rectangle 631"/>
                <p:cNvSpPr/>
                <p:nvPr/>
              </p:nvSpPr>
              <p:spPr>
                <a:xfrm>
                  <a:off x="7891157" y="2850930"/>
                  <a:ext cx="1049196" cy="145522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3" name="Straight Connector 632"/>
                <p:cNvCxnSpPr/>
                <p:nvPr/>
              </p:nvCxnSpPr>
              <p:spPr>
                <a:xfrm>
                  <a:off x="7894046" y="2850925"/>
                  <a:ext cx="0" cy="1456266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4" name="Group 159"/>
                <p:cNvGrpSpPr/>
                <p:nvPr/>
              </p:nvGrpSpPr>
              <p:grpSpPr>
                <a:xfrm>
                  <a:off x="7888140" y="2994967"/>
                  <a:ext cx="1058654" cy="1165926"/>
                  <a:chOff x="7256371" y="2994967"/>
                  <a:chExt cx="1692163" cy="1165926"/>
                </a:xfrm>
                <a:grpFill/>
              </p:grpSpPr>
              <p:cxnSp>
                <p:nvCxnSpPr>
                  <p:cNvPr id="635" name="Straight Connector 634"/>
                  <p:cNvCxnSpPr/>
                  <p:nvPr/>
                </p:nvCxnSpPr>
                <p:spPr>
                  <a:xfrm>
                    <a:off x="7259032" y="2994967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6" name="Straight Connector 635"/>
                  <p:cNvCxnSpPr/>
                  <p:nvPr/>
                </p:nvCxnSpPr>
                <p:spPr>
                  <a:xfrm>
                    <a:off x="7259026" y="3141757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7" name="Straight Connector 636"/>
                  <p:cNvCxnSpPr/>
                  <p:nvPr/>
                </p:nvCxnSpPr>
                <p:spPr>
                  <a:xfrm>
                    <a:off x="7256377" y="3282943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Straight Connector 637"/>
                  <p:cNvCxnSpPr/>
                  <p:nvPr/>
                </p:nvCxnSpPr>
                <p:spPr>
                  <a:xfrm>
                    <a:off x="7256371" y="3429733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9" name="Straight Connector 638"/>
                  <p:cNvCxnSpPr/>
                  <p:nvPr/>
                </p:nvCxnSpPr>
                <p:spPr>
                  <a:xfrm>
                    <a:off x="7263666" y="3579337"/>
                    <a:ext cx="1684868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0" name="Straight Connector 639"/>
                  <p:cNvCxnSpPr/>
                  <p:nvPr/>
                </p:nvCxnSpPr>
                <p:spPr>
                  <a:xfrm>
                    <a:off x="7263663" y="3720517"/>
                    <a:ext cx="1684869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1" name="Straight Connector 640"/>
                  <p:cNvCxnSpPr/>
                  <p:nvPr/>
                </p:nvCxnSpPr>
                <p:spPr>
                  <a:xfrm>
                    <a:off x="7261014" y="3867313"/>
                    <a:ext cx="1684869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2" name="Straight Connector 641"/>
                  <p:cNvCxnSpPr/>
                  <p:nvPr/>
                </p:nvCxnSpPr>
                <p:spPr>
                  <a:xfrm>
                    <a:off x="7261008" y="4019713"/>
                    <a:ext cx="1684869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3" name="Straight Connector 642"/>
                  <p:cNvCxnSpPr/>
                  <p:nvPr/>
                </p:nvCxnSpPr>
                <p:spPr>
                  <a:xfrm>
                    <a:off x="7258231" y="4160893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23" name="Straight Connector 622"/>
              <p:cNvCxnSpPr/>
              <p:nvPr/>
            </p:nvCxnSpPr>
            <p:spPr>
              <a:xfrm>
                <a:off x="5068740" y="2426524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Straight Connector 623"/>
              <p:cNvCxnSpPr/>
              <p:nvPr/>
            </p:nvCxnSpPr>
            <p:spPr>
              <a:xfrm>
                <a:off x="6088040" y="2424545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Straight Connector 624"/>
              <p:cNvCxnSpPr/>
              <p:nvPr/>
            </p:nvCxnSpPr>
            <p:spPr>
              <a:xfrm>
                <a:off x="6774827" y="2422566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Straight Connector 625"/>
              <p:cNvCxnSpPr/>
              <p:nvPr/>
            </p:nvCxnSpPr>
            <p:spPr>
              <a:xfrm>
                <a:off x="6434404" y="2426525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Straight Connector 626"/>
              <p:cNvCxnSpPr/>
              <p:nvPr/>
            </p:nvCxnSpPr>
            <p:spPr>
              <a:xfrm>
                <a:off x="5755531" y="2424545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Straight Connector 627"/>
              <p:cNvCxnSpPr/>
              <p:nvPr/>
            </p:nvCxnSpPr>
            <p:spPr>
              <a:xfrm>
                <a:off x="5399271" y="2424543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/>
              <p:cNvCxnSpPr/>
              <p:nvPr/>
            </p:nvCxnSpPr>
            <p:spPr>
              <a:xfrm>
                <a:off x="4726328" y="2428503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0" name="TextBox 629"/>
              <p:cNvSpPr txBox="1"/>
              <p:nvPr/>
            </p:nvSpPr>
            <p:spPr>
              <a:xfrm>
                <a:off x="4971880" y="2190393"/>
                <a:ext cx="8812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Data</a:t>
                </a:r>
                <a:endParaRPr lang="en-US" sz="1000" dirty="0"/>
              </a:p>
            </p:txBody>
          </p:sp>
        </p:grpSp>
        <p:sp>
          <p:nvSpPr>
            <p:cNvPr id="429" name="Rectangle 428"/>
            <p:cNvSpPr/>
            <p:nvPr/>
          </p:nvSpPr>
          <p:spPr>
            <a:xfrm>
              <a:off x="3957969" y="1885191"/>
              <a:ext cx="2423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3961919" y="2031653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3959931" y="2172177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32" name="Rectangle 431"/>
            <p:cNvSpPr/>
            <p:nvPr/>
          </p:nvSpPr>
          <p:spPr>
            <a:xfrm>
              <a:off x="3961919" y="2310739"/>
              <a:ext cx="2423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33" name="Rectangle 432"/>
            <p:cNvSpPr/>
            <p:nvPr/>
          </p:nvSpPr>
          <p:spPr>
            <a:xfrm>
              <a:off x="3965869" y="2457201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3963881" y="2609601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3963530" y="2756046"/>
              <a:ext cx="2423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3963146" y="2902508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3965492" y="3043032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3961868" y="3195432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cxnSp>
          <p:nvCxnSpPr>
            <p:cNvPr id="439" name="Straight Connector 438"/>
            <p:cNvCxnSpPr/>
            <p:nvPr/>
          </p:nvCxnSpPr>
          <p:spPr>
            <a:xfrm>
              <a:off x="6196067" y="3914653"/>
              <a:ext cx="0" cy="3740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0" name="Oval 439"/>
            <p:cNvSpPr/>
            <p:nvPr/>
          </p:nvSpPr>
          <p:spPr>
            <a:xfrm>
              <a:off x="6095090" y="3737015"/>
              <a:ext cx="190734" cy="18512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=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pic>
          <p:nvPicPr>
            <p:cNvPr id="44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b="9153"/>
            <a:stretch>
              <a:fillRect/>
            </a:stretch>
          </p:blipFill>
          <p:spPr bwMode="auto">
            <a:xfrm>
              <a:off x="6016915" y="4196472"/>
              <a:ext cx="252734" cy="2046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</p:pic>
        <p:grpSp>
          <p:nvGrpSpPr>
            <p:cNvPr id="442" name="Group 189"/>
            <p:cNvGrpSpPr/>
            <p:nvPr/>
          </p:nvGrpSpPr>
          <p:grpSpPr>
            <a:xfrm flipH="1">
              <a:off x="5766507" y="4049534"/>
              <a:ext cx="366948" cy="152879"/>
              <a:chOff x="2902583" y="4650690"/>
              <a:chExt cx="249431" cy="144908"/>
            </a:xfrm>
          </p:grpSpPr>
          <p:cxnSp>
            <p:nvCxnSpPr>
              <p:cNvPr id="619" name="Straight Connector 190"/>
              <p:cNvCxnSpPr/>
              <p:nvPr/>
            </p:nvCxnSpPr>
            <p:spPr>
              <a:xfrm>
                <a:off x="2902583" y="4650690"/>
                <a:ext cx="0" cy="1449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Straight Connector 619"/>
              <p:cNvCxnSpPr/>
              <p:nvPr/>
            </p:nvCxnSpPr>
            <p:spPr>
              <a:xfrm>
                <a:off x="2904938" y="4652337"/>
                <a:ext cx="2470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3" name="Straight Connector 442"/>
            <p:cNvCxnSpPr/>
            <p:nvPr/>
          </p:nvCxnSpPr>
          <p:spPr>
            <a:xfrm>
              <a:off x="6144230" y="4401172"/>
              <a:ext cx="0" cy="280415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>
              <a:off x="5769203" y="2584145"/>
              <a:ext cx="3248" cy="14645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>
              <a:endCxn id="440" idx="0"/>
            </p:cNvCxnSpPr>
            <p:nvPr/>
          </p:nvCxnSpPr>
          <p:spPr>
            <a:xfrm flipH="1">
              <a:off x="6190457" y="2715246"/>
              <a:ext cx="334" cy="1021769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6" name="TextBox 445"/>
            <p:cNvSpPr txBox="1"/>
            <p:nvPr/>
          </p:nvSpPr>
          <p:spPr>
            <a:xfrm>
              <a:off x="5979718" y="4638761"/>
              <a:ext cx="5196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rgbClr val="C00000"/>
                  </a:solidFill>
                </a:rPr>
                <a:t>Hit [2]</a:t>
              </a:r>
              <a:endParaRPr lang="en-US" sz="10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447" name="Group 196"/>
            <p:cNvGrpSpPr/>
            <p:nvPr/>
          </p:nvGrpSpPr>
          <p:grpSpPr>
            <a:xfrm>
              <a:off x="5878324" y="1932327"/>
              <a:ext cx="437938" cy="1468643"/>
              <a:chOff x="6638306" y="1129008"/>
              <a:chExt cx="552203" cy="1468643"/>
            </a:xfrm>
          </p:grpSpPr>
          <p:sp>
            <p:nvSpPr>
              <p:cNvPr id="606" name="Rectangle 605"/>
              <p:cNvSpPr/>
              <p:nvPr/>
            </p:nvSpPr>
            <p:spPr>
              <a:xfrm>
                <a:off x="6662057" y="1142423"/>
                <a:ext cx="528452" cy="145522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7" name="Rectangle 606"/>
              <p:cNvSpPr/>
              <p:nvPr/>
            </p:nvSpPr>
            <p:spPr>
              <a:xfrm>
                <a:off x="6638306" y="1129008"/>
                <a:ext cx="528452" cy="145522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8" name="Straight Connector 607"/>
              <p:cNvCxnSpPr/>
              <p:nvPr/>
            </p:nvCxnSpPr>
            <p:spPr>
              <a:xfrm>
                <a:off x="6640416" y="1129009"/>
                <a:ext cx="0" cy="1456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9" name="Group 141"/>
              <p:cNvGrpSpPr/>
              <p:nvPr/>
            </p:nvGrpSpPr>
            <p:grpSpPr>
              <a:xfrm>
                <a:off x="6638306" y="1273045"/>
                <a:ext cx="546264" cy="1165926"/>
                <a:chOff x="6497608" y="1273045"/>
                <a:chExt cx="1692208" cy="1165926"/>
              </a:xfrm>
            </p:grpSpPr>
            <p:cxnSp>
              <p:nvCxnSpPr>
                <p:cNvPr id="610" name="Straight Connector 609"/>
                <p:cNvCxnSpPr/>
                <p:nvPr/>
              </p:nvCxnSpPr>
              <p:spPr>
                <a:xfrm>
                  <a:off x="6504949" y="127304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1" name="Straight Connector 202"/>
                <p:cNvCxnSpPr/>
                <p:nvPr/>
              </p:nvCxnSpPr>
              <p:spPr>
                <a:xfrm>
                  <a:off x="6504943" y="141983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2" name="Straight Connector 611"/>
                <p:cNvCxnSpPr/>
                <p:nvPr/>
              </p:nvCxnSpPr>
              <p:spPr>
                <a:xfrm>
                  <a:off x="6502294" y="156102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3" name="Straight Connector 612"/>
                <p:cNvCxnSpPr/>
                <p:nvPr/>
              </p:nvCxnSpPr>
              <p:spPr>
                <a:xfrm>
                  <a:off x="6502288" y="170781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4" name="Straight Connector 613"/>
                <p:cNvCxnSpPr/>
                <p:nvPr/>
              </p:nvCxnSpPr>
              <p:spPr>
                <a:xfrm>
                  <a:off x="6500269" y="185741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5" name="Straight Connector 614"/>
                <p:cNvCxnSpPr/>
                <p:nvPr/>
              </p:nvCxnSpPr>
              <p:spPr>
                <a:xfrm>
                  <a:off x="6500263" y="199859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6" name="Straight Connector 615"/>
                <p:cNvCxnSpPr/>
                <p:nvPr/>
              </p:nvCxnSpPr>
              <p:spPr>
                <a:xfrm>
                  <a:off x="6497614" y="21453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7" name="Straight Connector 616"/>
                <p:cNvCxnSpPr/>
                <p:nvPr/>
              </p:nvCxnSpPr>
              <p:spPr>
                <a:xfrm>
                  <a:off x="6497608" y="22977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8" name="Straight Connector 617"/>
                <p:cNvCxnSpPr/>
                <p:nvPr/>
              </p:nvCxnSpPr>
              <p:spPr>
                <a:xfrm>
                  <a:off x="6504148" y="243897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48" name="Group 210"/>
            <p:cNvGrpSpPr/>
            <p:nvPr/>
          </p:nvGrpSpPr>
          <p:grpSpPr>
            <a:xfrm>
              <a:off x="5689148" y="1927817"/>
              <a:ext cx="160495" cy="1468643"/>
              <a:chOff x="7974103" y="978587"/>
              <a:chExt cx="160495" cy="1468643"/>
            </a:xfrm>
          </p:grpSpPr>
          <p:sp>
            <p:nvSpPr>
              <p:cNvPr id="593" name="Rectangle 592"/>
              <p:cNvSpPr/>
              <p:nvPr/>
            </p:nvSpPr>
            <p:spPr>
              <a:xfrm>
                <a:off x="8002178" y="992002"/>
                <a:ext cx="132420" cy="145522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4" name="Rectangle 593"/>
              <p:cNvSpPr/>
              <p:nvPr/>
            </p:nvSpPr>
            <p:spPr>
              <a:xfrm>
                <a:off x="7981445" y="978587"/>
                <a:ext cx="135339" cy="145522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5" name="Straight Connector 594"/>
              <p:cNvCxnSpPr/>
              <p:nvPr/>
            </p:nvCxnSpPr>
            <p:spPr>
              <a:xfrm>
                <a:off x="8116914" y="978588"/>
                <a:ext cx="0" cy="1456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96" name="Group 163"/>
              <p:cNvGrpSpPr/>
              <p:nvPr/>
            </p:nvGrpSpPr>
            <p:grpSpPr>
              <a:xfrm>
                <a:off x="7974103" y="1122624"/>
                <a:ext cx="142681" cy="1165926"/>
                <a:chOff x="6497608" y="1273045"/>
                <a:chExt cx="1692208" cy="1165926"/>
              </a:xfrm>
            </p:grpSpPr>
            <p:cxnSp>
              <p:nvCxnSpPr>
                <p:cNvPr id="597" name="Straight Connector 596"/>
                <p:cNvCxnSpPr/>
                <p:nvPr/>
              </p:nvCxnSpPr>
              <p:spPr>
                <a:xfrm>
                  <a:off x="6504949" y="127304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8" name="Straight Connector 597"/>
                <p:cNvCxnSpPr/>
                <p:nvPr/>
              </p:nvCxnSpPr>
              <p:spPr>
                <a:xfrm>
                  <a:off x="6504943" y="141983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9" name="Straight Connector 598"/>
                <p:cNvCxnSpPr/>
                <p:nvPr/>
              </p:nvCxnSpPr>
              <p:spPr>
                <a:xfrm>
                  <a:off x="6502294" y="156102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0" name="Straight Connector 599"/>
                <p:cNvCxnSpPr/>
                <p:nvPr/>
              </p:nvCxnSpPr>
              <p:spPr>
                <a:xfrm>
                  <a:off x="6502288" y="170781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1" name="Straight Connector 600"/>
                <p:cNvCxnSpPr/>
                <p:nvPr/>
              </p:nvCxnSpPr>
              <p:spPr>
                <a:xfrm>
                  <a:off x="6500269" y="185741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2" name="Straight Connector 601"/>
                <p:cNvCxnSpPr/>
                <p:nvPr/>
              </p:nvCxnSpPr>
              <p:spPr>
                <a:xfrm>
                  <a:off x="6500263" y="199859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3" name="Straight Connector 602"/>
                <p:cNvCxnSpPr/>
                <p:nvPr/>
              </p:nvCxnSpPr>
              <p:spPr>
                <a:xfrm>
                  <a:off x="6497614" y="21453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4" name="Straight Connector 603"/>
                <p:cNvCxnSpPr/>
                <p:nvPr/>
              </p:nvCxnSpPr>
              <p:spPr>
                <a:xfrm>
                  <a:off x="6497608" y="22977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5" name="Straight Connector 604"/>
                <p:cNvCxnSpPr/>
                <p:nvPr/>
              </p:nvCxnSpPr>
              <p:spPr>
                <a:xfrm>
                  <a:off x="6504148" y="243897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49" name="TextBox 448"/>
            <p:cNvSpPr txBox="1"/>
            <p:nvPr/>
          </p:nvSpPr>
          <p:spPr>
            <a:xfrm>
              <a:off x="5907111" y="1695340"/>
              <a:ext cx="369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Tag</a:t>
              </a:r>
              <a:endParaRPr lang="en-US" sz="1000" dirty="0"/>
            </a:p>
          </p:txBody>
        </p:sp>
        <p:grpSp>
          <p:nvGrpSpPr>
            <p:cNvPr id="450" name="Group 225"/>
            <p:cNvGrpSpPr/>
            <p:nvPr/>
          </p:nvGrpSpPr>
          <p:grpSpPr>
            <a:xfrm>
              <a:off x="6349560" y="1707768"/>
              <a:ext cx="762568" cy="3484189"/>
              <a:chOff x="4359819" y="2190393"/>
              <a:chExt cx="2753503" cy="3484189"/>
            </a:xfrm>
          </p:grpSpPr>
          <p:cxnSp>
            <p:nvCxnSpPr>
              <p:cNvPr id="570" name="Straight Connector 569"/>
              <p:cNvCxnSpPr/>
              <p:nvPr/>
            </p:nvCxnSpPr>
            <p:spPr>
              <a:xfrm>
                <a:off x="5749245" y="3275215"/>
                <a:ext cx="0" cy="239936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1" name="Group 65"/>
              <p:cNvGrpSpPr/>
              <p:nvPr/>
            </p:nvGrpSpPr>
            <p:grpSpPr>
              <a:xfrm>
                <a:off x="4359819" y="2423414"/>
                <a:ext cx="2753503" cy="1468648"/>
                <a:chOff x="7888140" y="2850925"/>
                <a:chExt cx="1063682" cy="1468648"/>
              </a:xfrm>
              <a:solidFill>
                <a:schemeClr val="bg2">
                  <a:lumMod val="75000"/>
                </a:schemeClr>
              </a:solidFill>
            </p:grpSpPr>
            <p:sp>
              <p:nvSpPr>
                <p:cNvPr id="580" name="Rectangle 579"/>
                <p:cNvSpPr/>
                <p:nvPr/>
              </p:nvSpPr>
              <p:spPr>
                <a:xfrm>
                  <a:off x="7920847" y="2864345"/>
                  <a:ext cx="1030975" cy="145522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1" name="Rectangle 580"/>
                <p:cNvSpPr/>
                <p:nvPr/>
              </p:nvSpPr>
              <p:spPr>
                <a:xfrm>
                  <a:off x="7891157" y="2850930"/>
                  <a:ext cx="1049196" cy="145522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82" name="Straight Connector 581"/>
                <p:cNvCxnSpPr/>
                <p:nvPr/>
              </p:nvCxnSpPr>
              <p:spPr>
                <a:xfrm>
                  <a:off x="7894046" y="2850925"/>
                  <a:ext cx="0" cy="1456266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83" name="Group 159"/>
                <p:cNvGrpSpPr/>
                <p:nvPr/>
              </p:nvGrpSpPr>
              <p:grpSpPr>
                <a:xfrm>
                  <a:off x="7888140" y="2994967"/>
                  <a:ext cx="1058654" cy="1165926"/>
                  <a:chOff x="7256371" y="2994967"/>
                  <a:chExt cx="1692163" cy="1165926"/>
                </a:xfrm>
                <a:grpFill/>
              </p:grpSpPr>
              <p:cxnSp>
                <p:nvCxnSpPr>
                  <p:cNvPr id="584" name="Straight Connector 583"/>
                  <p:cNvCxnSpPr/>
                  <p:nvPr/>
                </p:nvCxnSpPr>
                <p:spPr>
                  <a:xfrm>
                    <a:off x="7259032" y="2994967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5" name="Straight Connector 584"/>
                  <p:cNvCxnSpPr/>
                  <p:nvPr/>
                </p:nvCxnSpPr>
                <p:spPr>
                  <a:xfrm>
                    <a:off x="7259026" y="3141757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6" name="Straight Connector 585"/>
                  <p:cNvCxnSpPr/>
                  <p:nvPr/>
                </p:nvCxnSpPr>
                <p:spPr>
                  <a:xfrm>
                    <a:off x="7256377" y="3282943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7" name="Straight Connector 586"/>
                  <p:cNvCxnSpPr/>
                  <p:nvPr/>
                </p:nvCxnSpPr>
                <p:spPr>
                  <a:xfrm>
                    <a:off x="7256371" y="3429733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8" name="Straight Connector 587"/>
                  <p:cNvCxnSpPr/>
                  <p:nvPr/>
                </p:nvCxnSpPr>
                <p:spPr>
                  <a:xfrm>
                    <a:off x="7263666" y="3579337"/>
                    <a:ext cx="1684868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9" name="Straight Connector 588"/>
                  <p:cNvCxnSpPr/>
                  <p:nvPr/>
                </p:nvCxnSpPr>
                <p:spPr>
                  <a:xfrm>
                    <a:off x="7263663" y="3720517"/>
                    <a:ext cx="1684869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0" name="Straight Connector 589"/>
                  <p:cNvCxnSpPr/>
                  <p:nvPr/>
                </p:nvCxnSpPr>
                <p:spPr>
                  <a:xfrm>
                    <a:off x="7261014" y="3867313"/>
                    <a:ext cx="1684869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1" name="Straight Connector 590"/>
                  <p:cNvCxnSpPr/>
                  <p:nvPr/>
                </p:nvCxnSpPr>
                <p:spPr>
                  <a:xfrm>
                    <a:off x="7261008" y="4019713"/>
                    <a:ext cx="1684869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2" name="Straight Connector 591"/>
                  <p:cNvCxnSpPr/>
                  <p:nvPr/>
                </p:nvCxnSpPr>
                <p:spPr>
                  <a:xfrm>
                    <a:off x="7258231" y="4160893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572" name="Straight Connector 571"/>
              <p:cNvCxnSpPr/>
              <p:nvPr/>
            </p:nvCxnSpPr>
            <p:spPr>
              <a:xfrm>
                <a:off x="5068740" y="2426524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3" name="Straight Connector 572"/>
              <p:cNvCxnSpPr/>
              <p:nvPr/>
            </p:nvCxnSpPr>
            <p:spPr>
              <a:xfrm>
                <a:off x="6088040" y="2424545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Straight Connector 573"/>
              <p:cNvCxnSpPr/>
              <p:nvPr/>
            </p:nvCxnSpPr>
            <p:spPr>
              <a:xfrm>
                <a:off x="6774827" y="2422566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5" name="Straight Connector 574"/>
              <p:cNvCxnSpPr/>
              <p:nvPr/>
            </p:nvCxnSpPr>
            <p:spPr>
              <a:xfrm>
                <a:off x="6434404" y="2426525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Straight Connector 575"/>
              <p:cNvCxnSpPr/>
              <p:nvPr/>
            </p:nvCxnSpPr>
            <p:spPr>
              <a:xfrm>
                <a:off x="5755531" y="2424545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/>
              <p:cNvCxnSpPr/>
              <p:nvPr/>
            </p:nvCxnSpPr>
            <p:spPr>
              <a:xfrm>
                <a:off x="5399271" y="2424543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Connector 577"/>
              <p:cNvCxnSpPr/>
              <p:nvPr/>
            </p:nvCxnSpPr>
            <p:spPr>
              <a:xfrm>
                <a:off x="4726328" y="2428503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9" name="TextBox 578"/>
              <p:cNvSpPr txBox="1"/>
              <p:nvPr/>
            </p:nvSpPr>
            <p:spPr>
              <a:xfrm>
                <a:off x="4971880" y="2190393"/>
                <a:ext cx="8812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Data</a:t>
                </a:r>
                <a:endParaRPr lang="en-US" sz="1000" dirty="0"/>
              </a:p>
            </p:txBody>
          </p:sp>
        </p:grpSp>
        <p:sp>
          <p:nvSpPr>
            <p:cNvPr id="451" name="Rectangle 450"/>
            <p:cNvSpPr/>
            <p:nvPr/>
          </p:nvSpPr>
          <p:spPr>
            <a:xfrm>
              <a:off x="5642902" y="1885191"/>
              <a:ext cx="2423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5646852" y="2031653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5644864" y="2172177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5646852" y="2310739"/>
              <a:ext cx="2423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5650802" y="2457201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5648814" y="2609601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5648463" y="2756046"/>
              <a:ext cx="2423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5648079" y="2902508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5650425" y="3043032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5646801" y="3195432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cxnSp>
          <p:nvCxnSpPr>
            <p:cNvPr id="461" name="Straight Connector 460"/>
            <p:cNvCxnSpPr/>
            <p:nvPr/>
          </p:nvCxnSpPr>
          <p:spPr>
            <a:xfrm>
              <a:off x="7906395" y="3914647"/>
              <a:ext cx="0" cy="3740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TextBox 461"/>
            <p:cNvSpPr txBox="1"/>
            <p:nvPr/>
          </p:nvSpPr>
          <p:spPr>
            <a:xfrm>
              <a:off x="7340373" y="1705777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V</a:t>
              </a:r>
              <a:endParaRPr lang="en-US" sz="1000" dirty="0"/>
            </a:p>
          </p:txBody>
        </p:sp>
        <p:sp>
          <p:nvSpPr>
            <p:cNvPr id="463" name="Oval 462"/>
            <p:cNvSpPr/>
            <p:nvPr/>
          </p:nvSpPr>
          <p:spPr>
            <a:xfrm>
              <a:off x="7805418" y="3737009"/>
              <a:ext cx="190734" cy="18512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=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pic>
          <p:nvPicPr>
            <p:cNvPr id="464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b="9153"/>
            <a:stretch>
              <a:fillRect/>
            </a:stretch>
          </p:blipFill>
          <p:spPr bwMode="auto">
            <a:xfrm>
              <a:off x="7727243" y="4196466"/>
              <a:ext cx="252734" cy="2046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</p:pic>
        <p:grpSp>
          <p:nvGrpSpPr>
            <p:cNvPr id="465" name="Group 263"/>
            <p:cNvGrpSpPr/>
            <p:nvPr/>
          </p:nvGrpSpPr>
          <p:grpSpPr>
            <a:xfrm flipH="1">
              <a:off x="7476835" y="4049528"/>
              <a:ext cx="366948" cy="152879"/>
              <a:chOff x="2902583" y="4650690"/>
              <a:chExt cx="249431" cy="144908"/>
            </a:xfrm>
          </p:grpSpPr>
          <p:cxnSp>
            <p:nvCxnSpPr>
              <p:cNvPr id="568" name="Straight Connector 567"/>
              <p:cNvCxnSpPr/>
              <p:nvPr/>
            </p:nvCxnSpPr>
            <p:spPr>
              <a:xfrm>
                <a:off x="2902583" y="4650690"/>
                <a:ext cx="0" cy="1449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/>
              <p:cNvCxnSpPr/>
              <p:nvPr/>
            </p:nvCxnSpPr>
            <p:spPr>
              <a:xfrm>
                <a:off x="2904938" y="4652337"/>
                <a:ext cx="2470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6" name="Straight Connector 465"/>
            <p:cNvCxnSpPr/>
            <p:nvPr/>
          </p:nvCxnSpPr>
          <p:spPr>
            <a:xfrm>
              <a:off x="7854558" y="4401166"/>
              <a:ext cx="0" cy="280415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/>
            <p:cNvCxnSpPr/>
            <p:nvPr/>
          </p:nvCxnSpPr>
          <p:spPr>
            <a:xfrm>
              <a:off x="7479531" y="2584139"/>
              <a:ext cx="3248" cy="14645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/>
            <p:cNvCxnSpPr>
              <a:endCxn id="463" idx="0"/>
            </p:cNvCxnSpPr>
            <p:nvPr/>
          </p:nvCxnSpPr>
          <p:spPr>
            <a:xfrm flipH="1">
              <a:off x="7900785" y="2715240"/>
              <a:ext cx="334" cy="1021769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9" name="TextBox 468"/>
            <p:cNvSpPr txBox="1"/>
            <p:nvPr/>
          </p:nvSpPr>
          <p:spPr>
            <a:xfrm>
              <a:off x="7690046" y="4638755"/>
              <a:ext cx="5196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rgbClr val="C00000"/>
                  </a:solidFill>
                </a:rPr>
                <a:t>Hit [3]</a:t>
              </a:r>
              <a:endParaRPr lang="en-US" sz="10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470" name="Group 270"/>
            <p:cNvGrpSpPr/>
            <p:nvPr/>
          </p:nvGrpSpPr>
          <p:grpSpPr>
            <a:xfrm>
              <a:off x="7588652" y="1932321"/>
              <a:ext cx="437938" cy="1468643"/>
              <a:chOff x="6638306" y="1129008"/>
              <a:chExt cx="552203" cy="1468643"/>
            </a:xfrm>
          </p:grpSpPr>
          <p:sp>
            <p:nvSpPr>
              <p:cNvPr id="555" name="Rectangle 554"/>
              <p:cNvSpPr/>
              <p:nvPr/>
            </p:nvSpPr>
            <p:spPr>
              <a:xfrm>
                <a:off x="6662057" y="1142423"/>
                <a:ext cx="528452" cy="145522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6" name="Rectangle 555"/>
              <p:cNvSpPr/>
              <p:nvPr/>
            </p:nvSpPr>
            <p:spPr>
              <a:xfrm>
                <a:off x="6638306" y="1129008"/>
                <a:ext cx="528452" cy="145522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7" name="Straight Connector 556"/>
              <p:cNvCxnSpPr/>
              <p:nvPr/>
            </p:nvCxnSpPr>
            <p:spPr>
              <a:xfrm>
                <a:off x="6640416" y="1129009"/>
                <a:ext cx="0" cy="1456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8" name="Group 141"/>
              <p:cNvGrpSpPr/>
              <p:nvPr/>
            </p:nvGrpSpPr>
            <p:grpSpPr>
              <a:xfrm>
                <a:off x="6638306" y="1273045"/>
                <a:ext cx="546264" cy="1165926"/>
                <a:chOff x="6497608" y="1273045"/>
                <a:chExt cx="1692208" cy="1165926"/>
              </a:xfrm>
            </p:grpSpPr>
            <p:cxnSp>
              <p:nvCxnSpPr>
                <p:cNvPr id="559" name="Straight Connector 558"/>
                <p:cNvCxnSpPr/>
                <p:nvPr/>
              </p:nvCxnSpPr>
              <p:spPr>
                <a:xfrm>
                  <a:off x="6504949" y="127304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0" name="Straight Connector 559"/>
                <p:cNvCxnSpPr/>
                <p:nvPr/>
              </p:nvCxnSpPr>
              <p:spPr>
                <a:xfrm>
                  <a:off x="6504943" y="141983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1" name="Straight Connector 560"/>
                <p:cNvCxnSpPr/>
                <p:nvPr/>
              </p:nvCxnSpPr>
              <p:spPr>
                <a:xfrm>
                  <a:off x="6502294" y="156102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2" name="Straight Connector 561"/>
                <p:cNvCxnSpPr/>
                <p:nvPr/>
              </p:nvCxnSpPr>
              <p:spPr>
                <a:xfrm>
                  <a:off x="6502288" y="170781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3" name="Straight Connector 562"/>
                <p:cNvCxnSpPr/>
                <p:nvPr/>
              </p:nvCxnSpPr>
              <p:spPr>
                <a:xfrm>
                  <a:off x="6500269" y="185741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4" name="Straight Connector 563"/>
                <p:cNvCxnSpPr/>
                <p:nvPr/>
              </p:nvCxnSpPr>
              <p:spPr>
                <a:xfrm>
                  <a:off x="6500263" y="199859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Straight Connector 564"/>
                <p:cNvCxnSpPr/>
                <p:nvPr/>
              </p:nvCxnSpPr>
              <p:spPr>
                <a:xfrm>
                  <a:off x="6497614" y="21453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Straight Connector 565"/>
                <p:cNvCxnSpPr/>
                <p:nvPr/>
              </p:nvCxnSpPr>
              <p:spPr>
                <a:xfrm>
                  <a:off x="6497608" y="22977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7" name="Straight Connector 566"/>
                <p:cNvCxnSpPr/>
                <p:nvPr/>
              </p:nvCxnSpPr>
              <p:spPr>
                <a:xfrm>
                  <a:off x="6504148" y="243897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71" name="Group 284"/>
            <p:cNvGrpSpPr/>
            <p:nvPr/>
          </p:nvGrpSpPr>
          <p:grpSpPr>
            <a:xfrm>
              <a:off x="7399476" y="1927811"/>
              <a:ext cx="160495" cy="1468643"/>
              <a:chOff x="7974103" y="978587"/>
              <a:chExt cx="160495" cy="1468643"/>
            </a:xfrm>
          </p:grpSpPr>
          <p:sp>
            <p:nvSpPr>
              <p:cNvPr id="542" name="Rectangle 541"/>
              <p:cNvSpPr/>
              <p:nvPr/>
            </p:nvSpPr>
            <p:spPr>
              <a:xfrm>
                <a:off x="8002178" y="992002"/>
                <a:ext cx="132420" cy="145522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Rectangle 542"/>
              <p:cNvSpPr/>
              <p:nvPr/>
            </p:nvSpPr>
            <p:spPr>
              <a:xfrm>
                <a:off x="7981445" y="978587"/>
                <a:ext cx="135339" cy="145522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4" name="Straight Connector 543"/>
              <p:cNvCxnSpPr/>
              <p:nvPr/>
            </p:nvCxnSpPr>
            <p:spPr>
              <a:xfrm>
                <a:off x="8116914" y="978588"/>
                <a:ext cx="0" cy="1456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5" name="Group 163"/>
              <p:cNvGrpSpPr/>
              <p:nvPr/>
            </p:nvGrpSpPr>
            <p:grpSpPr>
              <a:xfrm>
                <a:off x="7974103" y="1122624"/>
                <a:ext cx="142681" cy="1165926"/>
                <a:chOff x="6497608" y="1273045"/>
                <a:chExt cx="1692208" cy="1165926"/>
              </a:xfrm>
            </p:grpSpPr>
            <p:cxnSp>
              <p:nvCxnSpPr>
                <p:cNvPr id="546" name="Straight Connector 545"/>
                <p:cNvCxnSpPr/>
                <p:nvPr/>
              </p:nvCxnSpPr>
              <p:spPr>
                <a:xfrm>
                  <a:off x="6504949" y="127304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7" name="Straight Connector 546"/>
                <p:cNvCxnSpPr/>
                <p:nvPr/>
              </p:nvCxnSpPr>
              <p:spPr>
                <a:xfrm>
                  <a:off x="6504943" y="141983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Straight Connector 547"/>
                <p:cNvCxnSpPr/>
                <p:nvPr/>
              </p:nvCxnSpPr>
              <p:spPr>
                <a:xfrm>
                  <a:off x="6502294" y="156102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9" name="Straight Connector 548"/>
                <p:cNvCxnSpPr/>
                <p:nvPr/>
              </p:nvCxnSpPr>
              <p:spPr>
                <a:xfrm>
                  <a:off x="6502288" y="170781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0" name="Straight Connector 549"/>
                <p:cNvCxnSpPr/>
                <p:nvPr/>
              </p:nvCxnSpPr>
              <p:spPr>
                <a:xfrm>
                  <a:off x="6500269" y="185741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1" name="Straight Connector 550"/>
                <p:cNvCxnSpPr/>
                <p:nvPr/>
              </p:nvCxnSpPr>
              <p:spPr>
                <a:xfrm>
                  <a:off x="6500263" y="1998595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2" name="Straight Connector 551"/>
                <p:cNvCxnSpPr/>
                <p:nvPr/>
              </p:nvCxnSpPr>
              <p:spPr>
                <a:xfrm>
                  <a:off x="6497614" y="21453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3" name="Straight Connector 552"/>
                <p:cNvCxnSpPr/>
                <p:nvPr/>
              </p:nvCxnSpPr>
              <p:spPr>
                <a:xfrm>
                  <a:off x="6497608" y="229779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4" name="Straight Connector 553"/>
                <p:cNvCxnSpPr/>
                <p:nvPr/>
              </p:nvCxnSpPr>
              <p:spPr>
                <a:xfrm>
                  <a:off x="6504148" y="2438971"/>
                  <a:ext cx="1684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2" name="TextBox 471"/>
            <p:cNvSpPr txBox="1"/>
            <p:nvPr/>
          </p:nvSpPr>
          <p:spPr>
            <a:xfrm>
              <a:off x="7617439" y="1695334"/>
              <a:ext cx="369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Tag</a:t>
              </a:r>
              <a:endParaRPr lang="en-US" sz="1000" dirty="0"/>
            </a:p>
          </p:txBody>
        </p:sp>
        <p:grpSp>
          <p:nvGrpSpPr>
            <p:cNvPr id="473" name="Group 299"/>
            <p:cNvGrpSpPr/>
            <p:nvPr/>
          </p:nvGrpSpPr>
          <p:grpSpPr>
            <a:xfrm>
              <a:off x="8059888" y="1707762"/>
              <a:ext cx="762568" cy="3600477"/>
              <a:chOff x="4359819" y="2190393"/>
              <a:chExt cx="2753503" cy="3600477"/>
            </a:xfrm>
          </p:grpSpPr>
          <p:cxnSp>
            <p:nvCxnSpPr>
              <p:cNvPr id="519" name="Straight Connector 518"/>
              <p:cNvCxnSpPr/>
              <p:nvPr/>
            </p:nvCxnSpPr>
            <p:spPr>
              <a:xfrm>
                <a:off x="5749245" y="3275215"/>
                <a:ext cx="0" cy="2515655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0" name="Group 65"/>
              <p:cNvGrpSpPr/>
              <p:nvPr/>
            </p:nvGrpSpPr>
            <p:grpSpPr>
              <a:xfrm>
                <a:off x="4359819" y="2423414"/>
                <a:ext cx="2753503" cy="1468648"/>
                <a:chOff x="7888140" y="2850925"/>
                <a:chExt cx="1063682" cy="1468648"/>
              </a:xfrm>
              <a:solidFill>
                <a:schemeClr val="bg2">
                  <a:lumMod val="75000"/>
                </a:schemeClr>
              </a:solidFill>
            </p:grpSpPr>
            <p:sp>
              <p:nvSpPr>
                <p:cNvPr id="529" name="Rectangle 528"/>
                <p:cNvSpPr/>
                <p:nvPr/>
              </p:nvSpPr>
              <p:spPr>
                <a:xfrm>
                  <a:off x="7920847" y="2864345"/>
                  <a:ext cx="1030975" cy="145522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0" name="Rectangle 529"/>
                <p:cNvSpPr/>
                <p:nvPr/>
              </p:nvSpPr>
              <p:spPr>
                <a:xfrm>
                  <a:off x="7891157" y="2850930"/>
                  <a:ext cx="1049196" cy="145522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1" name="Straight Connector 530"/>
                <p:cNvCxnSpPr/>
                <p:nvPr/>
              </p:nvCxnSpPr>
              <p:spPr>
                <a:xfrm>
                  <a:off x="7894046" y="2850925"/>
                  <a:ext cx="0" cy="1456266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32" name="Group 159"/>
                <p:cNvGrpSpPr/>
                <p:nvPr/>
              </p:nvGrpSpPr>
              <p:grpSpPr>
                <a:xfrm>
                  <a:off x="7888140" y="2994967"/>
                  <a:ext cx="1058654" cy="1165926"/>
                  <a:chOff x="7256371" y="2994967"/>
                  <a:chExt cx="1692163" cy="1165926"/>
                </a:xfrm>
                <a:grpFill/>
              </p:grpSpPr>
              <p:cxnSp>
                <p:nvCxnSpPr>
                  <p:cNvPr id="533" name="Straight Connector 532"/>
                  <p:cNvCxnSpPr/>
                  <p:nvPr/>
                </p:nvCxnSpPr>
                <p:spPr>
                  <a:xfrm>
                    <a:off x="7259032" y="2994967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Straight Connector 533"/>
                  <p:cNvCxnSpPr/>
                  <p:nvPr/>
                </p:nvCxnSpPr>
                <p:spPr>
                  <a:xfrm>
                    <a:off x="7259026" y="3141757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5" name="Straight Connector 534"/>
                  <p:cNvCxnSpPr/>
                  <p:nvPr/>
                </p:nvCxnSpPr>
                <p:spPr>
                  <a:xfrm>
                    <a:off x="7256377" y="3282943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6" name="Straight Connector 535"/>
                  <p:cNvCxnSpPr/>
                  <p:nvPr/>
                </p:nvCxnSpPr>
                <p:spPr>
                  <a:xfrm>
                    <a:off x="7256371" y="3429733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Straight Connector 536"/>
                  <p:cNvCxnSpPr/>
                  <p:nvPr/>
                </p:nvCxnSpPr>
                <p:spPr>
                  <a:xfrm>
                    <a:off x="7263666" y="3579337"/>
                    <a:ext cx="1684868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Straight Connector 537"/>
                  <p:cNvCxnSpPr/>
                  <p:nvPr/>
                </p:nvCxnSpPr>
                <p:spPr>
                  <a:xfrm>
                    <a:off x="7263663" y="3720517"/>
                    <a:ext cx="1684869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Straight Connector 538"/>
                  <p:cNvCxnSpPr/>
                  <p:nvPr/>
                </p:nvCxnSpPr>
                <p:spPr>
                  <a:xfrm>
                    <a:off x="7261014" y="3867313"/>
                    <a:ext cx="1684869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0" name="Straight Connector 539"/>
                  <p:cNvCxnSpPr/>
                  <p:nvPr/>
                </p:nvCxnSpPr>
                <p:spPr>
                  <a:xfrm>
                    <a:off x="7261008" y="4019713"/>
                    <a:ext cx="1684869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1" name="Straight Connector 540"/>
                  <p:cNvCxnSpPr/>
                  <p:nvPr/>
                </p:nvCxnSpPr>
                <p:spPr>
                  <a:xfrm>
                    <a:off x="7258231" y="4160893"/>
                    <a:ext cx="1684867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521" name="Straight Connector 520"/>
              <p:cNvCxnSpPr/>
              <p:nvPr/>
            </p:nvCxnSpPr>
            <p:spPr>
              <a:xfrm>
                <a:off x="5068740" y="2426524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6088040" y="2424545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/>
              <p:nvPr/>
            </p:nvCxnSpPr>
            <p:spPr>
              <a:xfrm>
                <a:off x="6774827" y="2422566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/>
              <p:cNvCxnSpPr/>
              <p:nvPr/>
            </p:nvCxnSpPr>
            <p:spPr>
              <a:xfrm>
                <a:off x="6434404" y="2426525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>
                <a:off x="5755531" y="2424545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/>
              <p:cNvCxnSpPr/>
              <p:nvPr/>
            </p:nvCxnSpPr>
            <p:spPr>
              <a:xfrm>
                <a:off x="5399271" y="2424543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/>
              <p:nvPr/>
            </p:nvCxnSpPr>
            <p:spPr>
              <a:xfrm>
                <a:off x="4726328" y="2428503"/>
                <a:ext cx="0" cy="14369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8" name="TextBox 527"/>
              <p:cNvSpPr txBox="1"/>
              <p:nvPr/>
            </p:nvSpPr>
            <p:spPr>
              <a:xfrm>
                <a:off x="4971880" y="2190393"/>
                <a:ext cx="8812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Data</a:t>
                </a:r>
                <a:endParaRPr lang="en-US" sz="1000" dirty="0"/>
              </a:p>
            </p:txBody>
          </p:sp>
        </p:grpSp>
        <p:sp>
          <p:nvSpPr>
            <p:cNvPr id="474" name="Rectangle 473"/>
            <p:cNvSpPr/>
            <p:nvPr/>
          </p:nvSpPr>
          <p:spPr>
            <a:xfrm>
              <a:off x="7353230" y="1885185"/>
              <a:ext cx="2423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7357180" y="2031647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7355192" y="2172171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7357180" y="2310733"/>
              <a:ext cx="2423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7361130" y="2457195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7359142" y="2609595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7358791" y="2756040"/>
              <a:ext cx="2423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7358407" y="2902502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7360753" y="3043026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7357129" y="3195426"/>
              <a:ext cx="2423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cxnSp>
          <p:nvCxnSpPr>
            <p:cNvPr id="484" name="Straight Connector 483"/>
            <p:cNvCxnSpPr/>
            <p:nvPr/>
          </p:nvCxnSpPr>
          <p:spPr>
            <a:xfrm>
              <a:off x="3820563" y="1994363"/>
              <a:ext cx="163467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/>
            <p:cNvCxnSpPr/>
            <p:nvPr/>
          </p:nvCxnSpPr>
          <p:spPr>
            <a:xfrm>
              <a:off x="5505490" y="1994357"/>
              <a:ext cx="163467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/>
            <p:cNvCxnSpPr/>
            <p:nvPr/>
          </p:nvCxnSpPr>
          <p:spPr>
            <a:xfrm>
              <a:off x="7215818" y="1994351"/>
              <a:ext cx="163467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/>
            <p:cNvCxnSpPr/>
            <p:nvPr/>
          </p:nvCxnSpPr>
          <p:spPr>
            <a:xfrm>
              <a:off x="1608667" y="1515515"/>
              <a:ext cx="56303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/>
            <p:cNvCxnSpPr/>
            <p:nvPr/>
          </p:nvCxnSpPr>
          <p:spPr>
            <a:xfrm>
              <a:off x="3826611" y="1515515"/>
              <a:ext cx="0" cy="4741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/>
            <p:cNvCxnSpPr/>
            <p:nvPr/>
          </p:nvCxnSpPr>
          <p:spPr>
            <a:xfrm>
              <a:off x="5511478" y="1515515"/>
              <a:ext cx="0" cy="4741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/>
            <p:cNvCxnSpPr/>
            <p:nvPr/>
          </p:nvCxnSpPr>
          <p:spPr>
            <a:xfrm>
              <a:off x="7230211" y="1515515"/>
              <a:ext cx="0" cy="4741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/>
            <p:cNvCxnSpPr/>
            <p:nvPr/>
          </p:nvCxnSpPr>
          <p:spPr>
            <a:xfrm>
              <a:off x="2582333" y="3823168"/>
              <a:ext cx="12314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/>
            <p:cNvCxnSpPr/>
            <p:nvPr/>
          </p:nvCxnSpPr>
          <p:spPr>
            <a:xfrm flipV="1">
              <a:off x="4288754" y="3387940"/>
              <a:ext cx="0" cy="155656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/>
            <p:cNvCxnSpPr/>
            <p:nvPr/>
          </p:nvCxnSpPr>
          <p:spPr>
            <a:xfrm>
              <a:off x="4292661" y="3814695"/>
              <a:ext cx="12314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/>
            <p:cNvCxnSpPr/>
            <p:nvPr/>
          </p:nvCxnSpPr>
          <p:spPr>
            <a:xfrm flipV="1">
              <a:off x="5956625" y="3396413"/>
              <a:ext cx="0" cy="155656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/>
            <p:cNvCxnSpPr/>
            <p:nvPr/>
          </p:nvCxnSpPr>
          <p:spPr>
            <a:xfrm>
              <a:off x="5960532" y="3823168"/>
              <a:ext cx="12314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/>
            <p:cNvCxnSpPr/>
            <p:nvPr/>
          </p:nvCxnSpPr>
          <p:spPr>
            <a:xfrm flipV="1">
              <a:off x="7666892" y="3404879"/>
              <a:ext cx="0" cy="155656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/>
            <p:cNvCxnSpPr/>
            <p:nvPr/>
          </p:nvCxnSpPr>
          <p:spPr>
            <a:xfrm>
              <a:off x="7670799" y="3831634"/>
              <a:ext cx="12314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8" name="Rounded Rectangle 497"/>
            <p:cNvSpPr/>
            <p:nvPr/>
          </p:nvSpPr>
          <p:spPr>
            <a:xfrm>
              <a:off x="4572000" y="5562581"/>
              <a:ext cx="2616347" cy="26246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TextBox 498"/>
            <p:cNvSpPr txBox="1"/>
            <p:nvPr/>
          </p:nvSpPr>
          <p:spPr>
            <a:xfrm>
              <a:off x="5366448" y="5550936"/>
              <a:ext cx="12777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4 Way 16 bit Mux</a:t>
              </a:r>
              <a:endParaRPr lang="en-US" sz="1200" dirty="0"/>
            </a:p>
          </p:txBody>
        </p:sp>
        <p:cxnSp>
          <p:nvCxnSpPr>
            <p:cNvPr id="500" name="Straight Connector 499"/>
            <p:cNvCxnSpPr/>
            <p:nvPr/>
          </p:nvCxnSpPr>
          <p:spPr>
            <a:xfrm>
              <a:off x="3333761" y="5302782"/>
              <a:ext cx="1405467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" name="TextBox 500"/>
            <p:cNvSpPr txBox="1"/>
            <p:nvPr/>
          </p:nvSpPr>
          <p:spPr>
            <a:xfrm>
              <a:off x="3654336" y="5593535"/>
              <a:ext cx="6238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rgbClr val="C00000"/>
                  </a:solidFill>
                </a:rPr>
                <a:t>Hit[0..3]</a:t>
              </a:r>
              <a:endParaRPr lang="en-US" sz="10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502" name="Straight Connector 501"/>
            <p:cNvCxnSpPr/>
            <p:nvPr/>
          </p:nvCxnSpPr>
          <p:spPr>
            <a:xfrm>
              <a:off x="4267542" y="5713489"/>
              <a:ext cx="26217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/>
            <p:cNvCxnSpPr/>
            <p:nvPr/>
          </p:nvCxnSpPr>
          <p:spPr>
            <a:xfrm>
              <a:off x="5824726" y="5823238"/>
              <a:ext cx="0" cy="415992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4" name="Group 353"/>
            <p:cNvGrpSpPr/>
            <p:nvPr/>
          </p:nvGrpSpPr>
          <p:grpSpPr>
            <a:xfrm>
              <a:off x="5750544" y="5854953"/>
              <a:ext cx="336590" cy="161583"/>
              <a:chOff x="8111794" y="1272338"/>
              <a:chExt cx="336590" cy="161583"/>
            </a:xfrm>
          </p:grpSpPr>
          <p:sp>
            <p:nvSpPr>
              <p:cNvPr id="517" name="TextBox 516"/>
              <p:cNvSpPr txBox="1"/>
              <p:nvPr/>
            </p:nvSpPr>
            <p:spPr>
              <a:xfrm>
                <a:off x="8240820" y="1272338"/>
                <a:ext cx="20756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dirty="0" smtClean="0"/>
                  <a:t> 16</a:t>
                </a:r>
                <a:endParaRPr lang="en-US" sz="1050" dirty="0"/>
              </a:p>
            </p:txBody>
          </p:sp>
          <p:cxnSp>
            <p:nvCxnSpPr>
              <p:cNvPr id="518" name="Straight Connector 517"/>
              <p:cNvCxnSpPr/>
              <p:nvPr/>
            </p:nvCxnSpPr>
            <p:spPr>
              <a:xfrm>
                <a:off x="8111794" y="1349585"/>
                <a:ext cx="134635" cy="693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5" name="TextBox 504"/>
            <p:cNvSpPr txBox="1"/>
            <p:nvPr/>
          </p:nvSpPr>
          <p:spPr>
            <a:xfrm>
              <a:off x="5490353" y="6243531"/>
              <a:ext cx="6832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rgbClr val="0000FF"/>
                  </a:solidFill>
                </a:rPr>
                <a:t>CPU Data</a:t>
              </a:r>
              <a:endParaRPr lang="en-US" sz="1000" b="1" dirty="0">
                <a:solidFill>
                  <a:srgbClr val="0000FF"/>
                </a:solidFill>
              </a:endParaRPr>
            </a:p>
          </p:txBody>
        </p:sp>
        <p:sp>
          <p:nvSpPr>
            <p:cNvPr id="506" name="TextBox 505"/>
            <p:cNvSpPr txBox="1"/>
            <p:nvPr/>
          </p:nvSpPr>
          <p:spPr>
            <a:xfrm>
              <a:off x="2523059" y="347134"/>
              <a:ext cx="657237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b="1" dirty="0" smtClean="0"/>
                <a:t>A 4-Way Set associative Cache:</a:t>
              </a:r>
              <a:r>
                <a:rPr lang="en-US" sz="1400" b="1" dirty="0" smtClean="0">
                  <a:solidFill>
                    <a:srgbClr val="0000FF"/>
                  </a:solidFill>
                </a:rPr>
                <a:t>4 Sets x 32 Lines x 8 Words =</a:t>
              </a:r>
              <a:r>
                <a:rPr lang="en-US" sz="1400" dirty="0" smtClean="0">
                  <a:solidFill>
                    <a:prstClr val="black"/>
                  </a:solidFill>
                </a:rPr>
                <a:t> </a:t>
              </a:r>
              <a:r>
                <a:rPr lang="en-US" sz="1400" b="1" dirty="0" smtClean="0">
                  <a:solidFill>
                    <a:srgbClr val="C00000"/>
                  </a:solidFill>
                </a:rPr>
                <a:t>2 K Bytes</a:t>
              </a:r>
              <a:endParaRPr lang="en-US" sz="1400" dirty="0" smtClean="0"/>
            </a:p>
            <a:p>
              <a:r>
                <a:rPr lang="en-US" sz="1400" dirty="0" smtClean="0"/>
                <a:t>Shows data loaded from address </a:t>
              </a:r>
              <a:r>
                <a:rPr lang="en-US" sz="1400" dirty="0" smtClean="0">
                  <a:solidFill>
                    <a:srgbClr val="0000FF"/>
                  </a:solidFill>
                </a:rPr>
                <a:t>08000000</a:t>
              </a:r>
              <a:r>
                <a:rPr lang="en-US" sz="1400" dirty="0" smtClean="0"/>
                <a:t> – </a:t>
              </a:r>
              <a:r>
                <a:rPr lang="en-US" sz="1400" dirty="0" smtClean="0">
                  <a:solidFill>
                    <a:srgbClr val="0000FF"/>
                  </a:solidFill>
                </a:rPr>
                <a:t>0800000F</a:t>
              </a:r>
              <a:r>
                <a:rPr lang="en-US" sz="1400" dirty="0" smtClean="0"/>
                <a:t> and </a:t>
              </a:r>
              <a:r>
                <a:rPr lang="en-US" sz="1400" dirty="0" smtClean="0">
                  <a:solidFill>
                    <a:srgbClr val="0000FF"/>
                  </a:solidFill>
                </a:rPr>
                <a:t>098F0000</a:t>
              </a:r>
              <a:r>
                <a:rPr lang="en-US" sz="1400" dirty="0" smtClean="0"/>
                <a:t> – </a:t>
              </a:r>
              <a:r>
                <a:rPr lang="en-US" sz="1400" dirty="0" smtClean="0">
                  <a:solidFill>
                    <a:srgbClr val="0000FF"/>
                  </a:solidFill>
                </a:rPr>
                <a:t>098F000F</a:t>
              </a:r>
            </a:p>
            <a:p>
              <a:r>
                <a:rPr lang="en-US" sz="1400" dirty="0" smtClean="0"/>
                <a:t>Compare with </a:t>
              </a:r>
              <a:r>
                <a:rPr lang="en-US" sz="1400" b="1" dirty="0" smtClean="0"/>
                <a:t>Direct Mapped</a:t>
              </a:r>
              <a:r>
                <a:rPr lang="en-US" sz="1400" dirty="0" smtClean="0"/>
                <a:t> Solution (page 22) where a clash/eviction would occur.</a:t>
              </a:r>
              <a:endParaRPr lang="en-US" sz="1400" dirty="0"/>
            </a:p>
          </p:txBody>
        </p:sp>
        <p:sp>
          <p:nvSpPr>
            <p:cNvPr id="507" name="TextBox 506"/>
            <p:cNvSpPr txBox="1"/>
            <p:nvPr/>
          </p:nvSpPr>
          <p:spPr>
            <a:xfrm>
              <a:off x="4465894" y="5346067"/>
              <a:ext cx="3305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D0</a:t>
              </a:r>
              <a:endParaRPr lang="en-US" sz="1000" b="1" dirty="0"/>
            </a:p>
          </p:txBody>
        </p:sp>
        <p:sp>
          <p:nvSpPr>
            <p:cNvPr id="508" name="TextBox 507"/>
            <p:cNvSpPr txBox="1"/>
            <p:nvPr/>
          </p:nvSpPr>
          <p:spPr>
            <a:xfrm>
              <a:off x="5202517" y="5346061"/>
              <a:ext cx="3305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D1</a:t>
              </a:r>
              <a:endParaRPr lang="en-US" sz="1000" b="1" dirty="0"/>
            </a:p>
          </p:txBody>
        </p:sp>
        <p:sp>
          <p:nvSpPr>
            <p:cNvPr id="509" name="TextBox 508"/>
            <p:cNvSpPr txBox="1"/>
            <p:nvPr/>
          </p:nvSpPr>
          <p:spPr>
            <a:xfrm>
              <a:off x="6243918" y="5337593"/>
              <a:ext cx="3305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D2</a:t>
              </a:r>
              <a:endParaRPr lang="en-US" sz="1000" b="1" dirty="0"/>
            </a:p>
          </p:txBody>
        </p:sp>
        <p:sp>
          <p:nvSpPr>
            <p:cNvPr id="510" name="TextBox 509"/>
            <p:cNvSpPr txBox="1"/>
            <p:nvPr/>
          </p:nvSpPr>
          <p:spPr>
            <a:xfrm>
              <a:off x="6955109" y="5346063"/>
              <a:ext cx="3305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D3</a:t>
              </a:r>
              <a:endParaRPr lang="en-US" sz="1000" b="1" dirty="0"/>
            </a:p>
          </p:txBody>
        </p:sp>
        <p:sp>
          <p:nvSpPr>
            <p:cNvPr id="511" name="Text Box 2"/>
            <p:cNvSpPr txBox="1">
              <a:spLocks noChangeArrowheads="1"/>
            </p:cNvSpPr>
            <p:nvPr/>
          </p:nvSpPr>
          <p:spPr bwMode="auto">
            <a:xfrm>
              <a:off x="2504316" y="1957973"/>
              <a:ext cx="639519" cy="10772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Calibri" pitchFamily="34" charset="0"/>
                  <a:cs typeface="Arial" pitchFamily="34" charset="0"/>
                </a:rPr>
                <a:t>0x08000</a:t>
              </a:r>
              <a:r>
                <a:rPr kumimoji="0" lang="en-US" sz="700" b="1" i="0" u="none" strike="noStrike" cap="none" normalizeH="0" baseline="-2500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alibri" pitchFamily="34" charset="0"/>
                  <a:cs typeface="Arial" pitchFamily="34" charset="0"/>
                </a:rPr>
                <a:t>000</a:t>
              </a:r>
              <a:endParaRPr kumimoji="0" lang="en-US" sz="1200" b="1" i="0" u="none" strike="noStrike" cap="none" normalizeH="0" baseline="-2500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2" name="Text Box 2"/>
            <p:cNvSpPr txBox="1">
              <a:spLocks noChangeArrowheads="1"/>
            </p:cNvSpPr>
            <p:nvPr/>
          </p:nvSpPr>
          <p:spPr bwMode="auto">
            <a:xfrm>
              <a:off x="4223049" y="1955442"/>
              <a:ext cx="639519" cy="10772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Calibri" pitchFamily="34" charset="0"/>
                  <a:cs typeface="Arial" pitchFamily="34" charset="0"/>
                </a:rPr>
                <a:t>0x098F0</a:t>
              </a:r>
              <a:r>
                <a:rPr kumimoji="0" lang="en-US" sz="700" b="1" i="0" u="none" strike="noStrike" cap="none" normalizeH="0" baseline="-2500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alibri" pitchFamily="34" charset="0"/>
                  <a:cs typeface="Arial" pitchFamily="34" charset="0"/>
                </a:rPr>
                <a:t>000</a:t>
              </a:r>
              <a:endParaRPr kumimoji="0" lang="en-US" sz="1200" b="1" i="0" u="none" strike="noStrike" cap="none" normalizeH="0" baseline="-2500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3" name="TextBox 512"/>
            <p:cNvSpPr txBox="1"/>
            <p:nvPr/>
          </p:nvSpPr>
          <p:spPr>
            <a:xfrm>
              <a:off x="2633133" y="1523999"/>
              <a:ext cx="6046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/>
                <a:t>Block 0</a:t>
              </a:r>
              <a:endParaRPr lang="en-US" sz="1050" b="1" dirty="0"/>
            </a:p>
          </p:txBody>
        </p:sp>
        <p:sp>
          <p:nvSpPr>
            <p:cNvPr id="514" name="TextBox 513"/>
            <p:cNvSpPr txBox="1"/>
            <p:nvPr/>
          </p:nvSpPr>
          <p:spPr>
            <a:xfrm>
              <a:off x="4377262" y="1549399"/>
              <a:ext cx="58541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/>
                <a:t>Block 1</a:t>
              </a:r>
              <a:endParaRPr lang="en-US" sz="1050" b="1" dirty="0"/>
            </a:p>
          </p:txBody>
        </p:sp>
        <p:sp>
          <p:nvSpPr>
            <p:cNvPr id="515" name="TextBox 514"/>
            <p:cNvSpPr txBox="1"/>
            <p:nvPr/>
          </p:nvSpPr>
          <p:spPr>
            <a:xfrm>
              <a:off x="6045195" y="1540932"/>
              <a:ext cx="58541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/>
                <a:t>Block 2</a:t>
              </a:r>
              <a:endParaRPr lang="en-US" sz="1050" b="1" dirty="0"/>
            </a:p>
          </p:txBody>
        </p:sp>
        <p:sp>
          <p:nvSpPr>
            <p:cNvPr id="516" name="TextBox 515"/>
            <p:cNvSpPr txBox="1"/>
            <p:nvPr/>
          </p:nvSpPr>
          <p:spPr>
            <a:xfrm>
              <a:off x="7746997" y="1532466"/>
              <a:ext cx="58541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/>
                <a:t>Block 3</a:t>
              </a:r>
              <a:endParaRPr lang="en-US" sz="1050" b="1" dirty="0"/>
            </a:p>
          </p:txBody>
        </p:sp>
      </p:grpSp>
      <p:sp>
        <p:nvSpPr>
          <p:cNvPr id="737" name="Slide Number Placeholder 7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867" y="347132"/>
            <a:ext cx="8229600" cy="640080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900" b="1" dirty="0" smtClean="0"/>
              <a:t>Cache Control</a:t>
            </a:r>
          </a:p>
          <a:p>
            <a:r>
              <a:rPr lang="en-US" sz="1900" dirty="0" smtClean="0"/>
              <a:t>Many real world cache controllers have a </a:t>
            </a:r>
            <a:r>
              <a:rPr lang="en-US" sz="1900" i="1" dirty="0" smtClean="0">
                <a:solidFill>
                  <a:srgbClr val="0000FF"/>
                </a:solidFill>
              </a:rPr>
              <a:t>cache control register</a:t>
            </a:r>
            <a:r>
              <a:rPr lang="en-US" sz="1900" dirty="0" smtClean="0"/>
              <a:t> that the CPU can write to, to request the cache perform certain tasks. These include</a:t>
            </a:r>
          </a:p>
          <a:p>
            <a:endParaRPr lang="en-US" sz="1900" dirty="0" smtClean="0"/>
          </a:p>
          <a:p>
            <a:r>
              <a:rPr lang="en-US" sz="1900" dirty="0" smtClean="0">
                <a:solidFill>
                  <a:srgbClr val="C00000"/>
                </a:solidFill>
              </a:rPr>
              <a:t>Cache Invalidating</a:t>
            </a:r>
            <a:r>
              <a:rPr lang="en-US" sz="1900" dirty="0" smtClean="0"/>
              <a:t> – Invalidating a cache simply marks all the </a:t>
            </a:r>
            <a:r>
              <a:rPr lang="en-US" sz="1900" b="1" dirty="0" smtClean="0"/>
              <a:t>cache</a:t>
            </a:r>
            <a:r>
              <a:rPr lang="en-US" sz="1900" dirty="0" smtClean="0"/>
              <a:t> lines as </a:t>
            </a:r>
            <a:r>
              <a:rPr lang="en-US" sz="1900" dirty="0" smtClean="0">
                <a:solidFill>
                  <a:srgbClr val="0000FF"/>
                </a:solidFill>
              </a:rPr>
              <a:t>invalid</a:t>
            </a:r>
            <a:r>
              <a:rPr lang="en-US" sz="1900" dirty="0" smtClean="0"/>
              <a:t>. This is often done after a power-on or reset.</a:t>
            </a:r>
          </a:p>
          <a:p>
            <a:endParaRPr lang="en-US" sz="1900" dirty="0" smtClean="0">
              <a:solidFill>
                <a:srgbClr val="C00000"/>
              </a:solidFill>
            </a:endParaRPr>
          </a:p>
          <a:p>
            <a:r>
              <a:rPr lang="en-US" sz="1900" dirty="0" smtClean="0">
                <a:solidFill>
                  <a:srgbClr val="C00000"/>
                </a:solidFill>
              </a:rPr>
              <a:t>Cache Flushing</a:t>
            </a:r>
            <a:r>
              <a:rPr lang="en-US" sz="1900" dirty="0" smtClean="0"/>
              <a:t> - Flushing a cache simply means writing back the contents of the cache to main memory (</a:t>
            </a:r>
            <a:r>
              <a:rPr lang="en-US" sz="1900" i="1" dirty="0" smtClean="0"/>
              <a:t>if contents have changed</a:t>
            </a:r>
            <a:r>
              <a:rPr lang="en-US" sz="1900" dirty="0" smtClean="0"/>
              <a:t>). This is frequently used with “</a:t>
            </a:r>
            <a:r>
              <a:rPr lang="en-US" sz="1900" dirty="0" smtClean="0">
                <a:solidFill>
                  <a:srgbClr val="0000FF"/>
                </a:solidFill>
              </a:rPr>
              <a:t>data</a:t>
            </a:r>
            <a:r>
              <a:rPr lang="en-US" sz="1900" dirty="0" smtClean="0"/>
              <a:t>” caches and may be invoked by an </a:t>
            </a:r>
            <a:r>
              <a:rPr lang="en-US" sz="1900" dirty="0" smtClean="0">
                <a:solidFill>
                  <a:srgbClr val="0000FF"/>
                </a:solidFill>
              </a:rPr>
              <a:t>OS between task swaps</a:t>
            </a:r>
            <a:r>
              <a:rPr lang="en-US" sz="1900" dirty="0" smtClean="0"/>
              <a:t>.</a:t>
            </a:r>
          </a:p>
          <a:p>
            <a:endParaRPr lang="en-US" sz="1900" dirty="0" smtClean="0">
              <a:solidFill>
                <a:srgbClr val="C00000"/>
              </a:solidFill>
            </a:endParaRPr>
          </a:p>
          <a:p>
            <a:r>
              <a:rPr lang="en-US" sz="1900" dirty="0" smtClean="0">
                <a:solidFill>
                  <a:srgbClr val="C00000"/>
                </a:solidFill>
              </a:rPr>
              <a:t>Cache Locking</a:t>
            </a:r>
            <a:r>
              <a:rPr lang="en-US" sz="1900" dirty="0" smtClean="0"/>
              <a:t> – it may sometimes be advantageous to lock the contents of a cache in place so that its contents cannot be evicted. The idea here is perhaps to avoid </a:t>
            </a:r>
            <a:r>
              <a:rPr lang="en-US" sz="1900" dirty="0" smtClean="0">
                <a:solidFill>
                  <a:srgbClr val="0000FF"/>
                </a:solidFill>
              </a:rPr>
              <a:t>cache thrashing</a:t>
            </a:r>
            <a:r>
              <a:rPr lang="en-US" sz="1900" dirty="0" smtClean="0"/>
              <a:t> and when it is known that an algorithm will perform better if certain data/instructions are always in the cache. </a:t>
            </a:r>
          </a:p>
          <a:p>
            <a:endParaRPr lang="en-US" sz="1900" dirty="0" smtClean="0"/>
          </a:p>
          <a:p>
            <a:r>
              <a:rPr lang="en-US" sz="1900" dirty="0" smtClean="0">
                <a:solidFill>
                  <a:srgbClr val="C00000"/>
                </a:solidFill>
              </a:rPr>
              <a:t>Cache By-Pass</a:t>
            </a:r>
            <a:r>
              <a:rPr lang="en-US" sz="1900" dirty="0" smtClean="0"/>
              <a:t> – Addresses are identified by the cache controller as “by-passing” the cache. Important for </a:t>
            </a:r>
            <a:r>
              <a:rPr lang="en-US" sz="1900" dirty="0" smtClean="0">
                <a:solidFill>
                  <a:srgbClr val="0000FF"/>
                </a:solidFill>
              </a:rPr>
              <a:t>IO devices</a:t>
            </a:r>
            <a:r>
              <a:rPr lang="en-US" sz="1900" dirty="0" smtClean="0"/>
              <a:t> and for </a:t>
            </a:r>
            <a:r>
              <a:rPr lang="en-US" sz="1900" dirty="0" smtClean="0">
                <a:solidFill>
                  <a:srgbClr val="0000FF"/>
                </a:solidFill>
              </a:rPr>
              <a:t>shared memory</a:t>
            </a:r>
            <a:r>
              <a:rPr lang="en-US" sz="1900" dirty="0" smtClean="0"/>
              <a:t> in multi-processor systems.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CA" sz="2000" dirty="0" smtClean="0"/>
              <a:t>Intel “Haswell” I7 has a </a:t>
            </a:r>
            <a:r>
              <a:rPr lang="en-CA" sz="2000" dirty="0" smtClean="0">
                <a:solidFill>
                  <a:srgbClr val="0000FF"/>
                </a:solidFill>
              </a:rPr>
              <a:t>128Mbyte Level 4 </a:t>
            </a:r>
            <a:r>
              <a:rPr lang="en-CA" sz="2000" dirty="0" smtClean="0"/>
              <a:t>cache based on embedded </a:t>
            </a:r>
            <a:r>
              <a:rPr lang="en-CA" sz="2000" smtClean="0"/>
              <a:t>Dram inside </a:t>
            </a:r>
            <a:r>
              <a:rPr lang="en-CA" sz="2000" dirty="0" smtClean="0"/>
              <a:t>the package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http://electroiq.com/chipworks_real_chips_blog/wp-content/uploads/sites/7/2014/02/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551" y="1554314"/>
            <a:ext cx="6062345" cy="485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00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6598" y="2658256"/>
            <a:ext cx="6288374" cy="24435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>
                <a:solidFill>
                  <a:srgbClr val="0000FF"/>
                </a:solidFill>
              </a:rPr>
              <a:t>Separate</a:t>
            </a:r>
            <a:r>
              <a:rPr lang="en-US" sz="3600" b="1" dirty="0" smtClean="0"/>
              <a:t> vs </a:t>
            </a:r>
            <a:r>
              <a:rPr lang="en-US" sz="3600" b="1" dirty="0" smtClean="0">
                <a:solidFill>
                  <a:srgbClr val="0000FF"/>
                </a:solidFill>
              </a:rPr>
              <a:t>Unified</a:t>
            </a:r>
            <a:r>
              <a:rPr lang="en-US" sz="3600" b="1" dirty="0" smtClean="0"/>
              <a:t> </a:t>
            </a:r>
            <a:br>
              <a:rPr lang="en-US" sz="3600" b="1" dirty="0" smtClean="0"/>
            </a:br>
            <a:r>
              <a:rPr lang="en-US" sz="3600" b="1" dirty="0" smtClean="0"/>
              <a:t>Caches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4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897148"/>
            <a:ext cx="8229600" cy="5229016"/>
          </a:xfrm>
        </p:spPr>
        <p:txBody>
          <a:bodyPr>
            <a:noAutofit/>
          </a:bodyPr>
          <a:lstStyle/>
          <a:p>
            <a:r>
              <a:rPr lang="en-CA" sz="2000" dirty="0" smtClean="0"/>
              <a:t>Most modern CPUs such as the i7 have </a:t>
            </a:r>
            <a:r>
              <a:rPr lang="en-CA" sz="2000" i="1" dirty="0" smtClean="0">
                <a:solidFill>
                  <a:srgbClr val="0000FF"/>
                </a:solidFill>
              </a:rPr>
              <a:t>separate</a:t>
            </a:r>
            <a:r>
              <a:rPr lang="en-CA" sz="2000" dirty="0" smtClean="0">
                <a:solidFill>
                  <a:srgbClr val="0000FF"/>
                </a:solidFill>
              </a:rPr>
              <a:t> </a:t>
            </a:r>
            <a:r>
              <a:rPr lang="en-CA" sz="2000" dirty="0" smtClean="0"/>
              <a:t>cache memories. One for holding </a:t>
            </a:r>
            <a:r>
              <a:rPr lang="en-CA" sz="2000" i="1" dirty="0" smtClean="0">
                <a:solidFill>
                  <a:srgbClr val="C00000"/>
                </a:solidFill>
              </a:rPr>
              <a:t>data</a:t>
            </a:r>
            <a:r>
              <a:rPr lang="en-CA" sz="2000" dirty="0" smtClean="0"/>
              <a:t> the other for holding </a:t>
            </a:r>
            <a:r>
              <a:rPr lang="en-CA" sz="2000" i="1" dirty="0" smtClean="0">
                <a:solidFill>
                  <a:srgbClr val="C00000"/>
                </a:solidFill>
              </a:rPr>
              <a:t>instructions</a:t>
            </a:r>
            <a:r>
              <a:rPr lang="en-CA" sz="2000" dirty="0" smtClean="0"/>
              <a:t> so that </a:t>
            </a:r>
            <a:r>
              <a:rPr lang="en-CA" sz="2000" dirty="0" smtClean="0"/>
              <a:t>program data </a:t>
            </a:r>
            <a:r>
              <a:rPr lang="en-CA" sz="2000" dirty="0" smtClean="0"/>
              <a:t>and </a:t>
            </a:r>
            <a:r>
              <a:rPr lang="en-CA" sz="2000" dirty="0" smtClean="0"/>
              <a:t>program op-codes </a:t>
            </a:r>
            <a:r>
              <a:rPr lang="en-CA" sz="2000" dirty="0" smtClean="0"/>
              <a:t>do </a:t>
            </a:r>
            <a:r>
              <a:rPr lang="en-CA" sz="2000" b="1" dirty="0" smtClean="0">
                <a:solidFill>
                  <a:srgbClr val="0000FF"/>
                </a:solidFill>
              </a:rPr>
              <a:t>not</a:t>
            </a:r>
            <a:r>
              <a:rPr lang="en-CA" sz="2000" dirty="0" smtClean="0">
                <a:solidFill>
                  <a:srgbClr val="0000FF"/>
                </a:solidFill>
              </a:rPr>
              <a:t> </a:t>
            </a:r>
            <a:r>
              <a:rPr lang="en-CA" sz="2000" dirty="0" smtClean="0"/>
              <a:t>compete for storage within a </a:t>
            </a:r>
            <a:r>
              <a:rPr lang="en-CA" sz="2000" dirty="0" smtClean="0">
                <a:solidFill>
                  <a:srgbClr val="0000FF"/>
                </a:solidFill>
              </a:rPr>
              <a:t>single</a:t>
            </a:r>
            <a:r>
              <a:rPr lang="en-CA" sz="2000" dirty="0" smtClean="0"/>
              <a:t> cache. 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/>
              <a:t>Separate caches allow the operation and physical size of the cache to be </a:t>
            </a:r>
            <a:r>
              <a:rPr lang="en-CA" sz="2000" i="1" dirty="0">
                <a:solidFill>
                  <a:srgbClr val="0000FF"/>
                </a:solidFill>
              </a:rPr>
              <a:t>optimised</a:t>
            </a:r>
            <a:r>
              <a:rPr lang="en-CA" sz="2000" dirty="0"/>
              <a:t> differently for </a:t>
            </a:r>
            <a:r>
              <a:rPr lang="en-CA" sz="2000" dirty="0">
                <a:solidFill>
                  <a:srgbClr val="C00000"/>
                </a:solidFill>
              </a:rPr>
              <a:t>data</a:t>
            </a:r>
            <a:r>
              <a:rPr lang="en-CA" sz="2000" dirty="0"/>
              <a:t> vs. </a:t>
            </a:r>
            <a:r>
              <a:rPr lang="en-CA" sz="2000" dirty="0" smtClean="0">
                <a:solidFill>
                  <a:srgbClr val="C00000"/>
                </a:solidFill>
              </a:rPr>
              <a:t>instructions. </a:t>
            </a:r>
            <a:r>
              <a:rPr lang="en-CA" sz="2000" dirty="0" smtClean="0"/>
              <a:t>It also permits </a:t>
            </a:r>
            <a:r>
              <a:rPr lang="en-CA" sz="2000" dirty="0" smtClean="0"/>
              <a:t>simultaneous access to both </a:t>
            </a:r>
            <a:r>
              <a:rPr lang="en-CA" sz="2000" dirty="0" smtClean="0"/>
              <a:t>caches to </a:t>
            </a:r>
            <a:r>
              <a:rPr lang="en-CA" sz="2000" dirty="0"/>
              <a:t>support </a:t>
            </a:r>
            <a:r>
              <a:rPr lang="en-CA" sz="2000" dirty="0" smtClean="0"/>
              <a:t>pipelining, e.g. instruction </a:t>
            </a:r>
            <a:r>
              <a:rPr lang="en-CA" sz="2000" dirty="0"/>
              <a:t>fetch while at the same time </a:t>
            </a:r>
            <a:r>
              <a:rPr lang="en-CA" sz="2000" dirty="0" smtClean="0"/>
              <a:t>as reading/</a:t>
            </a:r>
            <a:r>
              <a:rPr lang="en-CA" sz="2000" dirty="0" smtClean="0"/>
              <a:t>writing </a:t>
            </a:r>
            <a:r>
              <a:rPr lang="en-CA" sz="2000" dirty="0" smtClean="0"/>
              <a:t>data.</a:t>
            </a:r>
          </a:p>
          <a:p>
            <a:endParaRPr lang="en-CA" sz="2000" dirty="0"/>
          </a:p>
          <a:p>
            <a:r>
              <a:rPr lang="en-CA" sz="2000" b="1" dirty="0" smtClean="0">
                <a:solidFill>
                  <a:srgbClr val="0000FF"/>
                </a:solidFill>
              </a:rPr>
              <a:t>RISC</a:t>
            </a:r>
            <a:r>
              <a:rPr lang="en-CA" sz="2000" dirty="0" smtClean="0">
                <a:solidFill>
                  <a:srgbClr val="0000FF"/>
                </a:solidFill>
              </a:rPr>
              <a:t> </a:t>
            </a:r>
            <a:r>
              <a:rPr lang="en-CA" sz="2000" dirty="0"/>
              <a:t>processors based on the </a:t>
            </a:r>
            <a:r>
              <a:rPr lang="en-CA" sz="2000" i="1" dirty="0">
                <a:solidFill>
                  <a:srgbClr val="C00000"/>
                </a:solidFill>
              </a:rPr>
              <a:t>Harvard architecture</a:t>
            </a:r>
            <a:r>
              <a:rPr lang="en-CA" sz="2000" dirty="0"/>
              <a:t> e.g. </a:t>
            </a:r>
            <a:r>
              <a:rPr lang="en-CA" sz="2000" dirty="0">
                <a:solidFill>
                  <a:srgbClr val="0000FF"/>
                </a:solidFill>
              </a:rPr>
              <a:t>ARM, NIOS</a:t>
            </a:r>
            <a:r>
              <a:rPr lang="en-CA" sz="2000" dirty="0"/>
              <a:t>, utilise separate Data and Instruction </a:t>
            </a:r>
            <a:r>
              <a:rPr lang="en-CA" sz="2000" dirty="0" smtClean="0"/>
              <a:t>caches</a:t>
            </a:r>
          </a:p>
          <a:p>
            <a:endParaRPr lang="en-CA" sz="2000" dirty="0"/>
          </a:p>
          <a:p>
            <a:r>
              <a:rPr lang="en-CA" sz="2000" dirty="0" smtClean="0"/>
              <a:t>Some CPUs however may elect to use a </a:t>
            </a:r>
            <a:r>
              <a:rPr lang="en-CA" sz="2000" b="1" i="1" u="sng" dirty="0" smtClean="0">
                <a:solidFill>
                  <a:srgbClr val="0000FF"/>
                </a:solidFill>
              </a:rPr>
              <a:t>unified</a:t>
            </a:r>
            <a:r>
              <a:rPr lang="en-CA" sz="2000" dirty="0" smtClean="0">
                <a:solidFill>
                  <a:srgbClr val="0000FF"/>
                </a:solidFill>
              </a:rPr>
              <a:t> </a:t>
            </a:r>
            <a:r>
              <a:rPr lang="en-CA" sz="2000" dirty="0" smtClean="0"/>
              <a:t>cache where </a:t>
            </a:r>
            <a:r>
              <a:rPr lang="en-CA" sz="2000" dirty="0" smtClean="0">
                <a:solidFill>
                  <a:srgbClr val="C00000"/>
                </a:solidFill>
              </a:rPr>
              <a:t>instructions</a:t>
            </a:r>
            <a:r>
              <a:rPr lang="en-CA" sz="2000" dirty="0" smtClean="0"/>
              <a:t> and </a:t>
            </a:r>
            <a:r>
              <a:rPr lang="en-CA" sz="2000" dirty="0" smtClean="0">
                <a:solidFill>
                  <a:srgbClr val="C00000"/>
                </a:solidFill>
              </a:rPr>
              <a:t>data</a:t>
            </a:r>
            <a:r>
              <a:rPr lang="en-CA" sz="2000" dirty="0"/>
              <a:t> </a:t>
            </a:r>
            <a:r>
              <a:rPr lang="en-CA" sz="2000" dirty="0" smtClean="0"/>
              <a:t>compete for space inside one single cache. </a:t>
            </a:r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7126" y="341442"/>
            <a:ext cx="8707064" cy="5719764"/>
          </a:xfrm>
        </p:spPr>
        <p:txBody>
          <a:bodyPr>
            <a:noAutofit/>
          </a:bodyPr>
          <a:lstStyle/>
          <a:p>
            <a:r>
              <a:rPr lang="en-CA" sz="1800" dirty="0" smtClean="0"/>
              <a:t>Intel i7, has </a:t>
            </a:r>
            <a:r>
              <a:rPr lang="en-CA" sz="1800" i="1" dirty="0" smtClean="0">
                <a:solidFill>
                  <a:srgbClr val="0000FF"/>
                </a:solidFill>
              </a:rPr>
              <a:t>separate</a:t>
            </a:r>
            <a:r>
              <a:rPr lang="en-CA" sz="1800" dirty="0" smtClean="0"/>
              <a:t> </a:t>
            </a:r>
            <a:r>
              <a:rPr lang="en-CA" sz="1800" dirty="0" smtClean="0">
                <a:solidFill>
                  <a:srgbClr val="C00000"/>
                </a:solidFill>
              </a:rPr>
              <a:t>level 1</a:t>
            </a:r>
            <a:r>
              <a:rPr lang="en-CA" sz="1800" dirty="0" smtClean="0"/>
              <a:t> Instruction/Data caches. </a:t>
            </a:r>
            <a:r>
              <a:rPr lang="en-CA" sz="1800" dirty="0" smtClean="0">
                <a:solidFill>
                  <a:srgbClr val="C00000"/>
                </a:solidFill>
              </a:rPr>
              <a:t>Level 2 </a:t>
            </a:r>
            <a:r>
              <a:rPr lang="en-CA" sz="1800" dirty="0" smtClean="0"/>
              <a:t>and</a:t>
            </a:r>
            <a:r>
              <a:rPr lang="en-CA" sz="1800" dirty="0" smtClean="0">
                <a:solidFill>
                  <a:srgbClr val="C00000"/>
                </a:solidFill>
              </a:rPr>
              <a:t> 3 </a:t>
            </a:r>
            <a:r>
              <a:rPr lang="en-CA" sz="1800" dirty="0" smtClean="0"/>
              <a:t>caches are </a:t>
            </a:r>
            <a:r>
              <a:rPr lang="en-CA" sz="1800" i="1" dirty="0" smtClean="0">
                <a:solidFill>
                  <a:srgbClr val="0000FF"/>
                </a:solidFill>
              </a:rPr>
              <a:t>unified</a:t>
            </a:r>
            <a:r>
              <a:rPr lang="en-US" sz="1800" dirty="0" smtClean="0"/>
              <a:t>.</a:t>
            </a:r>
          </a:p>
          <a:p>
            <a:r>
              <a:rPr lang="en-US" sz="1800" b="1" dirty="0" smtClean="0"/>
              <a:t>Note</a:t>
            </a:r>
            <a:r>
              <a:rPr lang="en-US" sz="1800" dirty="0" smtClean="0"/>
              <a:t> the speed difference between the 3 levels of cache: Between</a:t>
            </a:r>
            <a:r>
              <a:rPr lang="en-US" sz="1800" dirty="0" smtClean="0">
                <a:solidFill>
                  <a:srgbClr val="C00000"/>
                </a:solidFill>
              </a:rPr>
              <a:t> 4</a:t>
            </a:r>
            <a:r>
              <a:rPr lang="en-US" sz="1800" dirty="0" smtClean="0"/>
              <a:t> and </a:t>
            </a:r>
            <a:r>
              <a:rPr lang="en-US" sz="1800" dirty="0" smtClean="0">
                <a:solidFill>
                  <a:srgbClr val="C00000"/>
                </a:solidFill>
              </a:rPr>
              <a:t>40</a:t>
            </a:r>
            <a:r>
              <a:rPr lang="en-US" sz="1800" dirty="0" smtClean="0"/>
              <a:t> clocks.</a:t>
            </a:r>
          </a:p>
          <a:p>
            <a:r>
              <a:rPr lang="en-US" sz="1800" dirty="0" smtClean="0"/>
              <a:t>The difference in </a:t>
            </a:r>
            <a:r>
              <a:rPr lang="en-US" sz="1800" b="1" dirty="0" smtClean="0"/>
              <a:t>speeds</a:t>
            </a:r>
            <a:r>
              <a:rPr lang="en-US" sz="1800" dirty="0" smtClean="0"/>
              <a:t> reflect the fact that </a:t>
            </a:r>
            <a:r>
              <a:rPr lang="en-US" sz="1800" dirty="0" smtClean="0">
                <a:solidFill>
                  <a:srgbClr val="0000FF"/>
                </a:solidFill>
              </a:rPr>
              <a:t>Level 1</a:t>
            </a:r>
            <a:r>
              <a:rPr lang="en-US" sz="1800" dirty="0" smtClean="0"/>
              <a:t> caches are usually based on physically large Sram cells (faster </a:t>
            </a:r>
            <a:r>
              <a:rPr lang="en-US" sz="1800" dirty="0" smtClean="0"/>
              <a:t>read), </a:t>
            </a:r>
            <a:r>
              <a:rPr lang="en-US" sz="1800" dirty="0" smtClean="0">
                <a:solidFill>
                  <a:srgbClr val="0000FF"/>
                </a:solidFill>
              </a:rPr>
              <a:t>Level 2</a:t>
            </a:r>
            <a:r>
              <a:rPr lang="en-US" sz="1800" dirty="0" smtClean="0"/>
              <a:t> </a:t>
            </a:r>
            <a:r>
              <a:rPr lang="en-US" sz="1800" dirty="0" smtClean="0"/>
              <a:t>use </a:t>
            </a:r>
            <a:r>
              <a:rPr lang="en-US" sz="1800" dirty="0" smtClean="0"/>
              <a:t>smaller </a:t>
            </a:r>
            <a:r>
              <a:rPr lang="en-US" sz="1800" dirty="0" smtClean="0"/>
              <a:t>cells </a:t>
            </a:r>
            <a:r>
              <a:rPr lang="en-US" sz="1800" dirty="0" smtClean="0"/>
              <a:t>(optimised for density) and </a:t>
            </a:r>
            <a:r>
              <a:rPr lang="en-US" sz="1800" dirty="0" smtClean="0">
                <a:solidFill>
                  <a:srgbClr val="0000FF"/>
                </a:solidFill>
              </a:rPr>
              <a:t>Level 3</a:t>
            </a:r>
            <a:r>
              <a:rPr lang="en-US" sz="1800" dirty="0" smtClean="0"/>
              <a:t> may use </a:t>
            </a:r>
            <a:r>
              <a:rPr lang="en-US" sz="1800" dirty="0"/>
              <a:t>S</a:t>
            </a:r>
            <a:r>
              <a:rPr lang="en-US" sz="1800" dirty="0" smtClean="0"/>
              <a:t>ram or Dram </a:t>
            </a:r>
            <a:r>
              <a:rPr lang="en-US" sz="1800" dirty="0" smtClean="0"/>
              <a:t>(optimised for extreme density/lower speed).</a:t>
            </a:r>
          </a:p>
          <a:p>
            <a:r>
              <a:rPr lang="en-US" sz="1800" dirty="0" smtClean="0"/>
              <a:t>Main memory (Dram) accesses are even slower than those, perhaps </a:t>
            </a:r>
            <a:r>
              <a:rPr lang="en-US" sz="1800" dirty="0" smtClean="0">
                <a:solidFill>
                  <a:srgbClr val="0000FF"/>
                </a:solidFill>
              </a:rPr>
              <a:t>100’s of clocks</a:t>
            </a:r>
            <a:r>
              <a:rPr lang="en-US" sz="1800" dirty="0" smtClean="0"/>
              <a:t> to access one dram location using a CPU running at GHz+ processor speeds.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14221" y="2616200"/>
            <a:ext cx="6477180" cy="3987788"/>
            <a:chOff x="888820" y="2383268"/>
            <a:chExt cx="6765047" cy="4339265"/>
          </a:xfrm>
        </p:grpSpPr>
        <p:pic>
          <p:nvPicPr>
            <p:cNvPr id="4098" name="Picture 2" descr="Image result for I7 separate or unified cache"/>
            <p:cNvPicPr>
              <a:picLocks noChangeAspect="1" noChangeArrowheads="1"/>
            </p:cNvPicPr>
            <p:nvPr/>
          </p:nvPicPr>
          <p:blipFill>
            <a:blip r:embed="rId2" cstate="print"/>
            <a:srcRect t="4432"/>
            <a:stretch>
              <a:fillRect/>
            </a:stretch>
          </p:blipFill>
          <p:spPr bwMode="auto">
            <a:xfrm>
              <a:off x="888820" y="2383268"/>
              <a:ext cx="5986113" cy="4287626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>
            <a:xfrm>
              <a:off x="5198533" y="5985933"/>
              <a:ext cx="2455334" cy="736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22333" y="6121400"/>
            <a:ext cx="1847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4D4D4D"/>
                </a:solidFill>
              </a:rPr>
              <a:t>Main memory 100+ cycles</a:t>
            </a:r>
            <a:endParaRPr lang="en-US" sz="1200" b="1" dirty="0">
              <a:solidFill>
                <a:srgbClr val="4D4D4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897148"/>
            <a:ext cx="8229600" cy="5229016"/>
          </a:xfrm>
        </p:spPr>
        <p:txBody>
          <a:bodyPr>
            <a:noAutofit/>
          </a:bodyPr>
          <a:lstStyle/>
          <a:p>
            <a:r>
              <a:rPr lang="en-US" sz="1800" dirty="0" smtClean="0"/>
              <a:t>Special signals are needed to interface a CPU to a cache controller to indicate if the CPU is accessing </a:t>
            </a:r>
            <a:r>
              <a:rPr lang="en-US" sz="1800" dirty="0" smtClean="0">
                <a:solidFill>
                  <a:srgbClr val="0000FF"/>
                </a:solidFill>
              </a:rPr>
              <a:t>program code (instructions) </a:t>
            </a:r>
            <a:r>
              <a:rPr lang="en-US" sz="1800" dirty="0" smtClean="0"/>
              <a:t>or </a:t>
            </a:r>
            <a:r>
              <a:rPr lang="en-US" sz="1800" dirty="0" smtClean="0">
                <a:solidFill>
                  <a:srgbClr val="0000FF"/>
                </a:solidFill>
              </a:rPr>
              <a:t>data</a:t>
            </a:r>
            <a:r>
              <a:rPr lang="en-US" sz="1800" dirty="0" smtClean="0"/>
              <a:t>. This would facilitate the design of separate </a:t>
            </a:r>
            <a:r>
              <a:rPr lang="en-US" sz="1800" dirty="0" smtClean="0">
                <a:solidFill>
                  <a:srgbClr val="C00000"/>
                </a:solidFill>
              </a:rPr>
              <a:t>Instruction</a:t>
            </a:r>
            <a:r>
              <a:rPr lang="en-US" sz="1800" dirty="0" smtClean="0"/>
              <a:t> and </a:t>
            </a:r>
            <a:r>
              <a:rPr lang="en-US" sz="1800" dirty="0" smtClean="0">
                <a:solidFill>
                  <a:srgbClr val="C00000"/>
                </a:solidFill>
              </a:rPr>
              <a:t>Data</a:t>
            </a:r>
            <a:r>
              <a:rPr lang="en-US" sz="1800" dirty="0" smtClean="0"/>
              <a:t> caches</a:t>
            </a:r>
          </a:p>
          <a:p>
            <a:r>
              <a:rPr lang="en-CA" sz="1800" dirty="0" smtClean="0"/>
              <a:t>The </a:t>
            </a:r>
            <a:r>
              <a:rPr lang="en-CA" sz="1800" b="1" dirty="0" smtClean="0"/>
              <a:t>original 68k</a:t>
            </a:r>
            <a:r>
              <a:rPr lang="en-CA" sz="1800" dirty="0" smtClean="0"/>
              <a:t> had these signals called </a:t>
            </a:r>
            <a:r>
              <a:rPr lang="en-CA" sz="1800" b="1" dirty="0" smtClean="0">
                <a:solidFill>
                  <a:srgbClr val="C00000"/>
                </a:solidFill>
              </a:rPr>
              <a:t>FC</a:t>
            </a:r>
            <a:r>
              <a:rPr lang="en-CA" sz="1800" b="1" baseline="-25000" dirty="0" smtClean="0">
                <a:solidFill>
                  <a:srgbClr val="C00000"/>
                </a:solidFill>
              </a:rPr>
              <a:t>2 </a:t>
            </a:r>
            <a:r>
              <a:rPr lang="en-CA" sz="1800" b="1" dirty="0" smtClean="0">
                <a:solidFill>
                  <a:srgbClr val="C00000"/>
                </a:solidFill>
              </a:rPr>
              <a:t>- FC</a:t>
            </a:r>
            <a:r>
              <a:rPr lang="en-CA" sz="1800" b="1" baseline="-25000" dirty="0" smtClean="0">
                <a:solidFill>
                  <a:srgbClr val="C00000"/>
                </a:solidFill>
              </a:rPr>
              <a:t>0</a:t>
            </a:r>
            <a:r>
              <a:rPr lang="en-CA" sz="1800" dirty="0" smtClean="0"/>
              <a:t>, however our </a:t>
            </a:r>
            <a:r>
              <a:rPr lang="en-CA" sz="1800" i="1" dirty="0" smtClean="0"/>
              <a:t>soft core</a:t>
            </a:r>
            <a:r>
              <a:rPr lang="en-CA" sz="1800" dirty="0" smtClean="0"/>
              <a:t> 68k does </a:t>
            </a:r>
            <a:r>
              <a:rPr lang="en-CA" sz="1800" b="1" dirty="0" smtClean="0"/>
              <a:t>not</a:t>
            </a:r>
            <a:r>
              <a:rPr lang="en-CA" sz="1800" dirty="0" smtClean="0"/>
              <a:t> have them, so we will adopt a </a:t>
            </a:r>
            <a:r>
              <a:rPr lang="en-CA" sz="1800" b="1" i="1" dirty="0" smtClean="0">
                <a:solidFill>
                  <a:srgbClr val="0000FF"/>
                </a:solidFill>
              </a:rPr>
              <a:t>unified</a:t>
            </a:r>
            <a:r>
              <a:rPr lang="en-CA" sz="1800" dirty="0" smtClean="0">
                <a:solidFill>
                  <a:srgbClr val="0000FF"/>
                </a:solidFill>
              </a:rPr>
              <a:t> </a:t>
            </a:r>
            <a:r>
              <a:rPr lang="en-CA" sz="1800" dirty="0" smtClean="0"/>
              <a:t>approach for our upcoming assignment.</a:t>
            </a:r>
          </a:p>
          <a:p>
            <a:endParaRPr lang="en-CA" sz="2000" dirty="0" smtClean="0"/>
          </a:p>
          <a:p>
            <a:endParaRPr lang="en-US" sz="2000" dirty="0" smtClean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1136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68k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/>
              <a:t>Cache interface signals</a:t>
            </a:r>
            <a:endParaRPr lang="en-US" sz="2400" b="1" dirty="0"/>
          </a:p>
        </p:txBody>
      </p:sp>
      <p:pic>
        <p:nvPicPr>
          <p:cNvPr id="29708" name="Picture 6"/>
          <p:cNvPicPr>
            <a:picLocks noChangeAspect="1" noChangeArrowheads="1"/>
          </p:cNvPicPr>
          <p:nvPr/>
        </p:nvPicPr>
        <p:blipFill>
          <a:blip r:embed="rId2" cstate="print">
            <a:lum bright="-12000" contrast="40000"/>
          </a:blip>
          <a:srcRect/>
          <a:stretch>
            <a:fillRect/>
          </a:stretch>
        </p:blipFill>
        <p:spPr bwMode="auto">
          <a:xfrm>
            <a:off x="491705" y="2798637"/>
            <a:ext cx="3322346" cy="3950897"/>
          </a:xfrm>
          <a:prstGeom prst="rect">
            <a:avLst/>
          </a:prstGeom>
          <a:noFill/>
        </p:spPr>
      </p:pic>
      <p:pic>
        <p:nvPicPr>
          <p:cNvPr id="29707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7546" y="3225657"/>
            <a:ext cx="4183243" cy="1962509"/>
          </a:xfrm>
          <a:prstGeom prst="rect">
            <a:avLst/>
          </a:prstGeom>
          <a:noFill/>
        </p:spPr>
      </p:pic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76598" y="2658256"/>
            <a:ext cx="6288374" cy="24435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/>
              <a:t>Basic </a:t>
            </a:r>
            <a:r>
              <a:rPr lang="en-US" sz="3600" b="1" dirty="0" smtClean="0">
                <a:solidFill>
                  <a:srgbClr val="0000FF"/>
                </a:solidFill>
              </a:rPr>
              <a:t>Cache</a:t>
            </a:r>
            <a:r>
              <a:rPr lang="en-US" sz="3600" b="1" dirty="0" smtClean="0"/>
              <a:t> Operation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1792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3595</TotalTime>
  <Words>3728</Words>
  <Application>Microsoft Office PowerPoint</Application>
  <PresentationFormat>On-screen Show (4:3)</PresentationFormat>
  <Paragraphs>984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PowerPoint Presentation</vt:lpstr>
      <vt:lpstr>The Need for CPU Caches</vt:lpstr>
      <vt:lpstr>The Need for CPU Caches</vt:lpstr>
      <vt:lpstr>PowerPoint Presentation</vt:lpstr>
      <vt:lpstr>PowerPoint Presentation</vt:lpstr>
      <vt:lpstr>PowerPoint Presentation</vt:lpstr>
      <vt:lpstr>PowerPoint Presentation</vt:lpstr>
      <vt:lpstr>68k Cache interface signals</vt:lpstr>
      <vt:lpstr>PowerPoint Presentation</vt:lpstr>
      <vt:lpstr>Basic Cache Operation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</dc:creator>
  <cp:lastModifiedBy>paul</cp:lastModifiedBy>
  <cp:revision>1396</cp:revision>
  <dcterms:created xsi:type="dcterms:W3CDTF">2017-10-31T15:48:19Z</dcterms:created>
  <dcterms:modified xsi:type="dcterms:W3CDTF">2020-10-19T19:57:02Z</dcterms:modified>
</cp:coreProperties>
</file>