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303" r:id="rId3"/>
    <p:sldId id="304" r:id="rId4"/>
    <p:sldId id="257" r:id="rId5"/>
    <p:sldId id="305" r:id="rId6"/>
    <p:sldId id="320" r:id="rId7"/>
    <p:sldId id="318" r:id="rId8"/>
    <p:sldId id="319" r:id="rId9"/>
    <p:sldId id="321" r:id="rId10"/>
    <p:sldId id="286" r:id="rId11"/>
    <p:sldId id="329" r:id="rId12"/>
    <p:sldId id="316" r:id="rId13"/>
    <p:sldId id="259" r:id="rId14"/>
    <p:sldId id="330" r:id="rId15"/>
    <p:sldId id="317" r:id="rId16"/>
    <p:sldId id="289" r:id="rId17"/>
    <p:sldId id="325" r:id="rId18"/>
    <p:sldId id="306" r:id="rId19"/>
    <p:sldId id="326" r:id="rId20"/>
    <p:sldId id="307" r:id="rId21"/>
    <p:sldId id="291" r:id="rId22"/>
    <p:sldId id="327" r:id="rId23"/>
    <p:sldId id="309" r:id="rId24"/>
    <p:sldId id="308" r:id="rId25"/>
    <p:sldId id="328" r:id="rId26"/>
    <p:sldId id="293" r:id="rId27"/>
    <p:sldId id="310" r:id="rId28"/>
    <p:sldId id="324" r:id="rId29"/>
    <p:sldId id="260" r:id="rId30"/>
    <p:sldId id="296" r:id="rId31"/>
    <p:sldId id="311" r:id="rId32"/>
    <p:sldId id="300" r:id="rId33"/>
    <p:sldId id="297" r:id="rId34"/>
    <p:sldId id="301" r:id="rId35"/>
    <p:sldId id="30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FF"/>
    <a:srgbClr val="0000FF"/>
    <a:srgbClr val="FFFFCC"/>
    <a:srgbClr val="CCFF99"/>
    <a:srgbClr val="FDA1A1"/>
    <a:srgbClr val="CCCCFF"/>
    <a:srgbClr val="FFCCCC"/>
    <a:srgbClr val="FDC72F"/>
    <a:srgbClr val="8000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150" autoAdjust="0"/>
    <p:restoredTop sz="88391" autoAdjust="0"/>
  </p:normalViewPr>
  <p:slideViewPr>
    <p:cSldViewPr snapToGrid="0">
      <p:cViewPr varScale="1">
        <p:scale>
          <a:sx n="113" d="100"/>
          <a:sy n="113" d="100"/>
        </p:scale>
        <p:origin x="-2370"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7FD678-2A8A-456F-A1A2-12AE71E0A294}" type="datetimeFigureOut">
              <a:rPr lang="en-US" smtClean="0"/>
              <a:pPr/>
              <a:t>11/16/2020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F50CBC-F312-41CC-A629-49187B54B925}" type="slidenum">
              <a:rPr lang="en-US" smtClean="0"/>
              <a:pPr/>
              <a:t>‹#›</a:t>
            </a:fld>
            <a:endParaRPr lang="en-US"/>
          </a:p>
        </p:txBody>
      </p:sp>
    </p:spTree>
    <p:extLst>
      <p:ext uri="{BB962C8B-B14F-4D97-AF65-F5344CB8AC3E}">
        <p14:creationId xmlns:p14="http://schemas.microsoft.com/office/powerpoint/2010/main" val="266231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A15371-D3E5-4B89-BC5D-754881C7B047}" type="datetime1">
              <a:rPr lang="en-US" smtClean="0"/>
              <a:pPr/>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79164-5335-4580-91AE-42FE7C1F87D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C3116D-71BC-48C8-8DAA-C04E2D60F085}" type="datetime1">
              <a:rPr lang="en-US" smtClean="0"/>
              <a:pPr/>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79164-5335-4580-91AE-42FE7C1F87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EEAE55-E7EF-4E7B-B45C-6B0CA4DBC346}" type="datetime1">
              <a:rPr lang="en-US" smtClean="0"/>
              <a:pPr/>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79164-5335-4580-91AE-42FE7C1F87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748EFB-AD8C-4A3E-9DC9-219F9D6E2FC4}" type="datetime1">
              <a:rPr lang="en-US" smtClean="0"/>
              <a:pPr/>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79164-5335-4580-91AE-42FE7C1F87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416E4D-0495-4EDD-92E0-C691712292FD}" type="datetime1">
              <a:rPr lang="en-US" smtClean="0"/>
              <a:pPr/>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679164-5335-4580-91AE-42FE7C1F87D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2F2104-26A1-4403-83A1-0DD24A087804}" type="datetime1">
              <a:rPr lang="en-US" smtClean="0"/>
              <a:pPr/>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79164-5335-4580-91AE-42FE7C1F87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4984A7-8C00-42F9-BE00-2AC47F4A89C6}" type="datetime1">
              <a:rPr lang="en-US" smtClean="0"/>
              <a:pPr/>
              <a:t>11/16/2020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679164-5335-4580-91AE-42FE7C1F87D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C337D7-65E5-4952-8F72-5E3A1B33B2D0}" type="datetime1">
              <a:rPr lang="en-US" smtClean="0"/>
              <a:pPr/>
              <a:t>11/16/2020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679164-5335-4580-91AE-42FE7C1F87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7F735A-5D79-44C5-98A3-0A5F40539D99}" type="datetime1">
              <a:rPr lang="en-US" smtClean="0"/>
              <a:pPr/>
              <a:t>11/16/2020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679164-5335-4580-91AE-42FE7C1F87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B81FEB-0826-4A42-A935-B102EB92510B}" type="datetime1">
              <a:rPr lang="en-US" smtClean="0"/>
              <a:pPr/>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79164-5335-4580-91AE-42FE7C1F87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969DEF-2502-400A-9247-16723EAFDE85}" type="datetime1">
              <a:rPr lang="en-US" smtClean="0"/>
              <a:pPr/>
              <a:t>11/16/2020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679164-5335-4580-91AE-42FE7C1F87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7A4357-71D1-4D85-8339-A6EE647062BE}" type="datetime1">
              <a:rPr lang="en-US" smtClean="0"/>
              <a:pPr/>
              <a:t>11/16/2020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679164-5335-4580-91AE-42FE7C1F87D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n.wikipedia.org/wiki/Pseudo-LR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2679164-5335-4580-91AE-42FE7C1F87D3}" type="slidenum">
              <a:rPr lang="en-US" smtClean="0"/>
              <a:pPr/>
              <a:t>1</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7355952" y="2872159"/>
            <a:ext cx="1499290" cy="2264488"/>
          </a:xfrm>
          <a:prstGeom prst="rect">
            <a:avLst/>
          </a:prstGeom>
          <a:noFill/>
          <a:ln w="9525">
            <a:noFill/>
            <a:miter lim="800000"/>
            <a:headEnd/>
            <a:tailEnd/>
          </a:ln>
        </p:spPr>
      </p:pic>
      <p:cxnSp>
        <p:nvCxnSpPr>
          <p:cNvPr id="6" name="Straight Connector 5"/>
          <p:cNvCxnSpPr/>
          <p:nvPr/>
        </p:nvCxnSpPr>
        <p:spPr>
          <a:xfrm>
            <a:off x="269507" y="2714317"/>
            <a:ext cx="82007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113069" y="1174282"/>
            <a:ext cx="0" cy="46778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2"/>
          <p:cNvSpPr txBox="1">
            <a:spLocks noChangeArrowheads="1"/>
          </p:cNvSpPr>
          <p:nvPr/>
        </p:nvSpPr>
        <p:spPr>
          <a:xfrm>
            <a:off x="315913" y="1713289"/>
            <a:ext cx="6781800" cy="1156535"/>
          </a:xfrm>
          <a:prstGeom prst="rect">
            <a:avLst/>
          </a:prstGeom>
        </p:spPr>
        <p:txBody>
          <a:bodyPr vert="horz" lIns="91440" tIns="45720" rIns="91440" bIns="45720" rtlCol="0" anchor="ctr">
            <a:normAutofit/>
          </a:bodyPr>
          <a:lstStyle/>
          <a:p>
            <a:pPr lvl="0" algn="ctr">
              <a:spcBef>
                <a:spcPct val="0"/>
              </a:spcBef>
            </a:pPr>
            <a:r>
              <a:rPr lang="en-US" sz="3600" b="1" dirty="0" smtClean="0">
                <a:solidFill>
                  <a:srgbClr val="800000"/>
                </a:solidFill>
              </a:rPr>
              <a:t>Cache Design</a:t>
            </a:r>
            <a:endParaRPr kumimoji="0" lang="en-CA" altLang="en-US" sz="3600" b="1" i="0" u="none" strike="noStrike" kern="1200" cap="none" spc="0" normalizeH="0" baseline="0" noProof="0" dirty="0" smtClean="0">
              <a:ln>
                <a:noFill/>
              </a:ln>
              <a:solidFill>
                <a:srgbClr val="800000"/>
              </a:solidFill>
              <a:effectLst/>
              <a:uLnTx/>
              <a:uFillTx/>
              <a:latin typeface="+mj-lt"/>
              <a:ea typeface="+mj-ea"/>
              <a:cs typeface="+mj-cs"/>
            </a:endParaRPr>
          </a:p>
        </p:txBody>
      </p:sp>
      <p:sp>
        <p:nvSpPr>
          <p:cNvPr id="16" name="Rectangle 3"/>
          <p:cNvSpPr txBox="1">
            <a:spLocks noChangeArrowheads="1"/>
          </p:cNvSpPr>
          <p:nvPr/>
        </p:nvSpPr>
        <p:spPr bwMode="auto">
          <a:xfrm>
            <a:off x="809625" y="3081404"/>
            <a:ext cx="6467860" cy="3087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lnSpc>
                <a:spcPct val="80000"/>
              </a:lnSpc>
              <a:spcBef>
                <a:spcPct val="20000"/>
              </a:spcBef>
              <a:spcAft>
                <a:spcPct val="0"/>
              </a:spcAft>
              <a:buClr>
                <a:srgbClr val="7C1302"/>
              </a:buClr>
              <a:buSzPct val="70000"/>
            </a:pPr>
            <a:r>
              <a:rPr lang="en-GB" altLang="en-US" b="1" kern="0" dirty="0" smtClean="0">
                <a:solidFill>
                  <a:srgbClr val="000000"/>
                </a:solidFill>
              </a:rPr>
              <a:t>Part 2 </a:t>
            </a:r>
            <a:r>
              <a:rPr lang="en-GB" altLang="en-US" b="1" kern="0" dirty="0">
                <a:solidFill>
                  <a:srgbClr val="000000"/>
                </a:solidFill>
              </a:rPr>
              <a:t>of 2</a:t>
            </a:r>
            <a:endParaRPr lang="en-CA" altLang="en-US" kern="0" dirty="0">
              <a:solidFill>
                <a:srgbClr val="000000"/>
              </a:solidFill>
            </a:endParaRPr>
          </a:p>
          <a:p>
            <a:pPr lvl="0" fontAlgn="base">
              <a:lnSpc>
                <a:spcPct val="80000"/>
              </a:lnSpc>
              <a:spcBef>
                <a:spcPct val="20000"/>
              </a:spcBef>
              <a:spcAft>
                <a:spcPct val="0"/>
              </a:spcAft>
              <a:buClr>
                <a:srgbClr val="7C1302"/>
              </a:buClr>
              <a:buSzPct val="70000"/>
              <a:buFont typeface="Wingdings" pitchFamily="2" charset="2"/>
              <a:buChar char="l"/>
              <a:defRPr/>
            </a:pPr>
            <a:r>
              <a:rPr lang="en-CA" altLang="en-US" kern="0" dirty="0">
                <a:solidFill>
                  <a:srgbClr val="000000"/>
                </a:solidFill>
              </a:rPr>
              <a:t>   Line </a:t>
            </a:r>
            <a:r>
              <a:rPr lang="en-CA" altLang="en-US" kern="0" dirty="0">
                <a:solidFill>
                  <a:srgbClr val="0000FF"/>
                </a:solidFill>
              </a:rPr>
              <a:t>Replacement</a:t>
            </a:r>
            <a:r>
              <a:rPr lang="en-CA" altLang="en-US" kern="0" dirty="0">
                <a:solidFill>
                  <a:srgbClr val="000000"/>
                </a:solidFill>
              </a:rPr>
              <a:t> Policy</a:t>
            </a:r>
          </a:p>
          <a:p>
            <a:pPr lvl="0" fontAlgn="base">
              <a:lnSpc>
                <a:spcPct val="80000"/>
              </a:lnSpc>
              <a:spcBef>
                <a:spcPct val="20000"/>
              </a:spcBef>
              <a:spcAft>
                <a:spcPct val="0"/>
              </a:spcAft>
              <a:buClr>
                <a:srgbClr val="7C1302"/>
              </a:buClr>
              <a:buSzPct val="70000"/>
              <a:buFont typeface="Wingdings" pitchFamily="2" charset="2"/>
              <a:buChar char="l"/>
              <a:defRPr/>
            </a:pPr>
            <a:r>
              <a:rPr lang="en-CA" altLang="en-US" kern="0" dirty="0">
                <a:solidFill>
                  <a:srgbClr val="000000"/>
                </a:solidFill>
              </a:rPr>
              <a:t>   </a:t>
            </a:r>
            <a:r>
              <a:rPr lang="en-CA" altLang="en-US" kern="0" dirty="0">
                <a:solidFill>
                  <a:srgbClr val="0000FF"/>
                </a:solidFill>
              </a:rPr>
              <a:t>Write</a:t>
            </a:r>
            <a:r>
              <a:rPr lang="en-CA" altLang="en-US" kern="0" dirty="0">
                <a:solidFill>
                  <a:srgbClr val="000000"/>
                </a:solidFill>
              </a:rPr>
              <a:t> Policy</a:t>
            </a:r>
          </a:p>
          <a:p>
            <a:pPr lvl="0" fontAlgn="base">
              <a:lnSpc>
                <a:spcPct val="80000"/>
              </a:lnSpc>
              <a:spcBef>
                <a:spcPct val="20000"/>
              </a:spcBef>
              <a:spcAft>
                <a:spcPct val="0"/>
              </a:spcAft>
              <a:buClr>
                <a:srgbClr val="7C1302"/>
              </a:buClr>
              <a:buSzPct val="70000"/>
              <a:buFont typeface="Wingdings" pitchFamily="2" charset="2"/>
              <a:buChar char="l"/>
              <a:defRPr/>
            </a:pPr>
            <a:r>
              <a:rPr lang="en-CA" altLang="en-US" kern="0" dirty="0">
                <a:solidFill>
                  <a:srgbClr val="000000"/>
                </a:solidFill>
              </a:rPr>
              <a:t>   Impact on Performance</a:t>
            </a:r>
          </a:p>
        </p:txBody>
      </p:sp>
      <p:sp>
        <p:nvSpPr>
          <p:cNvPr id="8" name="Rectangle 7"/>
          <p:cNvSpPr/>
          <p:nvPr/>
        </p:nvSpPr>
        <p:spPr>
          <a:xfrm>
            <a:off x="73025" y="6401064"/>
            <a:ext cx="3265488" cy="338138"/>
          </a:xfrm>
          <a:prstGeom prst="rect">
            <a:avLst/>
          </a:prstGeom>
        </p:spPr>
        <p:txBody>
          <a:bodyPr>
            <a:spAutoFit/>
          </a:bodyPr>
          <a:lstStyle>
            <a:defPPr>
              <a:defRPr lang="en-CA"/>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z="800" b="1" dirty="0" smtClean="0">
                <a:solidFill>
                  <a:srgbClr val="000000"/>
                </a:solidFill>
                <a:latin typeface="Calibri" pitchFamily="34" charset="0"/>
                <a:ea typeface="Calibri" panose="020F0502020204030204" pitchFamily="34" charset="0"/>
                <a:cs typeface="Calibri" pitchFamily="34" charset="0"/>
              </a:rPr>
              <a:t>©Paul Davies. </a:t>
            </a:r>
            <a:r>
              <a:rPr lang="en-US" sz="800" b="1" dirty="0">
                <a:solidFill>
                  <a:srgbClr val="000000"/>
                </a:solidFill>
                <a:latin typeface="Calibri" pitchFamily="34" charset="0"/>
                <a:ea typeface="Calibri" panose="020F0502020204030204" pitchFamily="34" charset="0"/>
                <a:cs typeface="Calibri" pitchFamily="34" charset="0"/>
              </a:rPr>
              <a:t>Not to be copied, used, or revised without explicit written permission from the copyright owner.</a:t>
            </a:r>
            <a:endParaRPr lang="en-US" sz="1050" dirty="0">
              <a:solidFill>
                <a:srgbClr val="000000"/>
              </a:solidFill>
              <a:latin typeface="Calibri" pitchFamily="34" charset="0"/>
              <a:ea typeface="Calibri" panose="020F0502020204030204" pitchFamily="34" charset="0"/>
              <a:cs typeface="Calibri" pitchFamily="34" charset="0"/>
            </a:endParaRPr>
          </a:p>
        </p:txBody>
      </p:sp>
      <p:sp>
        <p:nvSpPr>
          <p:cNvPr id="11" name="Rectangle 10"/>
          <p:cNvSpPr/>
          <p:nvPr/>
        </p:nvSpPr>
        <p:spPr>
          <a:xfrm>
            <a:off x="5805488" y="6485202"/>
            <a:ext cx="3265487" cy="215900"/>
          </a:xfrm>
          <a:prstGeom prst="rect">
            <a:avLst/>
          </a:prstGeom>
        </p:spPr>
        <p:txBody>
          <a:bodyPr>
            <a:spAutoFit/>
          </a:bodyPr>
          <a:lstStyle>
            <a:defPPr>
              <a:defRPr lang="en-CA"/>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z="800" b="1" dirty="0" smtClean="0">
                <a:solidFill>
                  <a:srgbClr val="000000"/>
                </a:solidFill>
                <a:latin typeface="Calibri" pitchFamily="34" charset="0"/>
                <a:ea typeface="Calibri" panose="020F0502020204030204" pitchFamily="34" charset="0"/>
                <a:cs typeface="Calibri" pitchFamily="34" charset="0"/>
              </a:rPr>
              <a:t>This lecture may contain animations and is best viewed as a slide show</a:t>
            </a:r>
            <a:endParaRPr lang="en-US" sz="1050" dirty="0">
              <a:solidFill>
                <a:srgbClr val="000000"/>
              </a:solidFill>
              <a:latin typeface="Calibri" pitchFamily="34" charset="0"/>
              <a:ea typeface="Calibri" panose="020F0502020204030204" pitchFamily="34" charset="0"/>
              <a:cs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84879" y="245533"/>
            <a:ext cx="8746179" cy="1269999"/>
          </a:xfrm>
        </p:spPr>
        <p:txBody>
          <a:bodyPr>
            <a:noAutofit/>
          </a:bodyPr>
          <a:lstStyle/>
          <a:p>
            <a:r>
              <a:rPr lang="en-CA" sz="1700" dirty="0" smtClean="0"/>
              <a:t>Here, the individual line age bits used with true LRU are replaced by  shared </a:t>
            </a:r>
            <a:r>
              <a:rPr lang="en-CA" sz="1700" dirty="0" smtClean="0">
                <a:solidFill>
                  <a:srgbClr val="0000FF"/>
                </a:solidFill>
              </a:rPr>
              <a:t>LRU </a:t>
            </a:r>
            <a:r>
              <a:rPr lang="en-CA" sz="1700" dirty="0" smtClean="0"/>
              <a:t>bits which record a state identifying the line </a:t>
            </a:r>
            <a:r>
              <a:rPr lang="en-CA" sz="1700" i="1" dirty="0" smtClean="0"/>
              <a:t>least recently used</a:t>
            </a:r>
            <a:r>
              <a:rPr lang="en-CA" sz="1700" dirty="0" smtClean="0"/>
              <a:t>. This gives a cheaper </a:t>
            </a:r>
            <a:r>
              <a:rPr lang="en-CA" sz="1700" dirty="0"/>
              <a:t>and simpler </a:t>
            </a:r>
            <a:r>
              <a:rPr lang="en-CA" sz="1700" dirty="0" smtClean="0"/>
              <a:t>implementation which is almost </a:t>
            </a:r>
            <a:r>
              <a:rPr lang="en-CA" sz="1700" dirty="0"/>
              <a:t>as good </a:t>
            </a:r>
            <a:r>
              <a:rPr lang="en-CA" sz="1700" dirty="0" smtClean="0"/>
              <a:t>and is </a:t>
            </a:r>
            <a:r>
              <a:rPr lang="en-CA" sz="1700" dirty="0" smtClean="0">
                <a:solidFill>
                  <a:srgbClr val="C00000"/>
                </a:solidFill>
              </a:rPr>
              <a:t>used </a:t>
            </a:r>
            <a:r>
              <a:rPr lang="en-CA" sz="1700" dirty="0">
                <a:solidFill>
                  <a:srgbClr val="C00000"/>
                </a:solidFill>
              </a:rPr>
              <a:t>in many real cache </a:t>
            </a:r>
            <a:r>
              <a:rPr lang="en-CA" sz="1700" dirty="0" smtClean="0">
                <a:solidFill>
                  <a:srgbClr val="C00000"/>
                </a:solidFill>
              </a:rPr>
              <a:t>controllers</a:t>
            </a:r>
            <a:r>
              <a:rPr lang="en-CA" sz="1700" dirty="0" smtClean="0"/>
              <a:t>. </a:t>
            </a:r>
          </a:p>
          <a:p>
            <a:r>
              <a:rPr lang="en-CA" sz="1700" dirty="0" smtClean="0"/>
              <a:t>For an </a:t>
            </a:r>
            <a:r>
              <a:rPr lang="en-CA" sz="1700" b="1" dirty="0" smtClean="0">
                <a:solidFill>
                  <a:srgbClr val="0000FF"/>
                </a:solidFill>
              </a:rPr>
              <a:t>N-way</a:t>
            </a:r>
            <a:r>
              <a:rPr lang="en-CA" sz="1700" b="1" dirty="0" smtClean="0"/>
              <a:t> </a:t>
            </a:r>
            <a:r>
              <a:rPr lang="en-CA" sz="1700" dirty="0" smtClean="0"/>
              <a:t>set associative design, </a:t>
            </a:r>
            <a:r>
              <a:rPr lang="en-CA" sz="1700" b="1" dirty="0" smtClean="0">
                <a:solidFill>
                  <a:srgbClr val="0000FF"/>
                </a:solidFill>
              </a:rPr>
              <a:t>N-1</a:t>
            </a:r>
            <a:r>
              <a:rPr lang="en-CA" sz="1700" dirty="0" smtClean="0"/>
              <a:t> state bits are required (e.g. 2 way requires 1 LRU bit)</a:t>
            </a:r>
          </a:p>
        </p:txBody>
      </p:sp>
      <p:sp>
        <p:nvSpPr>
          <p:cNvPr id="410" name="Slide Number Placeholder 409"/>
          <p:cNvSpPr>
            <a:spLocks noGrp="1"/>
          </p:cNvSpPr>
          <p:nvPr>
            <p:ph type="sldNum" sz="quarter" idx="12"/>
          </p:nvPr>
        </p:nvSpPr>
        <p:spPr>
          <a:xfrm>
            <a:off x="6786026" y="6398718"/>
            <a:ext cx="2133600" cy="365125"/>
          </a:xfrm>
        </p:spPr>
        <p:txBody>
          <a:bodyPr/>
          <a:lstStyle/>
          <a:p>
            <a:fld id="{82679164-5335-4580-91AE-42FE7C1F87D3}" type="slidenum">
              <a:rPr lang="en-US" smtClean="0"/>
              <a:pPr/>
              <a:t>10</a:t>
            </a:fld>
            <a:endParaRPr lang="en-US" dirty="0"/>
          </a:p>
        </p:txBody>
      </p:sp>
      <p:grpSp>
        <p:nvGrpSpPr>
          <p:cNvPr id="424" name="Group 423"/>
          <p:cNvGrpSpPr/>
          <p:nvPr/>
        </p:nvGrpSpPr>
        <p:grpSpPr>
          <a:xfrm>
            <a:off x="474076" y="1842792"/>
            <a:ext cx="8040196" cy="4834818"/>
            <a:chOff x="474076" y="1822518"/>
            <a:chExt cx="8169706" cy="5005002"/>
          </a:xfrm>
        </p:grpSpPr>
        <p:cxnSp>
          <p:nvCxnSpPr>
            <p:cNvPr id="413" name="Straight Connector 412"/>
            <p:cNvCxnSpPr/>
            <p:nvPr/>
          </p:nvCxnSpPr>
          <p:spPr>
            <a:xfrm>
              <a:off x="3925728" y="3323119"/>
              <a:ext cx="0" cy="2091366"/>
            </a:xfrm>
            <a:prstGeom prst="line">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414" name="Straight Connector 413"/>
            <p:cNvCxnSpPr/>
            <p:nvPr/>
          </p:nvCxnSpPr>
          <p:spPr>
            <a:xfrm>
              <a:off x="5462208" y="3311625"/>
              <a:ext cx="0" cy="2091366"/>
            </a:xfrm>
            <a:prstGeom prst="line">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p:nvPr/>
          </p:nvCxnSpPr>
          <p:spPr>
            <a:xfrm>
              <a:off x="7015388" y="3317383"/>
              <a:ext cx="0" cy="2091366"/>
            </a:xfrm>
            <a:prstGeom prst="line">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p:nvPr/>
          </p:nvCxnSpPr>
          <p:spPr>
            <a:xfrm>
              <a:off x="2373942" y="3317361"/>
              <a:ext cx="0" cy="2091366"/>
            </a:xfrm>
            <a:prstGeom prst="line">
              <a:avLst/>
            </a:prstGeom>
            <a:ln>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sp>
          <p:nvSpPr>
            <p:cNvPr id="417" name="TextBox 416"/>
            <p:cNvSpPr txBox="1"/>
            <p:nvPr/>
          </p:nvSpPr>
          <p:spPr>
            <a:xfrm>
              <a:off x="2158883" y="5369103"/>
              <a:ext cx="437940" cy="246221"/>
            </a:xfrm>
            <a:prstGeom prst="rect">
              <a:avLst/>
            </a:prstGeom>
            <a:noFill/>
          </p:spPr>
          <p:txBody>
            <a:bodyPr wrap="none" rtlCol="0">
              <a:spAutoFit/>
            </a:bodyPr>
            <a:lstStyle/>
            <a:p>
              <a:r>
                <a:rPr lang="en-US" sz="1000" b="1" dirty="0" smtClean="0">
                  <a:solidFill>
                    <a:srgbClr val="C00000"/>
                  </a:solidFill>
                </a:rPr>
                <a:t>V [0]</a:t>
              </a:r>
              <a:endParaRPr lang="en-US" sz="1000" b="1" dirty="0">
                <a:solidFill>
                  <a:srgbClr val="C00000"/>
                </a:solidFill>
              </a:endParaRPr>
            </a:p>
          </p:txBody>
        </p:sp>
        <p:sp>
          <p:nvSpPr>
            <p:cNvPr id="418" name="TextBox 417"/>
            <p:cNvSpPr txBox="1"/>
            <p:nvPr/>
          </p:nvSpPr>
          <p:spPr>
            <a:xfrm>
              <a:off x="3724581" y="5359003"/>
              <a:ext cx="437940" cy="246221"/>
            </a:xfrm>
            <a:prstGeom prst="rect">
              <a:avLst/>
            </a:prstGeom>
            <a:noFill/>
          </p:spPr>
          <p:txBody>
            <a:bodyPr wrap="none" rtlCol="0">
              <a:spAutoFit/>
            </a:bodyPr>
            <a:lstStyle/>
            <a:p>
              <a:r>
                <a:rPr lang="en-US" sz="1000" b="1" dirty="0" smtClean="0">
                  <a:solidFill>
                    <a:srgbClr val="C00000"/>
                  </a:solidFill>
                </a:rPr>
                <a:t>V [1]</a:t>
              </a:r>
              <a:endParaRPr lang="en-US" sz="1000" b="1" dirty="0">
                <a:solidFill>
                  <a:srgbClr val="C00000"/>
                </a:solidFill>
              </a:endParaRPr>
            </a:p>
          </p:txBody>
        </p:sp>
        <p:sp>
          <p:nvSpPr>
            <p:cNvPr id="419" name="TextBox 418"/>
            <p:cNvSpPr txBox="1"/>
            <p:nvPr/>
          </p:nvSpPr>
          <p:spPr>
            <a:xfrm>
              <a:off x="5243257" y="5361421"/>
              <a:ext cx="437940" cy="246221"/>
            </a:xfrm>
            <a:prstGeom prst="rect">
              <a:avLst/>
            </a:prstGeom>
            <a:noFill/>
          </p:spPr>
          <p:txBody>
            <a:bodyPr wrap="none" rtlCol="0">
              <a:spAutoFit/>
            </a:bodyPr>
            <a:lstStyle/>
            <a:p>
              <a:r>
                <a:rPr lang="en-US" sz="1000" b="1" dirty="0" smtClean="0">
                  <a:solidFill>
                    <a:srgbClr val="C00000"/>
                  </a:solidFill>
                </a:rPr>
                <a:t>V [2]</a:t>
              </a:r>
              <a:endParaRPr lang="en-US" sz="1000" b="1" dirty="0">
                <a:solidFill>
                  <a:srgbClr val="C00000"/>
                </a:solidFill>
              </a:endParaRPr>
            </a:p>
          </p:txBody>
        </p:sp>
        <p:sp>
          <p:nvSpPr>
            <p:cNvPr id="420" name="TextBox 419"/>
            <p:cNvSpPr txBox="1"/>
            <p:nvPr/>
          </p:nvSpPr>
          <p:spPr>
            <a:xfrm>
              <a:off x="6817618" y="5369125"/>
              <a:ext cx="437940" cy="246221"/>
            </a:xfrm>
            <a:prstGeom prst="rect">
              <a:avLst/>
            </a:prstGeom>
            <a:noFill/>
          </p:spPr>
          <p:txBody>
            <a:bodyPr wrap="none" rtlCol="0">
              <a:spAutoFit/>
            </a:bodyPr>
            <a:lstStyle/>
            <a:p>
              <a:r>
                <a:rPr lang="en-US" sz="1000" b="1" dirty="0" smtClean="0">
                  <a:solidFill>
                    <a:srgbClr val="C00000"/>
                  </a:solidFill>
                </a:rPr>
                <a:t>V [3]</a:t>
              </a:r>
              <a:endParaRPr lang="en-US" sz="1000" b="1" dirty="0">
                <a:solidFill>
                  <a:srgbClr val="C00000"/>
                </a:solidFill>
              </a:endParaRPr>
            </a:p>
          </p:txBody>
        </p:sp>
        <p:grpSp>
          <p:nvGrpSpPr>
            <p:cNvPr id="6" name="Group 427"/>
            <p:cNvGrpSpPr/>
            <p:nvPr/>
          </p:nvGrpSpPr>
          <p:grpSpPr>
            <a:xfrm flipH="1">
              <a:off x="6584318" y="5893685"/>
              <a:ext cx="1294010" cy="246332"/>
              <a:chOff x="3724362" y="5926667"/>
              <a:chExt cx="1167265" cy="304115"/>
            </a:xfrm>
          </p:grpSpPr>
          <p:cxnSp>
            <p:nvCxnSpPr>
              <p:cNvPr id="367" name="Straight Connector 366"/>
              <p:cNvCxnSpPr/>
              <p:nvPr/>
            </p:nvCxnSpPr>
            <p:spPr>
              <a:xfrm>
                <a:off x="4887463" y="5926667"/>
                <a:ext cx="0" cy="30411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8" name="Straight Connector 367"/>
              <p:cNvCxnSpPr/>
              <p:nvPr/>
            </p:nvCxnSpPr>
            <p:spPr>
              <a:xfrm>
                <a:off x="3724362" y="5929334"/>
                <a:ext cx="1167265"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7" name="Group 421"/>
            <p:cNvGrpSpPr/>
            <p:nvPr/>
          </p:nvGrpSpPr>
          <p:grpSpPr>
            <a:xfrm flipH="1">
              <a:off x="6125053" y="5803065"/>
              <a:ext cx="211450" cy="336952"/>
              <a:chOff x="5032176" y="5662390"/>
              <a:chExt cx="225283" cy="415992"/>
            </a:xfrm>
          </p:grpSpPr>
          <p:cxnSp>
            <p:nvCxnSpPr>
              <p:cNvPr id="365" name="Straight Connector 364"/>
              <p:cNvCxnSpPr/>
              <p:nvPr/>
            </p:nvCxnSpPr>
            <p:spPr>
              <a:xfrm>
                <a:off x="5257459" y="5662390"/>
                <a:ext cx="0" cy="415992"/>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6" name="Straight Connector 365"/>
              <p:cNvCxnSpPr/>
              <p:nvPr/>
            </p:nvCxnSpPr>
            <p:spPr>
              <a:xfrm>
                <a:off x="5032176" y="5665057"/>
                <a:ext cx="219210"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8" name="Group 420"/>
            <p:cNvGrpSpPr/>
            <p:nvPr/>
          </p:nvGrpSpPr>
          <p:grpSpPr>
            <a:xfrm>
              <a:off x="4796050" y="5803779"/>
              <a:ext cx="199116" cy="336952"/>
              <a:chOff x="5042414" y="5662390"/>
              <a:chExt cx="219210" cy="415992"/>
            </a:xfrm>
          </p:grpSpPr>
          <p:cxnSp>
            <p:nvCxnSpPr>
              <p:cNvPr id="363" name="Straight Connector 362"/>
              <p:cNvCxnSpPr/>
              <p:nvPr/>
            </p:nvCxnSpPr>
            <p:spPr>
              <a:xfrm>
                <a:off x="5257459" y="5662390"/>
                <a:ext cx="0" cy="415992"/>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64" name="Straight Connector 363"/>
              <p:cNvCxnSpPr/>
              <p:nvPr/>
            </p:nvCxnSpPr>
            <p:spPr>
              <a:xfrm>
                <a:off x="5042414" y="5665057"/>
                <a:ext cx="219210"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a:off x="4516872" y="5894398"/>
              <a:ext cx="0" cy="246332"/>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3"/>
            <p:cNvCxnSpPr/>
            <p:nvPr/>
          </p:nvCxnSpPr>
          <p:spPr>
            <a:xfrm>
              <a:off x="2759916" y="4772184"/>
              <a:ext cx="0" cy="302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4"/>
            <p:cNvSpPr/>
            <p:nvPr/>
          </p:nvSpPr>
          <p:spPr>
            <a:xfrm>
              <a:off x="509332" y="2215593"/>
              <a:ext cx="1738072" cy="219455"/>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5"/>
            <p:cNvSpPr/>
            <p:nvPr/>
          </p:nvSpPr>
          <p:spPr>
            <a:xfrm>
              <a:off x="497147" y="2198802"/>
              <a:ext cx="1738072" cy="219455"/>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6"/>
            <p:cNvCxnSpPr/>
            <p:nvPr/>
          </p:nvCxnSpPr>
          <p:spPr>
            <a:xfrm>
              <a:off x="1889141" y="2198801"/>
              <a:ext cx="0" cy="2194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7"/>
            <p:cNvCxnSpPr/>
            <p:nvPr/>
          </p:nvCxnSpPr>
          <p:spPr>
            <a:xfrm>
              <a:off x="1466158" y="2205659"/>
              <a:ext cx="0" cy="219456"/>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Group 8"/>
            <p:cNvGrpSpPr/>
            <p:nvPr/>
          </p:nvGrpSpPr>
          <p:grpSpPr>
            <a:xfrm>
              <a:off x="474076" y="1974109"/>
              <a:ext cx="1901969" cy="253918"/>
              <a:chOff x="1901378" y="1039048"/>
              <a:chExt cx="1850194" cy="313480"/>
            </a:xfrm>
          </p:grpSpPr>
          <p:sp>
            <p:nvSpPr>
              <p:cNvPr id="360" name="TextBox 9"/>
              <p:cNvSpPr txBox="1"/>
              <p:nvPr/>
            </p:nvSpPr>
            <p:spPr>
              <a:xfrm>
                <a:off x="3218170" y="1039049"/>
                <a:ext cx="533402" cy="253916"/>
              </a:xfrm>
              <a:prstGeom prst="rect">
                <a:avLst/>
              </a:prstGeom>
              <a:noFill/>
            </p:spPr>
            <p:txBody>
              <a:bodyPr wrap="square" rtlCol="0">
                <a:spAutoFit/>
              </a:bodyPr>
              <a:lstStyle/>
              <a:p>
                <a:r>
                  <a:rPr lang="en-US" sz="1050" dirty="0" smtClean="0"/>
                  <a:t> 3 2 1 </a:t>
                </a:r>
                <a:endParaRPr lang="en-US" sz="1050" dirty="0"/>
              </a:p>
            </p:txBody>
          </p:sp>
          <p:sp>
            <p:nvSpPr>
              <p:cNvPr id="361" name="TextBox 10"/>
              <p:cNvSpPr txBox="1"/>
              <p:nvPr/>
            </p:nvSpPr>
            <p:spPr>
              <a:xfrm>
                <a:off x="2804591" y="1039050"/>
                <a:ext cx="643467" cy="313478"/>
              </a:xfrm>
              <a:prstGeom prst="rect">
                <a:avLst/>
              </a:prstGeom>
              <a:noFill/>
            </p:spPr>
            <p:txBody>
              <a:bodyPr wrap="square" rtlCol="0">
                <a:spAutoFit/>
              </a:bodyPr>
              <a:lstStyle/>
              <a:p>
                <a:r>
                  <a:rPr lang="en-US" sz="1050" dirty="0" smtClean="0"/>
                  <a:t>8 . . . 4</a:t>
                </a:r>
                <a:endParaRPr lang="en-US" sz="1050" dirty="0"/>
              </a:p>
            </p:txBody>
          </p:sp>
          <p:sp>
            <p:nvSpPr>
              <p:cNvPr id="362" name="TextBox 11"/>
              <p:cNvSpPr txBox="1"/>
              <p:nvPr/>
            </p:nvSpPr>
            <p:spPr>
              <a:xfrm>
                <a:off x="1901378" y="1039048"/>
                <a:ext cx="1185332" cy="313478"/>
              </a:xfrm>
              <a:prstGeom prst="rect">
                <a:avLst/>
              </a:prstGeom>
              <a:noFill/>
            </p:spPr>
            <p:txBody>
              <a:bodyPr wrap="square" rtlCol="0">
                <a:spAutoFit/>
              </a:bodyPr>
              <a:lstStyle/>
              <a:p>
                <a:r>
                  <a:rPr lang="en-US" sz="1050" dirty="0" smtClean="0"/>
                  <a:t>31 30 . . . . . . 9</a:t>
                </a:r>
                <a:endParaRPr lang="en-US" sz="1050" dirty="0"/>
              </a:p>
            </p:txBody>
          </p:sp>
        </p:grpSp>
        <p:sp>
          <p:nvSpPr>
            <p:cNvPr id="16" name="TextBox 15"/>
            <p:cNvSpPr txBox="1"/>
            <p:nvPr/>
          </p:nvSpPr>
          <p:spPr>
            <a:xfrm>
              <a:off x="573865" y="1822518"/>
              <a:ext cx="1616885" cy="261610"/>
            </a:xfrm>
            <a:prstGeom prst="rect">
              <a:avLst/>
            </a:prstGeom>
            <a:noFill/>
          </p:spPr>
          <p:txBody>
            <a:bodyPr wrap="square" rtlCol="0">
              <a:spAutoFit/>
            </a:bodyPr>
            <a:lstStyle/>
            <a:p>
              <a:r>
                <a:rPr lang="en-US" sz="1100" b="1" dirty="0" smtClean="0"/>
                <a:t>32 Bit  CPU Address Bus</a:t>
              </a:r>
              <a:endParaRPr lang="en-US" sz="1100" b="1" dirty="0"/>
            </a:p>
          </p:txBody>
        </p:sp>
        <p:sp>
          <p:nvSpPr>
            <p:cNvPr id="17" name="TextBox 16"/>
            <p:cNvSpPr txBox="1"/>
            <p:nvPr/>
          </p:nvSpPr>
          <p:spPr>
            <a:xfrm>
              <a:off x="2245777" y="2952020"/>
              <a:ext cx="233263" cy="199438"/>
            </a:xfrm>
            <a:prstGeom prst="rect">
              <a:avLst/>
            </a:prstGeom>
            <a:noFill/>
          </p:spPr>
          <p:txBody>
            <a:bodyPr wrap="none" rtlCol="0">
              <a:spAutoFit/>
            </a:bodyPr>
            <a:lstStyle/>
            <a:p>
              <a:r>
                <a:rPr lang="en-US" sz="1000" dirty="0" smtClean="0"/>
                <a:t>V</a:t>
              </a:r>
              <a:endParaRPr lang="en-US" sz="1000" dirty="0"/>
            </a:p>
          </p:txBody>
        </p:sp>
        <p:sp>
          <p:nvSpPr>
            <p:cNvPr id="18" name="TextBox 17"/>
            <p:cNvSpPr txBox="1"/>
            <p:nvPr/>
          </p:nvSpPr>
          <p:spPr>
            <a:xfrm>
              <a:off x="1824831" y="2189100"/>
              <a:ext cx="431287" cy="186973"/>
            </a:xfrm>
            <a:prstGeom prst="rect">
              <a:avLst/>
            </a:prstGeom>
            <a:noFill/>
          </p:spPr>
          <p:txBody>
            <a:bodyPr wrap="none" rtlCol="0">
              <a:spAutoFit/>
            </a:bodyPr>
            <a:lstStyle/>
            <a:p>
              <a:r>
                <a:rPr lang="en-US" sz="900" dirty="0" smtClean="0"/>
                <a:t>Word </a:t>
              </a:r>
              <a:endParaRPr lang="en-US" sz="900" dirty="0"/>
            </a:p>
          </p:txBody>
        </p:sp>
        <p:sp>
          <p:nvSpPr>
            <p:cNvPr id="19" name="TextBox 18"/>
            <p:cNvSpPr txBox="1"/>
            <p:nvPr/>
          </p:nvSpPr>
          <p:spPr>
            <a:xfrm>
              <a:off x="1756562" y="2977624"/>
              <a:ext cx="471604" cy="1446550"/>
            </a:xfrm>
            <a:prstGeom prst="rect">
              <a:avLst/>
            </a:prstGeom>
            <a:noFill/>
          </p:spPr>
          <p:txBody>
            <a:bodyPr wrap="none" rtlCol="0">
              <a:spAutoFit/>
            </a:bodyPr>
            <a:lstStyle/>
            <a:p>
              <a:pPr algn="ctr"/>
              <a:r>
                <a:rPr lang="en-US" sz="1000" dirty="0" smtClean="0"/>
                <a:t>Index</a:t>
              </a:r>
              <a:endParaRPr lang="en-US" sz="950" dirty="0" smtClean="0"/>
            </a:p>
            <a:p>
              <a:pPr algn="ctr"/>
              <a:r>
                <a:rPr lang="en-US" sz="200" dirty="0" smtClean="0"/>
                <a:t/>
              </a:r>
              <a:br>
                <a:rPr lang="en-US" sz="200" dirty="0" smtClean="0"/>
              </a:br>
              <a:r>
                <a:rPr lang="en-US" sz="950" dirty="0" smtClean="0"/>
                <a:t>0</a:t>
              </a:r>
            </a:p>
            <a:p>
              <a:pPr algn="ctr"/>
              <a:r>
                <a:rPr lang="en-US" sz="950" dirty="0" smtClean="0"/>
                <a:t>1</a:t>
              </a:r>
            </a:p>
            <a:p>
              <a:pPr algn="ctr"/>
              <a:r>
                <a:rPr lang="en-US" sz="950" dirty="0" smtClean="0"/>
                <a:t>2</a:t>
              </a:r>
            </a:p>
            <a:p>
              <a:pPr algn="ctr"/>
              <a:r>
                <a:rPr lang="en-US" sz="950" dirty="0" smtClean="0"/>
                <a:t>. . .</a:t>
              </a:r>
              <a:br>
                <a:rPr lang="en-US" sz="950" dirty="0" smtClean="0"/>
              </a:br>
              <a:r>
                <a:rPr lang="en-US" sz="950" dirty="0" smtClean="0"/>
                <a:t>. . .</a:t>
              </a:r>
              <a:br>
                <a:rPr lang="en-US" sz="950" dirty="0" smtClean="0"/>
              </a:br>
              <a:r>
                <a:rPr lang="en-US" sz="950" dirty="0" smtClean="0"/>
                <a:t>29</a:t>
              </a:r>
              <a:br>
                <a:rPr lang="en-US" sz="950" dirty="0" smtClean="0"/>
              </a:br>
              <a:r>
                <a:rPr lang="en-US" sz="950" dirty="0" smtClean="0"/>
                <a:t>30</a:t>
              </a:r>
              <a:br>
                <a:rPr lang="en-US" sz="950" dirty="0" smtClean="0"/>
              </a:br>
              <a:r>
                <a:rPr lang="en-US" sz="950" dirty="0" smtClean="0"/>
                <a:t>31</a:t>
              </a:r>
              <a:endParaRPr lang="en-US" sz="950" dirty="0"/>
            </a:p>
          </p:txBody>
        </p:sp>
        <p:grpSp>
          <p:nvGrpSpPr>
            <p:cNvPr id="20" name="Group 17"/>
            <p:cNvGrpSpPr/>
            <p:nvPr/>
          </p:nvGrpSpPr>
          <p:grpSpPr>
            <a:xfrm>
              <a:off x="1620775" y="2428060"/>
              <a:ext cx="305737" cy="130882"/>
              <a:chOff x="8111794" y="1272338"/>
              <a:chExt cx="336590" cy="161583"/>
            </a:xfrm>
          </p:grpSpPr>
          <p:sp>
            <p:nvSpPr>
              <p:cNvPr id="358" name="TextBox 18"/>
              <p:cNvSpPr txBox="1"/>
              <p:nvPr/>
            </p:nvSpPr>
            <p:spPr>
              <a:xfrm>
                <a:off x="8240820" y="1272338"/>
                <a:ext cx="207564" cy="161583"/>
              </a:xfrm>
              <a:prstGeom prst="rect">
                <a:avLst/>
              </a:prstGeom>
              <a:noFill/>
            </p:spPr>
            <p:txBody>
              <a:bodyPr wrap="square" lIns="0" tIns="0" rIns="0" bIns="0" rtlCol="0">
                <a:spAutoFit/>
              </a:bodyPr>
              <a:lstStyle/>
              <a:p>
                <a:r>
                  <a:rPr lang="en-US" sz="1050" dirty="0" smtClean="0"/>
                  <a:t> 5</a:t>
                </a:r>
                <a:endParaRPr lang="en-US" sz="1050" dirty="0"/>
              </a:p>
            </p:txBody>
          </p:sp>
          <p:cxnSp>
            <p:nvCxnSpPr>
              <p:cNvPr id="359" name="Straight Connector 19"/>
              <p:cNvCxnSpPr/>
              <p:nvPr/>
            </p:nvCxnSpPr>
            <p:spPr>
              <a:xfrm>
                <a:off x="8111794" y="1349585"/>
                <a:ext cx="134635" cy="69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p:nvCxnSpPr>
          <p:spPr>
            <a:xfrm>
              <a:off x="1015369" y="2431265"/>
              <a:ext cx="0" cy="31819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 name="Group 24"/>
            <p:cNvGrpSpPr/>
            <p:nvPr/>
          </p:nvGrpSpPr>
          <p:grpSpPr>
            <a:xfrm>
              <a:off x="954290" y="2428822"/>
              <a:ext cx="305737" cy="130882"/>
              <a:chOff x="8111794" y="1272338"/>
              <a:chExt cx="336590" cy="161583"/>
            </a:xfrm>
          </p:grpSpPr>
          <p:sp>
            <p:nvSpPr>
              <p:cNvPr id="356" name="TextBox 25"/>
              <p:cNvSpPr txBox="1"/>
              <p:nvPr/>
            </p:nvSpPr>
            <p:spPr>
              <a:xfrm>
                <a:off x="8240820" y="1272338"/>
                <a:ext cx="207564" cy="161583"/>
              </a:xfrm>
              <a:prstGeom prst="rect">
                <a:avLst/>
              </a:prstGeom>
              <a:noFill/>
            </p:spPr>
            <p:txBody>
              <a:bodyPr wrap="square" lIns="0" tIns="0" rIns="0" bIns="0" rtlCol="0">
                <a:spAutoFit/>
              </a:bodyPr>
              <a:lstStyle/>
              <a:p>
                <a:r>
                  <a:rPr lang="en-US" sz="1050" dirty="0" smtClean="0"/>
                  <a:t> 23</a:t>
                </a:r>
                <a:endParaRPr lang="en-US" sz="1050" dirty="0"/>
              </a:p>
            </p:txBody>
          </p:sp>
          <p:cxnSp>
            <p:nvCxnSpPr>
              <p:cNvPr id="357" name="Straight Connector 26"/>
              <p:cNvCxnSpPr/>
              <p:nvPr/>
            </p:nvCxnSpPr>
            <p:spPr>
              <a:xfrm>
                <a:off x="8111794" y="1349585"/>
                <a:ext cx="134635" cy="69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Oval 22"/>
            <p:cNvSpPr/>
            <p:nvPr/>
          </p:nvSpPr>
          <p:spPr>
            <a:xfrm>
              <a:off x="2668195" y="4628298"/>
              <a:ext cx="173251" cy="149950"/>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a:t>
              </a:r>
              <a:endParaRPr lang="en-US" sz="1050" dirty="0">
                <a:solidFill>
                  <a:schemeClr val="tx1"/>
                </a:solidFill>
              </a:endParaRPr>
            </a:p>
          </p:txBody>
        </p:sp>
        <p:pic>
          <p:nvPicPr>
            <p:cNvPr id="24" name="Picture 3"/>
            <p:cNvPicPr>
              <a:picLocks noChangeAspect="1" noChangeArrowheads="1"/>
            </p:cNvPicPr>
            <p:nvPr/>
          </p:nvPicPr>
          <p:blipFill>
            <a:blip r:embed="rId2" cstate="print"/>
            <a:srcRect b="9153"/>
            <a:stretch>
              <a:fillRect/>
            </a:stretch>
          </p:blipFill>
          <p:spPr bwMode="auto">
            <a:xfrm>
              <a:off x="2597185" y="5000457"/>
              <a:ext cx="229568" cy="165762"/>
            </a:xfrm>
            <a:prstGeom prst="rect">
              <a:avLst/>
            </a:prstGeom>
            <a:solidFill>
              <a:schemeClr val="accent4">
                <a:lumMod val="40000"/>
                <a:lumOff val="60000"/>
              </a:schemeClr>
            </a:solidFill>
            <a:ln w="9525">
              <a:noFill/>
              <a:miter lim="800000"/>
              <a:headEnd/>
              <a:tailEnd/>
            </a:ln>
          </p:spPr>
        </p:pic>
        <p:grpSp>
          <p:nvGrpSpPr>
            <p:cNvPr id="25" name="Group 30"/>
            <p:cNvGrpSpPr/>
            <p:nvPr/>
          </p:nvGrpSpPr>
          <p:grpSpPr>
            <a:xfrm flipH="1">
              <a:off x="2369731" y="4881437"/>
              <a:ext cx="333312" cy="123831"/>
              <a:chOff x="2902583" y="4650690"/>
              <a:chExt cx="249431" cy="144908"/>
            </a:xfrm>
          </p:grpSpPr>
          <p:cxnSp>
            <p:nvCxnSpPr>
              <p:cNvPr id="354" name="Straight Connector 31"/>
              <p:cNvCxnSpPr/>
              <p:nvPr/>
            </p:nvCxnSpPr>
            <p:spPr>
              <a:xfrm>
                <a:off x="2902583" y="4650690"/>
                <a:ext cx="0" cy="144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Straight Connector 32"/>
              <p:cNvCxnSpPr/>
              <p:nvPr/>
            </p:nvCxnSpPr>
            <p:spPr>
              <a:xfrm>
                <a:off x="2904938" y="4652337"/>
                <a:ext cx="2470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p:nvCxnSpPr>
          <p:spPr>
            <a:xfrm>
              <a:off x="2712830" y="5166263"/>
              <a:ext cx="0" cy="227135"/>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372180" y="3694478"/>
              <a:ext cx="2950" cy="1186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3" idx="0"/>
            </p:cNvCxnSpPr>
            <p:nvPr/>
          </p:nvCxnSpPr>
          <p:spPr>
            <a:xfrm flipH="1">
              <a:off x="2754820" y="3800669"/>
              <a:ext cx="303" cy="827629"/>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015662" y="5615382"/>
              <a:ext cx="6175538"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72879" y="5421357"/>
              <a:ext cx="335187" cy="199438"/>
            </a:xfrm>
            <a:prstGeom prst="rect">
              <a:avLst/>
            </a:prstGeom>
            <a:noFill/>
          </p:spPr>
          <p:txBody>
            <a:bodyPr wrap="none" rtlCol="0">
              <a:spAutoFit/>
            </a:bodyPr>
            <a:lstStyle/>
            <a:p>
              <a:r>
                <a:rPr lang="en-US" sz="1000" dirty="0" smtClean="0"/>
                <a:t>Tag</a:t>
              </a:r>
              <a:endParaRPr lang="en-US" sz="1000" dirty="0"/>
            </a:p>
          </p:txBody>
        </p:sp>
        <p:sp>
          <p:nvSpPr>
            <p:cNvPr id="31" name="TextBox 30"/>
            <p:cNvSpPr txBox="1"/>
            <p:nvPr/>
          </p:nvSpPr>
          <p:spPr>
            <a:xfrm>
              <a:off x="2563398" y="5358709"/>
              <a:ext cx="472057" cy="199438"/>
            </a:xfrm>
            <a:prstGeom prst="rect">
              <a:avLst/>
            </a:prstGeom>
            <a:noFill/>
          </p:spPr>
          <p:txBody>
            <a:bodyPr wrap="none" rtlCol="0">
              <a:spAutoFit/>
            </a:bodyPr>
            <a:lstStyle/>
            <a:p>
              <a:r>
                <a:rPr lang="en-US" sz="1000" b="1" dirty="0" smtClean="0">
                  <a:solidFill>
                    <a:srgbClr val="C00000"/>
                  </a:solidFill>
                </a:rPr>
                <a:t>Hit [0]</a:t>
              </a:r>
              <a:endParaRPr lang="en-US" sz="1000" b="1" dirty="0">
                <a:solidFill>
                  <a:srgbClr val="C00000"/>
                </a:solidFill>
              </a:endParaRPr>
            </a:p>
          </p:txBody>
        </p:sp>
        <p:grpSp>
          <p:nvGrpSpPr>
            <p:cNvPr id="32" name="Group 51"/>
            <p:cNvGrpSpPr/>
            <p:nvPr/>
          </p:nvGrpSpPr>
          <p:grpSpPr>
            <a:xfrm>
              <a:off x="2471298" y="3166508"/>
              <a:ext cx="397795" cy="1189595"/>
              <a:chOff x="6638306" y="1129008"/>
              <a:chExt cx="552203" cy="1468643"/>
            </a:xfrm>
          </p:grpSpPr>
          <p:sp>
            <p:nvSpPr>
              <p:cNvPr id="341" name="Rectangle 340"/>
              <p:cNvSpPr/>
              <p:nvPr/>
            </p:nvSpPr>
            <p:spPr>
              <a:xfrm>
                <a:off x="6662057" y="1142423"/>
                <a:ext cx="528452"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p:cNvSpPr/>
              <p:nvPr/>
            </p:nvSpPr>
            <p:spPr>
              <a:xfrm>
                <a:off x="6638306" y="1129008"/>
                <a:ext cx="528452" cy="145522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3" name="Straight Connector 342"/>
              <p:cNvCxnSpPr/>
              <p:nvPr/>
            </p:nvCxnSpPr>
            <p:spPr>
              <a:xfrm>
                <a:off x="6640416" y="1129009"/>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44" name="Group 141"/>
              <p:cNvGrpSpPr/>
              <p:nvPr/>
            </p:nvGrpSpPr>
            <p:grpSpPr>
              <a:xfrm>
                <a:off x="6638306" y="1273045"/>
                <a:ext cx="546264" cy="1165926"/>
                <a:chOff x="6497608" y="1273045"/>
                <a:chExt cx="1692208" cy="1165926"/>
              </a:xfrm>
            </p:grpSpPr>
            <p:cxnSp>
              <p:nvCxnSpPr>
                <p:cNvPr id="345" name="Straight Connector 56"/>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Straight Connector 57"/>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Straight Connector 59"/>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3" name="Group 79"/>
            <p:cNvGrpSpPr/>
            <p:nvPr/>
          </p:nvGrpSpPr>
          <p:grpSpPr>
            <a:xfrm>
              <a:off x="2299463" y="3162855"/>
              <a:ext cx="145783" cy="1189595"/>
              <a:chOff x="7974103" y="978587"/>
              <a:chExt cx="160495" cy="1468643"/>
            </a:xfrm>
          </p:grpSpPr>
          <p:sp>
            <p:nvSpPr>
              <p:cNvPr id="328" name="Rectangle 327"/>
              <p:cNvSpPr/>
              <p:nvPr/>
            </p:nvSpPr>
            <p:spPr>
              <a:xfrm>
                <a:off x="8002178" y="992002"/>
                <a:ext cx="132420"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81"/>
              <p:cNvSpPr/>
              <p:nvPr/>
            </p:nvSpPr>
            <p:spPr>
              <a:xfrm>
                <a:off x="7981445" y="978587"/>
                <a:ext cx="135339" cy="1455228"/>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0" name="Straight Connector 329"/>
              <p:cNvCxnSpPr/>
              <p:nvPr/>
            </p:nvCxnSpPr>
            <p:spPr>
              <a:xfrm>
                <a:off x="8116914" y="978588"/>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1" name="Group 163"/>
              <p:cNvGrpSpPr/>
              <p:nvPr/>
            </p:nvGrpSpPr>
            <p:grpSpPr>
              <a:xfrm>
                <a:off x="7974103" y="1122624"/>
                <a:ext cx="142681" cy="1165926"/>
                <a:chOff x="6497608" y="1273045"/>
                <a:chExt cx="1692208" cy="1165926"/>
              </a:xfrm>
            </p:grpSpPr>
            <p:cxnSp>
              <p:nvCxnSpPr>
                <p:cNvPr id="332" name="Straight Connector 331"/>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4" name="TextBox 33"/>
            <p:cNvSpPr txBox="1"/>
            <p:nvPr/>
          </p:nvSpPr>
          <p:spPr>
            <a:xfrm>
              <a:off x="2497446" y="2961849"/>
              <a:ext cx="335187" cy="199438"/>
            </a:xfrm>
            <a:prstGeom prst="rect">
              <a:avLst/>
            </a:prstGeom>
            <a:noFill/>
          </p:spPr>
          <p:txBody>
            <a:bodyPr wrap="none" rtlCol="0">
              <a:spAutoFit/>
            </a:bodyPr>
            <a:lstStyle/>
            <a:p>
              <a:r>
                <a:rPr lang="en-US" sz="1000" dirty="0" smtClean="0"/>
                <a:t>Tag</a:t>
              </a:r>
              <a:endParaRPr lang="en-US" sz="1000" dirty="0"/>
            </a:p>
          </p:txBody>
        </p:sp>
        <p:grpSp>
          <p:nvGrpSpPr>
            <p:cNvPr id="35" name="Group 129"/>
            <p:cNvGrpSpPr/>
            <p:nvPr/>
          </p:nvGrpSpPr>
          <p:grpSpPr>
            <a:xfrm>
              <a:off x="2899339" y="2971916"/>
              <a:ext cx="692668" cy="2922482"/>
              <a:chOff x="4359819" y="2174715"/>
              <a:chExt cx="2753503" cy="3608019"/>
            </a:xfrm>
          </p:grpSpPr>
          <p:cxnSp>
            <p:nvCxnSpPr>
              <p:cNvPr id="305" name="Straight Connector 304"/>
              <p:cNvCxnSpPr/>
              <p:nvPr/>
            </p:nvCxnSpPr>
            <p:spPr>
              <a:xfrm>
                <a:off x="5749245" y="3275215"/>
                <a:ext cx="0" cy="2507519"/>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06" name="Group 65"/>
              <p:cNvGrpSpPr/>
              <p:nvPr/>
            </p:nvGrpSpPr>
            <p:grpSpPr>
              <a:xfrm>
                <a:off x="4359819" y="2423414"/>
                <a:ext cx="2753503" cy="1468648"/>
                <a:chOff x="7888140" y="2850925"/>
                <a:chExt cx="1063682" cy="1468648"/>
              </a:xfrm>
              <a:solidFill>
                <a:schemeClr val="bg2">
                  <a:lumMod val="75000"/>
                </a:schemeClr>
              </a:solidFill>
            </p:grpSpPr>
            <p:sp>
              <p:nvSpPr>
                <p:cNvPr id="315" name="Rectangle 314"/>
                <p:cNvSpPr/>
                <p:nvPr/>
              </p:nvSpPr>
              <p:spPr>
                <a:xfrm>
                  <a:off x="7920847" y="2864345"/>
                  <a:ext cx="1030975"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315"/>
                <p:cNvSpPr/>
                <p:nvPr/>
              </p:nvSpPr>
              <p:spPr>
                <a:xfrm>
                  <a:off x="7891157" y="2850930"/>
                  <a:ext cx="1049196" cy="1455228"/>
                </a:xfrm>
                <a:prstGeom prst="rect">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7" name="Straight Connector 316"/>
                <p:cNvCxnSpPr/>
                <p:nvPr/>
              </p:nvCxnSpPr>
              <p:spPr>
                <a:xfrm>
                  <a:off x="7894046" y="2850925"/>
                  <a:ext cx="0" cy="145626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8" name="Group 159"/>
                <p:cNvGrpSpPr/>
                <p:nvPr/>
              </p:nvGrpSpPr>
              <p:grpSpPr>
                <a:xfrm>
                  <a:off x="7888140" y="2994967"/>
                  <a:ext cx="1058654" cy="1165926"/>
                  <a:chOff x="7256371" y="2994967"/>
                  <a:chExt cx="1692163" cy="1165926"/>
                </a:xfrm>
                <a:grpFill/>
              </p:grpSpPr>
              <p:cxnSp>
                <p:nvCxnSpPr>
                  <p:cNvPr id="319" name="Straight Connector 318"/>
                  <p:cNvCxnSpPr/>
                  <p:nvPr/>
                </p:nvCxnSpPr>
                <p:spPr>
                  <a:xfrm>
                    <a:off x="7259032" y="299496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p:cNvCxnSpPr/>
                  <p:nvPr/>
                </p:nvCxnSpPr>
                <p:spPr>
                  <a:xfrm>
                    <a:off x="7259026" y="314175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p:cNvCxnSpPr/>
                  <p:nvPr/>
                </p:nvCxnSpPr>
                <p:spPr>
                  <a:xfrm>
                    <a:off x="7256377" y="328294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73"/>
                  <p:cNvCxnSpPr/>
                  <p:nvPr/>
                </p:nvCxnSpPr>
                <p:spPr>
                  <a:xfrm>
                    <a:off x="7256371" y="342973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p:cNvCxnSpPr/>
                  <p:nvPr/>
                </p:nvCxnSpPr>
                <p:spPr>
                  <a:xfrm>
                    <a:off x="7263666" y="3579337"/>
                    <a:ext cx="168486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p:cNvCxnSpPr/>
                  <p:nvPr/>
                </p:nvCxnSpPr>
                <p:spPr>
                  <a:xfrm>
                    <a:off x="7263663" y="3720517"/>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p:cNvCxnSpPr/>
                  <p:nvPr/>
                </p:nvCxnSpPr>
                <p:spPr>
                  <a:xfrm>
                    <a:off x="7261014" y="38673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a:off x="7261008" y="40197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Straight Connector 78"/>
                  <p:cNvCxnSpPr/>
                  <p:nvPr/>
                </p:nvCxnSpPr>
                <p:spPr>
                  <a:xfrm>
                    <a:off x="7258231" y="416089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307" name="Straight Connector 306"/>
              <p:cNvCxnSpPr/>
              <p:nvPr/>
            </p:nvCxnSpPr>
            <p:spPr>
              <a:xfrm>
                <a:off x="5068740" y="2426524"/>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a:off x="6088040" y="242454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96"/>
              <p:cNvCxnSpPr/>
              <p:nvPr/>
            </p:nvCxnSpPr>
            <p:spPr>
              <a:xfrm>
                <a:off x="6774827" y="2422566"/>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a:off x="6434404" y="242652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a:off x="5755531" y="242454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a:off x="5399271" y="2424543"/>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p:cNvCxnSpPr/>
              <p:nvPr/>
            </p:nvCxnSpPr>
            <p:spPr>
              <a:xfrm>
                <a:off x="4726328" y="2428503"/>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4971879" y="2174715"/>
                <a:ext cx="881261" cy="246221"/>
              </a:xfrm>
              <a:prstGeom prst="rect">
                <a:avLst/>
              </a:prstGeom>
              <a:noFill/>
            </p:spPr>
            <p:txBody>
              <a:bodyPr wrap="none" rtlCol="0">
                <a:spAutoFit/>
              </a:bodyPr>
              <a:lstStyle/>
              <a:p>
                <a:r>
                  <a:rPr lang="en-US" sz="1000" dirty="0" smtClean="0"/>
                  <a:t>Data</a:t>
                </a:r>
                <a:endParaRPr lang="en-US" sz="1000" dirty="0"/>
              </a:p>
            </p:txBody>
          </p:sp>
        </p:grpSp>
        <p:sp>
          <p:nvSpPr>
            <p:cNvPr id="36" name="Rectangle 35"/>
            <p:cNvSpPr/>
            <p:nvPr/>
          </p:nvSpPr>
          <p:spPr>
            <a:xfrm>
              <a:off x="2257456" y="3110040"/>
              <a:ext cx="220158" cy="186973"/>
            </a:xfrm>
            <a:prstGeom prst="rect">
              <a:avLst/>
            </a:prstGeom>
          </p:spPr>
          <p:txBody>
            <a:bodyPr wrap="none">
              <a:spAutoFit/>
            </a:bodyPr>
            <a:lstStyle/>
            <a:p>
              <a:pPr algn="ctr"/>
              <a:r>
                <a:rPr lang="en-US" sz="900" b="1" dirty="0" smtClean="0">
                  <a:solidFill>
                    <a:srgbClr val="C00000"/>
                  </a:solidFill>
                </a:rPr>
                <a:t>0</a:t>
              </a:r>
            </a:p>
          </p:txBody>
        </p:sp>
        <p:sp>
          <p:nvSpPr>
            <p:cNvPr id="37" name="Rectangle 36"/>
            <p:cNvSpPr/>
            <p:nvPr/>
          </p:nvSpPr>
          <p:spPr>
            <a:xfrm>
              <a:off x="2261044" y="3228673"/>
              <a:ext cx="220157" cy="186973"/>
            </a:xfrm>
            <a:prstGeom prst="rect">
              <a:avLst/>
            </a:prstGeom>
          </p:spPr>
          <p:txBody>
            <a:bodyPr wrap="none">
              <a:spAutoFit/>
            </a:bodyPr>
            <a:lstStyle/>
            <a:p>
              <a:pPr algn="ctr"/>
              <a:r>
                <a:rPr lang="en-US" sz="900" b="1" dirty="0" smtClean="0">
                  <a:solidFill>
                    <a:srgbClr val="C00000"/>
                  </a:solidFill>
                </a:rPr>
                <a:t>0</a:t>
              </a:r>
            </a:p>
          </p:txBody>
        </p:sp>
        <p:sp>
          <p:nvSpPr>
            <p:cNvPr id="38" name="Rectangle 37"/>
            <p:cNvSpPr/>
            <p:nvPr/>
          </p:nvSpPr>
          <p:spPr>
            <a:xfrm>
              <a:off x="2259238" y="3342497"/>
              <a:ext cx="220157" cy="186973"/>
            </a:xfrm>
            <a:prstGeom prst="rect">
              <a:avLst/>
            </a:prstGeom>
          </p:spPr>
          <p:txBody>
            <a:bodyPr wrap="none">
              <a:spAutoFit/>
            </a:bodyPr>
            <a:lstStyle/>
            <a:p>
              <a:pPr algn="ctr"/>
              <a:r>
                <a:rPr lang="en-US" sz="900" b="1" dirty="0" smtClean="0">
                  <a:solidFill>
                    <a:srgbClr val="C00000"/>
                  </a:solidFill>
                </a:rPr>
                <a:t>0</a:t>
              </a:r>
            </a:p>
          </p:txBody>
        </p:sp>
        <p:sp>
          <p:nvSpPr>
            <p:cNvPr id="39" name="Rectangle 38"/>
            <p:cNvSpPr/>
            <p:nvPr/>
          </p:nvSpPr>
          <p:spPr>
            <a:xfrm>
              <a:off x="2261044" y="3454732"/>
              <a:ext cx="220158" cy="186973"/>
            </a:xfrm>
            <a:prstGeom prst="rect">
              <a:avLst/>
            </a:prstGeom>
          </p:spPr>
          <p:txBody>
            <a:bodyPr wrap="none">
              <a:spAutoFit/>
            </a:bodyPr>
            <a:lstStyle/>
            <a:p>
              <a:pPr algn="ctr"/>
              <a:r>
                <a:rPr lang="en-US" sz="900" b="1" dirty="0" smtClean="0">
                  <a:solidFill>
                    <a:srgbClr val="C00000"/>
                  </a:solidFill>
                </a:rPr>
                <a:t>0</a:t>
              </a:r>
            </a:p>
          </p:txBody>
        </p:sp>
        <p:sp>
          <p:nvSpPr>
            <p:cNvPr id="40" name="Rectangle 39"/>
            <p:cNvSpPr/>
            <p:nvPr/>
          </p:nvSpPr>
          <p:spPr>
            <a:xfrm>
              <a:off x="2264632" y="3573366"/>
              <a:ext cx="220157" cy="186973"/>
            </a:xfrm>
            <a:prstGeom prst="rect">
              <a:avLst/>
            </a:prstGeom>
          </p:spPr>
          <p:txBody>
            <a:bodyPr wrap="none">
              <a:spAutoFit/>
            </a:bodyPr>
            <a:lstStyle/>
            <a:p>
              <a:pPr algn="ctr"/>
              <a:r>
                <a:rPr lang="en-US" sz="900" b="1" dirty="0" smtClean="0">
                  <a:solidFill>
                    <a:srgbClr val="C00000"/>
                  </a:solidFill>
                </a:rPr>
                <a:t>0</a:t>
              </a:r>
            </a:p>
          </p:txBody>
        </p:sp>
        <p:sp>
          <p:nvSpPr>
            <p:cNvPr id="41" name="Rectangle 40"/>
            <p:cNvSpPr/>
            <p:nvPr/>
          </p:nvSpPr>
          <p:spPr>
            <a:xfrm>
              <a:off x="2262826" y="3696809"/>
              <a:ext cx="220157" cy="186973"/>
            </a:xfrm>
            <a:prstGeom prst="rect">
              <a:avLst/>
            </a:prstGeom>
          </p:spPr>
          <p:txBody>
            <a:bodyPr wrap="none">
              <a:spAutoFit/>
            </a:bodyPr>
            <a:lstStyle/>
            <a:p>
              <a:pPr algn="ctr"/>
              <a:r>
                <a:rPr lang="en-US" sz="900" b="1" dirty="0" smtClean="0">
                  <a:solidFill>
                    <a:srgbClr val="C00000"/>
                  </a:solidFill>
                </a:rPr>
                <a:t>0</a:t>
              </a:r>
            </a:p>
          </p:txBody>
        </p:sp>
        <p:sp>
          <p:nvSpPr>
            <p:cNvPr id="42" name="Rectangle 41"/>
            <p:cNvSpPr/>
            <p:nvPr/>
          </p:nvSpPr>
          <p:spPr>
            <a:xfrm>
              <a:off x="2262507" y="3815429"/>
              <a:ext cx="220158" cy="186973"/>
            </a:xfrm>
            <a:prstGeom prst="rect">
              <a:avLst/>
            </a:prstGeom>
          </p:spPr>
          <p:txBody>
            <a:bodyPr wrap="none">
              <a:spAutoFit/>
            </a:bodyPr>
            <a:lstStyle/>
            <a:p>
              <a:pPr algn="ctr"/>
              <a:r>
                <a:rPr lang="en-US" sz="900" b="1" dirty="0" smtClean="0">
                  <a:solidFill>
                    <a:srgbClr val="C00000"/>
                  </a:solidFill>
                </a:rPr>
                <a:t>0</a:t>
              </a:r>
            </a:p>
          </p:txBody>
        </p:sp>
        <p:sp>
          <p:nvSpPr>
            <p:cNvPr id="43" name="Rectangle 42"/>
            <p:cNvSpPr/>
            <p:nvPr/>
          </p:nvSpPr>
          <p:spPr>
            <a:xfrm>
              <a:off x="2262158" y="3934063"/>
              <a:ext cx="220157" cy="186973"/>
            </a:xfrm>
            <a:prstGeom prst="rect">
              <a:avLst/>
            </a:prstGeom>
          </p:spPr>
          <p:txBody>
            <a:bodyPr wrap="none">
              <a:spAutoFit/>
            </a:bodyPr>
            <a:lstStyle/>
            <a:p>
              <a:pPr algn="ctr"/>
              <a:r>
                <a:rPr lang="en-US" sz="900" b="1" dirty="0" smtClean="0">
                  <a:solidFill>
                    <a:srgbClr val="C00000"/>
                  </a:solidFill>
                </a:rPr>
                <a:t>0</a:t>
              </a:r>
            </a:p>
          </p:txBody>
        </p:sp>
        <p:sp>
          <p:nvSpPr>
            <p:cNvPr id="44" name="Rectangle 43"/>
            <p:cNvSpPr/>
            <p:nvPr/>
          </p:nvSpPr>
          <p:spPr>
            <a:xfrm>
              <a:off x="2264289" y="4047887"/>
              <a:ext cx="220157" cy="186973"/>
            </a:xfrm>
            <a:prstGeom prst="rect">
              <a:avLst/>
            </a:prstGeom>
          </p:spPr>
          <p:txBody>
            <a:bodyPr wrap="none">
              <a:spAutoFit/>
            </a:bodyPr>
            <a:lstStyle/>
            <a:p>
              <a:pPr algn="ctr"/>
              <a:r>
                <a:rPr lang="en-US" sz="900" b="1" dirty="0" smtClean="0">
                  <a:solidFill>
                    <a:srgbClr val="C00000"/>
                  </a:solidFill>
                </a:rPr>
                <a:t>0</a:t>
              </a:r>
            </a:p>
          </p:txBody>
        </p:sp>
        <p:sp>
          <p:nvSpPr>
            <p:cNvPr id="45" name="Rectangle 44"/>
            <p:cNvSpPr/>
            <p:nvPr/>
          </p:nvSpPr>
          <p:spPr>
            <a:xfrm>
              <a:off x="2260997" y="4171330"/>
              <a:ext cx="220157" cy="186973"/>
            </a:xfrm>
            <a:prstGeom prst="rect">
              <a:avLst/>
            </a:prstGeom>
          </p:spPr>
          <p:txBody>
            <a:bodyPr wrap="none">
              <a:spAutoFit/>
            </a:bodyPr>
            <a:lstStyle/>
            <a:p>
              <a:pPr algn="ctr"/>
              <a:r>
                <a:rPr lang="en-US" sz="900" b="1" dirty="0" smtClean="0">
                  <a:solidFill>
                    <a:srgbClr val="C00000"/>
                  </a:solidFill>
                </a:rPr>
                <a:t>0</a:t>
              </a:r>
            </a:p>
          </p:txBody>
        </p:sp>
        <p:sp>
          <p:nvSpPr>
            <p:cNvPr id="46" name="TextBox 45"/>
            <p:cNvSpPr txBox="1"/>
            <p:nvPr/>
          </p:nvSpPr>
          <p:spPr>
            <a:xfrm>
              <a:off x="1443510" y="2189857"/>
              <a:ext cx="402166" cy="186973"/>
            </a:xfrm>
            <a:prstGeom prst="rect">
              <a:avLst/>
            </a:prstGeom>
            <a:noFill/>
          </p:spPr>
          <p:txBody>
            <a:bodyPr wrap="none" rtlCol="0">
              <a:spAutoFit/>
            </a:bodyPr>
            <a:lstStyle/>
            <a:p>
              <a:r>
                <a:rPr lang="en-US" sz="900" dirty="0" smtClean="0"/>
                <a:t>Index</a:t>
              </a:r>
              <a:endParaRPr lang="en-US" sz="900" dirty="0"/>
            </a:p>
          </p:txBody>
        </p:sp>
        <p:sp>
          <p:nvSpPr>
            <p:cNvPr id="47" name="TextBox 46"/>
            <p:cNvSpPr txBox="1"/>
            <p:nvPr/>
          </p:nvSpPr>
          <p:spPr>
            <a:xfrm>
              <a:off x="476159" y="2190610"/>
              <a:ext cx="960128" cy="186973"/>
            </a:xfrm>
            <a:prstGeom prst="rect">
              <a:avLst/>
            </a:prstGeom>
            <a:noFill/>
          </p:spPr>
          <p:txBody>
            <a:bodyPr wrap="square" rtlCol="0">
              <a:spAutoFit/>
            </a:bodyPr>
            <a:lstStyle/>
            <a:p>
              <a:pPr algn="ctr"/>
              <a:r>
                <a:rPr lang="en-US" sz="900" dirty="0" smtClean="0"/>
                <a:t>Tag Address</a:t>
              </a:r>
              <a:endParaRPr lang="en-US" sz="900" dirty="0"/>
            </a:p>
          </p:txBody>
        </p:sp>
        <p:cxnSp>
          <p:nvCxnSpPr>
            <p:cNvPr id="48" name="Straight Connector 47"/>
            <p:cNvCxnSpPr/>
            <p:nvPr/>
          </p:nvCxnSpPr>
          <p:spPr>
            <a:xfrm flipV="1">
              <a:off x="2557920" y="4352407"/>
              <a:ext cx="0" cy="1260814"/>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684450" y="2438123"/>
              <a:ext cx="0" cy="7679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686574" y="3203040"/>
              <a:ext cx="148483"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313469" y="4772179"/>
              <a:ext cx="0" cy="302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799331" y="2952015"/>
              <a:ext cx="233263" cy="199438"/>
            </a:xfrm>
            <a:prstGeom prst="rect">
              <a:avLst/>
            </a:prstGeom>
            <a:noFill/>
          </p:spPr>
          <p:txBody>
            <a:bodyPr wrap="none" rtlCol="0">
              <a:spAutoFit/>
            </a:bodyPr>
            <a:lstStyle/>
            <a:p>
              <a:r>
                <a:rPr lang="en-US" sz="1000" dirty="0" smtClean="0"/>
                <a:t>V</a:t>
              </a:r>
              <a:endParaRPr lang="en-US" sz="1000" dirty="0"/>
            </a:p>
          </p:txBody>
        </p:sp>
        <p:sp>
          <p:nvSpPr>
            <p:cNvPr id="53" name="Oval 52"/>
            <p:cNvSpPr/>
            <p:nvPr/>
          </p:nvSpPr>
          <p:spPr>
            <a:xfrm>
              <a:off x="4221748" y="4628293"/>
              <a:ext cx="173251" cy="149950"/>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a:t>
              </a:r>
              <a:endParaRPr lang="en-US" sz="1050" dirty="0">
                <a:solidFill>
                  <a:schemeClr val="tx1"/>
                </a:solidFill>
              </a:endParaRPr>
            </a:p>
          </p:txBody>
        </p:sp>
        <p:pic>
          <p:nvPicPr>
            <p:cNvPr id="54" name="Picture 3"/>
            <p:cNvPicPr>
              <a:picLocks noChangeAspect="1" noChangeArrowheads="1"/>
            </p:cNvPicPr>
            <p:nvPr/>
          </p:nvPicPr>
          <p:blipFill>
            <a:blip r:embed="rId2" cstate="print"/>
            <a:srcRect b="9153"/>
            <a:stretch>
              <a:fillRect/>
            </a:stretch>
          </p:blipFill>
          <p:spPr bwMode="auto">
            <a:xfrm>
              <a:off x="4150739" y="5000452"/>
              <a:ext cx="229568" cy="165762"/>
            </a:xfrm>
            <a:prstGeom prst="rect">
              <a:avLst/>
            </a:prstGeom>
            <a:solidFill>
              <a:schemeClr val="accent4">
                <a:lumMod val="40000"/>
                <a:lumOff val="60000"/>
              </a:schemeClr>
            </a:solidFill>
            <a:ln w="9525">
              <a:noFill/>
              <a:miter lim="800000"/>
              <a:headEnd/>
              <a:tailEnd/>
            </a:ln>
          </p:spPr>
        </p:pic>
        <p:grpSp>
          <p:nvGrpSpPr>
            <p:cNvPr id="55" name="Group 147"/>
            <p:cNvGrpSpPr/>
            <p:nvPr/>
          </p:nvGrpSpPr>
          <p:grpSpPr>
            <a:xfrm flipH="1">
              <a:off x="3923284" y="4881433"/>
              <a:ext cx="333312" cy="123831"/>
              <a:chOff x="2902583" y="4650690"/>
              <a:chExt cx="249431" cy="144908"/>
            </a:xfrm>
          </p:grpSpPr>
          <p:cxnSp>
            <p:nvCxnSpPr>
              <p:cNvPr id="303" name="Straight Connector 302"/>
              <p:cNvCxnSpPr/>
              <p:nvPr/>
            </p:nvCxnSpPr>
            <p:spPr>
              <a:xfrm>
                <a:off x="2902583" y="4650690"/>
                <a:ext cx="0" cy="144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149"/>
              <p:cNvCxnSpPr/>
              <p:nvPr/>
            </p:nvCxnSpPr>
            <p:spPr>
              <a:xfrm>
                <a:off x="2904938" y="4652337"/>
                <a:ext cx="2470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6" name="Straight Connector 55"/>
            <p:cNvCxnSpPr/>
            <p:nvPr/>
          </p:nvCxnSpPr>
          <p:spPr>
            <a:xfrm>
              <a:off x="4266384" y="5166258"/>
              <a:ext cx="0" cy="227135"/>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3925733" y="3694473"/>
              <a:ext cx="2950" cy="1186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3" idx="0"/>
            </p:cNvCxnSpPr>
            <p:nvPr/>
          </p:nvCxnSpPr>
          <p:spPr>
            <a:xfrm flipH="1">
              <a:off x="4308373" y="3800664"/>
              <a:ext cx="303" cy="827629"/>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116951" y="5358704"/>
              <a:ext cx="472057" cy="199438"/>
            </a:xfrm>
            <a:prstGeom prst="rect">
              <a:avLst/>
            </a:prstGeom>
            <a:noFill/>
          </p:spPr>
          <p:txBody>
            <a:bodyPr wrap="none" rtlCol="0">
              <a:spAutoFit/>
            </a:bodyPr>
            <a:lstStyle/>
            <a:p>
              <a:r>
                <a:rPr lang="en-US" sz="1000" b="1" dirty="0" smtClean="0">
                  <a:solidFill>
                    <a:srgbClr val="C00000"/>
                  </a:solidFill>
                </a:rPr>
                <a:t>Hit [1]</a:t>
              </a:r>
              <a:endParaRPr lang="en-US" sz="1000" b="1" dirty="0">
                <a:solidFill>
                  <a:srgbClr val="C00000"/>
                </a:solidFill>
              </a:endParaRPr>
            </a:p>
          </p:txBody>
        </p:sp>
        <p:grpSp>
          <p:nvGrpSpPr>
            <p:cNvPr id="60" name="Group 154"/>
            <p:cNvGrpSpPr/>
            <p:nvPr/>
          </p:nvGrpSpPr>
          <p:grpSpPr>
            <a:xfrm>
              <a:off x="4024851" y="3166503"/>
              <a:ext cx="397795" cy="1189595"/>
              <a:chOff x="6638306" y="1129008"/>
              <a:chExt cx="552203" cy="1468643"/>
            </a:xfrm>
          </p:grpSpPr>
          <p:sp>
            <p:nvSpPr>
              <p:cNvPr id="290" name="Rectangle 289"/>
              <p:cNvSpPr/>
              <p:nvPr/>
            </p:nvSpPr>
            <p:spPr>
              <a:xfrm>
                <a:off x="6662057" y="1142423"/>
                <a:ext cx="528452"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p:cNvSpPr/>
              <p:nvPr/>
            </p:nvSpPr>
            <p:spPr>
              <a:xfrm>
                <a:off x="6638306" y="1129008"/>
                <a:ext cx="528452" cy="145522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2" name="Straight Connector 291"/>
              <p:cNvCxnSpPr/>
              <p:nvPr/>
            </p:nvCxnSpPr>
            <p:spPr>
              <a:xfrm>
                <a:off x="6640416" y="1129009"/>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93" name="Group 141"/>
              <p:cNvGrpSpPr/>
              <p:nvPr/>
            </p:nvGrpSpPr>
            <p:grpSpPr>
              <a:xfrm>
                <a:off x="6638306" y="1273045"/>
                <a:ext cx="546264" cy="1165926"/>
                <a:chOff x="6497608" y="1273045"/>
                <a:chExt cx="1692208" cy="1165926"/>
              </a:xfrm>
            </p:grpSpPr>
            <p:cxnSp>
              <p:nvCxnSpPr>
                <p:cNvPr id="294" name="Straight Connector 293"/>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Straight Connector 161"/>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1" name="Group 168"/>
            <p:cNvGrpSpPr/>
            <p:nvPr/>
          </p:nvGrpSpPr>
          <p:grpSpPr>
            <a:xfrm>
              <a:off x="3853016" y="3168946"/>
              <a:ext cx="145783" cy="1189595"/>
              <a:chOff x="7974103" y="978587"/>
              <a:chExt cx="160495" cy="1468643"/>
            </a:xfrm>
          </p:grpSpPr>
          <p:sp>
            <p:nvSpPr>
              <p:cNvPr id="277" name="Rectangle 276"/>
              <p:cNvSpPr/>
              <p:nvPr/>
            </p:nvSpPr>
            <p:spPr>
              <a:xfrm>
                <a:off x="8002178" y="992002"/>
                <a:ext cx="132420"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p:cNvSpPr/>
              <p:nvPr/>
            </p:nvSpPr>
            <p:spPr>
              <a:xfrm>
                <a:off x="7981445" y="978587"/>
                <a:ext cx="135339" cy="1455228"/>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9" name="Straight Connector 278"/>
              <p:cNvCxnSpPr/>
              <p:nvPr/>
            </p:nvCxnSpPr>
            <p:spPr>
              <a:xfrm>
                <a:off x="8116914" y="978588"/>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0" name="Group 163"/>
              <p:cNvGrpSpPr/>
              <p:nvPr/>
            </p:nvGrpSpPr>
            <p:grpSpPr>
              <a:xfrm>
                <a:off x="7974103" y="1122624"/>
                <a:ext cx="142681" cy="1165926"/>
                <a:chOff x="6497608" y="1273045"/>
                <a:chExt cx="1692208" cy="1165926"/>
              </a:xfrm>
            </p:grpSpPr>
            <p:cxnSp>
              <p:nvCxnSpPr>
                <p:cNvPr id="281" name="Straight Connector 280"/>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174"/>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2" name="TextBox 61"/>
            <p:cNvSpPr txBox="1"/>
            <p:nvPr/>
          </p:nvSpPr>
          <p:spPr>
            <a:xfrm>
              <a:off x="4051000" y="2961844"/>
              <a:ext cx="335187" cy="199438"/>
            </a:xfrm>
            <a:prstGeom prst="rect">
              <a:avLst/>
            </a:prstGeom>
            <a:noFill/>
          </p:spPr>
          <p:txBody>
            <a:bodyPr wrap="none" rtlCol="0">
              <a:spAutoFit/>
            </a:bodyPr>
            <a:lstStyle/>
            <a:p>
              <a:r>
                <a:rPr lang="en-US" sz="1000" dirty="0" smtClean="0"/>
                <a:t>Tag</a:t>
              </a:r>
              <a:endParaRPr lang="en-US" sz="1000" dirty="0"/>
            </a:p>
          </p:txBody>
        </p:sp>
        <p:grpSp>
          <p:nvGrpSpPr>
            <p:cNvPr id="63" name="Group 183"/>
            <p:cNvGrpSpPr/>
            <p:nvPr/>
          </p:nvGrpSpPr>
          <p:grpSpPr>
            <a:xfrm>
              <a:off x="4452892" y="2971911"/>
              <a:ext cx="692668" cy="2839160"/>
              <a:chOff x="4359819" y="2174715"/>
              <a:chExt cx="2753503" cy="3505152"/>
            </a:xfrm>
          </p:grpSpPr>
          <p:cxnSp>
            <p:nvCxnSpPr>
              <p:cNvPr id="254" name="Straight Connector 253"/>
              <p:cNvCxnSpPr/>
              <p:nvPr/>
            </p:nvCxnSpPr>
            <p:spPr>
              <a:xfrm>
                <a:off x="5749245" y="3275215"/>
                <a:ext cx="0" cy="2404652"/>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255" name="Group 65"/>
              <p:cNvGrpSpPr/>
              <p:nvPr/>
            </p:nvGrpSpPr>
            <p:grpSpPr>
              <a:xfrm>
                <a:off x="4359819" y="2423414"/>
                <a:ext cx="2753503" cy="1468648"/>
                <a:chOff x="7888140" y="2850925"/>
                <a:chExt cx="1063682" cy="1468648"/>
              </a:xfrm>
              <a:solidFill>
                <a:schemeClr val="bg2">
                  <a:lumMod val="75000"/>
                </a:schemeClr>
              </a:solidFill>
            </p:grpSpPr>
            <p:sp>
              <p:nvSpPr>
                <p:cNvPr id="264" name="Rectangle 263"/>
                <p:cNvSpPr/>
                <p:nvPr/>
              </p:nvSpPr>
              <p:spPr>
                <a:xfrm>
                  <a:off x="7920847" y="2864345"/>
                  <a:ext cx="1030975"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p:cNvSpPr/>
                <p:nvPr/>
              </p:nvSpPr>
              <p:spPr>
                <a:xfrm>
                  <a:off x="7891157" y="2850930"/>
                  <a:ext cx="1049196" cy="1455228"/>
                </a:xfrm>
                <a:prstGeom prst="rect">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6" name="Straight Connector 265"/>
                <p:cNvCxnSpPr/>
                <p:nvPr/>
              </p:nvCxnSpPr>
              <p:spPr>
                <a:xfrm>
                  <a:off x="7894046" y="2850925"/>
                  <a:ext cx="0" cy="145626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7" name="Group 159"/>
                <p:cNvGrpSpPr/>
                <p:nvPr/>
              </p:nvGrpSpPr>
              <p:grpSpPr>
                <a:xfrm>
                  <a:off x="7888140" y="2994967"/>
                  <a:ext cx="1058654" cy="1165926"/>
                  <a:chOff x="7256371" y="2994967"/>
                  <a:chExt cx="1692163" cy="1165926"/>
                </a:xfrm>
                <a:grpFill/>
              </p:grpSpPr>
              <p:cxnSp>
                <p:nvCxnSpPr>
                  <p:cNvPr id="268" name="Straight Connector 267"/>
                  <p:cNvCxnSpPr/>
                  <p:nvPr/>
                </p:nvCxnSpPr>
                <p:spPr>
                  <a:xfrm>
                    <a:off x="7259032" y="299496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p:cNvCxnSpPr/>
                  <p:nvPr/>
                </p:nvCxnSpPr>
                <p:spPr>
                  <a:xfrm>
                    <a:off x="7259026" y="314175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Straight Connector 200"/>
                  <p:cNvCxnSpPr/>
                  <p:nvPr/>
                </p:nvCxnSpPr>
                <p:spPr>
                  <a:xfrm>
                    <a:off x="7256377" y="328294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a:off x="7256371" y="342973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7263666" y="3579337"/>
                    <a:ext cx="168486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7263663" y="3720517"/>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7261014" y="38673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a:off x="7261008" y="40197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p:cNvCxnSpPr/>
                  <p:nvPr/>
                </p:nvCxnSpPr>
                <p:spPr>
                  <a:xfrm>
                    <a:off x="7258231" y="416089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56" name="Straight Connector 255"/>
              <p:cNvCxnSpPr/>
              <p:nvPr/>
            </p:nvCxnSpPr>
            <p:spPr>
              <a:xfrm>
                <a:off x="5068740" y="2426524"/>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187"/>
              <p:cNvCxnSpPr/>
              <p:nvPr/>
            </p:nvCxnSpPr>
            <p:spPr>
              <a:xfrm>
                <a:off x="6088040" y="242454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a:off x="6774827" y="2422566"/>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a:off x="6434404" y="242652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a:off x="5755531" y="242454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a:off x="5399271" y="2424543"/>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4726328" y="2428503"/>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63" name="TextBox 262"/>
              <p:cNvSpPr txBox="1"/>
              <p:nvPr/>
            </p:nvSpPr>
            <p:spPr>
              <a:xfrm>
                <a:off x="4971879" y="2174715"/>
                <a:ext cx="881261" cy="246221"/>
              </a:xfrm>
              <a:prstGeom prst="rect">
                <a:avLst/>
              </a:prstGeom>
              <a:noFill/>
            </p:spPr>
            <p:txBody>
              <a:bodyPr wrap="none" rtlCol="0">
                <a:spAutoFit/>
              </a:bodyPr>
              <a:lstStyle/>
              <a:p>
                <a:r>
                  <a:rPr lang="en-US" sz="1000" dirty="0" smtClean="0"/>
                  <a:t>Data</a:t>
                </a:r>
                <a:endParaRPr lang="en-US" sz="1000" dirty="0"/>
              </a:p>
            </p:txBody>
          </p:sp>
        </p:grpSp>
        <p:sp>
          <p:nvSpPr>
            <p:cNvPr id="64" name="Rectangle 63"/>
            <p:cNvSpPr/>
            <p:nvPr/>
          </p:nvSpPr>
          <p:spPr>
            <a:xfrm>
              <a:off x="3811009" y="3110035"/>
              <a:ext cx="220158" cy="186973"/>
            </a:xfrm>
            <a:prstGeom prst="rect">
              <a:avLst/>
            </a:prstGeom>
          </p:spPr>
          <p:txBody>
            <a:bodyPr wrap="none">
              <a:spAutoFit/>
            </a:bodyPr>
            <a:lstStyle/>
            <a:p>
              <a:pPr algn="ctr"/>
              <a:r>
                <a:rPr lang="en-US" sz="900" b="1" dirty="0" smtClean="0">
                  <a:solidFill>
                    <a:srgbClr val="C00000"/>
                  </a:solidFill>
                </a:rPr>
                <a:t>0</a:t>
              </a:r>
            </a:p>
          </p:txBody>
        </p:sp>
        <p:sp>
          <p:nvSpPr>
            <p:cNvPr id="65" name="Rectangle 64"/>
            <p:cNvSpPr/>
            <p:nvPr/>
          </p:nvSpPr>
          <p:spPr>
            <a:xfrm>
              <a:off x="3814597" y="3228669"/>
              <a:ext cx="220157" cy="186973"/>
            </a:xfrm>
            <a:prstGeom prst="rect">
              <a:avLst/>
            </a:prstGeom>
          </p:spPr>
          <p:txBody>
            <a:bodyPr wrap="none">
              <a:spAutoFit/>
            </a:bodyPr>
            <a:lstStyle/>
            <a:p>
              <a:pPr algn="ctr"/>
              <a:r>
                <a:rPr lang="en-US" sz="900" b="1" dirty="0" smtClean="0">
                  <a:solidFill>
                    <a:srgbClr val="C00000"/>
                  </a:solidFill>
                </a:rPr>
                <a:t>0</a:t>
              </a:r>
            </a:p>
          </p:txBody>
        </p:sp>
        <p:sp>
          <p:nvSpPr>
            <p:cNvPr id="66" name="Rectangle 65"/>
            <p:cNvSpPr/>
            <p:nvPr/>
          </p:nvSpPr>
          <p:spPr>
            <a:xfrm>
              <a:off x="3812791" y="3342492"/>
              <a:ext cx="220157" cy="186973"/>
            </a:xfrm>
            <a:prstGeom prst="rect">
              <a:avLst/>
            </a:prstGeom>
          </p:spPr>
          <p:txBody>
            <a:bodyPr wrap="none">
              <a:spAutoFit/>
            </a:bodyPr>
            <a:lstStyle/>
            <a:p>
              <a:pPr algn="ctr"/>
              <a:r>
                <a:rPr lang="en-US" sz="900" b="1" dirty="0" smtClean="0">
                  <a:solidFill>
                    <a:srgbClr val="C00000"/>
                  </a:solidFill>
                </a:rPr>
                <a:t>0</a:t>
              </a:r>
            </a:p>
          </p:txBody>
        </p:sp>
        <p:sp>
          <p:nvSpPr>
            <p:cNvPr id="67" name="Rectangle 66"/>
            <p:cNvSpPr/>
            <p:nvPr/>
          </p:nvSpPr>
          <p:spPr>
            <a:xfrm>
              <a:off x="3814597" y="3454727"/>
              <a:ext cx="220158" cy="186973"/>
            </a:xfrm>
            <a:prstGeom prst="rect">
              <a:avLst/>
            </a:prstGeom>
          </p:spPr>
          <p:txBody>
            <a:bodyPr wrap="none">
              <a:spAutoFit/>
            </a:bodyPr>
            <a:lstStyle/>
            <a:p>
              <a:pPr algn="ctr"/>
              <a:r>
                <a:rPr lang="en-US" sz="900" b="1" dirty="0" smtClean="0">
                  <a:solidFill>
                    <a:srgbClr val="C00000"/>
                  </a:solidFill>
                </a:rPr>
                <a:t>0</a:t>
              </a:r>
            </a:p>
          </p:txBody>
        </p:sp>
        <p:sp>
          <p:nvSpPr>
            <p:cNvPr id="68" name="Rectangle 67"/>
            <p:cNvSpPr/>
            <p:nvPr/>
          </p:nvSpPr>
          <p:spPr>
            <a:xfrm>
              <a:off x="3818185" y="3573361"/>
              <a:ext cx="220157" cy="186973"/>
            </a:xfrm>
            <a:prstGeom prst="rect">
              <a:avLst/>
            </a:prstGeom>
          </p:spPr>
          <p:txBody>
            <a:bodyPr wrap="none">
              <a:spAutoFit/>
            </a:bodyPr>
            <a:lstStyle/>
            <a:p>
              <a:pPr algn="ctr"/>
              <a:r>
                <a:rPr lang="en-US" sz="900" b="1" dirty="0" smtClean="0">
                  <a:solidFill>
                    <a:srgbClr val="C00000"/>
                  </a:solidFill>
                </a:rPr>
                <a:t>0</a:t>
              </a:r>
            </a:p>
          </p:txBody>
        </p:sp>
        <p:sp>
          <p:nvSpPr>
            <p:cNvPr id="69" name="Rectangle 68"/>
            <p:cNvSpPr/>
            <p:nvPr/>
          </p:nvSpPr>
          <p:spPr>
            <a:xfrm>
              <a:off x="3816379" y="3696804"/>
              <a:ext cx="220157" cy="186973"/>
            </a:xfrm>
            <a:prstGeom prst="rect">
              <a:avLst/>
            </a:prstGeom>
          </p:spPr>
          <p:txBody>
            <a:bodyPr wrap="none">
              <a:spAutoFit/>
            </a:bodyPr>
            <a:lstStyle/>
            <a:p>
              <a:pPr algn="ctr"/>
              <a:r>
                <a:rPr lang="en-US" sz="900" b="1" dirty="0" smtClean="0">
                  <a:solidFill>
                    <a:srgbClr val="C00000"/>
                  </a:solidFill>
                </a:rPr>
                <a:t>0</a:t>
              </a:r>
            </a:p>
          </p:txBody>
        </p:sp>
        <p:sp>
          <p:nvSpPr>
            <p:cNvPr id="70" name="Rectangle 69"/>
            <p:cNvSpPr/>
            <p:nvPr/>
          </p:nvSpPr>
          <p:spPr>
            <a:xfrm>
              <a:off x="3816060" y="3815424"/>
              <a:ext cx="220158" cy="186973"/>
            </a:xfrm>
            <a:prstGeom prst="rect">
              <a:avLst/>
            </a:prstGeom>
          </p:spPr>
          <p:txBody>
            <a:bodyPr wrap="none">
              <a:spAutoFit/>
            </a:bodyPr>
            <a:lstStyle/>
            <a:p>
              <a:pPr algn="ctr"/>
              <a:r>
                <a:rPr lang="en-US" sz="900" b="1" dirty="0" smtClean="0">
                  <a:solidFill>
                    <a:srgbClr val="C00000"/>
                  </a:solidFill>
                </a:rPr>
                <a:t>0</a:t>
              </a:r>
            </a:p>
          </p:txBody>
        </p:sp>
        <p:sp>
          <p:nvSpPr>
            <p:cNvPr id="71" name="Rectangle 70"/>
            <p:cNvSpPr/>
            <p:nvPr/>
          </p:nvSpPr>
          <p:spPr>
            <a:xfrm>
              <a:off x="3815712" y="3934058"/>
              <a:ext cx="220157" cy="186973"/>
            </a:xfrm>
            <a:prstGeom prst="rect">
              <a:avLst/>
            </a:prstGeom>
          </p:spPr>
          <p:txBody>
            <a:bodyPr wrap="none">
              <a:spAutoFit/>
            </a:bodyPr>
            <a:lstStyle/>
            <a:p>
              <a:pPr algn="ctr"/>
              <a:r>
                <a:rPr lang="en-US" sz="900" b="1" dirty="0" smtClean="0">
                  <a:solidFill>
                    <a:srgbClr val="C00000"/>
                  </a:solidFill>
                </a:rPr>
                <a:t>0</a:t>
              </a:r>
            </a:p>
          </p:txBody>
        </p:sp>
        <p:sp>
          <p:nvSpPr>
            <p:cNvPr id="72" name="Rectangle 71"/>
            <p:cNvSpPr/>
            <p:nvPr/>
          </p:nvSpPr>
          <p:spPr>
            <a:xfrm>
              <a:off x="3817842" y="4047882"/>
              <a:ext cx="220157" cy="186973"/>
            </a:xfrm>
            <a:prstGeom prst="rect">
              <a:avLst/>
            </a:prstGeom>
          </p:spPr>
          <p:txBody>
            <a:bodyPr wrap="none">
              <a:spAutoFit/>
            </a:bodyPr>
            <a:lstStyle/>
            <a:p>
              <a:pPr algn="ctr"/>
              <a:r>
                <a:rPr lang="en-US" sz="900" b="1" dirty="0" smtClean="0">
                  <a:solidFill>
                    <a:srgbClr val="C00000"/>
                  </a:solidFill>
                </a:rPr>
                <a:t>0</a:t>
              </a:r>
            </a:p>
          </p:txBody>
        </p:sp>
        <p:sp>
          <p:nvSpPr>
            <p:cNvPr id="73" name="Rectangle 72"/>
            <p:cNvSpPr/>
            <p:nvPr/>
          </p:nvSpPr>
          <p:spPr>
            <a:xfrm>
              <a:off x="3814551" y="4171325"/>
              <a:ext cx="220157" cy="186973"/>
            </a:xfrm>
            <a:prstGeom prst="rect">
              <a:avLst/>
            </a:prstGeom>
          </p:spPr>
          <p:txBody>
            <a:bodyPr wrap="none">
              <a:spAutoFit/>
            </a:bodyPr>
            <a:lstStyle/>
            <a:p>
              <a:pPr algn="ctr"/>
              <a:r>
                <a:rPr lang="en-US" sz="900" b="1" dirty="0" smtClean="0">
                  <a:solidFill>
                    <a:srgbClr val="C00000"/>
                  </a:solidFill>
                </a:rPr>
                <a:t>0</a:t>
              </a:r>
            </a:p>
          </p:txBody>
        </p:sp>
        <p:cxnSp>
          <p:nvCxnSpPr>
            <p:cNvPr id="74" name="Straight Connector 73"/>
            <p:cNvCxnSpPr/>
            <p:nvPr/>
          </p:nvCxnSpPr>
          <p:spPr>
            <a:xfrm>
              <a:off x="5843955" y="4772179"/>
              <a:ext cx="0" cy="302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5752234" y="4628293"/>
              <a:ext cx="173251" cy="149950"/>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a:t>
              </a:r>
              <a:endParaRPr lang="en-US" sz="1050" dirty="0">
                <a:solidFill>
                  <a:schemeClr val="tx1"/>
                </a:solidFill>
              </a:endParaRPr>
            </a:p>
          </p:txBody>
        </p:sp>
        <p:pic>
          <p:nvPicPr>
            <p:cNvPr id="76" name="Picture 3"/>
            <p:cNvPicPr>
              <a:picLocks noChangeAspect="1" noChangeArrowheads="1"/>
            </p:cNvPicPr>
            <p:nvPr/>
          </p:nvPicPr>
          <p:blipFill>
            <a:blip r:embed="rId2" cstate="print"/>
            <a:srcRect b="9153"/>
            <a:stretch>
              <a:fillRect/>
            </a:stretch>
          </p:blipFill>
          <p:spPr bwMode="auto">
            <a:xfrm>
              <a:off x="5681225" y="5000452"/>
              <a:ext cx="229568" cy="165762"/>
            </a:xfrm>
            <a:prstGeom prst="rect">
              <a:avLst/>
            </a:prstGeom>
            <a:solidFill>
              <a:schemeClr val="accent4">
                <a:lumMod val="40000"/>
                <a:lumOff val="60000"/>
              </a:schemeClr>
            </a:solidFill>
            <a:ln w="9525">
              <a:noFill/>
              <a:miter lim="800000"/>
              <a:headEnd/>
              <a:tailEnd/>
            </a:ln>
          </p:spPr>
        </p:pic>
        <p:grpSp>
          <p:nvGrpSpPr>
            <p:cNvPr id="77" name="Group 221"/>
            <p:cNvGrpSpPr/>
            <p:nvPr/>
          </p:nvGrpSpPr>
          <p:grpSpPr>
            <a:xfrm flipH="1">
              <a:off x="5453770" y="4881433"/>
              <a:ext cx="333312" cy="123831"/>
              <a:chOff x="2902583" y="4650690"/>
              <a:chExt cx="249431" cy="144908"/>
            </a:xfrm>
          </p:grpSpPr>
          <p:cxnSp>
            <p:nvCxnSpPr>
              <p:cNvPr id="252" name="Straight Connector 251"/>
              <p:cNvCxnSpPr/>
              <p:nvPr/>
            </p:nvCxnSpPr>
            <p:spPr>
              <a:xfrm>
                <a:off x="2902583" y="4650690"/>
                <a:ext cx="0" cy="144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2904938" y="4652337"/>
                <a:ext cx="2470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8" name="Straight Connector 77"/>
            <p:cNvCxnSpPr/>
            <p:nvPr/>
          </p:nvCxnSpPr>
          <p:spPr>
            <a:xfrm>
              <a:off x="5796870" y="5166258"/>
              <a:ext cx="0" cy="227135"/>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5456219" y="3694473"/>
              <a:ext cx="2950" cy="1186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endCxn id="75" idx="0"/>
            </p:cNvCxnSpPr>
            <p:nvPr/>
          </p:nvCxnSpPr>
          <p:spPr>
            <a:xfrm flipH="1">
              <a:off x="5838859" y="3800664"/>
              <a:ext cx="303" cy="827629"/>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5647437" y="5358704"/>
              <a:ext cx="472057" cy="199438"/>
            </a:xfrm>
            <a:prstGeom prst="rect">
              <a:avLst/>
            </a:prstGeom>
            <a:noFill/>
          </p:spPr>
          <p:txBody>
            <a:bodyPr wrap="none" rtlCol="0">
              <a:spAutoFit/>
            </a:bodyPr>
            <a:lstStyle/>
            <a:p>
              <a:r>
                <a:rPr lang="en-US" sz="1000" b="1" dirty="0" smtClean="0">
                  <a:solidFill>
                    <a:srgbClr val="C00000"/>
                  </a:solidFill>
                </a:rPr>
                <a:t>Hit [2]</a:t>
              </a:r>
              <a:endParaRPr lang="en-US" sz="1000" b="1" dirty="0">
                <a:solidFill>
                  <a:srgbClr val="C00000"/>
                </a:solidFill>
              </a:endParaRPr>
            </a:p>
          </p:txBody>
        </p:sp>
        <p:grpSp>
          <p:nvGrpSpPr>
            <p:cNvPr id="82" name="Group 228"/>
            <p:cNvGrpSpPr/>
            <p:nvPr/>
          </p:nvGrpSpPr>
          <p:grpSpPr>
            <a:xfrm>
              <a:off x="5555338" y="3166503"/>
              <a:ext cx="397795" cy="1189595"/>
              <a:chOff x="6638306" y="1129008"/>
              <a:chExt cx="552203" cy="1468643"/>
            </a:xfrm>
          </p:grpSpPr>
          <p:sp>
            <p:nvSpPr>
              <p:cNvPr id="239" name="Rectangle 238"/>
              <p:cNvSpPr/>
              <p:nvPr/>
            </p:nvSpPr>
            <p:spPr>
              <a:xfrm>
                <a:off x="6662057" y="1142423"/>
                <a:ext cx="528452"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p:cNvSpPr/>
              <p:nvPr/>
            </p:nvSpPr>
            <p:spPr>
              <a:xfrm>
                <a:off x="6638306" y="1129008"/>
                <a:ext cx="528452" cy="145522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1" name="Straight Connector 240"/>
              <p:cNvCxnSpPr/>
              <p:nvPr/>
            </p:nvCxnSpPr>
            <p:spPr>
              <a:xfrm>
                <a:off x="6640416" y="1129009"/>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2" name="Group 141"/>
              <p:cNvGrpSpPr/>
              <p:nvPr/>
            </p:nvGrpSpPr>
            <p:grpSpPr>
              <a:xfrm>
                <a:off x="6638306" y="1273045"/>
                <a:ext cx="546264" cy="1165926"/>
                <a:chOff x="6497608" y="1273045"/>
                <a:chExt cx="1692208" cy="1165926"/>
              </a:xfrm>
            </p:grpSpPr>
            <p:cxnSp>
              <p:nvCxnSpPr>
                <p:cNvPr id="243" name="Straight Connector 242"/>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38"/>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3" name="Group 242"/>
            <p:cNvGrpSpPr/>
            <p:nvPr/>
          </p:nvGrpSpPr>
          <p:grpSpPr>
            <a:xfrm>
              <a:off x="5383502" y="3162850"/>
              <a:ext cx="145783" cy="1189595"/>
              <a:chOff x="7974103" y="978587"/>
              <a:chExt cx="160495" cy="1468643"/>
            </a:xfrm>
          </p:grpSpPr>
          <p:sp>
            <p:nvSpPr>
              <p:cNvPr id="226" name="Rectangle 225"/>
              <p:cNvSpPr/>
              <p:nvPr/>
            </p:nvSpPr>
            <p:spPr>
              <a:xfrm>
                <a:off x="8002178" y="992002"/>
                <a:ext cx="132420"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p:cNvSpPr/>
              <p:nvPr/>
            </p:nvSpPr>
            <p:spPr>
              <a:xfrm>
                <a:off x="7981445" y="978587"/>
                <a:ext cx="135339" cy="1455228"/>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8" name="Straight Connector 227"/>
              <p:cNvCxnSpPr/>
              <p:nvPr/>
            </p:nvCxnSpPr>
            <p:spPr>
              <a:xfrm>
                <a:off x="8116914" y="978588"/>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9" name="Group 163"/>
              <p:cNvGrpSpPr/>
              <p:nvPr/>
            </p:nvGrpSpPr>
            <p:grpSpPr>
              <a:xfrm>
                <a:off x="7974103" y="1122624"/>
                <a:ext cx="142681" cy="1165926"/>
                <a:chOff x="6497608" y="1273045"/>
                <a:chExt cx="1692208" cy="1165926"/>
              </a:xfrm>
            </p:grpSpPr>
            <p:cxnSp>
              <p:nvCxnSpPr>
                <p:cNvPr id="230" name="Straight Connector 229"/>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84" name="TextBox 83"/>
            <p:cNvSpPr txBox="1"/>
            <p:nvPr/>
          </p:nvSpPr>
          <p:spPr>
            <a:xfrm>
              <a:off x="5581486" y="2961844"/>
              <a:ext cx="335187" cy="199438"/>
            </a:xfrm>
            <a:prstGeom prst="rect">
              <a:avLst/>
            </a:prstGeom>
            <a:noFill/>
          </p:spPr>
          <p:txBody>
            <a:bodyPr wrap="none" rtlCol="0">
              <a:spAutoFit/>
            </a:bodyPr>
            <a:lstStyle/>
            <a:p>
              <a:r>
                <a:rPr lang="en-US" sz="1000" dirty="0" smtClean="0"/>
                <a:t>Tag</a:t>
              </a:r>
              <a:endParaRPr lang="en-US" sz="1000" dirty="0"/>
            </a:p>
          </p:txBody>
        </p:sp>
        <p:grpSp>
          <p:nvGrpSpPr>
            <p:cNvPr id="85" name="Group 257"/>
            <p:cNvGrpSpPr/>
            <p:nvPr/>
          </p:nvGrpSpPr>
          <p:grpSpPr>
            <a:xfrm>
              <a:off x="5983378" y="2971911"/>
              <a:ext cx="692668" cy="2834879"/>
              <a:chOff x="4359819" y="2174715"/>
              <a:chExt cx="2753503" cy="3499867"/>
            </a:xfrm>
          </p:grpSpPr>
          <p:cxnSp>
            <p:nvCxnSpPr>
              <p:cNvPr id="203" name="Straight Connector 202"/>
              <p:cNvCxnSpPr/>
              <p:nvPr/>
            </p:nvCxnSpPr>
            <p:spPr>
              <a:xfrm>
                <a:off x="5749245" y="3275215"/>
                <a:ext cx="0" cy="239936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204" name="Group 65"/>
              <p:cNvGrpSpPr/>
              <p:nvPr/>
            </p:nvGrpSpPr>
            <p:grpSpPr>
              <a:xfrm>
                <a:off x="4359819" y="2423414"/>
                <a:ext cx="2753503" cy="1468648"/>
                <a:chOff x="7888140" y="2850925"/>
                <a:chExt cx="1063682" cy="1468648"/>
              </a:xfrm>
              <a:solidFill>
                <a:schemeClr val="bg2">
                  <a:lumMod val="75000"/>
                </a:schemeClr>
              </a:solidFill>
            </p:grpSpPr>
            <p:sp>
              <p:nvSpPr>
                <p:cNvPr id="213" name="Rectangle 212"/>
                <p:cNvSpPr/>
                <p:nvPr/>
              </p:nvSpPr>
              <p:spPr>
                <a:xfrm>
                  <a:off x="7920847" y="2864345"/>
                  <a:ext cx="1030975"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p:cNvSpPr/>
                <p:nvPr/>
              </p:nvSpPr>
              <p:spPr>
                <a:xfrm>
                  <a:off x="7891157" y="2850930"/>
                  <a:ext cx="1049196" cy="1455228"/>
                </a:xfrm>
                <a:prstGeom prst="rect">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5" name="Straight Connector 214"/>
                <p:cNvCxnSpPr/>
                <p:nvPr/>
              </p:nvCxnSpPr>
              <p:spPr>
                <a:xfrm>
                  <a:off x="7894046" y="2850925"/>
                  <a:ext cx="0" cy="145626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6" name="Group 159"/>
                <p:cNvGrpSpPr/>
                <p:nvPr/>
              </p:nvGrpSpPr>
              <p:grpSpPr>
                <a:xfrm>
                  <a:off x="7888140" y="2994967"/>
                  <a:ext cx="1058654" cy="1165926"/>
                  <a:chOff x="7256371" y="2994967"/>
                  <a:chExt cx="1692163" cy="1165926"/>
                </a:xfrm>
                <a:grpFill/>
              </p:grpSpPr>
              <p:cxnSp>
                <p:nvCxnSpPr>
                  <p:cNvPr id="217" name="Straight Connector 216"/>
                  <p:cNvCxnSpPr/>
                  <p:nvPr/>
                </p:nvCxnSpPr>
                <p:spPr>
                  <a:xfrm>
                    <a:off x="7259032" y="299496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7259026" y="314175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7256377" y="328294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7256371" y="342973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a:off x="7263666" y="3579337"/>
                    <a:ext cx="168486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a:off x="7263663" y="3720517"/>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7261014" y="38673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a:off x="7261008" y="40197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a:off x="7258231" y="416089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5" name="Straight Connector 204"/>
              <p:cNvCxnSpPr/>
              <p:nvPr/>
            </p:nvCxnSpPr>
            <p:spPr>
              <a:xfrm>
                <a:off x="5068740" y="2426524"/>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a:off x="6088040" y="242454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a:off x="6774827" y="2422566"/>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a:off x="6434404" y="242652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a:off x="5755531" y="242454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a:off x="5399271" y="2424543"/>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a:off x="4726328" y="2428503"/>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12" name="TextBox 211"/>
              <p:cNvSpPr txBox="1"/>
              <p:nvPr/>
            </p:nvSpPr>
            <p:spPr>
              <a:xfrm>
                <a:off x="4971879" y="2174715"/>
                <a:ext cx="881261" cy="246221"/>
              </a:xfrm>
              <a:prstGeom prst="rect">
                <a:avLst/>
              </a:prstGeom>
              <a:noFill/>
            </p:spPr>
            <p:txBody>
              <a:bodyPr wrap="none" rtlCol="0">
                <a:spAutoFit/>
              </a:bodyPr>
              <a:lstStyle/>
              <a:p>
                <a:r>
                  <a:rPr lang="en-US" sz="1000" dirty="0" smtClean="0"/>
                  <a:t>Data</a:t>
                </a:r>
                <a:endParaRPr lang="en-US" sz="1000" dirty="0"/>
              </a:p>
            </p:txBody>
          </p:sp>
        </p:grpSp>
        <p:sp>
          <p:nvSpPr>
            <p:cNvPr id="86" name="Rectangle 85"/>
            <p:cNvSpPr/>
            <p:nvPr/>
          </p:nvSpPr>
          <p:spPr>
            <a:xfrm>
              <a:off x="5341495" y="3110035"/>
              <a:ext cx="220158" cy="186973"/>
            </a:xfrm>
            <a:prstGeom prst="rect">
              <a:avLst/>
            </a:prstGeom>
          </p:spPr>
          <p:txBody>
            <a:bodyPr wrap="none">
              <a:spAutoFit/>
            </a:bodyPr>
            <a:lstStyle/>
            <a:p>
              <a:pPr algn="ctr"/>
              <a:r>
                <a:rPr lang="en-US" sz="900" b="1" dirty="0" smtClean="0">
                  <a:solidFill>
                    <a:srgbClr val="C00000"/>
                  </a:solidFill>
                </a:rPr>
                <a:t>0</a:t>
              </a:r>
            </a:p>
          </p:txBody>
        </p:sp>
        <p:sp>
          <p:nvSpPr>
            <p:cNvPr id="87" name="Rectangle 86"/>
            <p:cNvSpPr/>
            <p:nvPr/>
          </p:nvSpPr>
          <p:spPr>
            <a:xfrm>
              <a:off x="5345083" y="3228669"/>
              <a:ext cx="220157" cy="186973"/>
            </a:xfrm>
            <a:prstGeom prst="rect">
              <a:avLst/>
            </a:prstGeom>
          </p:spPr>
          <p:txBody>
            <a:bodyPr wrap="none">
              <a:spAutoFit/>
            </a:bodyPr>
            <a:lstStyle/>
            <a:p>
              <a:pPr algn="ctr"/>
              <a:r>
                <a:rPr lang="en-US" sz="900" b="1" dirty="0" smtClean="0">
                  <a:solidFill>
                    <a:srgbClr val="C00000"/>
                  </a:solidFill>
                </a:rPr>
                <a:t>0</a:t>
              </a:r>
            </a:p>
          </p:txBody>
        </p:sp>
        <p:sp>
          <p:nvSpPr>
            <p:cNvPr id="88" name="Rectangle 87"/>
            <p:cNvSpPr/>
            <p:nvPr/>
          </p:nvSpPr>
          <p:spPr>
            <a:xfrm>
              <a:off x="5343277" y="3342492"/>
              <a:ext cx="220157" cy="186973"/>
            </a:xfrm>
            <a:prstGeom prst="rect">
              <a:avLst/>
            </a:prstGeom>
          </p:spPr>
          <p:txBody>
            <a:bodyPr wrap="none">
              <a:spAutoFit/>
            </a:bodyPr>
            <a:lstStyle/>
            <a:p>
              <a:pPr algn="ctr"/>
              <a:r>
                <a:rPr lang="en-US" sz="900" b="1" dirty="0" smtClean="0">
                  <a:solidFill>
                    <a:srgbClr val="C00000"/>
                  </a:solidFill>
                </a:rPr>
                <a:t>0</a:t>
              </a:r>
            </a:p>
          </p:txBody>
        </p:sp>
        <p:sp>
          <p:nvSpPr>
            <p:cNvPr id="89" name="Rectangle 88"/>
            <p:cNvSpPr/>
            <p:nvPr/>
          </p:nvSpPr>
          <p:spPr>
            <a:xfrm>
              <a:off x="5345083" y="3454727"/>
              <a:ext cx="220158" cy="186973"/>
            </a:xfrm>
            <a:prstGeom prst="rect">
              <a:avLst/>
            </a:prstGeom>
          </p:spPr>
          <p:txBody>
            <a:bodyPr wrap="none">
              <a:spAutoFit/>
            </a:bodyPr>
            <a:lstStyle/>
            <a:p>
              <a:pPr algn="ctr"/>
              <a:r>
                <a:rPr lang="en-US" sz="900" b="1" dirty="0" smtClean="0">
                  <a:solidFill>
                    <a:srgbClr val="C00000"/>
                  </a:solidFill>
                </a:rPr>
                <a:t>0</a:t>
              </a:r>
            </a:p>
          </p:txBody>
        </p:sp>
        <p:sp>
          <p:nvSpPr>
            <p:cNvPr id="90" name="Rectangle 89"/>
            <p:cNvSpPr/>
            <p:nvPr/>
          </p:nvSpPr>
          <p:spPr>
            <a:xfrm>
              <a:off x="5348671" y="3573361"/>
              <a:ext cx="220157" cy="186973"/>
            </a:xfrm>
            <a:prstGeom prst="rect">
              <a:avLst/>
            </a:prstGeom>
          </p:spPr>
          <p:txBody>
            <a:bodyPr wrap="none">
              <a:spAutoFit/>
            </a:bodyPr>
            <a:lstStyle/>
            <a:p>
              <a:pPr algn="ctr"/>
              <a:r>
                <a:rPr lang="en-US" sz="900" b="1" dirty="0" smtClean="0">
                  <a:solidFill>
                    <a:srgbClr val="C00000"/>
                  </a:solidFill>
                </a:rPr>
                <a:t>0</a:t>
              </a:r>
            </a:p>
          </p:txBody>
        </p:sp>
        <p:sp>
          <p:nvSpPr>
            <p:cNvPr id="91" name="Rectangle 90"/>
            <p:cNvSpPr/>
            <p:nvPr/>
          </p:nvSpPr>
          <p:spPr>
            <a:xfrm>
              <a:off x="5346865" y="3696804"/>
              <a:ext cx="220157" cy="186973"/>
            </a:xfrm>
            <a:prstGeom prst="rect">
              <a:avLst/>
            </a:prstGeom>
          </p:spPr>
          <p:txBody>
            <a:bodyPr wrap="none">
              <a:spAutoFit/>
            </a:bodyPr>
            <a:lstStyle/>
            <a:p>
              <a:pPr algn="ctr"/>
              <a:r>
                <a:rPr lang="en-US" sz="900" b="1" dirty="0" smtClean="0">
                  <a:solidFill>
                    <a:srgbClr val="C00000"/>
                  </a:solidFill>
                </a:rPr>
                <a:t>0</a:t>
              </a:r>
            </a:p>
          </p:txBody>
        </p:sp>
        <p:sp>
          <p:nvSpPr>
            <p:cNvPr id="92" name="Rectangle 91"/>
            <p:cNvSpPr/>
            <p:nvPr/>
          </p:nvSpPr>
          <p:spPr>
            <a:xfrm>
              <a:off x="5346546" y="3815424"/>
              <a:ext cx="220158" cy="186973"/>
            </a:xfrm>
            <a:prstGeom prst="rect">
              <a:avLst/>
            </a:prstGeom>
          </p:spPr>
          <p:txBody>
            <a:bodyPr wrap="none">
              <a:spAutoFit/>
            </a:bodyPr>
            <a:lstStyle/>
            <a:p>
              <a:pPr algn="ctr"/>
              <a:r>
                <a:rPr lang="en-US" sz="900" b="1" dirty="0" smtClean="0">
                  <a:solidFill>
                    <a:srgbClr val="C00000"/>
                  </a:solidFill>
                </a:rPr>
                <a:t>0</a:t>
              </a:r>
            </a:p>
          </p:txBody>
        </p:sp>
        <p:sp>
          <p:nvSpPr>
            <p:cNvPr id="93" name="Rectangle 92"/>
            <p:cNvSpPr/>
            <p:nvPr/>
          </p:nvSpPr>
          <p:spPr>
            <a:xfrm>
              <a:off x="5346198" y="3934058"/>
              <a:ext cx="220157" cy="186973"/>
            </a:xfrm>
            <a:prstGeom prst="rect">
              <a:avLst/>
            </a:prstGeom>
          </p:spPr>
          <p:txBody>
            <a:bodyPr wrap="none">
              <a:spAutoFit/>
            </a:bodyPr>
            <a:lstStyle/>
            <a:p>
              <a:pPr algn="ctr"/>
              <a:r>
                <a:rPr lang="en-US" sz="900" b="1" dirty="0" smtClean="0">
                  <a:solidFill>
                    <a:srgbClr val="C00000"/>
                  </a:solidFill>
                </a:rPr>
                <a:t>0</a:t>
              </a:r>
            </a:p>
          </p:txBody>
        </p:sp>
        <p:sp>
          <p:nvSpPr>
            <p:cNvPr id="94" name="Rectangle 93"/>
            <p:cNvSpPr/>
            <p:nvPr/>
          </p:nvSpPr>
          <p:spPr>
            <a:xfrm>
              <a:off x="5348329" y="4047882"/>
              <a:ext cx="220157" cy="186973"/>
            </a:xfrm>
            <a:prstGeom prst="rect">
              <a:avLst/>
            </a:prstGeom>
          </p:spPr>
          <p:txBody>
            <a:bodyPr wrap="none">
              <a:spAutoFit/>
            </a:bodyPr>
            <a:lstStyle/>
            <a:p>
              <a:pPr algn="ctr"/>
              <a:r>
                <a:rPr lang="en-US" sz="900" b="1" dirty="0" smtClean="0">
                  <a:solidFill>
                    <a:srgbClr val="C00000"/>
                  </a:solidFill>
                </a:rPr>
                <a:t>0</a:t>
              </a:r>
            </a:p>
          </p:txBody>
        </p:sp>
        <p:sp>
          <p:nvSpPr>
            <p:cNvPr id="95" name="Rectangle 94"/>
            <p:cNvSpPr/>
            <p:nvPr/>
          </p:nvSpPr>
          <p:spPr>
            <a:xfrm>
              <a:off x="5345037" y="4171325"/>
              <a:ext cx="220157" cy="186973"/>
            </a:xfrm>
            <a:prstGeom prst="rect">
              <a:avLst/>
            </a:prstGeom>
          </p:spPr>
          <p:txBody>
            <a:bodyPr wrap="none">
              <a:spAutoFit/>
            </a:bodyPr>
            <a:lstStyle/>
            <a:p>
              <a:pPr algn="ctr"/>
              <a:r>
                <a:rPr lang="en-US" sz="900" b="1" dirty="0" smtClean="0">
                  <a:solidFill>
                    <a:srgbClr val="C00000"/>
                  </a:solidFill>
                </a:rPr>
                <a:t>0</a:t>
              </a:r>
            </a:p>
          </p:txBody>
        </p:sp>
        <p:cxnSp>
          <p:nvCxnSpPr>
            <p:cNvPr id="96" name="Straight Connector 95"/>
            <p:cNvCxnSpPr/>
            <p:nvPr/>
          </p:nvCxnSpPr>
          <p:spPr>
            <a:xfrm>
              <a:off x="7397508" y="4772175"/>
              <a:ext cx="0" cy="3029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6883370" y="2952010"/>
              <a:ext cx="233263" cy="199438"/>
            </a:xfrm>
            <a:prstGeom prst="rect">
              <a:avLst/>
            </a:prstGeom>
            <a:noFill/>
          </p:spPr>
          <p:txBody>
            <a:bodyPr wrap="none" rtlCol="0">
              <a:spAutoFit/>
            </a:bodyPr>
            <a:lstStyle/>
            <a:p>
              <a:r>
                <a:rPr lang="en-US" sz="1000" dirty="0" smtClean="0"/>
                <a:t>V</a:t>
              </a:r>
              <a:endParaRPr lang="en-US" sz="1000" dirty="0"/>
            </a:p>
          </p:txBody>
        </p:sp>
        <p:sp>
          <p:nvSpPr>
            <p:cNvPr id="98" name="Oval 97"/>
            <p:cNvSpPr/>
            <p:nvPr/>
          </p:nvSpPr>
          <p:spPr>
            <a:xfrm>
              <a:off x="7305787" y="4628289"/>
              <a:ext cx="173251" cy="149950"/>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a:t>
              </a:r>
              <a:endParaRPr lang="en-US" sz="1050" dirty="0">
                <a:solidFill>
                  <a:schemeClr val="tx1"/>
                </a:solidFill>
              </a:endParaRPr>
            </a:p>
          </p:txBody>
        </p:sp>
        <p:pic>
          <p:nvPicPr>
            <p:cNvPr id="99" name="Picture 3"/>
            <p:cNvPicPr>
              <a:picLocks noChangeAspect="1" noChangeArrowheads="1"/>
            </p:cNvPicPr>
            <p:nvPr/>
          </p:nvPicPr>
          <p:blipFill>
            <a:blip r:embed="rId2" cstate="print"/>
            <a:srcRect b="9153"/>
            <a:stretch>
              <a:fillRect/>
            </a:stretch>
          </p:blipFill>
          <p:spPr bwMode="auto">
            <a:xfrm>
              <a:off x="7234778" y="5000447"/>
              <a:ext cx="229568" cy="165762"/>
            </a:xfrm>
            <a:prstGeom prst="rect">
              <a:avLst/>
            </a:prstGeom>
            <a:solidFill>
              <a:schemeClr val="accent4">
                <a:lumMod val="40000"/>
                <a:lumOff val="60000"/>
              </a:schemeClr>
            </a:solidFill>
            <a:ln w="9525">
              <a:noFill/>
              <a:miter lim="800000"/>
              <a:headEnd/>
              <a:tailEnd/>
            </a:ln>
          </p:spPr>
        </p:pic>
        <p:grpSp>
          <p:nvGrpSpPr>
            <p:cNvPr id="100" name="Group 296"/>
            <p:cNvGrpSpPr/>
            <p:nvPr/>
          </p:nvGrpSpPr>
          <p:grpSpPr>
            <a:xfrm flipH="1">
              <a:off x="7007323" y="4881428"/>
              <a:ext cx="333312" cy="123831"/>
              <a:chOff x="2902583" y="4650690"/>
              <a:chExt cx="249431" cy="144908"/>
            </a:xfrm>
          </p:grpSpPr>
          <p:cxnSp>
            <p:nvCxnSpPr>
              <p:cNvPr id="201" name="Straight Connector 200"/>
              <p:cNvCxnSpPr/>
              <p:nvPr/>
            </p:nvCxnSpPr>
            <p:spPr>
              <a:xfrm>
                <a:off x="2902583" y="4650690"/>
                <a:ext cx="0" cy="144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2904938" y="4652337"/>
                <a:ext cx="2470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1" name="Straight Connector 100"/>
            <p:cNvCxnSpPr/>
            <p:nvPr/>
          </p:nvCxnSpPr>
          <p:spPr>
            <a:xfrm>
              <a:off x="7350423" y="5166253"/>
              <a:ext cx="0" cy="227135"/>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009772" y="3694468"/>
              <a:ext cx="2950" cy="1186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endCxn id="98" idx="0"/>
            </p:cNvCxnSpPr>
            <p:nvPr/>
          </p:nvCxnSpPr>
          <p:spPr>
            <a:xfrm flipH="1">
              <a:off x="7392413" y="3800659"/>
              <a:ext cx="303" cy="827629"/>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7163953" y="5358699"/>
              <a:ext cx="472057" cy="199438"/>
            </a:xfrm>
            <a:prstGeom prst="rect">
              <a:avLst/>
            </a:prstGeom>
            <a:noFill/>
          </p:spPr>
          <p:txBody>
            <a:bodyPr wrap="none" rtlCol="0">
              <a:spAutoFit/>
            </a:bodyPr>
            <a:lstStyle/>
            <a:p>
              <a:r>
                <a:rPr lang="en-US" sz="1000" b="1" dirty="0" smtClean="0">
                  <a:solidFill>
                    <a:srgbClr val="C00000"/>
                  </a:solidFill>
                </a:rPr>
                <a:t>Hit [3]</a:t>
              </a:r>
              <a:endParaRPr lang="en-US" sz="1000" b="1" dirty="0">
                <a:solidFill>
                  <a:srgbClr val="C00000"/>
                </a:solidFill>
              </a:endParaRPr>
            </a:p>
          </p:txBody>
        </p:sp>
        <p:grpSp>
          <p:nvGrpSpPr>
            <p:cNvPr id="105" name="Group 303"/>
            <p:cNvGrpSpPr/>
            <p:nvPr/>
          </p:nvGrpSpPr>
          <p:grpSpPr>
            <a:xfrm>
              <a:off x="7108891" y="3166498"/>
              <a:ext cx="397795" cy="1189595"/>
              <a:chOff x="6638306" y="1129008"/>
              <a:chExt cx="552203" cy="1468643"/>
            </a:xfrm>
          </p:grpSpPr>
          <p:sp>
            <p:nvSpPr>
              <p:cNvPr id="188" name="Rectangle 187"/>
              <p:cNvSpPr/>
              <p:nvPr/>
            </p:nvSpPr>
            <p:spPr>
              <a:xfrm>
                <a:off x="6662057" y="1142423"/>
                <a:ext cx="528452"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6638306" y="1129008"/>
                <a:ext cx="528452" cy="145522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0" name="Straight Connector 189"/>
              <p:cNvCxnSpPr/>
              <p:nvPr/>
            </p:nvCxnSpPr>
            <p:spPr>
              <a:xfrm>
                <a:off x="6640416" y="1129009"/>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1" name="Group 141"/>
              <p:cNvGrpSpPr/>
              <p:nvPr/>
            </p:nvGrpSpPr>
            <p:grpSpPr>
              <a:xfrm>
                <a:off x="6638306" y="1273045"/>
                <a:ext cx="546264" cy="1165926"/>
                <a:chOff x="6497608" y="1273045"/>
                <a:chExt cx="1692208" cy="1165926"/>
              </a:xfrm>
            </p:grpSpPr>
            <p:cxnSp>
              <p:nvCxnSpPr>
                <p:cNvPr id="192" name="Straight Connector 191"/>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6" name="Group 317"/>
            <p:cNvGrpSpPr/>
            <p:nvPr/>
          </p:nvGrpSpPr>
          <p:grpSpPr>
            <a:xfrm>
              <a:off x="6937055" y="3162845"/>
              <a:ext cx="145783" cy="1189595"/>
              <a:chOff x="7974103" y="978587"/>
              <a:chExt cx="160495" cy="1468643"/>
            </a:xfrm>
          </p:grpSpPr>
          <p:sp>
            <p:nvSpPr>
              <p:cNvPr id="175" name="Rectangle 174"/>
              <p:cNvSpPr/>
              <p:nvPr/>
            </p:nvSpPr>
            <p:spPr>
              <a:xfrm>
                <a:off x="8002178" y="992002"/>
                <a:ext cx="132420"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p:cNvSpPr/>
              <p:nvPr/>
            </p:nvSpPr>
            <p:spPr>
              <a:xfrm>
                <a:off x="7981445" y="978587"/>
                <a:ext cx="135339" cy="1455228"/>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7" name="Straight Connector 176"/>
              <p:cNvCxnSpPr/>
              <p:nvPr/>
            </p:nvCxnSpPr>
            <p:spPr>
              <a:xfrm>
                <a:off x="8116914" y="978588"/>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8" name="Group 163"/>
              <p:cNvGrpSpPr/>
              <p:nvPr/>
            </p:nvGrpSpPr>
            <p:grpSpPr>
              <a:xfrm>
                <a:off x="7974103" y="1122624"/>
                <a:ext cx="142681" cy="1165926"/>
                <a:chOff x="6497608" y="1273045"/>
                <a:chExt cx="1692208" cy="1165926"/>
              </a:xfrm>
            </p:grpSpPr>
            <p:cxnSp>
              <p:nvCxnSpPr>
                <p:cNvPr id="179" name="Straight Connector 178"/>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7" name="TextBox 106"/>
            <p:cNvSpPr txBox="1"/>
            <p:nvPr/>
          </p:nvSpPr>
          <p:spPr>
            <a:xfrm>
              <a:off x="7135039" y="2961839"/>
              <a:ext cx="335187" cy="199438"/>
            </a:xfrm>
            <a:prstGeom prst="rect">
              <a:avLst/>
            </a:prstGeom>
            <a:noFill/>
          </p:spPr>
          <p:txBody>
            <a:bodyPr wrap="none" rtlCol="0">
              <a:spAutoFit/>
            </a:bodyPr>
            <a:lstStyle/>
            <a:p>
              <a:r>
                <a:rPr lang="en-US" sz="1000" dirty="0" smtClean="0"/>
                <a:t>Tag</a:t>
              </a:r>
              <a:endParaRPr lang="en-US" sz="1000" dirty="0"/>
            </a:p>
          </p:txBody>
        </p:sp>
        <p:grpSp>
          <p:nvGrpSpPr>
            <p:cNvPr id="108" name="Group 332"/>
            <p:cNvGrpSpPr/>
            <p:nvPr/>
          </p:nvGrpSpPr>
          <p:grpSpPr>
            <a:xfrm>
              <a:off x="7536932" y="2971906"/>
              <a:ext cx="692668" cy="2929072"/>
              <a:chOff x="4359819" y="2174715"/>
              <a:chExt cx="2753503" cy="3616155"/>
            </a:xfrm>
          </p:grpSpPr>
          <p:cxnSp>
            <p:nvCxnSpPr>
              <p:cNvPr id="152" name="Straight Connector 151"/>
              <p:cNvCxnSpPr/>
              <p:nvPr/>
            </p:nvCxnSpPr>
            <p:spPr>
              <a:xfrm>
                <a:off x="5749245" y="3275215"/>
                <a:ext cx="0" cy="251565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153" name="Group 65"/>
              <p:cNvGrpSpPr/>
              <p:nvPr/>
            </p:nvGrpSpPr>
            <p:grpSpPr>
              <a:xfrm>
                <a:off x="4359819" y="2423414"/>
                <a:ext cx="2753503" cy="1468648"/>
                <a:chOff x="7888140" y="2850925"/>
                <a:chExt cx="1063682" cy="1468648"/>
              </a:xfrm>
              <a:solidFill>
                <a:schemeClr val="bg2">
                  <a:lumMod val="75000"/>
                </a:schemeClr>
              </a:solidFill>
            </p:grpSpPr>
            <p:sp>
              <p:nvSpPr>
                <p:cNvPr id="162" name="Rectangle 161"/>
                <p:cNvSpPr/>
                <p:nvPr/>
              </p:nvSpPr>
              <p:spPr>
                <a:xfrm>
                  <a:off x="7920847" y="2864345"/>
                  <a:ext cx="1030975"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a:off x="7891157" y="2850930"/>
                  <a:ext cx="1049196" cy="1455228"/>
                </a:xfrm>
                <a:prstGeom prst="rect">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p:cNvCxnSpPr/>
                <p:nvPr/>
              </p:nvCxnSpPr>
              <p:spPr>
                <a:xfrm>
                  <a:off x="7894046" y="2850925"/>
                  <a:ext cx="0" cy="145626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5" name="Group 159"/>
                <p:cNvGrpSpPr/>
                <p:nvPr/>
              </p:nvGrpSpPr>
              <p:grpSpPr>
                <a:xfrm>
                  <a:off x="7888140" y="2994967"/>
                  <a:ext cx="1058654" cy="1165926"/>
                  <a:chOff x="7256371" y="2994967"/>
                  <a:chExt cx="1692163" cy="1165926"/>
                </a:xfrm>
                <a:grpFill/>
              </p:grpSpPr>
              <p:cxnSp>
                <p:nvCxnSpPr>
                  <p:cNvPr id="166" name="Straight Connector 165"/>
                  <p:cNvCxnSpPr/>
                  <p:nvPr/>
                </p:nvCxnSpPr>
                <p:spPr>
                  <a:xfrm>
                    <a:off x="7259032" y="299496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7259026" y="314175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7256377" y="328294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a:off x="7256371" y="342973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7263666" y="3579337"/>
                    <a:ext cx="168486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7263663" y="3720517"/>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7261014" y="38673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7261008" y="40197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7258231" y="416089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4" name="Straight Connector 153"/>
              <p:cNvCxnSpPr/>
              <p:nvPr/>
            </p:nvCxnSpPr>
            <p:spPr>
              <a:xfrm>
                <a:off x="5068740" y="2426524"/>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6088040" y="242454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6774827" y="2422566"/>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a:off x="6434404" y="242652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5755531" y="242454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5399271" y="2424543"/>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4726328" y="2428503"/>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4971879" y="2174715"/>
                <a:ext cx="881261" cy="246221"/>
              </a:xfrm>
              <a:prstGeom prst="rect">
                <a:avLst/>
              </a:prstGeom>
              <a:noFill/>
            </p:spPr>
            <p:txBody>
              <a:bodyPr wrap="none" rtlCol="0">
                <a:spAutoFit/>
              </a:bodyPr>
              <a:lstStyle/>
              <a:p>
                <a:r>
                  <a:rPr lang="en-US" sz="1000" dirty="0" smtClean="0"/>
                  <a:t>Data</a:t>
                </a:r>
                <a:endParaRPr lang="en-US" sz="1000" dirty="0"/>
              </a:p>
            </p:txBody>
          </p:sp>
        </p:grpSp>
        <p:sp>
          <p:nvSpPr>
            <p:cNvPr id="109" name="Rectangle 108"/>
            <p:cNvSpPr/>
            <p:nvPr/>
          </p:nvSpPr>
          <p:spPr>
            <a:xfrm>
              <a:off x="6895048" y="3110030"/>
              <a:ext cx="220158" cy="186973"/>
            </a:xfrm>
            <a:prstGeom prst="rect">
              <a:avLst/>
            </a:prstGeom>
          </p:spPr>
          <p:txBody>
            <a:bodyPr wrap="none">
              <a:spAutoFit/>
            </a:bodyPr>
            <a:lstStyle/>
            <a:p>
              <a:pPr algn="ctr"/>
              <a:r>
                <a:rPr lang="en-US" sz="900" b="1" dirty="0" smtClean="0">
                  <a:solidFill>
                    <a:srgbClr val="C00000"/>
                  </a:solidFill>
                </a:rPr>
                <a:t>0</a:t>
              </a:r>
            </a:p>
          </p:txBody>
        </p:sp>
        <p:sp>
          <p:nvSpPr>
            <p:cNvPr id="110" name="Rectangle 109"/>
            <p:cNvSpPr/>
            <p:nvPr/>
          </p:nvSpPr>
          <p:spPr>
            <a:xfrm>
              <a:off x="6898636" y="3228664"/>
              <a:ext cx="220157" cy="186973"/>
            </a:xfrm>
            <a:prstGeom prst="rect">
              <a:avLst/>
            </a:prstGeom>
          </p:spPr>
          <p:txBody>
            <a:bodyPr wrap="none">
              <a:spAutoFit/>
            </a:bodyPr>
            <a:lstStyle/>
            <a:p>
              <a:pPr algn="ctr"/>
              <a:r>
                <a:rPr lang="en-US" sz="900" b="1" dirty="0" smtClean="0">
                  <a:solidFill>
                    <a:srgbClr val="C00000"/>
                  </a:solidFill>
                </a:rPr>
                <a:t>0</a:t>
              </a:r>
            </a:p>
          </p:txBody>
        </p:sp>
        <p:sp>
          <p:nvSpPr>
            <p:cNvPr id="111" name="Rectangle 110"/>
            <p:cNvSpPr/>
            <p:nvPr/>
          </p:nvSpPr>
          <p:spPr>
            <a:xfrm>
              <a:off x="6896831" y="3342488"/>
              <a:ext cx="220157" cy="186973"/>
            </a:xfrm>
            <a:prstGeom prst="rect">
              <a:avLst/>
            </a:prstGeom>
          </p:spPr>
          <p:txBody>
            <a:bodyPr wrap="none">
              <a:spAutoFit/>
            </a:bodyPr>
            <a:lstStyle/>
            <a:p>
              <a:pPr algn="ctr"/>
              <a:r>
                <a:rPr lang="en-US" sz="900" b="1" dirty="0" smtClean="0">
                  <a:solidFill>
                    <a:srgbClr val="C00000"/>
                  </a:solidFill>
                </a:rPr>
                <a:t>0</a:t>
              </a:r>
            </a:p>
          </p:txBody>
        </p:sp>
        <p:sp>
          <p:nvSpPr>
            <p:cNvPr id="112" name="Rectangle 111"/>
            <p:cNvSpPr/>
            <p:nvPr/>
          </p:nvSpPr>
          <p:spPr>
            <a:xfrm>
              <a:off x="6898636" y="3454722"/>
              <a:ext cx="220158" cy="186973"/>
            </a:xfrm>
            <a:prstGeom prst="rect">
              <a:avLst/>
            </a:prstGeom>
          </p:spPr>
          <p:txBody>
            <a:bodyPr wrap="none">
              <a:spAutoFit/>
            </a:bodyPr>
            <a:lstStyle/>
            <a:p>
              <a:pPr algn="ctr"/>
              <a:r>
                <a:rPr lang="en-US" sz="900" b="1" dirty="0" smtClean="0">
                  <a:solidFill>
                    <a:srgbClr val="C00000"/>
                  </a:solidFill>
                </a:rPr>
                <a:t>0</a:t>
              </a:r>
            </a:p>
          </p:txBody>
        </p:sp>
        <p:sp>
          <p:nvSpPr>
            <p:cNvPr id="113" name="Rectangle 112"/>
            <p:cNvSpPr/>
            <p:nvPr/>
          </p:nvSpPr>
          <p:spPr>
            <a:xfrm>
              <a:off x="6902224" y="3573356"/>
              <a:ext cx="220157" cy="186973"/>
            </a:xfrm>
            <a:prstGeom prst="rect">
              <a:avLst/>
            </a:prstGeom>
          </p:spPr>
          <p:txBody>
            <a:bodyPr wrap="none">
              <a:spAutoFit/>
            </a:bodyPr>
            <a:lstStyle/>
            <a:p>
              <a:pPr algn="ctr"/>
              <a:r>
                <a:rPr lang="en-US" sz="900" b="1" dirty="0" smtClean="0">
                  <a:solidFill>
                    <a:srgbClr val="C00000"/>
                  </a:solidFill>
                </a:rPr>
                <a:t>0</a:t>
              </a:r>
            </a:p>
          </p:txBody>
        </p:sp>
        <p:sp>
          <p:nvSpPr>
            <p:cNvPr id="114" name="Rectangle 113"/>
            <p:cNvSpPr/>
            <p:nvPr/>
          </p:nvSpPr>
          <p:spPr>
            <a:xfrm>
              <a:off x="6900419" y="3696799"/>
              <a:ext cx="220157" cy="186973"/>
            </a:xfrm>
            <a:prstGeom prst="rect">
              <a:avLst/>
            </a:prstGeom>
          </p:spPr>
          <p:txBody>
            <a:bodyPr wrap="none">
              <a:spAutoFit/>
            </a:bodyPr>
            <a:lstStyle/>
            <a:p>
              <a:pPr algn="ctr"/>
              <a:r>
                <a:rPr lang="en-US" sz="900" b="1" dirty="0" smtClean="0">
                  <a:solidFill>
                    <a:srgbClr val="C00000"/>
                  </a:solidFill>
                </a:rPr>
                <a:t>0</a:t>
              </a:r>
            </a:p>
          </p:txBody>
        </p:sp>
        <p:sp>
          <p:nvSpPr>
            <p:cNvPr id="115" name="Rectangle 114"/>
            <p:cNvSpPr/>
            <p:nvPr/>
          </p:nvSpPr>
          <p:spPr>
            <a:xfrm>
              <a:off x="6900100" y="3815419"/>
              <a:ext cx="220158" cy="186973"/>
            </a:xfrm>
            <a:prstGeom prst="rect">
              <a:avLst/>
            </a:prstGeom>
          </p:spPr>
          <p:txBody>
            <a:bodyPr wrap="none">
              <a:spAutoFit/>
            </a:bodyPr>
            <a:lstStyle/>
            <a:p>
              <a:pPr algn="ctr"/>
              <a:r>
                <a:rPr lang="en-US" sz="900" b="1" dirty="0" smtClean="0">
                  <a:solidFill>
                    <a:srgbClr val="C00000"/>
                  </a:solidFill>
                </a:rPr>
                <a:t>0</a:t>
              </a:r>
            </a:p>
          </p:txBody>
        </p:sp>
        <p:sp>
          <p:nvSpPr>
            <p:cNvPr id="116" name="Rectangle 115"/>
            <p:cNvSpPr/>
            <p:nvPr/>
          </p:nvSpPr>
          <p:spPr>
            <a:xfrm>
              <a:off x="6899751" y="3934053"/>
              <a:ext cx="220157" cy="186973"/>
            </a:xfrm>
            <a:prstGeom prst="rect">
              <a:avLst/>
            </a:prstGeom>
          </p:spPr>
          <p:txBody>
            <a:bodyPr wrap="none">
              <a:spAutoFit/>
            </a:bodyPr>
            <a:lstStyle/>
            <a:p>
              <a:pPr algn="ctr"/>
              <a:r>
                <a:rPr lang="en-US" sz="900" b="1" dirty="0" smtClean="0">
                  <a:solidFill>
                    <a:srgbClr val="C00000"/>
                  </a:solidFill>
                </a:rPr>
                <a:t>0</a:t>
              </a:r>
            </a:p>
          </p:txBody>
        </p:sp>
        <p:sp>
          <p:nvSpPr>
            <p:cNvPr id="117" name="Rectangle 116"/>
            <p:cNvSpPr/>
            <p:nvPr/>
          </p:nvSpPr>
          <p:spPr>
            <a:xfrm>
              <a:off x="6901882" y="4047877"/>
              <a:ext cx="220157" cy="186973"/>
            </a:xfrm>
            <a:prstGeom prst="rect">
              <a:avLst/>
            </a:prstGeom>
          </p:spPr>
          <p:txBody>
            <a:bodyPr wrap="none">
              <a:spAutoFit/>
            </a:bodyPr>
            <a:lstStyle/>
            <a:p>
              <a:pPr algn="ctr"/>
              <a:r>
                <a:rPr lang="en-US" sz="900" b="1" dirty="0" smtClean="0">
                  <a:solidFill>
                    <a:srgbClr val="C00000"/>
                  </a:solidFill>
                </a:rPr>
                <a:t>0</a:t>
              </a:r>
            </a:p>
          </p:txBody>
        </p:sp>
        <p:sp>
          <p:nvSpPr>
            <p:cNvPr id="118" name="Rectangle 117"/>
            <p:cNvSpPr/>
            <p:nvPr/>
          </p:nvSpPr>
          <p:spPr>
            <a:xfrm>
              <a:off x="6898590" y="4171320"/>
              <a:ext cx="220157" cy="186973"/>
            </a:xfrm>
            <a:prstGeom prst="rect">
              <a:avLst/>
            </a:prstGeom>
          </p:spPr>
          <p:txBody>
            <a:bodyPr wrap="none">
              <a:spAutoFit/>
            </a:bodyPr>
            <a:lstStyle/>
            <a:p>
              <a:pPr algn="ctr"/>
              <a:r>
                <a:rPr lang="en-US" sz="900" b="1" dirty="0" smtClean="0">
                  <a:solidFill>
                    <a:srgbClr val="C00000"/>
                  </a:solidFill>
                </a:rPr>
                <a:t>0</a:t>
              </a:r>
            </a:p>
          </p:txBody>
        </p:sp>
        <p:cxnSp>
          <p:nvCxnSpPr>
            <p:cNvPr id="119" name="Straight Connector 118"/>
            <p:cNvCxnSpPr/>
            <p:nvPr/>
          </p:nvCxnSpPr>
          <p:spPr>
            <a:xfrm>
              <a:off x="3686198" y="3222848"/>
              <a:ext cx="148483"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5216679" y="3216747"/>
              <a:ext cx="148483"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6770232" y="3216742"/>
              <a:ext cx="148483"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733245" y="2828887"/>
              <a:ext cx="60580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3691692" y="2834983"/>
              <a:ext cx="0" cy="3840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5222118" y="2828887"/>
              <a:ext cx="0" cy="3840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6783306" y="2828887"/>
              <a:ext cx="0" cy="3840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2561469" y="4698077"/>
              <a:ext cx="111860"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4111473" y="4345544"/>
              <a:ext cx="0" cy="1260814"/>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4115022" y="4691214"/>
              <a:ext cx="111860"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5626461" y="4352407"/>
              <a:ext cx="0" cy="1260814"/>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5630010" y="4698077"/>
              <a:ext cx="111860"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7179959" y="4359264"/>
              <a:ext cx="0" cy="1260814"/>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7183508" y="4704934"/>
              <a:ext cx="111860"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33" name="Rounded Rectangle 132"/>
            <p:cNvSpPr/>
            <p:nvPr/>
          </p:nvSpPr>
          <p:spPr>
            <a:xfrm>
              <a:off x="4368756" y="6106995"/>
              <a:ext cx="2376523" cy="212597"/>
            </a:xfrm>
            <a:prstGeom prst="round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p:cNvSpPr txBox="1"/>
            <p:nvPr/>
          </p:nvSpPr>
          <p:spPr>
            <a:xfrm>
              <a:off x="4995132" y="6065813"/>
              <a:ext cx="1160601" cy="224368"/>
            </a:xfrm>
            <a:prstGeom prst="rect">
              <a:avLst/>
            </a:prstGeom>
            <a:noFill/>
          </p:spPr>
          <p:txBody>
            <a:bodyPr wrap="none" rtlCol="0">
              <a:spAutoFit/>
            </a:bodyPr>
            <a:lstStyle/>
            <a:p>
              <a:r>
                <a:rPr lang="en-US" sz="1200" dirty="0" smtClean="0"/>
                <a:t>4 Way 16 bit Mux</a:t>
              </a:r>
              <a:endParaRPr lang="en-US" sz="1200" dirty="0"/>
            </a:p>
          </p:txBody>
        </p:sp>
        <p:cxnSp>
          <p:nvCxnSpPr>
            <p:cNvPr id="135" name="Straight Connector 134"/>
            <p:cNvCxnSpPr/>
            <p:nvPr/>
          </p:nvCxnSpPr>
          <p:spPr>
            <a:xfrm>
              <a:off x="3244018" y="5896559"/>
              <a:ext cx="1276637"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6" name="TextBox 135"/>
            <p:cNvSpPr txBox="1"/>
            <p:nvPr/>
          </p:nvSpPr>
          <p:spPr>
            <a:xfrm>
              <a:off x="3501340" y="6098200"/>
              <a:ext cx="592910" cy="199438"/>
            </a:xfrm>
            <a:prstGeom prst="rect">
              <a:avLst/>
            </a:prstGeom>
            <a:noFill/>
          </p:spPr>
          <p:txBody>
            <a:bodyPr wrap="none" rtlCol="0">
              <a:spAutoFit/>
            </a:bodyPr>
            <a:lstStyle/>
            <a:p>
              <a:r>
                <a:rPr lang="en-US" sz="1000" b="1" dirty="0" smtClean="0">
                  <a:solidFill>
                    <a:srgbClr val="C00000"/>
                  </a:solidFill>
                </a:rPr>
                <a:t>Hit [0..3]</a:t>
              </a:r>
              <a:endParaRPr lang="en-US" sz="1000" b="1" dirty="0">
                <a:solidFill>
                  <a:srgbClr val="C00000"/>
                </a:solidFill>
              </a:endParaRPr>
            </a:p>
          </p:txBody>
        </p:sp>
        <p:cxnSp>
          <p:nvCxnSpPr>
            <p:cNvPr id="137" name="Straight Connector 136"/>
            <p:cNvCxnSpPr/>
            <p:nvPr/>
          </p:nvCxnSpPr>
          <p:spPr>
            <a:xfrm>
              <a:off x="4092206" y="6229230"/>
              <a:ext cx="238142"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5506653" y="6318126"/>
              <a:ext cx="0" cy="336952"/>
            </a:xfrm>
            <a:prstGeom prst="line">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9" name="Group 438"/>
            <p:cNvGrpSpPr/>
            <p:nvPr/>
          </p:nvGrpSpPr>
          <p:grpSpPr>
            <a:xfrm>
              <a:off x="5439270" y="6343815"/>
              <a:ext cx="305737" cy="130882"/>
              <a:chOff x="8111794" y="1272338"/>
              <a:chExt cx="336590" cy="161583"/>
            </a:xfrm>
          </p:grpSpPr>
          <p:sp>
            <p:nvSpPr>
              <p:cNvPr id="150" name="TextBox 149"/>
              <p:cNvSpPr txBox="1"/>
              <p:nvPr/>
            </p:nvSpPr>
            <p:spPr>
              <a:xfrm>
                <a:off x="8240820" y="1272338"/>
                <a:ext cx="207564" cy="161583"/>
              </a:xfrm>
              <a:prstGeom prst="rect">
                <a:avLst/>
              </a:prstGeom>
              <a:noFill/>
            </p:spPr>
            <p:txBody>
              <a:bodyPr wrap="square" lIns="0" tIns="0" rIns="0" bIns="0" rtlCol="0">
                <a:spAutoFit/>
              </a:bodyPr>
              <a:lstStyle/>
              <a:p>
                <a:r>
                  <a:rPr lang="en-US" sz="1050" dirty="0" smtClean="0"/>
                  <a:t> 16</a:t>
                </a:r>
                <a:endParaRPr lang="en-US" sz="1050" dirty="0"/>
              </a:p>
            </p:txBody>
          </p:sp>
          <p:cxnSp>
            <p:nvCxnSpPr>
              <p:cNvPr id="151" name="Straight Connector 150"/>
              <p:cNvCxnSpPr/>
              <p:nvPr/>
            </p:nvCxnSpPr>
            <p:spPr>
              <a:xfrm>
                <a:off x="8111794" y="1349585"/>
                <a:ext cx="134635" cy="69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0" name="TextBox 139"/>
            <p:cNvSpPr txBox="1"/>
            <p:nvPr/>
          </p:nvSpPr>
          <p:spPr>
            <a:xfrm>
              <a:off x="5196833" y="6628082"/>
              <a:ext cx="620575" cy="199438"/>
            </a:xfrm>
            <a:prstGeom prst="rect">
              <a:avLst/>
            </a:prstGeom>
            <a:noFill/>
          </p:spPr>
          <p:txBody>
            <a:bodyPr wrap="none" rtlCol="0">
              <a:spAutoFit/>
            </a:bodyPr>
            <a:lstStyle/>
            <a:p>
              <a:r>
                <a:rPr lang="en-US" sz="1000" b="1" dirty="0" smtClean="0">
                  <a:solidFill>
                    <a:srgbClr val="0000FF"/>
                  </a:solidFill>
                </a:rPr>
                <a:t>CPU Data</a:t>
              </a:r>
              <a:endParaRPr lang="en-US" sz="1000" b="1" dirty="0">
                <a:solidFill>
                  <a:srgbClr val="0000FF"/>
                </a:solidFill>
              </a:endParaRPr>
            </a:p>
          </p:txBody>
        </p:sp>
        <p:sp>
          <p:nvSpPr>
            <p:cNvPr id="142" name="TextBox 141"/>
            <p:cNvSpPr txBox="1"/>
            <p:nvPr/>
          </p:nvSpPr>
          <p:spPr>
            <a:xfrm>
              <a:off x="4237872" y="5887169"/>
              <a:ext cx="300242" cy="199438"/>
            </a:xfrm>
            <a:prstGeom prst="rect">
              <a:avLst/>
            </a:prstGeom>
            <a:noFill/>
          </p:spPr>
          <p:txBody>
            <a:bodyPr wrap="none" rtlCol="0">
              <a:spAutoFit/>
            </a:bodyPr>
            <a:lstStyle/>
            <a:p>
              <a:r>
                <a:rPr lang="en-US" sz="1000" b="1" dirty="0" smtClean="0"/>
                <a:t>D0</a:t>
              </a:r>
              <a:endParaRPr lang="en-US" sz="1000" b="1" dirty="0"/>
            </a:p>
          </p:txBody>
        </p:sp>
        <p:sp>
          <p:nvSpPr>
            <p:cNvPr id="143" name="TextBox 142"/>
            <p:cNvSpPr txBox="1"/>
            <p:nvPr/>
          </p:nvSpPr>
          <p:spPr>
            <a:xfrm>
              <a:off x="4941477" y="5887165"/>
              <a:ext cx="300242" cy="199438"/>
            </a:xfrm>
            <a:prstGeom prst="rect">
              <a:avLst/>
            </a:prstGeom>
            <a:noFill/>
          </p:spPr>
          <p:txBody>
            <a:bodyPr wrap="none" rtlCol="0">
              <a:spAutoFit/>
            </a:bodyPr>
            <a:lstStyle/>
            <a:p>
              <a:r>
                <a:rPr lang="en-US" sz="1000" b="1" dirty="0" smtClean="0"/>
                <a:t>D1</a:t>
              </a:r>
              <a:endParaRPr lang="en-US" sz="1000" b="1" dirty="0"/>
            </a:p>
          </p:txBody>
        </p:sp>
        <p:sp>
          <p:nvSpPr>
            <p:cNvPr id="144" name="TextBox 143"/>
            <p:cNvSpPr txBox="1"/>
            <p:nvPr/>
          </p:nvSpPr>
          <p:spPr>
            <a:xfrm>
              <a:off x="5855670" y="5880306"/>
              <a:ext cx="300242" cy="199438"/>
            </a:xfrm>
            <a:prstGeom prst="rect">
              <a:avLst/>
            </a:prstGeom>
            <a:noFill/>
          </p:spPr>
          <p:txBody>
            <a:bodyPr wrap="none" rtlCol="0">
              <a:spAutoFit/>
            </a:bodyPr>
            <a:lstStyle/>
            <a:p>
              <a:r>
                <a:rPr lang="en-US" sz="1000" b="1" dirty="0" smtClean="0"/>
                <a:t>D2</a:t>
              </a:r>
              <a:endParaRPr lang="en-US" sz="1000" b="1" dirty="0"/>
            </a:p>
          </p:txBody>
        </p:sp>
        <p:sp>
          <p:nvSpPr>
            <p:cNvPr id="145" name="TextBox 144"/>
            <p:cNvSpPr txBox="1"/>
            <p:nvPr/>
          </p:nvSpPr>
          <p:spPr>
            <a:xfrm>
              <a:off x="6533421" y="5887166"/>
              <a:ext cx="300242" cy="199438"/>
            </a:xfrm>
            <a:prstGeom prst="rect">
              <a:avLst/>
            </a:prstGeom>
            <a:noFill/>
          </p:spPr>
          <p:txBody>
            <a:bodyPr wrap="none" rtlCol="0">
              <a:spAutoFit/>
            </a:bodyPr>
            <a:lstStyle/>
            <a:p>
              <a:r>
                <a:rPr lang="en-US" sz="1000" b="1" dirty="0" smtClean="0"/>
                <a:t>D3</a:t>
              </a:r>
              <a:endParaRPr lang="en-US" sz="1000" b="1" dirty="0"/>
            </a:p>
          </p:txBody>
        </p:sp>
        <p:sp>
          <p:nvSpPr>
            <p:cNvPr id="146" name="TextBox 145"/>
            <p:cNvSpPr txBox="1"/>
            <p:nvPr/>
          </p:nvSpPr>
          <p:spPr>
            <a:xfrm>
              <a:off x="2607612" y="2823059"/>
              <a:ext cx="594847" cy="262854"/>
            </a:xfrm>
            <a:prstGeom prst="rect">
              <a:avLst/>
            </a:prstGeom>
            <a:noFill/>
          </p:spPr>
          <p:txBody>
            <a:bodyPr wrap="none" rtlCol="0">
              <a:spAutoFit/>
            </a:bodyPr>
            <a:lstStyle/>
            <a:p>
              <a:r>
                <a:rPr lang="en-US" sz="1050" b="1" dirty="0" smtClean="0">
                  <a:solidFill>
                    <a:srgbClr val="0000FF"/>
                  </a:solidFill>
                </a:rPr>
                <a:t>Block 0</a:t>
              </a:r>
              <a:endParaRPr lang="en-US" sz="1050" b="1" dirty="0">
                <a:solidFill>
                  <a:srgbClr val="0000FF"/>
                </a:solidFill>
              </a:endParaRPr>
            </a:p>
          </p:txBody>
        </p:sp>
        <p:sp>
          <p:nvSpPr>
            <p:cNvPr id="147" name="TextBox 146"/>
            <p:cNvSpPr txBox="1"/>
            <p:nvPr/>
          </p:nvSpPr>
          <p:spPr>
            <a:xfrm>
              <a:off x="4191868" y="2843633"/>
              <a:ext cx="594847" cy="262854"/>
            </a:xfrm>
            <a:prstGeom prst="rect">
              <a:avLst/>
            </a:prstGeom>
            <a:noFill/>
          </p:spPr>
          <p:txBody>
            <a:bodyPr wrap="none" rtlCol="0">
              <a:spAutoFit/>
            </a:bodyPr>
            <a:lstStyle/>
            <a:p>
              <a:r>
                <a:rPr lang="en-US" sz="1050" b="1" dirty="0" smtClean="0">
                  <a:solidFill>
                    <a:srgbClr val="0000FF"/>
                  </a:solidFill>
                </a:rPr>
                <a:t>Block 1</a:t>
              </a:r>
              <a:endParaRPr lang="en-US" sz="1050" b="1" dirty="0">
                <a:solidFill>
                  <a:srgbClr val="0000FF"/>
                </a:solidFill>
              </a:endParaRPr>
            </a:p>
          </p:txBody>
        </p:sp>
        <p:sp>
          <p:nvSpPr>
            <p:cNvPr id="148" name="TextBox 147"/>
            <p:cNvSpPr txBox="1"/>
            <p:nvPr/>
          </p:nvSpPr>
          <p:spPr>
            <a:xfrm>
              <a:off x="5706913" y="2836774"/>
              <a:ext cx="594847" cy="262854"/>
            </a:xfrm>
            <a:prstGeom prst="rect">
              <a:avLst/>
            </a:prstGeom>
            <a:noFill/>
          </p:spPr>
          <p:txBody>
            <a:bodyPr wrap="none" rtlCol="0">
              <a:spAutoFit/>
            </a:bodyPr>
            <a:lstStyle/>
            <a:p>
              <a:r>
                <a:rPr lang="en-US" sz="1050" b="1" dirty="0" smtClean="0">
                  <a:solidFill>
                    <a:srgbClr val="0000FF"/>
                  </a:solidFill>
                </a:rPr>
                <a:t>Block 2</a:t>
              </a:r>
              <a:endParaRPr lang="en-US" sz="1050" b="1" dirty="0">
                <a:solidFill>
                  <a:srgbClr val="0000FF"/>
                </a:solidFill>
              </a:endParaRPr>
            </a:p>
          </p:txBody>
        </p:sp>
        <p:sp>
          <p:nvSpPr>
            <p:cNvPr id="149" name="TextBox 148"/>
            <p:cNvSpPr txBox="1"/>
            <p:nvPr/>
          </p:nvSpPr>
          <p:spPr>
            <a:xfrm>
              <a:off x="7252721" y="2829917"/>
              <a:ext cx="594847" cy="262854"/>
            </a:xfrm>
            <a:prstGeom prst="rect">
              <a:avLst/>
            </a:prstGeom>
            <a:noFill/>
          </p:spPr>
          <p:txBody>
            <a:bodyPr wrap="none" rtlCol="0">
              <a:spAutoFit/>
            </a:bodyPr>
            <a:lstStyle/>
            <a:p>
              <a:r>
                <a:rPr lang="en-US" sz="1050" b="1" dirty="0" smtClean="0">
                  <a:solidFill>
                    <a:srgbClr val="0000FF"/>
                  </a:solidFill>
                </a:rPr>
                <a:t>Block 3</a:t>
              </a:r>
              <a:endParaRPr lang="en-US" sz="1050" b="1" dirty="0">
                <a:solidFill>
                  <a:srgbClr val="0000FF"/>
                </a:solidFill>
              </a:endParaRPr>
            </a:p>
          </p:txBody>
        </p:sp>
        <p:grpSp>
          <p:nvGrpSpPr>
            <p:cNvPr id="369" name="Group 51"/>
            <p:cNvGrpSpPr/>
            <p:nvPr/>
          </p:nvGrpSpPr>
          <p:grpSpPr>
            <a:xfrm>
              <a:off x="1148583" y="3163637"/>
              <a:ext cx="397795" cy="1189595"/>
              <a:chOff x="6638306" y="1129008"/>
              <a:chExt cx="552203" cy="1468643"/>
            </a:xfrm>
          </p:grpSpPr>
          <p:sp>
            <p:nvSpPr>
              <p:cNvPr id="370" name="Rectangle 369"/>
              <p:cNvSpPr/>
              <p:nvPr/>
            </p:nvSpPr>
            <p:spPr>
              <a:xfrm>
                <a:off x="6662057" y="1142423"/>
                <a:ext cx="528452"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Rectangle 370"/>
              <p:cNvSpPr/>
              <p:nvPr/>
            </p:nvSpPr>
            <p:spPr>
              <a:xfrm>
                <a:off x="6638306" y="1129008"/>
                <a:ext cx="528452" cy="145522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2" name="Straight Connector 371"/>
              <p:cNvCxnSpPr/>
              <p:nvPr/>
            </p:nvCxnSpPr>
            <p:spPr>
              <a:xfrm>
                <a:off x="6640416" y="1129009"/>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73" name="Group 141"/>
              <p:cNvGrpSpPr/>
              <p:nvPr/>
            </p:nvGrpSpPr>
            <p:grpSpPr>
              <a:xfrm>
                <a:off x="6638306" y="1273045"/>
                <a:ext cx="546264" cy="1165926"/>
                <a:chOff x="6497608" y="1273045"/>
                <a:chExt cx="1692208" cy="1165926"/>
              </a:xfrm>
            </p:grpSpPr>
            <p:cxnSp>
              <p:nvCxnSpPr>
                <p:cNvPr id="374" name="Straight Connector 56"/>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5" name="Straight Connector 57"/>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7" name="Straight Connector 59"/>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83" name="TextBox 382"/>
            <p:cNvSpPr txBox="1"/>
            <p:nvPr/>
          </p:nvSpPr>
          <p:spPr>
            <a:xfrm>
              <a:off x="1031321" y="2971678"/>
              <a:ext cx="623889" cy="246221"/>
            </a:xfrm>
            <a:prstGeom prst="rect">
              <a:avLst/>
            </a:prstGeom>
            <a:noFill/>
          </p:spPr>
          <p:txBody>
            <a:bodyPr wrap="none" rtlCol="0">
              <a:spAutoFit/>
            </a:bodyPr>
            <a:lstStyle/>
            <a:p>
              <a:r>
                <a:rPr lang="en-US" sz="1000" b="1" dirty="0" smtClean="0">
                  <a:solidFill>
                    <a:srgbClr val="0000FF"/>
                  </a:solidFill>
                </a:rPr>
                <a:t>LRU Bits</a:t>
              </a:r>
              <a:endParaRPr lang="en-US" sz="1000" b="1" dirty="0">
                <a:solidFill>
                  <a:srgbClr val="0000FF"/>
                </a:solidFill>
              </a:endParaRPr>
            </a:p>
          </p:txBody>
        </p:sp>
        <p:cxnSp>
          <p:nvCxnSpPr>
            <p:cNvPr id="384" name="Straight Connector 383"/>
            <p:cNvCxnSpPr/>
            <p:nvPr/>
          </p:nvCxnSpPr>
          <p:spPr>
            <a:xfrm flipV="1">
              <a:off x="733245" y="3226044"/>
              <a:ext cx="408823" cy="235"/>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87" name="Straight Connector 386"/>
            <p:cNvCxnSpPr/>
            <p:nvPr/>
          </p:nvCxnSpPr>
          <p:spPr>
            <a:xfrm>
              <a:off x="738583" y="2829464"/>
              <a:ext cx="0" cy="4064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0" name="Rectangle 389"/>
            <p:cNvSpPr/>
            <p:nvPr/>
          </p:nvSpPr>
          <p:spPr>
            <a:xfrm>
              <a:off x="1158074" y="3114692"/>
              <a:ext cx="357791" cy="230832"/>
            </a:xfrm>
            <a:prstGeom prst="rect">
              <a:avLst/>
            </a:prstGeom>
          </p:spPr>
          <p:txBody>
            <a:bodyPr wrap="none">
              <a:spAutoFit/>
            </a:bodyPr>
            <a:lstStyle/>
            <a:p>
              <a:pPr algn="ctr"/>
              <a:r>
                <a:rPr lang="en-US" sz="900" b="1" dirty="0" smtClean="0">
                  <a:solidFill>
                    <a:srgbClr val="C00000"/>
                  </a:solidFill>
                </a:rPr>
                <a:t>000</a:t>
              </a:r>
            </a:p>
          </p:txBody>
        </p:sp>
        <p:sp>
          <p:nvSpPr>
            <p:cNvPr id="391" name="Rectangle 390"/>
            <p:cNvSpPr/>
            <p:nvPr/>
          </p:nvSpPr>
          <p:spPr>
            <a:xfrm>
              <a:off x="1155206" y="3232588"/>
              <a:ext cx="357791" cy="230832"/>
            </a:xfrm>
            <a:prstGeom prst="rect">
              <a:avLst/>
            </a:prstGeom>
          </p:spPr>
          <p:txBody>
            <a:bodyPr wrap="none">
              <a:spAutoFit/>
            </a:bodyPr>
            <a:lstStyle/>
            <a:p>
              <a:pPr algn="ctr"/>
              <a:r>
                <a:rPr lang="en-US" sz="900" b="1" dirty="0" smtClean="0">
                  <a:solidFill>
                    <a:srgbClr val="C00000"/>
                  </a:solidFill>
                </a:rPr>
                <a:t>000</a:t>
              </a:r>
            </a:p>
          </p:txBody>
        </p:sp>
        <p:sp>
          <p:nvSpPr>
            <p:cNvPr id="392" name="Rectangle 391"/>
            <p:cNvSpPr/>
            <p:nvPr/>
          </p:nvSpPr>
          <p:spPr>
            <a:xfrm>
              <a:off x="1155206" y="3344726"/>
              <a:ext cx="357791" cy="230832"/>
            </a:xfrm>
            <a:prstGeom prst="rect">
              <a:avLst/>
            </a:prstGeom>
          </p:spPr>
          <p:txBody>
            <a:bodyPr wrap="none">
              <a:spAutoFit/>
            </a:bodyPr>
            <a:lstStyle/>
            <a:p>
              <a:pPr algn="ctr"/>
              <a:r>
                <a:rPr lang="en-US" sz="900" b="1" dirty="0" smtClean="0">
                  <a:solidFill>
                    <a:srgbClr val="C00000"/>
                  </a:solidFill>
                </a:rPr>
                <a:t>000</a:t>
              </a:r>
            </a:p>
          </p:txBody>
        </p:sp>
        <p:sp>
          <p:nvSpPr>
            <p:cNvPr id="393" name="Rectangle 392"/>
            <p:cNvSpPr/>
            <p:nvPr/>
          </p:nvSpPr>
          <p:spPr>
            <a:xfrm>
              <a:off x="1152338" y="3462622"/>
              <a:ext cx="357791" cy="230832"/>
            </a:xfrm>
            <a:prstGeom prst="rect">
              <a:avLst/>
            </a:prstGeom>
          </p:spPr>
          <p:txBody>
            <a:bodyPr wrap="none">
              <a:spAutoFit/>
            </a:bodyPr>
            <a:lstStyle/>
            <a:p>
              <a:pPr algn="ctr"/>
              <a:r>
                <a:rPr lang="en-US" sz="900" b="1" dirty="0" smtClean="0">
                  <a:solidFill>
                    <a:srgbClr val="C00000"/>
                  </a:solidFill>
                </a:rPr>
                <a:t>000</a:t>
              </a:r>
            </a:p>
          </p:txBody>
        </p:sp>
        <p:sp>
          <p:nvSpPr>
            <p:cNvPr id="396" name="Rectangle 395"/>
            <p:cNvSpPr/>
            <p:nvPr/>
          </p:nvSpPr>
          <p:spPr>
            <a:xfrm>
              <a:off x="1155206" y="3586254"/>
              <a:ext cx="357791" cy="230832"/>
            </a:xfrm>
            <a:prstGeom prst="rect">
              <a:avLst/>
            </a:prstGeom>
          </p:spPr>
          <p:txBody>
            <a:bodyPr wrap="none">
              <a:spAutoFit/>
            </a:bodyPr>
            <a:lstStyle/>
            <a:p>
              <a:pPr algn="ctr"/>
              <a:r>
                <a:rPr lang="en-US" sz="900" b="1" dirty="0" smtClean="0">
                  <a:solidFill>
                    <a:srgbClr val="C00000"/>
                  </a:solidFill>
                </a:rPr>
                <a:t>000</a:t>
              </a:r>
            </a:p>
          </p:txBody>
        </p:sp>
        <p:sp>
          <p:nvSpPr>
            <p:cNvPr id="397" name="Rectangle 396"/>
            <p:cNvSpPr/>
            <p:nvPr/>
          </p:nvSpPr>
          <p:spPr>
            <a:xfrm>
              <a:off x="1152338" y="3704150"/>
              <a:ext cx="357791" cy="230832"/>
            </a:xfrm>
            <a:prstGeom prst="rect">
              <a:avLst/>
            </a:prstGeom>
          </p:spPr>
          <p:txBody>
            <a:bodyPr wrap="none">
              <a:spAutoFit/>
            </a:bodyPr>
            <a:lstStyle/>
            <a:p>
              <a:pPr algn="ctr"/>
              <a:r>
                <a:rPr lang="en-US" sz="900" b="1" dirty="0" smtClean="0">
                  <a:solidFill>
                    <a:srgbClr val="C00000"/>
                  </a:solidFill>
                </a:rPr>
                <a:t>000</a:t>
              </a:r>
            </a:p>
          </p:txBody>
        </p:sp>
        <p:sp>
          <p:nvSpPr>
            <p:cNvPr id="398" name="Rectangle 397"/>
            <p:cNvSpPr/>
            <p:nvPr/>
          </p:nvSpPr>
          <p:spPr>
            <a:xfrm>
              <a:off x="1152338" y="3816288"/>
              <a:ext cx="357791" cy="230832"/>
            </a:xfrm>
            <a:prstGeom prst="rect">
              <a:avLst/>
            </a:prstGeom>
          </p:spPr>
          <p:txBody>
            <a:bodyPr wrap="none">
              <a:spAutoFit/>
            </a:bodyPr>
            <a:lstStyle/>
            <a:p>
              <a:pPr algn="ctr"/>
              <a:r>
                <a:rPr lang="en-US" sz="900" b="1" dirty="0" smtClean="0">
                  <a:solidFill>
                    <a:srgbClr val="C00000"/>
                  </a:solidFill>
                </a:rPr>
                <a:t>000</a:t>
              </a:r>
            </a:p>
          </p:txBody>
        </p:sp>
        <p:sp>
          <p:nvSpPr>
            <p:cNvPr id="399" name="Rectangle 398"/>
            <p:cNvSpPr/>
            <p:nvPr/>
          </p:nvSpPr>
          <p:spPr>
            <a:xfrm>
              <a:off x="1149470" y="3934184"/>
              <a:ext cx="357791" cy="230832"/>
            </a:xfrm>
            <a:prstGeom prst="rect">
              <a:avLst/>
            </a:prstGeom>
          </p:spPr>
          <p:txBody>
            <a:bodyPr wrap="none">
              <a:spAutoFit/>
            </a:bodyPr>
            <a:lstStyle/>
            <a:p>
              <a:pPr algn="ctr"/>
              <a:r>
                <a:rPr lang="en-US" sz="900" b="1" dirty="0" smtClean="0">
                  <a:solidFill>
                    <a:srgbClr val="C00000"/>
                  </a:solidFill>
                </a:rPr>
                <a:t>000</a:t>
              </a:r>
            </a:p>
          </p:txBody>
        </p:sp>
        <p:sp>
          <p:nvSpPr>
            <p:cNvPr id="400" name="Rectangle 399"/>
            <p:cNvSpPr/>
            <p:nvPr/>
          </p:nvSpPr>
          <p:spPr>
            <a:xfrm>
              <a:off x="1151444" y="4053264"/>
              <a:ext cx="357791" cy="230832"/>
            </a:xfrm>
            <a:prstGeom prst="rect">
              <a:avLst/>
            </a:prstGeom>
          </p:spPr>
          <p:txBody>
            <a:bodyPr wrap="none">
              <a:spAutoFit/>
            </a:bodyPr>
            <a:lstStyle/>
            <a:p>
              <a:pPr algn="ctr"/>
              <a:r>
                <a:rPr lang="en-US" sz="900" b="1" dirty="0" smtClean="0">
                  <a:solidFill>
                    <a:srgbClr val="C00000"/>
                  </a:solidFill>
                </a:rPr>
                <a:t>000</a:t>
              </a:r>
            </a:p>
          </p:txBody>
        </p:sp>
        <p:sp>
          <p:nvSpPr>
            <p:cNvPr id="401" name="Rectangle 400"/>
            <p:cNvSpPr/>
            <p:nvPr/>
          </p:nvSpPr>
          <p:spPr>
            <a:xfrm>
              <a:off x="1148576" y="4171160"/>
              <a:ext cx="357791" cy="230832"/>
            </a:xfrm>
            <a:prstGeom prst="rect">
              <a:avLst/>
            </a:prstGeom>
          </p:spPr>
          <p:txBody>
            <a:bodyPr wrap="none">
              <a:spAutoFit/>
            </a:bodyPr>
            <a:lstStyle/>
            <a:p>
              <a:pPr algn="ctr"/>
              <a:r>
                <a:rPr lang="en-US" sz="900" b="1" dirty="0" smtClean="0">
                  <a:solidFill>
                    <a:srgbClr val="C00000"/>
                  </a:solidFill>
                </a:rPr>
                <a:t>000</a:t>
              </a:r>
            </a:p>
          </p:txBody>
        </p:sp>
        <p:sp>
          <p:nvSpPr>
            <p:cNvPr id="402" name="Oval 401"/>
            <p:cNvSpPr/>
            <p:nvPr/>
          </p:nvSpPr>
          <p:spPr>
            <a:xfrm>
              <a:off x="1656272" y="2807150"/>
              <a:ext cx="51759" cy="5175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5" name="Straight Connector 394"/>
            <p:cNvCxnSpPr/>
            <p:nvPr/>
          </p:nvCxnSpPr>
          <p:spPr>
            <a:xfrm>
              <a:off x="3025992" y="2518173"/>
              <a:ext cx="0" cy="215854"/>
            </a:xfrm>
            <a:prstGeom prst="line">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03" name="TextBox 402"/>
            <p:cNvSpPr txBox="1"/>
            <p:nvPr/>
          </p:nvSpPr>
          <p:spPr>
            <a:xfrm>
              <a:off x="2449902" y="2119208"/>
              <a:ext cx="1394934" cy="430887"/>
            </a:xfrm>
            <a:prstGeom prst="rect">
              <a:avLst/>
            </a:prstGeom>
            <a:noFill/>
          </p:spPr>
          <p:txBody>
            <a:bodyPr wrap="none" rtlCol="0">
              <a:spAutoFit/>
            </a:bodyPr>
            <a:lstStyle/>
            <a:p>
              <a:r>
                <a:rPr lang="en-US" sz="1100" dirty="0" smtClean="0">
                  <a:solidFill>
                    <a:srgbClr val="0000FF"/>
                  </a:solidFill>
                </a:rPr>
                <a:t>Block 0 Write Signals</a:t>
              </a:r>
              <a:r>
                <a:rPr lang="en-US" sz="1100" dirty="0" smtClean="0"/>
                <a:t/>
              </a:r>
              <a:br>
                <a:rPr lang="en-US" sz="1100" dirty="0" smtClean="0"/>
              </a:br>
              <a:r>
                <a:rPr lang="en-US" sz="1100" dirty="0" smtClean="0"/>
                <a:t>(</a:t>
              </a:r>
              <a:r>
                <a:rPr lang="en-US" sz="1100" i="1" dirty="0" smtClean="0"/>
                <a:t>from State machine</a:t>
              </a:r>
              <a:r>
                <a:rPr lang="en-US" sz="1100" dirty="0" smtClean="0"/>
                <a:t>)</a:t>
              </a:r>
              <a:endParaRPr lang="en-US" sz="1100" dirty="0"/>
            </a:p>
          </p:txBody>
        </p:sp>
        <p:cxnSp>
          <p:nvCxnSpPr>
            <p:cNvPr id="405" name="Straight Connector 404"/>
            <p:cNvCxnSpPr/>
            <p:nvPr/>
          </p:nvCxnSpPr>
          <p:spPr>
            <a:xfrm>
              <a:off x="4618934" y="2515305"/>
              <a:ext cx="0" cy="215854"/>
            </a:xfrm>
            <a:prstGeom prst="line">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06" name="TextBox 405"/>
            <p:cNvSpPr txBox="1"/>
            <p:nvPr/>
          </p:nvSpPr>
          <p:spPr>
            <a:xfrm>
              <a:off x="4068722" y="2116340"/>
              <a:ext cx="1394934" cy="430887"/>
            </a:xfrm>
            <a:prstGeom prst="rect">
              <a:avLst/>
            </a:prstGeom>
            <a:noFill/>
          </p:spPr>
          <p:txBody>
            <a:bodyPr wrap="none" rtlCol="0">
              <a:spAutoFit/>
            </a:bodyPr>
            <a:lstStyle/>
            <a:p>
              <a:r>
                <a:rPr lang="en-US" sz="1100" dirty="0" smtClean="0">
                  <a:solidFill>
                    <a:srgbClr val="0000FF"/>
                  </a:solidFill>
                </a:rPr>
                <a:t>Block 1 Write Signals</a:t>
              </a:r>
              <a:r>
                <a:rPr lang="en-US" sz="1100" dirty="0" smtClean="0"/>
                <a:t/>
              </a:r>
              <a:br>
                <a:rPr lang="en-US" sz="1100" dirty="0" smtClean="0"/>
              </a:br>
              <a:r>
                <a:rPr lang="en-US" sz="1100" dirty="0" smtClean="0"/>
                <a:t>(</a:t>
              </a:r>
              <a:r>
                <a:rPr lang="en-US" sz="1100" i="1" dirty="0" smtClean="0"/>
                <a:t>from State machine</a:t>
              </a:r>
              <a:r>
                <a:rPr lang="en-US" sz="1100" dirty="0" smtClean="0"/>
                <a:t>)</a:t>
              </a:r>
              <a:endParaRPr lang="en-US" sz="1100" dirty="0"/>
            </a:p>
          </p:txBody>
        </p:sp>
        <p:cxnSp>
          <p:nvCxnSpPr>
            <p:cNvPr id="408" name="Straight Connector 407"/>
            <p:cNvCxnSpPr/>
            <p:nvPr/>
          </p:nvCxnSpPr>
          <p:spPr>
            <a:xfrm>
              <a:off x="6137110" y="2515305"/>
              <a:ext cx="0" cy="215854"/>
            </a:xfrm>
            <a:prstGeom prst="line">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09" name="TextBox 408"/>
            <p:cNvSpPr txBox="1"/>
            <p:nvPr/>
          </p:nvSpPr>
          <p:spPr>
            <a:xfrm>
              <a:off x="5638654" y="2116340"/>
              <a:ext cx="1394934" cy="430887"/>
            </a:xfrm>
            <a:prstGeom prst="rect">
              <a:avLst/>
            </a:prstGeom>
            <a:noFill/>
          </p:spPr>
          <p:txBody>
            <a:bodyPr wrap="none" rtlCol="0">
              <a:spAutoFit/>
            </a:bodyPr>
            <a:lstStyle/>
            <a:p>
              <a:r>
                <a:rPr lang="en-US" sz="1100" dirty="0" smtClean="0">
                  <a:solidFill>
                    <a:srgbClr val="0000FF"/>
                  </a:solidFill>
                </a:rPr>
                <a:t>Block 2 Write Signals</a:t>
              </a:r>
              <a:r>
                <a:rPr lang="en-US" sz="1100" dirty="0" smtClean="0"/>
                <a:t/>
              </a:r>
              <a:br>
                <a:rPr lang="en-US" sz="1100" dirty="0" smtClean="0"/>
              </a:br>
              <a:r>
                <a:rPr lang="en-US" sz="1100" dirty="0" smtClean="0"/>
                <a:t>(</a:t>
              </a:r>
              <a:r>
                <a:rPr lang="en-US" sz="1100" i="1" dirty="0" smtClean="0"/>
                <a:t>from State machine</a:t>
              </a:r>
              <a:r>
                <a:rPr lang="en-US" sz="1100" dirty="0" smtClean="0"/>
                <a:t>)</a:t>
              </a:r>
              <a:endParaRPr lang="en-US" sz="1100" dirty="0"/>
            </a:p>
          </p:txBody>
        </p:sp>
        <p:cxnSp>
          <p:nvCxnSpPr>
            <p:cNvPr id="411" name="Straight Connector 410"/>
            <p:cNvCxnSpPr/>
            <p:nvPr/>
          </p:nvCxnSpPr>
          <p:spPr>
            <a:xfrm>
              <a:off x="7695548" y="2512437"/>
              <a:ext cx="0" cy="215854"/>
            </a:xfrm>
            <a:prstGeom prst="line">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12" name="TextBox 411"/>
            <p:cNvSpPr txBox="1"/>
            <p:nvPr/>
          </p:nvSpPr>
          <p:spPr>
            <a:xfrm>
              <a:off x="7248848" y="2113472"/>
              <a:ext cx="1394934" cy="430887"/>
            </a:xfrm>
            <a:prstGeom prst="rect">
              <a:avLst/>
            </a:prstGeom>
            <a:noFill/>
          </p:spPr>
          <p:txBody>
            <a:bodyPr wrap="none" rtlCol="0">
              <a:spAutoFit/>
            </a:bodyPr>
            <a:lstStyle/>
            <a:p>
              <a:r>
                <a:rPr lang="en-US" sz="1100" dirty="0" smtClean="0">
                  <a:solidFill>
                    <a:srgbClr val="0000FF"/>
                  </a:solidFill>
                </a:rPr>
                <a:t>Block 3 Write Signals</a:t>
              </a:r>
              <a:r>
                <a:rPr lang="en-US" sz="1100" dirty="0" smtClean="0"/>
                <a:t/>
              </a:r>
              <a:br>
                <a:rPr lang="en-US" sz="1100" dirty="0" smtClean="0"/>
              </a:br>
              <a:r>
                <a:rPr lang="en-US" sz="1100" dirty="0" smtClean="0"/>
                <a:t>(</a:t>
              </a:r>
              <a:r>
                <a:rPr lang="en-US" sz="1100" i="1" dirty="0" smtClean="0"/>
                <a:t>from State machine</a:t>
              </a:r>
              <a:r>
                <a:rPr lang="en-US" sz="1100" dirty="0" smtClean="0"/>
                <a:t>)</a:t>
              </a:r>
              <a:endParaRPr lang="en-US" sz="1100" dirty="0"/>
            </a:p>
          </p:txBody>
        </p:sp>
        <p:sp>
          <p:nvSpPr>
            <p:cNvPr id="421" name="Oval 420"/>
            <p:cNvSpPr/>
            <p:nvPr/>
          </p:nvSpPr>
          <p:spPr>
            <a:xfrm>
              <a:off x="2534096" y="5586926"/>
              <a:ext cx="51759" cy="5175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p:cNvSpPr/>
            <p:nvPr/>
          </p:nvSpPr>
          <p:spPr>
            <a:xfrm>
              <a:off x="4088576" y="5593022"/>
              <a:ext cx="51759" cy="5175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Oval 422"/>
            <p:cNvSpPr/>
            <p:nvPr/>
          </p:nvSpPr>
          <p:spPr>
            <a:xfrm>
              <a:off x="5612576" y="5593022"/>
              <a:ext cx="51759" cy="5175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1073668" y="3086525"/>
            <a:ext cx="7168458" cy="205843"/>
          </a:xfrm>
          <a:prstGeom prst="rect">
            <a:avLst/>
          </a:prstGeom>
          <a:noFill/>
          <a:ln w="1905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p:cNvSpPr txBox="1"/>
          <p:nvPr/>
        </p:nvSpPr>
        <p:spPr>
          <a:xfrm>
            <a:off x="7205133" y="1639828"/>
            <a:ext cx="1828800" cy="461665"/>
          </a:xfrm>
          <a:prstGeom prst="rect">
            <a:avLst/>
          </a:prstGeom>
          <a:solidFill>
            <a:srgbClr val="FFFFCC"/>
          </a:solidFill>
          <a:ln>
            <a:solidFill>
              <a:schemeClr val="tx1"/>
            </a:solidFill>
          </a:ln>
        </p:spPr>
        <p:txBody>
          <a:bodyPr wrap="square" rtlCol="0">
            <a:spAutoFit/>
          </a:bodyPr>
          <a:lstStyle/>
          <a:p>
            <a:r>
              <a:rPr lang="en-CA" sz="1200" dirty="0" smtClean="0"/>
              <a:t>4 blocks in a line sharing common LRU bits</a:t>
            </a:r>
            <a:endParaRPr lang="en-CA" sz="1200" dirty="0"/>
          </a:p>
        </p:txBody>
      </p:sp>
      <p:cxnSp>
        <p:nvCxnSpPr>
          <p:cNvPr id="141" name="Straight Arrow Connector 140"/>
          <p:cNvCxnSpPr/>
          <p:nvPr/>
        </p:nvCxnSpPr>
        <p:spPr>
          <a:xfrm flipH="1">
            <a:off x="8242126" y="2110690"/>
            <a:ext cx="732541" cy="9611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0201" y="270933"/>
            <a:ext cx="8475132" cy="5855231"/>
          </a:xfrm>
        </p:spPr>
        <p:txBody>
          <a:bodyPr>
            <a:normAutofit/>
          </a:bodyPr>
          <a:lstStyle/>
          <a:p>
            <a:pPr>
              <a:buNone/>
            </a:pPr>
            <a:r>
              <a:rPr lang="en-US" sz="1800" b="1" dirty="0" smtClean="0"/>
              <a:t>Example: </a:t>
            </a:r>
            <a:r>
              <a:rPr lang="en-US" sz="1800" b="1" dirty="0" smtClean="0">
                <a:solidFill>
                  <a:srgbClr val="C00000"/>
                </a:solidFill>
              </a:rPr>
              <a:t>2 –way</a:t>
            </a:r>
            <a:r>
              <a:rPr lang="en-US" sz="1800" b="1" dirty="0" smtClean="0"/>
              <a:t> set associative cache (1 LRU bit required)</a:t>
            </a:r>
          </a:p>
          <a:p>
            <a:r>
              <a:rPr lang="en-US" sz="1700" dirty="0" smtClean="0"/>
              <a:t>Think of the single LRU bit as pointing to one of 2 leaf nodes in a tree.</a:t>
            </a:r>
          </a:p>
          <a:p>
            <a:r>
              <a:rPr lang="en-US" sz="1700" dirty="0" smtClean="0"/>
              <a:t>If </a:t>
            </a:r>
            <a:r>
              <a:rPr lang="en-US" sz="1700" b="1" dirty="0" smtClean="0">
                <a:solidFill>
                  <a:srgbClr val="0000FF"/>
                </a:solidFill>
              </a:rPr>
              <a:t>LRU bit = 0</a:t>
            </a:r>
            <a:r>
              <a:rPr lang="en-US" sz="1700" dirty="0" smtClean="0"/>
              <a:t>, we assume the node/line on the </a:t>
            </a:r>
            <a:r>
              <a:rPr lang="en-US" sz="1700" b="1" dirty="0" smtClean="0">
                <a:solidFill>
                  <a:srgbClr val="C00000"/>
                </a:solidFill>
              </a:rPr>
              <a:t>left </a:t>
            </a:r>
            <a:r>
              <a:rPr lang="en-US" sz="1700" dirty="0" smtClean="0"/>
              <a:t>is the one </a:t>
            </a:r>
            <a:r>
              <a:rPr lang="en-US" sz="1700" i="1" dirty="0" smtClean="0"/>
              <a:t>least recently used</a:t>
            </a:r>
          </a:p>
          <a:p>
            <a:r>
              <a:rPr lang="en-US" sz="1700" dirty="0" smtClean="0"/>
              <a:t>If </a:t>
            </a:r>
            <a:r>
              <a:rPr lang="en-US" sz="1700" b="1" dirty="0" smtClean="0">
                <a:solidFill>
                  <a:srgbClr val="0000FF"/>
                </a:solidFill>
              </a:rPr>
              <a:t>LRU bit = 1</a:t>
            </a:r>
            <a:r>
              <a:rPr lang="en-US" sz="1700" dirty="0" smtClean="0"/>
              <a:t>, </a:t>
            </a:r>
            <a:r>
              <a:rPr lang="en-US" sz="1700" dirty="0"/>
              <a:t>the node/line on the </a:t>
            </a:r>
            <a:r>
              <a:rPr lang="en-US" sz="1700" b="1" dirty="0" smtClean="0">
                <a:solidFill>
                  <a:srgbClr val="C00000"/>
                </a:solidFill>
              </a:rPr>
              <a:t>right </a:t>
            </a:r>
            <a:r>
              <a:rPr lang="en-US" sz="1700" dirty="0" smtClean="0"/>
              <a:t>is the one </a:t>
            </a:r>
            <a:r>
              <a:rPr lang="en-US" sz="1700" i="1" dirty="0" smtClean="0"/>
              <a:t>least recently used</a:t>
            </a:r>
          </a:p>
          <a:p>
            <a:r>
              <a:rPr lang="en-US" sz="1700" dirty="0" smtClean="0"/>
              <a:t>With each </a:t>
            </a:r>
            <a:r>
              <a:rPr lang="en-US" sz="1700" dirty="0" smtClean="0">
                <a:solidFill>
                  <a:srgbClr val="C00000"/>
                </a:solidFill>
              </a:rPr>
              <a:t>read</a:t>
            </a:r>
            <a:r>
              <a:rPr lang="en-US" sz="1700" dirty="0" smtClean="0"/>
              <a:t> or </a:t>
            </a:r>
            <a:r>
              <a:rPr lang="en-US" sz="1700" dirty="0" smtClean="0">
                <a:solidFill>
                  <a:srgbClr val="C00000"/>
                </a:solidFill>
              </a:rPr>
              <a:t>write </a:t>
            </a:r>
            <a:r>
              <a:rPr lang="en-US" sz="1700" dirty="0" smtClean="0"/>
              <a:t>of that line, we simply flip the value of LRU bit to point away </a:t>
            </a:r>
            <a:r>
              <a:rPr lang="en-US" sz="1700" b="1" dirty="0" smtClean="0"/>
              <a:t>from</a:t>
            </a:r>
            <a:r>
              <a:rPr lang="en-US" sz="1700" dirty="0" smtClean="0"/>
              <a:t> the </a:t>
            </a:r>
            <a:r>
              <a:rPr lang="en-US" sz="1700" b="1" dirty="0" smtClean="0"/>
              <a:t>most recently </a:t>
            </a:r>
            <a:r>
              <a:rPr lang="en-US" sz="1700" b="1" dirty="0"/>
              <a:t>used (</a:t>
            </a:r>
            <a:r>
              <a:rPr lang="en-US" sz="1700" b="1" dirty="0" smtClean="0"/>
              <a:t>just accessed) </a:t>
            </a:r>
            <a:r>
              <a:rPr lang="en-US" sz="1700" dirty="0" smtClean="0"/>
              <a:t>block (towards the new </a:t>
            </a:r>
            <a:r>
              <a:rPr lang="en-US" sz="1700" b="1" dirty="0" smtClean="0"/>
              <a:t>least recently used</a:t>
            </a:r>
            <a:r>
              <a:rPr lang="en-US" sz="1700" dirty="0" smtClean="0"/>
              <a:t> block).</a:t>
            </a:r>
          </a:p>
          <a:p>
            <a:r>
              <a:rPr lang="en-US" sz="1700" dirty="0" smtClean="0"/>
              <a:t>Imagine reading data in this order: </a:t>
            </a:r>
            <a:r>
              <a:rPr lang="en-US" sz="1700" b="1" dirty="0" smtClean="0">
                <a:solidFill>
                  <a:srgbClr val="C00000"/>
                </a:solidFill>
              </a:rPr>
              <a:t>AABAC</a:t>
            </a:r>
            <a:endParaRPr lang="en-US" sz="1700" b="1" dirty="0">
              <a:solidFill>
                <a:srgbClr val="C00000"/>
              </a:solidFill>
            </a:endParaRPr>
          </a:p>
        </p:txBody>
      </p:sp>
      <p:sp>
        <p:nvSpPr>
          <p:cNvPr id="4" name="Slide Number Placeholder 3"/>
          <p:cNvSpPr>
            <a:spLocks noGrp="1"/>
          </p:cNvSpPr>
          <p:nvPr>
            <p:ph type="sldNum" sz="quarter" idx="12"/>
          </p:nvPr>
        </p:nvSpPr>
        <p:spPr>
          <a:xfrm>
            <a:off x="6476997" y="6356350"/>
            <a:ext cx="2133600" cy="365125"/>
          </a:xfrm>
        </p:spPr>
        <p:txBody>
          <a:bodyPr/>
          <a:lstStyle/>
          <a:p>
            <a:fld id="{82679164-5335-4580-91AE-42FE7C1F87D3}" type="slidenum">
              <a:rPr lang="en-US" smtClean="0"/>
              <a:pPr/>
              <a:t>11</a:t>
            </a:fld>
            <a:endParaRPr lang="en-US" dirty="0"/>
          </a:p>
        </p:txBody>
      </p:sp>
      <p:grpSp>
        <p:nvGrpSpPr>
          <p:cNvPr id="10" name="Group 9"/>
          <p:cNvGrpSpPr/>
          <p:nvPr/>
        </p:nvGrpSpPr>
        <p:grpSpPr>
          <a:xfrm>
            <a:off x="347118" y="2580924"/>
            <a:ext cx="2565400" cy="1405466"/>
            <a:chOff x="2159000" y="3775807"/>
            <a:chExt cx="3528304" cy="1508012"/>
          </a:xfrm>
        </p:grpSpPr>
        <p:sp>
          <p:nvSpPr>
            <p:cNvPr id="5" name="Rectangle 4"/>
            <p:cNvSpPr/>
            <p:nvPr/>
          </p:nvSpPr>
          <p:spPr>
            <a:xfrm>
              <a:off x="2159000" y="4766733"/>
              <a:ext cx="1380067" cy="508000"/>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6" name="Rectangle 5"/>
            <p:cNvSpPr/>
            <p:nvPr/>
          </p:nvSpPr>
          <p:spPr>
            <a:xfrm>
              <a:off x="4307237" y="4775819"/>
              <a:ext cx="1380067" cy="508000"/>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7" name="TextBox 6"/>
            <p:cNvSpPr txBox="1"/>
            <p:nvPr/>
          </p:nvSpPr>
          <p:spPr>
            <a:xfrm>
              <a:off x="3573862" y="3775807"/>
              <a:ext cx="457200" cy="369332"/>
            </a:xfrm>
            <a:prstGeom prst="rect">
              <a:avLst/>
            </a:prstGeom>
            <a:solidFill>
              <a:srgbClr val="92D050"/>
            </a:solidFill>
            <a:ln>
              <a:solidFill>
                <a:schemeClr val="tx1"/>
              </a:solidFill>
            </a:ln>
          </p:spPr>
          <p:txBody>
            <a:bodyPr wrap="square" rtlCol="0">
              <a:spAutoFit/>
            </a:bodyPr>
            <a:lstStyle/>
            <a:p>
              <a:pPr algn="ctr"/>
              <a:r>
                <a:rPr lang="en-US" dirty="0" smtClean="0"/>
                <a:t>0</a:t>
              </a:r>
              <a:endParaRPr lang="en-US" dirty="0"/>
            </a:p>
          </p:txBody>
        </p:sp>
        <p:cxnSp>
          <p:nvCxnSpPr>
            <p:cNvPr id="9" name="Straight Arrow Connector 8"/>
            <p:cNvCxnSpPr>
              <a:stCxn id="7" idx="2"/>
              <a:endCxn id="5" idx="0"/>
            </p:cNvCxnSpPr>
            <p:nvPr/>
          </p:nvCxnSpPr>
          <p:spPr>
            <a:xfrm flipH="1">
              <a:off x="2849034" y="4145140"/>
              <a:ext cx="953427" cy="62159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465653" y="4130321"/>
            <a:ext cx="2311400" cy="307777"/>
          </a:xfrm>
          <a:prstGeom prst="rect">
            <a:avLst/>
          </a:prstGeom>
          <a:solidFill>
            <a:srgbClr val="FFFFCC"/>
          </a:solidFill>
          <a:ln>
            <a:solidFill>
              <a:schemeClr val="tx1"/>
            </a:solidFill>
          </a:ln>
        </p:spPr>
        <p:txBody>
          <a:bodyPr wrap="square" rtlCol="0">
            <a:spAutoFit/>
          </a:bodyPr>
          <a:lstStyle/>
          <a:p>
            <a:pPr algn="ctr"/>
            <a:r>
              <a:rPr lang="en-US" sz="1400" dirty="0" smtClean="0">
                <a:solidFill>
                  <a:srgbClr val="C00000"/>
                </a:solidFill>
              </a:rPr>
              <a:t>Read ‘A’</a:t>
            </a:r>
            <a:r>
              <a:rPr lang="en-US" sz="1400" dirty="0" smtClean="0"/>
              <a:t>: </a:t>
            </a:r>
            <a:r>
              <a:rPr lang="en-US" sz="1400" b="1" dirty="0" smtClean="0"/>
              <a:t>Miss</a:t>
            </a:r>
            <a:r>
              <a:rPr lang="en-US" sz="1400" dirty="0" smtClean="0"/>
              <a:t>, evict Block 0</a:t>
            </a:r>
            <a:endParaRPr lang="en-US" sz="1400" dirty="0"/>
          </a:p>
        </p:txBody>
      </p:sp>
      <p:grpSp>
        <p:nvGrpSpPr>
          <p:cNvPr id="14" name="Group 13"/>
          <p:cNvGrpSpPr/>
          <p:nvPr/>
        </p:nvGrpSpPr>
        <p:grpSpPr>
          <a:xfrm>
            <a:off x="3268083" y="2589392"/>
            <a:ext cx="2565400" cy="1405466"/>
            <a:chOff x="2159000" y="3775807"/>
            <a:chExt cx="3528304" cy="1508012"/>
          </a:xfrm>
        </p:grpSpPr>
        <p:sp>
          <p:nvSpPr>
            <p:cNvPr id="15" name="Rectangle 14"/>
            <p:cNvSpPr/>
            <p:nvPr/>
          </p:nvSpPr>
          <p:spPr>
            <a:xfrm>
              <a:off x="2159000" y="4766733"/>
              <a:ext cx="1380067" cy="508000"/>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A</a:t>
              </a:r>
              <a:endParaRPr lang="en-US" b="1" dirty="0">
                <a:solidFill>
                  <a:srgbClr val="C00000"/>
                </a:solidFill>
              </a:endParaRPr>
            </a:p>
          </p:txBody>
        </p:sp>
        <p:sp>
          <p:nvSpPr>
            <p:cNvPr id="16" name="Rectangle 15"/>
            <p:cNvSpPr/>
            <p:nvPr/>
          </p:nvSpPr>
          <p:spPr>
            <a:xfrm>
              <a:off x="4307237" y="4775819"/>
              <a:ext cx="1380067" cy="508000"/>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17" name="TextBox 16"/>
            <p:cNvSpPr txBox="1"/>
            <p:nvPr/>
          </p:nvSpPr>
          <p:spPr>
            <a:xfrm>
              <a:off x="3573862" y="3775807"/>
              <a:ext cx="457200" cy="396279"/>
            </a:xfrm>
            <a:prstGeom prst="rect">
              <a:avLst/>
            </a:prstGeom>
            <a:solidFill>
              <a:srgbClr val="92D050"/>
            </a:solidFill>
            <a:ln>
              <a:solidFill>
                <a:schemeClr val="tx1"/>
              </a:solidFill>
            </a:ln>
          </p:spPr>
          <p:txBody>
            <a:bodyPr wrap="square" rtlCol="0">
              <a:spAutoFit/>
            </a:bodyPr>
            <a:lstStyle/>
            <a:p>
              <a:pPr algn="ctr"/>
              <a:r>
                <a:rPr lang="en-US" dirty="0" smtClean="0"/>
                <a:t>1</a:t>
              </a:r>
              <a:endParaRPr lang="en-US" dirty="0"/>
            </a:p>
          </p:txBody>
        </p:sp>
        <p:cxnSp>
          <p:nvCxnSpPr>
            <p:cNvPr id="18" name="Straight Arrow Connector 17"/>
            <p:cNvCxnSpPr>
              <a:stCxn id="17" idx="2"/>
              <a:endCxn id="16" idx="0"/>
            </p:cNvCxnSpPr>
            <p:nvPr/>
          </p:nvCxnSpPr>
          <p:spPr>
            <a:xfrm>
              <a:off x="3802462" y="4172086"/>
              <a:ext cx="1194810" cy="603732"/>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3845795" y="4146509"/>
            <a:ext cx="1414072" cy="307777"/>
          </a:xfrm>
          <a:prstGeom prst="rect">
            <a:avLst/>
          </a:prstGeom>
          <a:solidFill>
            <a:srgbClr val="FFFFCC"/>
          </a:solidFill>
          <a:ln>
            <a:solidFill>
              <a:schemeClr val="tx1"/>
            </a:solidFill>
          </a:ln>
        </p:spPr>
        <p:txBody>
          <a:bodyPr wrap="square" rtlCol="0">
            <a:spAutoFit/>
          </a:bodyPr>
          <a:lstStyle/>
          <a:p>
            <a:pPr algn="ctr"/>
            <a:r>
              <a:rPr lang="en-US" sz="1400" dirty="0" smtClean="0">
                <a:solidFill>
                  <a:srgbClr val="C00000"/>
                </a:solidFill>
              </a:rPr>
              <a:t>Read ‘A’</a:t>
            </a:r>
            <a:r>
              <a:rPr lang="en-US" sz="1400" dirty="0" smtClean="0"/>
              <a:t>: </a:t>
            </a:r>
            <a:r>
              <a:rPr lang="en-US" sz="1400" b="1" dirty="0" smtClean="0"/>
              <a:t>Hit</a:t>
            </a:r>
            <a:endParaRPr lang="en-US" sz="1400" b="1" dirty="0"/>
          </a:p>
        </p:txBody>
      </p:sp>
      <p:grpSp>
        <p:nvGrpSpPr>
          <p:cNvPr id="21" name="Group 20"/>
          <p:cNvGrpSpPr/>
          <p:nvPr/>
        </p:nvGrpSpPr>
        <p:grpSpPr>
          <a:xfrm>
            <a:off x="296315" y="4799222"/>
            <a:ext cx="2565400" cy="1405466"/>
            <a:chOff x="2159000" y="3775807"/>
            <a:chExt cx="3528304" cy="1508012"/>
          </a:xfrm>
        </p:grpSpPr>
        <p:sp>
          <p:nvSpPr>
            <p:cNvPr id="22" name="Rectangle 21"/>
            <p:cNvSpPr/>
            <p:nvPr/>
          </p:nvSpPr>
          <p:spPr>
            <a:xfrm>
              <a:off x="2159000" y="4766733"/>
              <a:ext cx="1380067" cy="508000"/>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A</a:t>
              </a:r>
              <a:endParaRPr lang="en-US" b="1" dirty="0">
                <a:solidFill>
                  <a:srgbClr val="C00000"/>
                </a:solidFill>
              </a:endParaRPr>
            </a:p>
          </p:txBody>
        </p:sp>
        <p:sp>
          <p:nvSpPr>
            <p:cNvPr id="23" name="Rectangle 22"/>
            <p:cNvSpPr/>
            <p:nvPr/>
          </p:nvSpPr>
          <p:spPr>
            <a:xfrm>
              <a:off x="4307237" y="4775819"/>
              <a:ext cx="1380067" cy="508000"/>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B</a:t>
              </a:r>
              <a:endParaRPr lang="en-US" b="1" dirty="0">
                <a:solidFill>
                  <a:srgbClr val="C00000"/>
                </a:solidFill>
              </a:endParaRPr>
            </a:p>
          </p:txBody>
        </p:sp>
        <p:sp>
          <p:nvSpPr>
            <p:cNvPr id="24" name="TextBox 23"/>
            <p:cNvSpPr txBox="1"/>
            <p:nvPr/>
          </p:nvSpPr>
          <p:spPr>
            <a:xfrm>
              <a:off x="3573862" y="3775807"/>
              <a:ext cx="457200" cy="369332"/>
            </a:xfrm>
            <a:prstGeom prst="rect">
              <a:avLst/>
            </a:prstGeom>
            <a:solidFill>
              <a:srgbClr val="92D050"/>
            </a:solidFill>
            <a:ln>
              <a:solidFill>
                <a:schemeClr val="tx1"/>
              </a:solidFill>
            </a:ln>
          </p:spPr>
          <p:txBody>
            <a:bodyPr wrap="square" rtlCol="0">
              <a:spAutoFit/>
            </a:bodyPr>
            <a:lstStyle/>
            <a:p>
              <a:pPr algn="ctr"/>
              <a:r>
                <a:rPr lang="en-US" dirty="0" smtClean="0"/>
                <a:t>0</a:t>
              </a:r>
              <a:endParaRPr lang="en-US" dirty="0"/>
            </a:p>
          </p:txBody>
        </p:sp>
        <p:cxnSp>
          <p:nvCxnSpPr>
            <p:cNvPr id="25" name="Straight Arrow Connector 24"/>
            <p:cNvCxnSpPr>
              <a:stCxn id="24" idx="2"/>
              <a:endCxn id="22" idx="0"/>
            </p:cNvCxnSpPr>
            <p:nvPr/>
          </p:nvCxnSpPr>
          <p:spPr>
            <a:xfrm flipH="1">
              <a:off x="2849034" y="4145139"/>
              <a:ext cx="953427" cy="621594"/>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431784" y="6323218"/>
            <a:ext cx="2311400" cy="307777"/>
          </a:xfrm>
          <a:prstGeom prst="rect">
            <a:avLst/>
          </a:prstGeom>
          <a:solidFill>
            <a:srgbClr val="FFFFCC"/>
          </a:solidFill>
          <a:ln>
            <a:solidFill>
              <a:schemeClr val="tx1"/>
            </a:solidFill>
          </a:ln>
        </p:spPr>
        <p:txBody>
          <a:bodyPr wrap="square" rtlCol="0">
            <a:spAutoFit/>
          </a:bodyPr>
          <a:lstStyle/>
          <a:p>
            <a:pPr algn="ctr"/>
            <a:r>
              <a:rPr lang="en-US" sz="1400" dirty="0" smtClean="0">
                <a:solidFill>
                  <a:srgbClr val="C00000"/>
                </a:solidFill>
              </a:rPr>
              <a:t>Read ‘A’</a:t>
            </a:r>
            <a:r>
              <a:rPr lang="en-US" sz="1400" dirty="0" smtClean="0"/>
              <a:t>: </a:t>
            </a:r>
            <a:r>
              <a:rPr lang="en-US" sz="1400" b="1" dirty="0" smtClean="0"/>
              <a:t>Hit</a:t>
            </a:r>
            <a:r>
              <a:rPr lang="en-US" sz="1400" dirty="0" smtClean="0"/>
              <a:t>, point to Block 1</a:t>
            </a:r>
            <a:endParaRPr lang="en-US" sz="1400" dirty="0"/>
          </a:p>
        </p:txBody>
      </p:sp>
      <p:grpSp>
        <p:nvGrpSpPr>
          <p:cNvPr id="27" name="Group 26"/>
          <p:cNvGrpSpPr/>
          <p:nvPr/>
        </p:nvGrpSpPr>
        <p:grpSpPr>
          <a:xfrm>
            <a:off x="3268070" y="4824621"/>
            <a:ext cx="2565400" cy="1405466"/>
            <a:chOff x="2159000" y="3775807"/>
            <a:chExt cx="3528304" cy="1508012"/>
          </a:xfrm>
        </p:grpSpPr>
        <p:sp>
          <p:nvSpPr>
            <p:cNvPr id="28" name="Rectangle 27"/>
            <p:cNvSpPr/>
            <p:nvPr/>
          </p:nvSpPr>
          <p:spPr>
            <a:xfrm>
              <a:off x="2159000" y="4766733"/>
              <a:ext cx="1380067" cy="508000"/>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A</a:t>
              </a:r>
              <a:endParaRPr lang="en-US" b="1" dirty="0">
                <a:solidFill>
                  <a:srgbClr val="C00000"/>
                </a:solidFill>
              </a:endParaRPr>
            </a:p>
          </p:txBody>
        </p:sp>
        <p:sp>
          <p:nvSpPr>
            <p:cNvPr id="29" name="Rectangle 28"/>
            <p:cNvSpPr/>
            <p:nvPr/>
          </p:nvSpPr>
          <p:spPr>
            <a:xfrm>
              <a:off x="4307237" y="4775819"/>
              <a:ext cx="1380067" cy="508000"/>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B</a:t>
              </a:r>
              <a:endParaRPr lang="en-US" b="1" dirty="0">
                <a:solidFill>
                  <a:srgbClr val="C00000"/>
                </a:solidFill>
              </a:endParaRPr>
            </a:p>
          </p:txBody>
        </p:sp>
        <p:sp>
          <p:nvSpPr>
            <p:cNvPr id="30" name="TextBox 29"/>
            <p:cNvSpPr txBox="1"/>
            <p:nvPr/>
          </p:nvSpPr>
          <p:spPr>
            <a:xfrm>
              <a:off x="3573862" y="3775807"/>
              <a:ext cx="457200" cy="396279"/>
            </a:xfrm>
            <a:prstGeom prst="rect">
              <a:avLst/>
            </a:prstGeom>
            <a:solidFill>
              <a:srgbClr val="92D050"/>
            </a:solidFill>
            <a:ln>
              <a:solidFill>
                <a:schemeClr val="tx1"/>
              </a:solidFill>
            </a:ln>
          </p:spPr>
          <p:txBody>
            <a:bodyPr wrap="square" rtlCol="0">
              <a:spAutoFit/>
            </a:bodyPr>
            <a:lstStyle/>
            <a:p>
              <a:pPr algn="ctr"/>
              <a:r>
                <a:rPr lang="en-US" dirty="0" smtClean="0"/>
                <a:t>1</a:t>
              </a:r>
              <a:endParaRPr lang="en-US" dirty="0"/>
            </a:p>
          </p:txBody>
        </p:sp>
        <p:cxnSp>
          <p:nvCxnSpPr>
            <p:cNvPr id="31" name="Straight Arrow Connector 30"/>
            <p:cNvCxnSpPr>
              <a:stCxn id="30" idx="2"/>
              <a:endCxn id="29" idx="0"/>
            </p:cNvCxnSpPr>
            <p:nvPr/>
          </p:nvCxnSpPr>
          <p:spPr>
            <a:xfrm>
              <a:off x="3802462" y="4172086"/>
              <a:ext cx="1194810" cy="603732"/>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3403539" y="6348617"/>
            <a:ext cx="2311400" cy="307777"/>
          </a:xfrm>
          <a:prstGeom prst="rect">
            <a:avLst/>
          </a:prstGeom>
          <a:solidFill>
            <a:srgbClr val="FFFFCC"/>
          </a:solidFill>
          <a:ln>
            <a:solidFill>
              <a:schemeClr val="tx1"/>
            </a:solidFill>
          </a:ln>
        </p:spPr>
        <p:txBody>
          <a:bodyPr wrap="square" rtlCol="0">
            <a:spAutoFit/>
          </a:bodyPr>
          <a:lstStyle/>
          <a:p>
            <a:pPr algn="ctr"/>
            <a:r>
              <a:rPr lang="en-US" sz="1400" dirty="0" smtClean="0">
                <a:solidFill>
                  <a:srgbClr val="C00000"/>
                </a:solidFill>
              </a:rPr>
              <a:t>Read ‘C’</a:t>
            </a:r>
            <a:r>
              <a:rPr lang="en-US" sz="1400" dirty="0" smtClean="0"/>
              <a:t>: </a:t>
            </a:r>
            <a:r>
              <a:rPr lang="en-US" sz="1400" b="1" dirty="0" smtClean="0"/>
              <a:t>Miss</a:t>
            </a:r>
            <a:r>
              <a:rPr lang="en-US" sz="1400" dirty="0" smtClean="0"/>
              <a:t>, evict Block 1</a:t>
            </a:r>
            <a:endParaRPr lang="en-US" sz="1400" dirty="0"/>
          </a:p>
        </p:txBody>
      </p:sp>
      <p:grpSp>
        <p:nvGrpSpPr>
          <p:cNvPr id="34" name="Group 33"/>
          <p:cNvGrpSpPr/>
          <p:nvPr/>
        </p:nvGrpSpPr>
        <p:grpSpPr>
          <a:xfrm>
            <a:off x="6260882" y="4850021"/>
            <a:ext cx="2565400" cy="1405466"/>
            <a:chOff x="2159000" y="3775807"/>
            <a:chExt cx="3528304" cy="1508012"/>
          </a:xfrm>
        </p:grpSpPr>
        <p:sp>
          <p:nvSpPr>
            <p:cNvPr id="35" name="Rectangle 34"/>
            <p:cNvSpPr/>
            <p:nvPr/>
          </p:nvSpPr>
          <p:spPr>
            <a:xfrm>
              <a:off x="2159000" y="4766733"/>
              <a:ext cx="1380067" cy="508000"/>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A</a:t>
              </a:r>
              <a:endParaRPr lang="en-US" b="1" dirty="0">
                <a:solidFill>
                  <a:srgbClr val="C00000"/>
                </a:solidFill>
              </a:endParaRPr>
            </a:p>
          </p:txBody>
        </p:sp>
        <p:sp>
          <p:nvSpPr>
            <p:cNvPr id="36" name="Rectangle 35"/>
            <p:cNvSpPr/>
            <p:nvPr/>
          </p:nvSpPr>
          <p:spPr>
            <a:xfrm>
              <a:off x="4307237" y="4775819"/>
              <a:ext cx="1380067" cy="508000"/>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C</a:t>
              </a:r>
              <a:endParaRPr lang="en-US" b="1" dirty="0">
                <a:solidFill>
                  <a:srgbClr val="C00000"/>
                </a:solidFill>
              </a:endParaRPr>
            </a:p>
          </p:txBody>
        </p:sp>
        <p:sp>
          <p:nvSpPr>
            <p:cNvPr id="37" name="TextBox 36"/>
            <p:cNvSpPr txBox="1"/>
            <p:nvPr/>
          </p:nvSpPr>
          <p:spPr>
            <a:xfrm>
              <a:off x="3573862" y="3775807"/>
              <a:ext cx="457200" cy="369332"/>
            </a:xfrm>
            <a:prstGeom prst="rect">
              <a:avLst/>
            </a:prstGeom>
            <a:solidFill>
              <a:srgbClr val="92D050"/>
            </a:solidFill>
            <a:ln>
              <a:solidFill>
                <a:schemeClr val="tx1"/>
              </a:solidFill>
            </a:ln>
          </p:spPr>
          <p:txBody>
            <a:bodyPr wrap="square" rtlCol="0">
              <a:spAutoFit/>
            </a:bodyPr>
            <a:lstStyle/>
            <a:p>
              <a:pPr algn="ctr"/>
              <a:r>
                <a:rPr lang="en-US" dirty="0" smtClean="0"/>
                <a:t>0</a:t>
              </a:r>
              <a:endParaRPr lang="en-US" dirty="0"/>
            </a:p>
          </p:txBody>
        </p:sp>
        <p:cxnSp>
          <p:nvCxnSpPr>
            <p:cNvPr id="38" name="Straight Arrow Connector 37"/>
            <p:cNvCxnSpPr>
              <a:stCxn id="37" idx="2"/>
              <a:endCxn id="35" idx="0"/>
            </p:cNvCxnSpPr>
            <p:nvPr/>
          </p:nvCxnSpPr>
          <p:spPr>
            <a:xfrm flipH="1">
              <a:off x="2849034" y="4145139"/>
              <a:ext cx="953427" cy="621594"/>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5259867" y="2657231"/>
            <a:ext cx="1006021" cy="600164"/>
          </a:xfrm>
          <a:prstGeom prst="rect">
            <a:avLst/>
          </a:prstGeom>
          <a:noFill/>
        </p:spPr>
        <p:txBody>
          <a:bodyPr wrap="square" rtlCol="0">
            <a:spAutoFit/>
          </a:bodyPr>
          <a:lstStyle/>
          <a:p>
            <a:r>
              <a:rPr lang="en-US" sz="1100" dirty="0" smtClean="0"/>
              <a:t>Block 1 is least recently used</a:t>
            </a:r>
            <a:endParaRPr lang="en-US" sz="1100" dirty="0"/>
          </a:p>
        </p:txBody>
      </p:sp>
      <p:grpSp>
        <p:nvGrpSpPr>
          <p:cNvPr id="39" name="Group 38"/>
          <p:cNvGrpSpPr/>
          <p:nvPr/>
        </p:nvGrpSpPr>
        <p:grpSpPr>
          <a:xfrm>
            <a:off x="6329348" y="2597112"/>
            <a:ext cx="2565400" cy="1405466"/>
            <a:chOff x="2159000" y="3775807"/>
            <a:chExt cx="3528304" cy="1508012"/>
          </a:xfrm>
        </p:grpSpPr>
        <p:sp>
          <p:nvSpPr>
            <p:cNvPr id="40" name="Rectangle 39"/>
            <p:cNvSpPr/>
            <p:nvPr/>
          </p:nvSpPr>
          <p:spPr>
            <a:xfrm>
              <a:off x="2159000" y="4766733"/>
              <a:ext cx="1380067" cy="508000"/>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C00000"/>
                  </a:solidFill>
                </a:rPr>
                <a:t>A</a:t>
              </a:r>
              <a:endParaRPr lang="en-US" b="1" dirty="0">
                <a:solidFill>
                  <a:srgbClr val="C00000"/>
                </a:solidFill>
              </a:endParaRPr>
            </a:p>
          </p:txBody>
        </p:sp>
        <p:sp>
          <p:nvSpPr>
            <p:cNvPr id="43" name="Rectangle 42"/>
            <p:cNvSpPr/>
            <p:nvPr/>
          </p:nvSpPr>
          <p:spPr>
            <a:xfrm>
              <a:off x="4307237" y="4775819"/>
              <a:ext cx="1380067" cy="508000"/>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
          <p:nvSpPr>
            <p:cNvPr id="44" name="TextBox 43"/>
            <p:cNvSpPr txBox="1"/>
            <p:nvPr/>
          </p:nvSpPr>
          <p:spPr>
            <a:xfrm>
              <a:off x="3573862" y="3775807"/>
              <a:ext cx="457200" cy="396279"/>
            </a:xfrm>
            <a:prstGeom prst="rect">
              <a:avLst/>
            </a:prstGeom>
            <a:solidFill>
              <a:srgbClr val="92D050"/>
            </a:solidFill>
            <a:ln>
              <a:solidFill>
                <a:schemeClr val="tx1"/>
              </a:solidFill>
            </a:ln>
          </p:spPr>
          <p:txBody>
            <a:bodyPr wrap="square" rtlCol="0">
              <a:spAutoFit/>
            </a:bodyPr>
            <a:lstStyle/>
            <a:p>
              <a:pPr algn="ctr"/>
              <a:r>
                <a:rPr lang="en-US" dirty="0" smtClean="0"/>
                <a:t>1</a:t>
              </a:r>
              <a:endParaRPr lang="en-US" dirty="0"/>
            </a:p>
          </p:txBody>
        </p:sp>
        <p:cxnSp>
          <p:nvCxnSpPr>
            <p:cNvPr id="45" name="Straight Arrow Connector 44"/>
            <p:cNvCxnSpPr>
              <a:stCxn id="44" idx="2"/>
              <a:endCxn id="43" idx="0"/>
            </p:cNvCxnSpPr>
            <p:nvPr/>
          </p:nvCxnSpPr>
          <p:spPr>
            <a:xfrm>
              <a:off x="3802462" y="4172086"/>
              <a:ext cx="1194810" cy="603732"/>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6447883" y="4146509"/>
            <a:ext cx="2311400" cy="307777"/>
          </a:xfrm>
          <a:prstGeom prst="rect">
            <a:avLst/>
          </a:prstGeom>
          <a:solidFill>
            <a:srgbClr val="FFFFCC"/>
          </a:solidFill>
          <a:ln>
            <a:solidFill>
              <a:schemeClr val="tx1"/>
            </a:solidFill>
          </a:ln>
        </p:spPr>
        <p:txBody>
          <a:bodyPr wrap="square" rtlCol="0">
            <a:spAutoFit/>
          </a:bodyPr>
          <a:lstStyle/>
          <a:p>
            <a:pPr algn="ctr"/>
            <a:r>
              <a:rPr lang="en-US" sz="1400" dirty="0" smtClean="0">
                <a:solidFill>
                  <a:srgbClr val="C00000"/>
                </a:solidFill>
              </a:rPr>
              <a:t>Read ‘B’</a:t>
            </a:r>
            <a:r>
              <a:rPr lang="en-US" sz="1400" dirty="0" smtClean="0"/>
              <a:t>: </a:t>
            </a:r>
            <a:r>
              <a:rPr lang="en-US" sz="1400" b="1" dirty="0" smtClean="0"/>
              <a:t>Miss</a:t>
            </a:r>
            <a:r>
              <a:rPr lang="en-US" sz="1400" dirty="0" smtClean="0"/>
              <a:t>, evict Block 1</a:t>
            </a:r>
            <a:endParaRPr lang="en-US" sz="1400" dirty="0"/>
          </a:p>
        </p:txBody>
      </p:sp>
      <p:sp>
        <p:nvSpPr>
          <p:cNvPr id="48" name="TextBox 47"/>
          <p:cNvSpPr txBox="1"/>
          <p:nvPr/>
        </p:nvSpPr>
        <p:spPr>
          <a:xfrm>
            <a:off x="8125493" y="2666362"/>
            <a:ext cx="1006021" cy="600164"/>
          </a:xfrm>
          <a:prstGeom prst="rect">
            <a:avLst/>
          </a:prstGeom>
          <a:noFill/>
        </p:spPr>
        <p:txBody>
          <a:bodyPr wrap="square" rtlCol="0">
            <a:spAutoFit/>
          </a:bodyPr>
          <a:lstStyle/>
          <a:p>
            <a:r>
              <a:rPr lang="en-US" sz="1100" dirty="0" smtClean="0"/>
              <a:t>Block 1 is still least recently used</a:t>
            </a:r>
            <a:endParaRPr lang="en-US" sz="1100" dirty="0"/>
          </a:p>
        </p:txBody>
      </p:sp>
      <p:sp>
        <p:nvSpPr>
          <p:cNvPr id="49" name="TextBox 48"/>
          <p:cNvSpPr txBox="1"/>
          <p:nvPr/>
        </p:nvSpPr>
        <p:spPr>
          <a:xfrm>
            <a:off x="169423" y="2645842"/>
            <a:ext cx="1006021" cy="600164"/>
          </a:xfrm>
          <a:prstGeom prst="rect">
            <a:avLst/>
          </a:prstGeom>
          <a:noFill/>
        </p:spPr>
        <p:txBody>
          <a:bodyPr wrap="square" rtlCol="0">
            <a:spAutoFit/>
          </a:bodyPr>
          <a:lstStyle/>
          <a:p>
            <a:r>
              <a:rPr lang="en-US" sz="1100" dirty="0" smtClean="0"/>
              <a:t>Block </a:t>
            </a:r>
            <a:r>
              <a:rPr lang="en-US" sz="1100" dirty="0"/>
              <a:t>0</a:t>
            </a:r>
            <a:r>
              <a:rPr lang="en-US" sz="1100" dirty="0" smtClean="0"/>
              <a:t> is least recently used</a:t>
            </a:r>
            <a:endParaRPr lang="en-US" sz="1100" dirty="0"/>
          </a:p>
        </p:txBody>
      </p:sp>
      <p:sp>
        <p:nvSpPr>
          <p:cNvPr id="51" name="TextBox 50"/>
          <p:cNvSpPr txBox="1"/>
          <p:nvPr/>
        </p:nvSpPr>
        <p:spPr>
          <a:xfrm>
            <a:off x="169422" y="4894156"/>
            <a:ext cx="1006021" cy="600164"/>
          </a:xfrm>
          <a:prstGeom prst="rect">
            <a:avLst/>
          </a:prstGeom>
          <a:noFill/>
        </p:spPr>
        <p:txBody>
          <a:bodyPr wrap="square" rtlCol="0">
            <a:spAutoFit/>
          </a:bodyPr>
          <a:lstStyle/>
          <a:p>
            <a:r>
              <a:rPr lang="en-US" sz="1100" dirty="0" smtClean="0"/>
              <a:t>Block </a:t>
            </a:r>
            <a:r>
              <a:rPr lang="en-US" sz="1100" dirty="0"/>
              <a:t>0</a:t>
            </a:r>
            <a:r>
              <a:rPr lang="en-US" sz="1100" dirty="0" smtClean="0"/>
              <a:t> is least recently used</a:t>
            </a:r>
            <a:endParaRPr lang="en-US" sz="1100" dirty="0"/>
          </a:p>
        </p:txBody>
      </p:sp>
      <p:sp>
        <p:nvSpPr>
          <p:cNvPr id="52" name="TextBox 51"/>
          <p:cNvSpPr txBox="1"/>
          <p:nvPr/>
        </p:nvSpPr>
        <p:spPr>
          <a:xfrm>
            <a:off x="5089960" y="4899020"/>
            <a:ext cx="1006021" cy="600164"/>
          </a:xfrm>
          <a:prstGeom prst="rect">
            <a:avLst/>
          </a:prstGeom>
          <a:noFill/>
        </p:spPr>
        <p:txBody>
          <a:bodyPr wrap="square" rtlCol="0">
            <a:spAutoFit/>
          </a:bodyPr>
          <a:lstStyle/>
          <a:p>
            <a:r>
              <a:rPr lang="en-US" sz="1100" dirty="0" smtClean="0"/>
              <a:t>Block 1 is least recently used</a:t>
            </a:r>
            <a:endParaRPr lang="en-US" sz="1100" dirty="0"/>
          </a:p>
        </p:txBody>
      </p:sp>
      <p:sp>
        <p:nvSpPr>
          <p:cNvPr id="53" name="TextBox 52"/>
          <p:cNvSpPr txBox="1"/>
          <p:nvPr/>
        </p:nvSpPr>
        <p:spPr>
          <a:xfrm>
            <a:off x="6283595" y="4903751"/>
            <a:ext cx="1006021" cy="600164"/>
          </a:xfrm>
          <a:prstGeom prst="rect">
            <a:avLst/>
          </a:prstGeom>
          <a:noFill/>
        </p:spPr>
        <p:txBody>
          <a:bodyPr wrap="square" rtlCol="0">
            <a:spAutoFit/>
          </a:bodyPr>
          <a:lstStyle/>
          <a:p>
            <a:r>
              <a:rPr lang="en-US" sz="1100" dirty="0" smtClean="0"/>
              <a:t>Block </a:t>
            </a:r>
            <a:r>
              <a:rPr lang="en-US" sz="1100" dirty="0"/>
              <a:t>0</a:t>
            </a:r>
            <a:r>
              <a:rPr lang="en-US" sz="1100" dirty="0" smtClean="0"/>
              <a:t> is least recently used</a:t>
            </a:r>
            <a:endParaRPr lang="en-US" sz="11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304800" y="176785"/>
            <a:ext cx="8626258" cy="1382776"/>
          </a:xfrm>
        </p:spPr>
        <p:txBody>
          <a:bodyPr>
            <a:noAutofit/>
          </a:bodyPr>
          <a:lstStyle/>
          <a:p>
            <a:r>
              <a:rPr lang="en-US" sz="1800" dirty="0" smtClean="0"/>
              <a:t>For a 4 way set associative cache, </a:t>
            </a:r>
            <a:r>
              <a:rPr lang="en-US" sz="1800" dirty="0" smtClean="0">
                <a:solidFill>
                  <a:srgbClr val="0000FF"/>
                </a:solidFill>
              </a:rPr>
              <a:t>3 LRU bits </a:t>
            </a:r>
            <a:r>
              <a:rPr lang="en-US" sz="1800" dirty="0" smtClean="0"/>
              <a:t>are needed, assume initially = {</a:t>
            </a:r>
            <a:r>
              <a:rPr lang="en-US" sz="1800" b="1" dirty="0" smtClean="0">
                <a:solidFill>
                  <a:srgbClr val="C00000"/>
                </a:solidFill>
              </a:rPr>
              <a:t>000</a:t>
            </a:r>
            <a:r>
              <a:rPr lang="en-US" sz="1800" dirty="0" smtClean="0"/>
              <a:t>}. </a:t>
            </a:r>
            <a:endParaRPr lang="en-US" sz="1800" b="1" dirty="0" smtClean="0">
              <a:solidFill>
                <a:srgbClr val="0000FF"/>
              </a:solidFill>
            </a:endParaRPr>
          </a:p>
          <a:p>
            <a:r>
              <a:rPr lang="en-US" sz="1800" dirty="0" smtClean="0"/>
              <a:t>After a </a:t>
            </a:r>
            <a:r>
              <a:rPr lang="en-US" sz="1800" b="1" dirty="0" smtClean="0">
                <a:solidFill>
                  <a:srgbClr val="C00000"/>
                </a:solidFill>
              </a:rPr>
              <a:t>read</a:t>
            </a:r>
            <a:r>
              <a:rPr lang="en-US" sz="1800" dirty="0" smtClean="0"/>
              <a:t> or </a:t>
            </a:r>
            <a:r>
              <a:rPr lang="en-US" sz="1800" b="1" dirty="0" smtClean="0">
                <a:solidFill>
                  <a:srgbClr val="C00000"/>
                </a:solidFill>
              </a:rPr>
              <a:t>write</a:t>
            </a:r>
            <a:r>
              <a:rPr lang="en-US" sz="1800" dirty="0" smtClean="0"/>
              <a:t>, the </a:t>
            </a:r>
            <a:r>
              <a:rPr lang="en-US" sz="1800" b="1" dirty="0" smtClean="0">
                <a:solidFill>
                  <a:srgbClr val="0000FF"/>
                </a:solidFill>
              </a:rPr>
              <a:t>LRU bits </a:t>
            </a:r>
            <a:r>
              <a:rPr lang="en-US" sz="1800" dirty="0" smtClean="0"/>
              <a:t>that “pointed” to </a:t>
            </a:r>
            <a:r>
              <a:rPr lang="en-US" sz="1800" b="1" u="sng" dirty="0" smtClean="0"/>
              <a:t>that</a:t>
            </a:r>
            <a:r>
              <a:rPr lang="en-US" sz="1800" dirty="0" smtClean="0"/>
              <a:t> block are similarly</a:t>
            </a:r>
            <a:r>
              <a:rPr lang="en-US" sz="1800" b="1" dirty="0" smtClean="0">
                <a:solidFill>
                  <a:srgbClr val="0000FF"/>
                </a:solidFill>
              </a:rPr>
              <a:t> </a:t>
            </a:r>
            <a:r>
              <a:rPr lang="en-US" sz="1800" b="1" dirty="0" smtClean="0"/>
              <a:t>reversed</a:t>
            </a:r>
            <a:r>
              <a:rPr lang="en-US" sz="1800" dirty="0" smtClean="0"/>
              <a:t>. again to prevent early eviction of an item of data just recently used. </a:t>
            </a:r>
          </a:p>
          <a:p>
            <a:r>
              <a:rPr lang="en-US" sz="1800" dirty="0"/>
              <a:t>Imagine reading data in this order: </a:t>
            </a:r>
            <a:r>
              <a:rPr lang="en-US" sz="1800" b="1" dirty="0" smtClean="0">
                <a:solidFill>
                  <a:srgbClr val="C00000"/>
                </a:solidFill>
              </a:rPr>
              <a:t>ABCDEC</a:t>
            </a:r>
            <a:endParaRPr lang="en-US" sz="1800" b="1" dirty="0">
              <a:solidFill>
                <a:srgbClr val="C00000"/>
              </a:solidFill>
            </a:endParaRPr>
          </a:p>
          <a:p>
            <a:pPr marL="0" indent="0">
              <a:buNone/>
            </a:pPr>
            <a:endParaRPr lang="en-US" sz="1800" dirty="0" smtClean="0"/>
          </a:p>
        </p:txBody>
      </p:sp>
      <p:cxnSp>
        <p:nvCxnSpPr>
          <p:cNvPr id="22" name="Straight Arrow Connector 21"/>
          <p:cNvCxnSpPr/>
          <p:nvPr/>
        </p:nvCxnSpPr>
        <p:spPr>
          <a:xfrm>
            <a:off x="3098104" y="2219395"/>
            <a:ext cx="47895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712033" y="2211744"/>
            <a:ext cx="47895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971841" y="1829184"/>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0</a:t>
            </a:r>
            <a:endParaRPr lang="en-US" sz="1400" b="1" dirty="0">
              <a:solidFill>
                <a:schemeClr val="tx1"/>
              </a:solidFill>
            </a:endParaRPr>
          </a:p>
        </p:txBody>
      </p:sp>
      <p:sp>
        <p:nvSpPr>
          <p:cNvPr id="50" name="Rectangle 49"/>
          <p:cNvSpPr/>
          <p:nvPr/>
        </p:nvSpPr>
        <p:spPr>
          <a:xfrm>
            <a:off x="1612628" y="2349477"/>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0</a:t>
            </a:r>
            <a:endParaRPr lang="en-US" sz="1400" b="1" dirty="0">
              <a:solidFill>
                <a:schemeClr val="tx1"/>
              </a:solidFill>
            </a:endParaRPr>
          </a:p>
        </p:txBody>
      </p:sp>
      <p:sp>
        <p:nvSpPr>
          <p:cNvPr id="51" name="Rectangle 50"/>
          <p:cNvSpPr/>
          <p:nvPr/>
        </p:nvSpPr>
        <p:spPr>
          <a:xfrm>
            <a:off x="2394911" y="2349477"/>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0</a:t>
            </a:r>
            <a:endParaRPr lang="en-US" sz="1400" b="1" dirty="0">
              <a:solidFill>
                <a:schemeClr val="tx1"/>
              </a:solidFill>
            </a:endParaRPr>
          </a:p>
        </p:txBody>
      </p:sp>
      <p:sp>
        <p:nvSpPr>
          <p:cNvPr id="52" name="Rectangle 51"/>
          <p:cNvSpPr/>
          <p:nvPr/>
        </p:nvSpPr>
        <p:spPr>
          <a:xfrm>
            <a:off x="4360890" y="1829184"/>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1</a:t>
            </a:r>
            <a:endParaRPr lang="en-US" sz="1400" b="1" dirty="0">
              <a:solidFill>
                <a:schemeClr val="tx1"/>
              </a:solidFill>
            </a:endParaRPr>
          </a:p>
        </p:txBody>
      </p:sp>
      <p:sp>
        <p:nvSpPr>
          <p:cNvPr id="53" name="Rectangle 52"/>
          <p:cNvSpPr/>
          <p:nvPr/>
        </p:nvSpPr>
        <p:spPr>
          <a:xfrm>
            <a:off x="3999371" y="2352153"/>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1</a:t>
            </a:r>
            <a:endParaRPr lang="en-US" sz="1400" b="1" dirty="0">
              <a:solidFill>
                <a:schemeClr val="tx1"/>
              </a:solidFill>
            </a:endParaRPr>
          </a:p>
        </p:txBody>
      </p:sp>
      <p:sp>
        <p:nvSpPr>
          <p:cNvPr id="54" name="Rectangle 53"/>
          <p:cNvSpPr/>
          <p:nvPr/>
        </p:nvSpPr>
        <p:spPr>
          <a:xfrm>
            <a:off x="4752068" y="2357129"/>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0</a:t>
            </a:r>
            <a:endParaRPr lang="en-US" sz="1400" b="1" dirty="0">
              <a:solidFill>
                <a:schemeClr val="tx1"/>
              </a:solidFill>
            </a:endParaRPr>
          </a:p>
        </p:txBody>
      </p:sp>
      <p:sp>
        <p:nvSpPr>
          <p:cNvPr id="55" name="Rectangle 54"/>
          <p:cNvSpPr/>
          <p:nvPr/>
        </p:nvSpPr>
        <p:spPr>
          <a:xfrm>
            <a:off x="7023353" y="1852140"/>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0</a:t>
            </a:r>
            <a:endParaRPr lang="en-US" sz="1400" b="1" dirty="0">
              <a:solidFill>
                <a:schemeClr val="tx1"/>
              </a:solidFill>
            </a:endParaRPr>
          </a:p>
        </p:txBody>
      </p:sp>
      <p:sp>
        <p:nvSpPr>
          <p:cNvPr id="56" name="Rectangle 55"/>
          <p:cNvSpPr/>
          <p:nvPr/>
        </p:nvSpPr>
        <p:spPr>
          <a:xfrm>
            <a:off x="6643263" y="2357128"/>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1</a:t>
            </a:r>
            <a:endParaRPr lang="en-US" sz="1400" b="1" dirty="0">
              <a:solidFill>
                <a:schemeClr val="tx1"/>
              </a:solidFill>
            </a:endParaRPr>
          </a:p>
        </p:txBody>
      </p:sp>
      <p:sp>
        <p:nvSpPr>
          <p:cNvPr id="57" name="Rectangle 56"/>
          <p:cNvSpPr/>
          <p:nvPr/>
        </p:nvSpPr>
        <p:spPr>
          <a:xfrm>
            <a:off x="7369667" y="2349477"/>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1</a:t>
            </a:r>
            <a:endParaRPr lang="en-US" sz="1400" b="1" dirty="0">
              <a:solidFill>
                <a:schemeClr val="tx1"/>
              </a:solidFill>
            </a:endParaRPr>
          </a:p>
        </p:txBody>
      </p:sp>
      <p:sp>
        <p:nvSpPr>
          <p:cNvPr id="2" name="TextBox 1"/>
          <p:cNvSpPr txBox="1"/>
          <p:nvPr/>
        </p:nvSpPr>
        <p:spPr>
          <a:xfrm>
            <a:off x="263797" y="2919174"/>
            <a:ext cx="776110" cy="307777"/>
          </a:xfrm>
          <a:prstGeom prst="rect">
            <a:avLst/>
          </a:prstGeom>
          <a:noFill/>
        </p:spPr>
        <p:txBody>
          <a:bodyPr wrap="none" rtlCol="0">
            <a:spAutoFit/>
          </a:bodyPr>
          <a:lstStyle/>
          <a:p>
            <a:r>
              <a:rPr lang="en-CA" sz="1400" dirty="0" smtClean="0"/>
              <a:t>4 Blocks</a:t>
            </a:r>
            <a:endParaRPr lang="en-US" sz="1400" dirty="0"/>
          </a:p>
        </p:txBody>
      </p:sp>
      <p:sp>
        <p:nvSpPr>
          <p:cNvPr id="3" name="TextBox 2"/>
          <p:cNvSpPr txBox="1"/>
          <p:nvPr/>
        </p:nvSpPr>
        <p:spPr>
          <a:xfrm>
            <a:off x="1199889" y="2686089"/>
            <a:ext cx="333554" cy="253916"/>
          </a:xfrm>
          <a:prstGeom prst="rect">
            <a:avLst/>
          </a:prstGeom>
          <a:noFill/>
        </p:spPr>
        <p:txBody>
          <a:bodyPr wrap="square" rtlCol="0">
            <a:spAutoFit/>
          </a:bodyPr>
          <a:lstStyle/>
          <a:p>
            <a:r>
              <a:rPr lang="en-CA" sz="1000" dirty="0" smtClean="0"/>
              <a:t>(1)</a:t>
            </a:r>
            <a:endParaRPr lang="en-US" sz="1000" dirty="0"/>
          </a:p>
        </p:txBody>
      </p:sp>
      <p:sp>
        <p:nvSpPr>
          <p:cNvPr id="68" name="TextBox 67"/>
          <p:cNvSpPr txBox="1"/>
          <p:nvPr/>
        </p:nvSpPr>
        <p:spPr>
          <a:xfrm>
            <a:off x="3608405" y="2692185"/>
            <a:ext cx="333554" cy="253916"/>
          </a:xfrm>
          <a:prstGeom prst="rect">
            <a:avLst/>
          </a:prstGeom>
          <a:noFill/>
        </p:spPr>
        <p:txBody>
          <a:bodyPr wrap="square" rtlCol="0">
            <a:spAutoFit/>
          </a:bodyPr>
          <a:lstStyle/>
          <a:p>
            <a:r>
              <a:rPr lang="en-CA" sz="1000" dirty="0" smtClean="0"/>
              <a:t>(2)</a:t>
            </a:r>
            <a:endParaRPr lang="en-US" sz="1000" dirty="0"/>
          </a:p>
        </p:txBody>
      </p:sp>
      <p:sp>
        <p:nvSpPr>
          <p:cNvPr id="69" name="TextBox 68"/>
          <p:cNvSpPr txBox="1"/>
          <p:nvPr/>
        </p:nvSpPr>
        <p:spPr>
          <a:xfrm>
            <a:off x="6182951" y="2692385"/>
            <a:ext cx="333554" cy="253916"/>
          </a:xfrm>
          <a:prstGeom prst="rect">
            <a:avLst/>
          </a:prstGeom>
          <a:noFill/>
        </p:spPr>
        <p:txBody>
          <a:bodyPr wrap="square" rtlCol="0">
            <a:spAutoFit/>
          </a:bodyPr>
          <a:lstStyle/>
          <a:p>
            <a:r>
              <a:rPr lang="en-CA" sz="1000" dirty="0" smtClean="0"/>
              <a:t>(3)</a:t>
            </a:r>
            <a:endParaRPr lang="en-US" sz="1000" dirty="0"/>
          </a:p>
        </p:txBody>
      </p:sp>
      <p:sp>
        <p:nvSpPr>
          <p:cNvPr id="8" name="TextBox 7"/>
          <p:cNvSpPr txBox="1"/>
          <p:nvPr/>
        </p:nvSpPr>
        <p:spPr>
          <a:xfrm>
            <a:off x="1512375" y="1791146"/>
            <a:ext cx="433132" cy="253916"/>
          </a:xfrm>
          <a:prstGeom prst="rect">
            <a:avLst/>
          </a:prstGeom>
          <a:noFill/>
        </p:spPr>
        <p:txBody>
          <a:bodyPr wrap="none" rtlCol="0">
            <a:spAutoFit/>
          </a:bodyPr>
          <a:lstStyle/>
          <a:p>
            <a:r>
              <a:rPr lang="en-CA" sz="1050" dirty="0" smtClean="0"/>
              <a:t>Bit 0</a:t>
            </a:r>
            <a:endParaRPr lang="en-US" sz="1050" dirty="0"/>
          </a:p>
        </p:txBody>
      </p:sp>
      <p:sp>
        <p:nvSpPr>
          <p:cNvPr id="73" name="TextBox 72"/>
          <p:cNvSpPr txBox="1"/>
          <p:nvPr/>
        </p:nvSpPr>
        <p:spPr>
          <a:xfrm>
            <a:off x="809203" y="2327779"/>
            <a:ext cx="707245" cy="253916"/>
          </a:xfrm>
          <a:prstGeom prst="rect">
            <a:avLst/>
          </a:prstGeom>
          <a:noFill/>
        </p:spPr>
        <p:txBody>
          <a:bodyPr wrap="none" rtlCol="0">
            <a:spAutoFit/>
          </a:bodyPr>
          <a:lstStyle/>
          <a:p>
            <a:r>
              <a:rPr lang="en-CA" sz="1050" dirty="0" smtClean="0"/>
              <a:t>Bits 1 &amp; 2</a:t>
            </a:r>
            <a:endParaRPr lang="en-US" sz="1050" dirty="0"/>
          </a:p>
        </p:txBody>
      </p:sp>
      <p:sp>
        <p:nvSpPr>
          <p:cNvPr id="76" name="TextBox 75"/>
          <p:cNvSpPr txBox="1"/>
          <p:nvPr/>
        </p:nvSpPr>
        <p:spPr>
          <a:xfrm>
            <a:off x="1347550" y="3311506"/>
            <a:ext cx="1623036" cy="400110"/>
          </a:xfrm>
          <a:prstGeom prst="rect">
            <a:avLst/>
          </a:prstGeom>
          <a:solidFill>
            <a:srgbClr val="FFFFCC"/>
          </a:solidFill>
          <a:ln>
            <a:solidFill>
              <a:schemeClr val="tx1"/>
            </a:solidFill>
          </a:ln>
        </p:spPr>
        <p:txBody>
          <a:bodyPr wrap="square" rtlCol="0">
            <a:spAutoFit/>
          </a:bodyPr>
          <a:lstStyle/>
          <a:p>
            <a:pPr algn="ctr"/>
            <a:r>
              <a:rPr lang="en-US" sz="1000" dirty="0" smtClean="0">
                <a:solidFill>
                  <a:srgbClr val="C00000"/>
                </a:solidFill>
              </a:rPr>
              <a:t>Read ‘A’</a:t>
            </a:r>
            <a:r>
              <a:rPr lang="en-US" sz="1000" dirty="0" smtClean="0"/>
              <a:t>: </a:t>
            </a:r>
            <a:r>
              <a:rPr lang="en-US" sz="1000" b="1" dirty="0" smtClean="0"/>
              <a:t>Miss</a:t>
            </a:r>
            <a:r>
              <a:rPr lang="en-US" sz="1000" dirty="0" smtClean="0"/>
              <a:t>, evict Block 0 and load with </a:t>
            </a:r>
            <a:r>
              <a:rPr lang="en-US" sz="1000" dirty="0" smtClean="0">
                <a:solidFill>
                  <a:srgbClr val="C00000"/>
                </a:solidFill>
              </a:rPr>
              <a:t>A</a:t>
            </a:r>
            <a:endParaRPr lang="en-US" sz="1000" dirty="0">
              <a:solidFill>
                <a:srgbClr val="C00000"/>
              </a:solidFill>
            </a:endParaRPr>
          </a:p>
        </p:txBody>
      </p:sp>
      <p:cxnSp>
        <p:nvCxnSpPr>
          <p:cNvPr id="21" name="Straight Arrow Connector 20"/>
          <p:cNvCxnSpPr>
            <a:stCxn id="49" idx="2"/>
            <a:endCxn id="50" idx="0"/>
          </p:cNvCxnSpPr>
          <p:nvPr/>
        </p:nvCxnSpPr>
        <p:spPr>
          <a:xfrm flipH="1">
            <a:off x="1780260" y="2058726"/>
            <a:ext cx="359213" cy="2907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0" idx="2"/>
          </p:cNvCxnSpPr>
          <p:nvPr/>
        </p:nvCxnSpPr>
        <p:spPr>
          <a:xfrm flipH="1">
            <a:off x="1576710" y="2579019"/>
            <a:ext cx="203550" cy="3978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1389100" y="2975018"/>
            <a:ext cx="1564622" cy="229541"/>
            <a:chOff x="1389100" y="2975018"/>
            <a:chExt cx="1564622" cy="229541"/>
          </a:xfrm>
        </p:grpSpPr>
        <p:sp>
          <p:nvSpPr>
            <p:cNvPr id="78" name="Rectangle 77"/>
            <p:cNvSpPr/>
            <p:nvPr/>
          </p:nvSpPr>
          <p:spPr>
            <a:xfrm>
              <a:off x="1780260" y="2975018"/>
              <a:ext cx="391142" cy="22954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1389100" y="2975018"/>
              <a:ext cx="391142" cy="229541"/>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562580" y="2975018"/>
              <a:ext cx="391142" cy="22954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171420" y="2975018"/>
              <a:ext cx="391142" cy="22954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2" name="Straight Arrow Connector 81"/>
          <p:cNvCxnSpPr/>
          <p:nvPr/>
        </p:nvCxnSpPr>
        <p:spPr>
          <a:xfrm flipH="1">
            <a:off x="2359030" y="2586671"/>
            <a:ext cx="203550" cy="3978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3746220" y="2975018"/>
            <a:ext cx="1564622" cy="229541"/>
            <a:chOff x="1389100" y="2975018"/>
            <a:chExt cx="1564622" cy="229541"/>
          </a:xfrm>
        </p:grpSpPr>
        <p:sp>
          <p:nvSpPr>
            <p:cNvPr id="85" name="Rectangle 84"/>
            <p:cNvSpPr/>
            <p:nvPr/>
          </p:nvSpPr>
          <p:spPr>
            <a:xfrm>
              <a:off x="1780260" y="2975018"/>
              <a:ext cx="391142" cy="22954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1389100" y="2975018"/>
              <a:ext cx="391142" cy="229541"/>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a:t>
              </a:r>
              <a:endParaRPr lang="en-US" sz="1400" dirty="0"/>
            </a:p>
          </p:txBody>
        </p:sp>
        <p:sp>
          <p:nvSpPr>
            <p:cNvPr id="87" name="Rectangle 86"/>
            <p:cNvSpPr/>
            <p:nvPr/>
          </p:nvSpPr>
          <p:spPr>
            <a:xfrm>
              <a:off x="2562580" y="2975018"/>
              <a:ext cx="391142" cy="22954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2171420" y="2975018"/>
              <a:ext cx="391142" cy="229541"/>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9" name="Straight Arrow Connector 88"/>
          <p:cNvCxnSpPr>
            <a:stCxn id="53" idx="2"/>
            <a:endCxn id="85" idx="0"/>
          </p:cNvCxnSpPr>
          <p:nvPr/>
        </p:nvCxnSpPr>
        <p:spPr>
          <a:xfrm>
            <a:off x="4167003" y="2581695"/>
            <a:ext cx="165948" cy="3933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52" idx="2"/>
            <a:endCxn id="54" idx="0"/>
          </p:cNvCxnSpPr>
          <p:nvPr/>
        </p:nvCxnSpPr>
        <p:spPr>
          <a:xfrm>
            <a:off x="4528522" y="2058726"/>
            <a:ext cx="391178" cy="2984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54" idx="2"/>
            <a:endCxn id="88" idx="0"/>
          </p:cNvCxnSpPr>
          <p:nvPr/>
        </p:nvCxnSpPr>
        <p:spPr>
          <a:xfrm flipH="1">
            <a:off x="4724111" y="2586671"/>
            <a:ext cx="195589" cy="3883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717004" y="3311506"/>
            <a:ext cx="1623036" cy="400110"/>
          </a:xfrm>
          <a:prstGeom prst="rect">
            <a:avLst/>
          </a:prstGeom>
          <a:solidFill>
            <a:srgbClr val="FFFFCC"/>
          </a:solidFill>
          <a:ln>
            <a:solidFill>
              <a:schemeClr val="tx1"/>
            </a:solidFill>
          </a:ln>
        </p:spPr>
        <p:txBody>
          <a:bodyPr wrap="square" rtlCol="0">
            <a:spAutoFit/>
          </a:bodyPr>
          <a:lstStyle/>
          <a:p>
            <a:pPr algn="ctr"/>
            <a:r>
              <a:rPr lang="en-US" sz="1000" dirty="0" smtClean="0">
                <a:solidFill>
                  <a:srgbClr val="C00000"/>
                </a:solidFill>
              </a:rPr>
              <a:t>Read ‘B’</a:t>
            </a:r>
            <a:r>
              <a:rPr lang="en-US" sz="1000" dirty="0" smtClean="0"/>
              <a:t>: </a:t>
            </a:r>
            <a:r>
              <a:rPr lang="en-US" sz="1000" b="1" dirty="0" smtClean="0"/>
              <a:t>Miss</a:t>
            </a:r>
            <a:r>
              <a:rPr lang="en-US" sz="1000" dirty="0" smtClean="0"/>
              <a:t>, evict Block 2 and load with </a:t>
            </a:r>
            <a:r>
              <a:rPr lang="en-US" sz="1000" dirty="0" smtClean="0">
                <a:solidFill>
                  <a:srgbClr val="C00000"/>
                </a:solidFill>
              </a:rPr>
              <a:t>B</a:t>
            </a:r>
            <a:endParaRPr lang="en-US" sz="1000" dirty="0">
              <a:solidFill>
                <a:srgbClr val="C00000"/>
              </a:solidFill>
            </a:endParaRPr>
          </a:p>
        </p:txBody>
      </p:sp>
      <p:grpSp>
        <p:nvGrpSpPr>
          <p:cNvPr id="97" name="Group 96"/>
          <p:cNvGrpSpPr/>
          <p:nvPr/>
        </p:nvGrpSpPr>
        <p:grpSpPr>
          <a:xfrm>
            <a:off x="6391776" y="2971086"/>
            <a:ext cx="1564622" cy="229541"/>
            <a:chOff x="1389100" y="2975018"/>
            <a:chExt cx="1564622" cy="229541"/>
          </a:xfrm>
        </p:grpSpPr>
        <p:sp>
          <p:nvSpPr>
            <p:cNvPr id="98" name="Rectangle 97"/>
            <p:cNvSpPr/>
            <p:nvPr/>
          </p:nvSpPr>
          <p:spPr>
            <a:xfrm>
              <a:off x="1780260" y="2975018"/>
              <a:ext cx="391142" cy="229541"/>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1389100" y="2975018"/>
              <a:ext cx="391142" cy="229541"/>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a:t>
              </a:r>
              <a:endParaRPr lang="en-US" sz="1400" dirty="0"/>
            </a:p>
          </p:txBody>
        </p:sp>
        <p:sp>
          <p:nvSpPr>
            <p:cNvPr id="100" name="Rectangle 99"/>
            <p:cNvSpPr/>
            <p:nvPr/>
          </p:nvSpPr>
          <p:spPr>
            <a:xfrm>
              <a:off x="2562580" y="2975018"/>
              <a:ext cx="391142" cy="229541"/>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2171420" y="2975018"/>
              <a:ext cx="391142" cy="229541"/>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a:t>
              </a:r>
              <a:endParaRPr lang="en-US" dirty="0"/>
            </a:p>
          </p:txBody>
        </p:sp>
      </p:grpSp>
      <p:sp>
        <p:nvSpPr>
          <p:cNvPr id="102" name="TextBox 101"/>
          <p:cNvSpPr txBox="1"/>
          <p:nvPr/>
        </p:nvSpPr>
        <p:spPr>
          <a:xfrm>
            <a:off x="6362560" y="3307574"/>
            <a:ext cx="1623036" cy="400110"/>
          </a:xfrm>
          <a:prstGeom prst="rect">
            <a:avLst/>
          </a:prstGeom>
          <a:solidFill>
            <a:srgbClr val="FFFFCC"/>
          </a:solidFill>
          <a:ln>
            <a:solidFill>
              <a:schemeClr val="tx1"/>
            </a:solidFill>
          </a:ln>
        </p:spPr>
        <p:txBody>
          <a:bodyPr wrap="square" rtlCol="0">
            <a:spAutoFit/>
          </a:bodyPr>
          <a:lstStyle/>
          <a:p>
            <a:pPr algn="ctr"/>
            <a:r>
              <a:rPr lang="en-US" sz="1000" dirty="0" smtClean="0">
                <a:solidFill>
                  <a:srgbClr val="C00000"/>
                </a:solidFill>
              </a:rPr>
              <a:t>Read ‘C’</a:t>
            </a:r>
            <a:r>
              <a:rPr lang="en-US" sz="1000" dirty="0" smtClean="0"/>
              <a:t>: </a:t>
            </a:r>
            <a:r>
              <a:rPr lang="en-US" sz="1000" b="1" dirty="0" smtClean="0"/>
              <a:t>Miss</a:t>
            </a:r>
            <a:r>
              <a:rPr lang="en-US" sz="1000" dirty="0" smtClean="0"/>
              <a:t>, evict Block 1 and load with </a:t>
            </a:r>
            <a:r>
              <a:rPr lang="en-US" sz="1000" dirty="0" smtClean="0">
                <a:solidFill>
                  <a:srgbClr val="C00000"/>
                </a:solidFill>
              </a:rPr>
              <a:t>C</a:t>
            </a:r>
            <a:endParaRPr lang="en-US" sz="1000" dirty="0">
              <a:solidFill>
                <a:srgbClr val="C00000"/>
              </a:solidFill>
            </a:endParaRPr>
          </a:p>
        </p:txBody>
      </p:sp>
      <p:cxnSp>
        <p:nvCxnSpPr>
          <p:cNvPr id="103" name="Straight Arrow Connector 102"/>
          <p:cNvCxnSpPr>
            <a:endCxn id="56" idx="0"/>
          </p:cNvCxnSpPr>
          <p:nvPr/>
        </p:nvCxnSpPr>
        <p:spPr>
          <a:xfrm flipH="1">
            <a:off x="6810895" y="2084199"/>
            <a:ext cx="359593" cy="2729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6816833" y="2586671"/>
            <a:ext cx="165948" cy="3933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1976694" y="4498204"/>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1</a:t>
            </a:r>
            <a:endParaRPr lang="en-US" sz="1400" b="1" dirty="0">
              <a:solidFill>
                <a:schemeClr val="tx1"/>
              </a:solidFill>
            </a:endParaRPr>
          </a:p>
        </p:txBody>
      </p:sp>
      <p:sp>
        <p:nvSpPr>
          <p:cNvPr id="115" name="Rectangle 114"/>
          <p:cNvSpPr/>
          <p:nvPr/>
        </p:nvSpPr>
        <p:spPr>
          <a:xfrm>
            <a:off x="1596604" y="5003192"/>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0</a:t>
            </a:r>
            <a:endParaRPr lang="en-US" sz="1400" b="1" dirty="0">
              <a:solidFill>
                <a:schemeClr val="tx1"/>
              </a:solidFill>
            </a:endParaRPr>
          </a:p>
        </p:txBody>
      </p:sp>
      <p:sp>
        <p:nvSpPr>
          <p:cNvPr id="116" name="Rectangle 115"/>
          <p:cNvSpPr/>
          <p:nvPr/>
        </p:nvSpPr>
        <p:spPr>
          <a:xfrm>
            <a:off x="2323008" y="4995541"/>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1</a:t>
            </a:r>
            <a:endParaRPr lang="en-US" sz="1400" b="1" dirty="0">
              <a:solidFill>
                <a:schemeClr val="tx1"/>
              </a:solidFill>
            </a:endParaRPr>
          </a:p>
        </p:txBody>
      </p:sp>
      <p:sp>
        <p:nvSpPr>
          <p:cNvPr id="117" name="TextBox 116"/>
          <p:cNvSpPr txBox="1"/>
          <p:nvPr/>
        </p:nvSpPr>
        <p:spPr>
          <a:xfrm>
            <a:off x="1136292" y="5338449"/>
            <a:ext cx="333554" cy="253916"/>
          </a:xfrm>
          <a:prstGeom prst="rect">
            <a:avLst/>
          </a:prstGeom>
          <a:noFill/>
        </p:spPr>
        <p:txBody>
          <a:bodyPr wrap="square" rtlCol="0">
            <a:spAutoFit/>
          </a:bodyPr>
          <a:lstStyle/>
          <a:p>
            <a:r>
              <a:rPr lang="en-CA" sz="1000" dirty="0" smtClean="0"/>
              <a:t>(4)</a:t>
            </a:r>
            <a:endParaRPr lang="en-US" sz="1000" dirty="0"/>
          </a:p>
        </p:txBody>
      </p:sp>
      <p:grpSp>
        <p:nvGrpSpPr>
          <p:cNvPr id="118" name="Group 117"/>
          <p:cNvGrpSpPr/>
          <p:nvPr/>
        </p:nvGrpSpPr>
        <p:grpSpPr>
          <a:xfrm>
            <a:off x="1345117" y="5617150"/>
            <a:ext cx="1564622" cy="229541"/>
            <a:chOff x="1389100" y="2975018"/>
            <a:chExt cx="1564622" cy="229541"/>
          </a:xfrm>
        </p:grpSpPr>
        <p:sp>
          <p:nvSpPr>
            <p:cNvPr id="119" name="Rectangle 118"/>
            <p:cNvSpPr/>
            <p:nvPr/>
          </p:nvSpPr>
          <p:spPr>
            <a:xfrm>
              <a:off x="1780260" y="2975018"/>
              <a:ext cx="391142" cy="229541"/>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endParaRPr lang="en-US" dirty="0"/>
            </a:p>
          </p:txBody>
        </p:sp>
        <p:sp>
          <p:nvSpPr>
            <p:cNvPr id="120" name="Rectangle 119"/>
            <p:cNvSpPr/>
            <p:nvPr/>
          </p:nvSpPr>
          <p:spPr>
            <a:xfrm>
              <a:off x="1389100" y="2975018"/>
              <a:ext cx="391142" cy="229541"/>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a:t>
              </a:r>
              <a:endParaRPr lang="en-US" sz="1400" dirty="0"/>
            </a:p>
          </p:txBody>
        </p:sp>
        <p:sp>
          <p:nvSpPr>
            <p:cNvPr id="121" name="Rectangle 120"/>
            <p:cNvSpPr/>
            <p:nvPr/>
          </p:nvSpPr>
          <p:spPr>
            <a:xfrm>
              <a:off x="2562580" y="2975018"/>
              <a:ext cx="391142" cy="229541"/>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2171420" y="2975018"/>
              <a:ext cx="391142" cy="229541"/>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a:t>
              </a:r>
              <a:endParaRPr lang="en-US" dirty="0"/>
            </a:p>
          </p:txBody>
        </p:sp>
      </p:grpSp>
      <p:sp>
        <p:nvSpPr>
          <p:cNvPr id="123" name="TextBox 122"/>
          <p:cNvSpPr txBox="1"/>
          <p:nvPr/>
        </p:nvSpPr>
        <p:spPr>
          <a:xfrm>
            <a:off x="1315901" y="5953638"/>
            <a:ext cx="1623036" cy="400110"/>
          </a:xfrm>
          <a:prstGeom prst="rect">
            <a:avLst/>
          </a:prstGeom>
          <a:solidFill>
            <a:srgbClr val="FFFFCC"/>
          </a:solidFill>
          <a:ln>
            <a:solidFill>
              <a:schemeClr val="tx1"/>
            </a:solidFill>
          </a:ln>
        </p:spPr>
        <p:txBody>
          <a:bodyPr wrap="square" rtlCol="0">
            <a:spAutoFit/>
          </a:bodyPr>
          <a:lstStyle/>
          <a:p>
            <a:pPr algn="ctr"/>
            <a:r>
              <a:rPr lang="en-US" sz="1000" dirty="0" smtClean="0">
                <a:solidFill>
                  <a:srgbClr val="C00000"/>
                </a:solidFill>
              </a:rPr>
              <a:t>Read ‘D’</a:t>
            </a:r>
            <a:r>
              <a:rPr lang="en-US" sz="1000" dirty="0" smtClean="0"/>
              <a:t>: </a:t>
            </a:r>
            <a:r>
              <a:rPr lang="en-US" sz="1000" b="1" dirty="0" smtClean="0"/>
              <a:t>Miss</a:t>
            </a:r>
            <a:r>
              <a:rPr lang="en-US" sz="1000" dirty="0" smtClean="0"/>
              <a:t>, evict Block 3 and load with </a:t>
            </a:r>
            <a:r>
              <a:rPr lang="en-US" sz="1000" dirty="0" smtClean="0">
                <a:solidFill>
                  <a:srgbClr val="C00000"/>
                </a:solidFill>
              </a:rPr>
              <a:t>D</a:t>
            </a:r>
            <a:endParaRPr lang="en-US" sz="1000" dirty="0">
              <a:solidFill>
                <a:srgbClr val="C00000"/>
              </a:solidFill>
            </a:endParaRPr>
          </a:p>
        </p:txBody>
      </p:sp>
      <p:cxnSp>
        <p:nvCxnSpPr>
          <p:cNvPr id="124" name="Straight Arrow Connector 123"/>
          <p:cNvCxnSpPr>
            <a:endCxn id="116" idx="0"/>
          </p:cNvCxnSpPr>
          <p:nvPr/>
        </p:nvCxnSpPr>
        <p:spPr>
          <a:xfrm>
            <a:off x="2123830" y="4730263"/>
            <a:ext cx="366810" cy="2652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endCxn id="120" idx="0"/>
          </p:cNvCxnSpPr>
          <p:nvPr/>
        </p:nvCxnSpPr>
        <p:spPr>
          <a:xfrm flipH="1">
            <a:off x="1540688" y="5232735"/>
            <a:ext cx="229486" cy="3844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7563007" y="2577763"/>
            <a:ext cx="165948" cy="3933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2518579" y="5215513"/>
            <a:ext cx="165948" cy="3933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4385789" y="4498204"/>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0</a:t>
            </a:r>
            <a:endParaRPr lang="en-US" sz="1400" b="1" dirty="0">
              <a:solidFill>
                <a:schemeClr val="tx1"/>
              </a:solidFill>
            </a:endParaRPr>
          </a:p>
        </p:txBody>
      </p:sp>
      <p:sp>
        <p:nvSpPr>
          <p:cNvPr id="131" name="Rectangle 130"/>
          <p:cNvSpPr/>
          <p:nvPr/>
        </p:nvSpPr>
        <p:spPr>
          <a:xfrm>
            <a:off x="4005699" y="5003192"/>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0</a:t>
            </a:r>
            <a:endParaRPr lang="en-US" sz="1400" b="1" dirty="0">
              <a:solidFill>
                <a:schemeClr val="tx1"/>
              </a:solidFill>
            </a:endParaRPr>
          </a:p>
        </p:txBody>
      </p:sp>
      <p:sp>
        <p:nvSpPr>
          <p:cNvPr id="132" name="Rectangle 131"/>
          <p:cNvSpPr/>
          <p:nvPr/>
        </p:nvSpPr>
        <p:spPr>
          <a:xfrm>
            <a:off x="4732103" y="4995541"/>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0</a:t>
            </a:r>
            <a:endParaRPr lang="en-US" sz="1400" b="1" dirty="0">
              <a:solidFill>
                <a:schemeClr val="tx1"/>
              </a:solidFill>
            </a:endParaRPr>
          </a:p>
        </p:txBody>
      </p:sp>
      <p:sp>
        <p:nvSpPr>
          <p:cNvPr id="133" name="TextBox 132"/>
          <p:cNvSpPr txBox="1"/>
          <p:nvPr/>
        </p:nvSpPr>
        <p:spPr>
          <a:xfrm>
            <a:off x="3545387" y="5338449"/>
            <a:ext cx="333554" cy="253916"/>
          </a:xfrm>
          <a:prstGeom prst="rect">
            <a:avLst/>
          </a:prstGeom>
          <a:noFill/>
        </p:spPr>
        <p:txBody>
          <a:bodyPr wrap="square" rtlCol="0">
            <a:spAutoFit/>
          </a:bodyPr>
          <a:lstStyle/>
          <a:p>
            <a:r>
              <a:rPr lang="en-CA" sz="1000" dirty="0" smtClean="0"/>
              <a:t>(5)</a:t>
            </a:r>
            <a:endParaRPr lang="en-US" sz="1000" dirty="0"/>
          </a:p>
        </p:txBody>
      </p:sp>
      <p:grpSp>
        <p:nvGrpSpPr>
          <p:cNvPr id="134" name="Group 133"/>
          <p:cNvGrpSpPr/>
          <p:nvPr/>
        </p:nvGrpSpPr>
        <p:grpSpPr>
          <a:xfrm>
            <a:off x="3754212" y="5617150"/>
            <a:ext cx="1564622" cy="229541"/>
            <a:chOff x="1389100" y="2975018"/>
            <a:chExt cx="1564622" cy="229541"/>
          </a:xfrm>
        </p:grpSpPr>
        <p:sp>
          <p:nvSpPr>
            <p:cNvPr id="135" name="Rectangle 134"/>
            <p:cNvSpPr/>
            <p:nvPr/>
          </p:nvSpPr>
          <p:spPr>
            <a:xfrm>
              <a:off x="1780260" y="2975018"/>
              <a:ext cx="391142" cy="229541"/>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endParaRPr lang="en-US" dirty="0"/>
            </a:p>
          </p:txBody>
        </p:sp>
        <p:sp>
          <p:nvSpPr>
            <p:cNvPr id="136" name="Rectangle 135"/>
            <p:cNvSpPr/>
            <p:nvPr/>
          </p:nvSpPr>
          <p:spPr>
            <a:xfrm>
              <a:off x="1389100" y="2975018"/>
              <a:ext cx="391142" cy="229541"/>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a:t>
              </a:r>
              <a:endParaRPr lang="en-US" sz="1400" dirty="0"/>
            </a:p>
          </p:txBody>
        </p:sp>
        <p:sp>
          <p:nvSpPr>
            <p:cNvPr id="137" name="Rectangle 136"/>
            <p:cNvSpPr/>
            <p:nvPr/>
          </p:nvSpPr>
          <p:spPr>
            <a:xfrm>
              <a:off x="2562580" y="2975018"/>
              <a:ext cx="391142" cy="229541"/>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t>
              </a:r>
              <a:endParaRPr lang="en-US" dirty="0"/>
            </a:p>
          </p:txBody>
        </p:sp>
        <p:sp>
          <p:nvSpPr>
            <p:cNvPr id="138" name="Rectangle 137"/>
            <p:cNvSpPr/>
            <p:nvPr/>
          </p:nvSpPr>
          <p:spPr>
            <a:xfrm>
              <a:off x="2171420" y="2975018"/>
              <a:ext cx="391142" cy="229541"/>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a:t>
              </a:r>
              <a:endParaRPr lang="en-US" dirty="0"/>
            </a:p>
          </p:txBody>
        </p:sp>
      </p:grpSp>
      <p:sp>
        <p:nvSpPr>
          <p:cNvPr id="139" name="TextBox 138"/>
          <p:cNvSpPr txBox="1"/>
          <p:nvPr/>
        </p:nvSpPr>
        <p:spPr>
          <a:xfrm>
            <a:off x="3724996" y="5953638"/>
            <a:ext cx="1623036" cy="400110"/>
          </a:xfrm>
          <a:prstGeom prst="rect">
            <a:avLst/>
          </a:prstGeom>
          <a:solidFill>
            <a:srgbClr val="FFFFCC"/>
          </a:solidFill>
          <a:ln>
            <a:solidFill>
              <a:schemeClr val="tx1"/>
            </a:solidFill>
          </a:ln>
        </p:spPr>
        <p:txBody>
          <a:bodyPr wrap="square" rtlCol="0">
            <a:spAutoFit/>
          </a:bodyPr>
          <a:lstStyle/>
          <a:p>
            <a:pPr algn="ctr"/>
            <a:r>
              <a:rPr lang="en-US" sz="1000" dirty="0" smtClean="0">
                <a:solidFill>
                  <a:srgbClr val="C00000"/>
                </a:solidFill>
              </a:rPr>
              <a:t>Read ‘E’</a:t>
            </a:r>
            <a:r>
              <a:rPr lang="en-US" sz="1000" dirty="0" smtClean="0"/>
              <a:t>: </a:t>
            </a:r>
            <a:r>
              <a:rPr lang="en-US" sz="1000" b="1" dirty="0" smtClean="0"/>
              <a:t>Miss</a:t>
            </a:r>
            <a:r>
              <a:rPr lang="en-US" sz="1000" dirty="0" smtClean="0"/>
              <a:t>, evict Block 0</a:t>
            </a:r>
          </a:p>
          <a:p>
            <a:pPr algn="ctr"/>
            <a:r>
              <a:rPr lang="en-US" sz="1000" dirty="0"/>
              <a:t>and load with </a:t>
            </a:r>
            <a:r>
              <a:rPr lang="en-US" sz="1000" dirty="0">
                <a:solidFill>
                  <a:srgbClr val="C00000"/>
                </a:solidFill>
              </a:rPr>
              <a:t>E</a:t>
            </a:r>
          </a:p>
        </p:txBody>
      </p:sp>
      <p:cxnSp>
        <p:nvCxnSpPr>
          <p:cNvPr id="140" name="Straight Arrow Connector 139"/>
          <p:cNvCxnSpPr>
            <a:endCxn id="131" idx="0"/>
          </p:cNvCxnSpPr>
          <p:nvPr/>
        </p:nvCxnSpPr>
        <p:spPr>
          <a:xfrm flipH="1">
            <a:off x="4173331" y="4730263"/>
            <a:ext cx="359594" cy="2729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endCxn id="136" idx="0"/>
          </p:cNvCxnSpPr>
          <p:nvPr/>
        </p:nvCxnSpPr>
        <p:spPr>
          <a:xfrm flipH="1">
            <a:off x="3949783" y="5232735"/>
            <a:ext cx="229486" cy="3844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endCxn id="138" idx="0"/>
          </p:cNvCxnSpPr>
          <p:nvPr/>
        </p:nvCxnSpPr>
        <p:spPr>
          <a:xfrm flipH="1">
            <a:off x="4732103" y="5215513"/>
            <a:ext cx="195571" cy="401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Rectangle 144"/>
          <p:cNvSpPr/>
          <p:nvPr/>
        </p:nvSpPr>
        <p:spPr>
          <a:xfrm>
            <a:off x="7023821" y="4498204"/>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1</a:t>
            </a:r>
            <a:endParaRPr lang="en-US" sz="1400" b="1" dirty="0">
              <a:solidFill>
                <a:schemeClr val="tx1"/>
              </a:solidFill>
            </a:endParaRPr>
          </a:p>
        </p:txBody>
      </p:sp>
      <p:sp>
        <p:nvSpPr>
          <p:cNvPr id="146" name="Rectangle 145"/>
          <p:cNvSpPr/>
          <p:nvPr/>
        </p:nvSpPr>
        <p:spPr>
          <a:xfrm>
            <a:off x="6643731" y="5003192"/>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1</a:t>
            </a:r>
            <a:endParaRPr lang="en-US" sz="1400" b="1" dirty="0">
              <a:solidFill>
                <a:schemeClr val="tx1"/>
              </a:solidFill>
            </a:endParaRPr>
          </a:p>
        </p:txBody>
      </p:sp>
      <p:sp>
        <p:nvSpPr>
          <p:cNvPr id="147" name="Rectangle 146"/>
          <p:cNvSpPr/>
          <p:nvPr/>
        </p:nvSpPr>
        <p:spPr>
          <a:xfrm>
            <a:off x="7370135" y="4995541"/>
            <a:ext cx="335264" cy="229542"/>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0</a:t>
            </a:r>
            <a:endParaRPr lang="en-US" sz="1400" b="1" dirty="0">
              <a:solidFill>
                <a:schemeClr val="tx1"/>
              </a:solidFill>
            </a:endParaRPr>
          </a:p>
        </p:txBody>
      </p:sp>
      <p:sp>
        <p:nvSpPr>
          <p:cNvPr id="148" name="TextBox 147"/>
          <p:cNvSpPr txBox="1"/>
          <p:nvPr/>
        </p:nvSpPr>
        <p:spPr>
          <a:xfrm>
            <a:off x="6183419" y="5338449"/>
            <a:ext cx="333554" cy="253916"/>
          </a:xfrm>
          <a:prstGeom prst="rect">
            <a:avLst/>
          </a:prstGeom>
          <a:noFill/>
        </p:spPr>
        <p:txBody>
          <a:bodyPr wrap="square" rtlCol="0">
            <a:spAutoFit/>
          </a:bodyPr>
          <a:lstStyle/>
          <a:p>
            <a:r>
              <a:rPr lang="en-CA" sz="1000" dirty="0" smtClean="0"/>
              <a:t>(6)</a:t>
            </a:r>
            <a:endParaRPr lang="en-US" sz="1000" dirty="0"/>
          </a:p>
        </p:txBody>
      </p:sp>
      <p:grpSp>
        <p:nvGrpSpPr>
          <p:cNvPr id="149" name="Group 148"/>
          <p:cNvGrpSpPr/>
          <p:nvPr/>
        </p:nvGrpSpPr>
        <p:grpSpPr>
          <a:xfrm>
            <a:off x="6392244" y="5617150"/>
            <a:ext cx="1564622" cy="229541"/>
            <a:chOff x="1389100" y="2975018"/>
            <a:chExt cx="1564622" cy="229541"/>
          </a:xfrm>
        </p:grpSpPr>
        <p:sp>
          <p:nvSpPr>
            <p:cNvPr id="150" name="Rectangle 149"/>
            <p:cNvSpPr/>
            <p:nvPr/>
          </p:nvSpPr>
          <p:spPr>
            <a:xfrm>
              <a:off x="1780260" y="2975018"/>
              <a:ext cx="391142" cy="229541"/>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endParaRPr lang="en-US" dirty="0"/>
            </a:p>
          </p:txBody>
        </p:sp>
        <p:sp>
          <p:nvSpPr>
            <p:cNvPr id="151" name="Rectangle 150"/>
            <p:cNvSpPr/>
            <p:nvPr/>
          </p:nvSpPr>
          <p:spPr>
            <a:xfrm>
              <a:off x="1389100" y="2975018"/>
              <a:ext cx="391142" cy="229541"/>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a:t>
              </a:r>
              <a:endParaRPr lang="en-US" sz="1400" dirty="0"/>
            </a:p>
          </p:txBody>
        </p:sp>
        <p:sp>
          <p:nvSpPr>
            <p:cNvPr id="152" name="Rectangle 151"/>
            <p:cNvSpPr/>
            <p:nvPr/>
          </p:nvSpPr>
          <p:spPr>
            <a:xfrm>
              <a:off x="2562580" y="2975018"/>
              <a:ext cx="391142" cy="229541"/>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a:t>
              </a:r>
              <a:endParaRPr lang="en-US" dirty="0"/>
            </a:p>
          </p:txBody>
        </p:sp>
        <p:sp>
          <p:nvSpPr>
            <p:cNvPr id="153" name="Rectangle 152"/>
            <p:cNvSpPr/>
            <p:nvPr/>
          </p:nvSpPr>
          <p:spPr>
            <a:xfrm>
              <a:off x="2171420" y="2975018"/>
              <a:ext cx="391142" cy="229541"/>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a:t>
              </a:r>
              <a:endParaRPr lang="en-US" dirty="0"/>
            </a:p>
          </p:txBody>
        </p:sp>
      </p:grpSp>
      <p:sp>
        <p:nvSpPr>
          <p:cNvPr id="154" name="TextBox 153"/>
          <p:cNvSpPr txBox="1"/>
          <p:nvPr/>
        </p:nvSpPr>
        <p:spPr>
          <a:xfrm>
            <a:off x="6321022" y="5948436"/>
            <a:ext cx="1698932" cy="246221"/>
          </a:xfrm>
          <a:prstGeom prst="rect">
            <a:avLst/>
          </a:prstGeom>
          <a:solidFill>
            <a:srgbClr val="FFFFCC"/>
          </a:solidFill>
          <a:ln>
            <a:solidFill>
              <a:schemeClr val="tx1"/>
            </a:solidFill>
          </a:ln>
        </p:spPr>
        <p:txBody>
          <a:bodyPr wrap="square" rtlCol="0">
            <a:spAutoFit/>
          </a:bodyPr>
          <a:lstStyle/>
          <a:p>
            <a:pPr algn="ctr"/>
            <a:r>
              <a:rPr lang="en-US" sz="1000" dirty="0" smtClean="0">
                <a:solidFill>
                  <a:srgbClr val="C00000"/>
                </a:solidFill>
              </a:rPr>
              <a:t>Read ‘C’</a:t>
            </a:r>
            <a:r>
              <a:rPr lang="en-US" sz="1000" dirty="0" smtClean="0"/>
              <a:t>: </a:t>
            </a:r>
            <a:r>
              <a:rPr lang="en-US" sz="1000" b="1" dirty="0" smtClean="0"/>
              <a:t>Hit</a:t>
            </a:r>
            <a:r>
              <a:rPr lang="en-US" sz="1000" dirty="0"/>
              <a:t> </a:t>
            </a:r>
            <a:r>
              <a:rPr lang="en-US" sz="1000" dirty="0" smtClean="0"/>
              <a:t>Block 2 still LRU</a:t>
            </a:r>
            <a:endParaRPr lang="en-US" sz="1000" dirty="0"/>
          </a:p>
        </p:txBody>
      </p:sp>
      <p:cxnSp>
        <p:nvCxnSpPr>
          <p:cNvPr id="155" name="Straight Arrow Connector 154"/>
          <p:cNvCxnSpPr>
            <a:endCxn id="147" idx="0"/>
          </p:cNvCxnSpPr>
          <p:nvPr/>
        </p:nvCxnSpPr>
        <p:spPr>
          <a:xfrm>
            <a:off x="7170957" y="4730263"/>
            <a:ext cx="366810" cy="2652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endCxn id="150" idx="0"/>
          </p:cNvCxnSpPr>
          <p:nvPr/>
        </p:nvCxnSpPr>
        <p:spPr>
          <a:xfrm>
            <a:off x="6817301" y="5232735"/>
            <a:ext cx="161674" cy="3844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endCxn id="153" idx="0"/>
          </p:cNvCxnSpPr>
          <p:nvPr/>
        </p:nvCxnSpPr>
        <p:spPr>
          <a:xfrm flipH="1">
            <a:off x="7370135" y="5215513"/>
            <a:ext cx="195571" cy="401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a:off x="5650358" y="4944025"/>
            <a:ext cx="47895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031" name="TextBox 1030"/>
          <p:cNvSpPr txBox="1"/>
          <p:nvPr/>
        </p:nvSpPr>
        <p:spPr>
          <a:xfrm>
            <a:off x="3066271" y="1776930"/>
            <a:ext cx="950194" cy="415498"/>
          </a:xfrm>
          <a:prstGeom prst="rect">
            <a:avLst/>
          </a:prstGeom>
          <a:noFill/>
        </p:spPr>
        <p:txBody>
          <a:bodyPr wrap="square" rtlCol="0">
            <a:spAutoFit/>
          </a:bodyPr>
          <a:lstStyle/>
          <a:p>
            <a:r>
              <a:rPr lang="en-US" sz="1050" dirty="0"/>
              <a:t>LRU is </a:t>
            </a:r>
            <a:br>
              <a:rPr lang="en-US" sz="1050" dirty="0"/>
            </a:br>
            <a:r>
              <a:rPr lang="en-US" sz="1050" dirty="0"/>
              <a:t>Block </a:t>
            </a:r>
            <a:r>
              <a:rPr lang="en-US" sz="1050" dirty="0" smtClean="0"/>
              <a:t>2</a:t>
            </a:r>
            <a:endParaRPr lang="en-US" sz="1050" dirty="0"/>
          </a:p>
        </p:txBody>
      </p:sp>
      <p:cxnSp>
        <p:nvCxnSpPr>
          <p:cNvPr id="166" name="Straight Arrow Connector 165"/>
          <p:cNvCxnSpPr/>
          <p:nvPr/>
        </p:nvCxnSpPr>
        <p:spPr>
          <a:xfrm>
            <a:off x="518858" y="4949876"/>
            <a:ext cx="47895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a:off x="412377" y="2211744"/>
            <a:ext cx="47895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408791" y="1776929"/>
            <a:ext cx="950194" cy="415498"/>
          </a:xfrm>
          <a:prstGeom prst="rect">
            <a:avLst/>
          </a:prstGeom>
          <a:noFill/>
        </p:spPr>
        <p:txBody>
          <a:bodyPr wrap="square" rtlCol="0">
            <a:spAutoFit/>
          </a:bodyPr>
          <a:lstStyle/>
          <a:p>
            <a:r>
              <a:rPr lang="en-US" sz="1050" dirty="0" smtClean="0"/>
              <a:t>LRU is </a:t>
            </a:r>
            <a:br>
              <a:rPr lang="en-US" sz="1050" dirty="0" smtClean="0"/>
            </a:br>
            <a:r>
              <a:rPr lang="en-US" sz="1050" dirty="0" smtClean="0"/>
              <a:t>Block 0</a:t>
            </a:r>
            <a:endParaRPr lang="en-US" sz="1050" dirty="0"/>
          </a:p>
        </p:txBody>
      </p:sp>
      <p:sp>
        <p:nvSpPr>
          <p:cNvPr id="170" name="TextBox 169"/>
          <p:cNvSpPr txBox="1"/>
          <p:nvPr/>
        </p:nvSpPr>
        <p:spPr>
          <a:xfrm>
            <a:off x="5693069" y="1740188"/>
            <a:ext cx="950194" cy="415498"/>
          </a:xfrm>
          <a:prstGeom prst="rect">
            <a:avLst/>
          </a:prstGeom>
          <a:noFill/>
        </p:spPr>
        <p:txBody>
          <a:bodyPr wrap="square" rtlCol="0">
            <a:spAutoFit/>
          </a:bodyPr>
          <a:lstStyle/>
          <a:p>
            <a:r>
              <a:rPr lang="en-US" sz="1050" dirty="0"/>
              <a:t>LRU is </a:t>
            </a:r>
            <a:br>
              <a:rPr lang="en-US" sz="1050" dirty="0"/>
            </a:br>
            <a:r>
              <a:rPr lang="en-US" sz="1050" dirty="0"/>
              <a:t>Block 1</a:t>
            </a:r>
          </a:p>
        </p:txBody>
      </p:sp>
      <p:sp>
        <p:nvSpPr>
          <p:cNvPr id="171" name="TextBox 170"/>
          <p:cNvSpPr txBox="1"/>
          <p:nvPr/>
        </p:nvSpPr>
        <p:spPr>
          <a:xfrm>
            <a:off x="494822" y="4462158"/>
            <a:ext cx="950194" cy="415498"/>
          </a:xfrm>
          <a:prstGeom prst="rect">
            <a:avLst/>
          </a:prstGeom>
          <a:noFill/>
        </p:spPr>
        <p:txBody>
          <a:bodyPr wrap="square" rtlCol="0">
            <a:spAutoFit/>
          </a:bodyPr>
          <a:lstStyle/>
          <a:p>
            <a:r>
              <a:rPr lang="en-US" sz="1050" dirty="0"/>
              <a:t>LRU is </a:t>
            </a:r>
            <a:br>
              <a:rPr lang="en-US" sz="1050" dirty="0"/>
            </a:br>
            <a:r>
              <a:rPr lang="en-US" sz="1050" dirty="0"/>
              <a:t>Block </a:t>
            </a:r>
            <a:r>
              <a:rPr lang="en-US" sz="1050" dirty="0" smtClean="0"/>
              <a:t>3</a:t>
            </a:r>
            <a:endParaRPr lang="en-US" sz="1050" dirty="0"/>
          </a:p>
        </p:txBody>
      </p:sp>
      <p:cxnSp>
        <p:nvCxnSpPr>
          <p:cNvPr id="172" name="Straight Arrow Connector 171"/>
          <p:cNvCxnSpPr/>
          <p:nvPr/>
        </p:nvCxnSpPr>
        <p:spPr>
          <a:xfrm>
            <a:off x="3232016" y="4979934"/>
            <a:ext cx="47895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3186280" y="4534378"/>
            <a:ext cx="950194" cy="415498"/>
          </a:xfrm>
          <a:prstGeom prst="rect">
            <a:avLst/>
          </a:prstGeom>
          <a:noFill/>
        </p:spPr>
        <p:txBody>
          <a:bodyPr wrap="square" rtlCol="0">
            <a:spAutoFit/>
          </a:bodyPr>
          <a:lstStyle/>
          <a:p>
            <a:r>
              <a:rPr lang="en-US" sz="1050" dirty="0"/>
              <a:t>LRU is </a:t>
            </a:r>
            <a:br>
              <a:rPr lang="en-US" sz="1050" dirty="0"/>
            </a:br>
            <a:r>
              <a:rPr lang="en-US" sz="1050" dirty="0"/>
              <a:t>Block 0</a:t>
            </a:r>
          </a:p>
        </p:txBody>
      </p:sp>
      <p:sp>
        <p:nvSpPr>
          <p:cNvPr id="174" name="TextBox 173"/>
          <p:cNvSpPr txBox="1"/>
          <p:nvPr/>
        </p:nvSpPr>
        <p:spPr>
          <a:xfrm>
            <a:off x="5641734" y="4531725"/>
            <a:ext cx="950194" cy="415498"/>
          </a:xfrm>
          <a:prstGeom prst="rect">
            <a:avLst/>
          </a:prstGeom>
          <a:noFill/>
        </p:spPr>
        <p:txBody>
          <a:bodyPr wrap="square" rtlCol="0">
            <a:spAutoFit/>
          </a:bodyPr>
          <a:lstStyle/>
          <a:p>
            <a:r>
              <a:rPr lang="en-US" sz="1050" dirty="0"/>
              <a:t>LRU is </a:t>
            </a:r>
            <a:br>
              <a:rPr lang="en-US" sz="1050" dirty="0"/>
            </a:br>
            <a:r>
              <a:rPr lang="en-US" sz="1050" dirty="0"/>
              <a:t>Block </a:t>
            </a:r>
            <a:r>
              <a:rPr lang="en-US" sz="1050" dirty="0" smtClean="0"/>
              <a:t>2</a:t>
            </a:r>
            <a:endParaRPr lang="en-US" sz="105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58113624"/>
              </p:ext>
            </p:extLst>
          </p:nvPr>
        </p:nvGraphicFramePr>
        <p:xfrm>
          <a:off x="310890" y="3453693"/>
          <a:ext cx="3600709" cy="2733040"/>
        </p:xfrm>
        <a:graphic>
          <a:graphicData uri="http://schemas.openxmlformats.org/drawingml/2006/table">
            <a:tbl>
              <a:tblPr firstRow="1" bandRow="1">
                <a:tableStyleId>{5C22544A-7EE6-4342-B048-85BDC9FD1C3A}</a:tableStyleId>
              </a:tblPr>
              <a:tblGrid>
                <a:gridCol w="2161655"/>
                <a:gridCol w="1439054"/>
              </a:tblGrid>
              <a:tr h="370840">
                <a:tc>
                  <a:txBody>
                    <a:bodyPr/>
                    <a:lstStyle/>
                    <a:p>
                      <a:r>
                        <a:rPr lang="en-US" sz="1400" dirty="0" smtClean="0"/>
                        <a:t>Line LRU State</a:t>
                      </a:r>
                      <a:br>
                        <a:rPr lang="en-US" sz="1400" dirty="0" smtClean="0"/>
                      </a:br>
                      <a:r>
                        <a:rPr lang="en-US" sz="1400" dirty="0" smtClean="0"/>
                        <a:t>Bits</a:t>
                      </a:r>
                      <a:r>
                        <a:rPr lang="en-US" sz="1400" baseline="0" dirty="0" smtClean="0"/>
                        <a:t> </a:t>
                      </a:r>
                      <a:r>
                        <a:rPr lang="en-US" sz="1400" dirty="0" smtClean="0"/>
                        <a:t>[2..0]</a:t>
                      </a:r>
                      <a:endParaRPr lang="en-US" sz="1400" dirty="0"/>
                    </a:p>
                  </a:txBody>
                  <a:tcPr/>
                </a:tc>
                <a:tc>
                  <a:txBody>
                    <a:bodyPr/>
                    <a:lstStyle/>
                    <a:p>
                      <a:r>
                        <a:rPr lang="en-US" sz="1400" dirty="0" smtClean="0"/>
                        <a:t>Replace  data in this block</a:t>
                      </a:r>
                      <a:endParaRPr lang="en-US" sz="1400" dirty="0"/>
                    </a:p>
                  </a:txBody>
                  <a:tcPr/>
                </a:tc>
              </a:tr>
              <a:tr h="370840">
                <a:tc>
                  <a:txBody>
                    <a:bodyPr/>
                    <a:lstStyle/>
                    <a:p>
                      <a:r>
                        <a:rPr lang="en-US" sz="1100" b="1" dirty="0" smtClean="0">
                          <a:solidFill>
                            <a:srgbClr val="C00000"/>
                          </a:solidFill>
                        </a:rPr>
                        <a:t>x</a:t>
                      </a:r>
                      <a:r>
                        <a:rPr lang="en-US" sz="1400" b="1" dirty="0" smtClean="0">
                          <a:solidFill>
                            <a:srgbClr val="C00000"/>
                          </a:solidFill>
                        </a:rPr>
                        <a:t>00</a:t>
                      </a:r>
                      <a:endParaRPr lang="en-US" sz="1400" b="1" dirty="0">
                        <a:solidFill>
                          <a:srgbClr val="C00000"/>
                        </a:solidFill>
                      </a:endParaRPr>
                    </a:p>
                  </a:txBody>
                  <a:tcPr/>
                </a:tc>
                <a:tc>
                  <a:txBody>
                    <a:bodyPr/>
                    <a:lstStyle/>
                    <a:p>
                      <a:r>
                        <a:rPr lang="en-US" sz="1400" b="1" dirty="0" smtClean="0">
                          <a:solidFill>
                            <a:srgbClr val="0000FF"/>
                          </a:solidFill>
                        </a:rPr>
                        <a:t>Block 0</a:t>
                      </a:r>
                      <a:endParaRPr lang="en-US" sz="1400" b="1" dirty="0">
                        <a:solidFill>
                          <a:srgbClr val="0000FF"/>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smtClean="0">
                          <a:ln>
                            <a:noFill/>
                          </a:ln>
                          <a:solidFill>
                            <a:srgbClr val="C00000"/>
                          </a:solidFill>
                          <a:effectLst/>
                          <a:uLnTx/>
                          <a:uFillTx/>
                          <a:latin typeface="+mn-lt"/>
                          <a:ea typeface="+mn-ea"/>
                          <a:cs typeface="+mn-cs"/>
                        </a:rPr>
                        <a:t>x</a:t>
                      </a:r>
                      <a:r>
                        <a:rPr lang="en-US" sz="1400" b="1" dirty="0" smtClean="0">
                          <a:solidFill>
                            <a:srgbClr val="C00000"/>
                          </a:solidFill>
                        </a:rPr>
                        <a:t>10</a:t>
                      </a:r>
                      <a:endParaRPr lang="en-US" sz="1400" b="1" dirty="0">
                        <a:solidFill>
                          <a:srgbClr val="C00000"/>
                        </a:solidFill>
                      </a:endParaRPr>
                    </a:p>
                  </a:txBody>
                  <a:tcPr/>
                </a:tc>
                <a:tc>
                  <a:txBody>
                    <a:bodyPr/>
                    <a:lstStyle/>
                    <a:p>
                      <a:r>
                        <a:rPr lang="en-US" sz="1400" b="1" dirty="0" smtClean="0">
                          <a:solidFill>
                            <a:srgbClr val="0000FF"/>
                          </a:solidFill>
                        </a:rPr>
                        <a:t>Block 1</a:t>
                      </a:r>
                      <a:endParaRPr lang="en-US" sz="1400" b="1" dirty="0">
                        <a:solidFill>
                          <a:srgbClr val="0000FF"/>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C00000"/>
                          </a:solidFill>
                        </a:rPr>
                        <a:t>0</a:t>
                      </a:r>
                      <a:r>
                        <a:rPr kumimoji="0" lang="en-US" sz="1100" b="1" i="0" u="none" strike="noStrike" kern="1200" cap="none" spc="0" normalizeH="0" baseline="0" noProof="0" dirty="0" smtClean="0">
                          <a:ln>
                            <a:noFill/>
                          </a:ln>
                          <a:solidFill>
                            <a:srgbClr val="C00000"/>
                          </a:solidFill>
                          <a:effectLst/>
                          <a:uLnTx/>
                          <a:uFillTx/>
                          <a:latin typeface="+mn-lt"/>
                          <a:ea typeface="+mn-ea"/>
                          <a:cs typeface="+mn-cs"/>
                        </a:rPr>
                        <a:t>x</a:t>
                      </a:r>
                      <a:r>
                        <a:rPr lang="en-US" sz="1400" b="1" dirty="0" smtClean="0">
                          <a:solidFill>
                            <a:srgbClr val="C00000"/>
                          </a:solidFill>
                        </a:rPr>
                        <a:t>1</a:t>
                      </a:r>
                      <a:endParaRPr lang="en-US" sz="1400" b="1" dirty="0">
                        <a:solidFill>
                          <a:srgbClr val="C00000"/>
                        </a:solidFill>
                      </a:endParaRPr>
                    </a:p>
                  </a:txBody>
                  <a:tcPr/>
                </a:tc>
                <a:tc>
                  <a:txBody>
                    <a:bodyPr/>
                    <a:lstStyle/>
                    <a:p>
                      <a:r>
                        <a:rPr lang="en-US" sz="1400" b="1" dirty="0" smtClean="0">
                          <a:solidFill>
                            <a:srgbClr val="0000FF"/>
                          </a:solidFill>
                        </a:rPr>
                        <a:t>Block 2</a:t>
                      </a:r>
                      <a:endParaRPr lang="en-US" sz="1400" b="1" dirty="0">
                        <a:solidFill>
                          <a:srgbClr val="0000FF"/>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C00000"/>
                          </a:solidFill>
                        </a:rPr>
                        <a:t>1</a:t>
                      </a:r>
                      <a:r>
                        <a:rPr kumimoji="0" lang="en-US" sz="1100" b="1" i="0" u="none" strike="noStrike" kern="1200" cap="none" spc="0" normalizeH="0" baseline="0" noProof="0" dirty="0" smtClean="0">
                          <a:ln>
                            <a:noFill/>
                          </a:ln>
                          <a:solidFill>
                            <a:srgbClr val="C00000"/>
                          </a:solidFill>
                          <a:effectLst/>
                          <a:uLnTx/>
                          <a:uFillTx/>
                          <a:latin typeface="+mn-lt"/>
                          <a:ea typeface="+mn-ea"/>
                          <a:cs typeface="+mn-cs"/>
                        </a:rPr>
                        <a:t>x</a:t>
                      </a:r>
                      <a:r>
                        <a:rPr lang="en-US" sz="1400" b="1" dirty="0" smtClean="0">
                          <a:solidFill>
                            <a:srgbClr val="C00000"/>
                          </a:solidFill>
                        </a:rPr>
                        <a:t>1</a:t>
                      </a:r>
                      <a:endParaRPr lang="en-US" sz="1400" b="1" dirty="0">
                        <a:solidFill>
                          <a:srgbClr val="C00000"/>
                        </a:solidFill>
                      </a:endParaRPr>
                    </a:p>
                  </a:txBody>
                  <a:tcPr/>
                </a:tc>
                <a:tc>
                  <a:txBody>
                    <a:bodyPr/>
                    <a:lstStyle/>
                    <a:p>
                      <a:r>
                        <a:rPr lang="en-US" sz="1400" b="1" dirty="0" smtClean="0">
                          <a:solidFill>
                            <a:srgbClr val="0000FF"/>
                          </a:solidFill>
                        </a:rPr>
                        <a:t>Block 3</a:t>
                      </a:r>
                      <a:endParaRPr lang="en-US" sz="1400" b="1" dirty="0">
                        <a:solidFill>
                          <a:srgbClr val="0000FF"/>
                        </a:solidFill>
                      </a:endParaRPr>
                    </a:p>
                  </a:txBody>
                  <a:tcPr/>
                </a:tc>
              </a:tr>
              <a:tr h="370840">
                <a:tc>
                  <a:txBody>
                    <a:bodyPr/>
                    <a:lstStyle/>
                    <a:p>
                      <a:r>
                        <a:rPr lang="en-US" sz="1400" dirty="0" smtClean="0"/>
                        <a:t>‘</a:t>
                      </a:r>
                      <a:r>
                        <a:rPr lang="en-US" sz="1100" b="1" dirty="0" smtClean="0">
                          <a:solidFill>
                            <a:srgbClr val="C00000"/>
                          </a:solidFill>
                        </a:rPr>
                        <a:t>x</a:t>
                      </a:r>
                      <a:r>
                        <a:rPr lang="en-US" sz="1400" dirty="0" smtClean="0"/>
                        <a:t>’ </a:t>
                      </a:r>
                      <a:r>
                        <a:rPr lang="en-US" sz="1400" b="1" dirty="0" smtClean="0"/>
                        <a:t>means</a:t>
                      </a:r>
                      <a:r>
                        <a:rPr lang="en-US" sz="1400" dirty="0" smtClean="0"/>
                        <a:t> </a:t>
                      </a:r>
                      <a:r>
                        <a:rPr lang="en-US" sz="1400" b="1" dirty="0" smtClean="0">
                          <a:solidFill>
                            <a:srgbClr val="C00000"/>
                          </a:solidFill>
                        </a:rPr>
                        <a:t>don’t care </a:t>
                      </a:r>
                      <a:r>
                        <a:rPr lang="en-US" sz="1400" b="1" dirty="0" smtClean="0">
                          <a:solidFill>
                            <a:schemeClr val="tx1"/>
                          </a:solidFill>
                        </a:rPr>
                        <a:t>because its value does not affect the chosen</a:t>
                      </a:r>
                      <a:r>
                        <a:rPr lang="en-US" sz="1400" b="1" baseline="0" dirty="0" smtClean="0">
                          <a:solidFill>
                            <a:schemeClr val="tx1"/>
                          </a:solidFill>
                        </a:rPr>
                        <a:t> branch</a:t>
                      </a:r>
                      <a:endParaRPr lang="en-US" sz="1400" b="1" dirty="0">
                        <a:solidFill>
                          <a:schemeClr val="tx1"/>
                        </a:solidFill>
                      </a:endParaRPr>
                    </a:p>
                  </a:txBody>
                  <a:tcPr/>
                </a:tc>
                <a:tc>
                  <a:txBody>
                    <a:bodyPr/>
                    <a:lstStyle/>
                    <a:p>
                      <a:endParaRPr lang="en-US" sz="1400" dirty="0"/>
                    </a:p>
                  </a:txBody>
                  <a:tcPr/>
                </a:tc>
              </a:tr>
            </a:tbl>
          </a:graphicData>
        </a:graphic>
      </p:graphicFrame>
      <p:sp>
        <p:nvSpPr>
          <p:cNvPr id="6" name="TextBox 5"/>
          <p:cNvSpPr txBox="1"/>
          <p:nvPr/>
        </p:nvSpPr>
        <p:spPr>
          <a:xfrm>
            <a:off x="1990026" y="1158373"/>
            <a:ext cx="1207382" cy="276999"/>
          </a:xfrm>
          <a:prstGeom prst="rect">
            <a:avLst/>
          </a:prstGeom>
          <a:solidFill>
            <a:srgbClr val="FFFFCC"/>
          </a:solidFill>
          <a:ln>
            <a:solidFill>
              <a:schemeClr val="tx1"/>
            </a:solidFill>
          </a:ln>
        </p:spPr>
        <p:txBody>
          <a:bodyPr wrap="none" rtlCol="0">
            <a:spAutoFit/>
          </a:bodyPr>
          <a:lstStyle/>
          <a:p>
            <a:r>
              <a:rPr lang="en-US" sz="1200" b="1" dirty="0" smtClean="0">
                <a:latin typeface="Courier New" pitchFamily="49" charset="0"/>
                <a:cs typeface="Courier New" pitchFamily="49" charset="0"/>
              </a:rPr>
              <a:t>LRU[</a:t>
            </a:r>
            <a:r>
              <a:rPr lang="en-US" sz="1200" b="1" dirty="0" smtClean="0">
                <a:solidFill>
                  <a:srgbClr val="C00000"/>
                </a:solidFill>
                <a:latin typeface="Courier New" pitchFamily="49" charset="0"/>
                <a:cs typeface="Courier New" pitchFamily="49" charset="0"/>
              </a:rPr>
              <a:t>0</a:t>
            </a:r>
            <a:r>
              <a:rPr lang="en-US" sz="1200" b="1" dirty="0" smtClean="0">
                <a:latin typeface="Courier New" pitchFamily="49" charset="0"/>
                <a:cs typeface="Courier New" pitchFamily="49" charset="0"/>
              </a:rPr>
              <a:t>] = 0?</a:t>
            </a:r>
            <a:endParaRPr lang="en-US" sz="1200" b="1" dirty="0">
              <a:latin typeface="Courier New" pitchFamily="49" charset="0"/>
              <a:cs typeface="Courier New" pitchFamily="49" charset="0"/>
            </a:endParaRPr>
          </a:p>
        </p:txBody>
      </p:sp>
      <p:sp>
        <p:nvSpPr>
          <p:cNvPr id="7" name="TextBox 6"/>
          <p:cNvSpPr txBox="1"/>
          <p:nvPr/>
        </p:nvSpPr>
        <p:spPr>
          <a:xfrm>
            <a:off x="990971" y="2021916"/>
            <a:ext cx="1207382" cy="276999"/>
          </a:xfrm>
          <a:prstGeom prst="rect">
            <a:avLst/>
          </a:prstGeom>
          <a:solidFill>
            <a:srgbClr val="FFFFCC"/>
          </a:solidFill>
          <a:ln>
            <a:solidFill>
              <a:schemeClr val="tx1"/>
            </a:solidFill>
          </a:ln>
        </p:spPr>
        <p:txBody>
          <a:bodyPr wrap="none" rtlCol="0">
            <a:spAutoFit/>
          </a:bodyPr>
          <a:lstStyle/>
          <a:p>
            <a:r>
              <a:rPr lang="en-US" sz="1200" b="1" dirty="0" smtClean="0">
                <a:latin typeface="Courier New" pitchFamily="49" charset="0"/>
                <a:cs typeface="Courier New" pitchFamily="49" charset="0"/>
              </a:rPr>
              <a:t>LRU[</a:t>
            </a:r>
            <a:r>
              <a:rPr lang="en-US" sz="1200" b="1" dirty="0" smtClean="0">
                <a:solidFill>
                  <a:srgbClr val="C00000"/>
                </a:solidFill>
                <a:latin typeface="Courier New" pitchFamily="49" charset="0"/>
                <a:cs typeface="Courier New" pitchFamily="49" charset="0"/>
              </a:rPr>
              <a:t>1</a:t>
            </a:r>
            <a:r>
              <a:rPr lang="en-US" sz="1200" b="1" dirty="0" smtClean="0">
                <a:latin typeface="Courier New" pitchFamily="49" charset="0"/>
                <a:cs typeface="Courier New" pitchFamily="49" charset="0"/>
              </a:rPr>
              <a:t>] = 0?</a:t>
            </a:r>
            <a:endParaRPr lang="en-US" sz="1200" b="1" dirty="0">
              <a:latin typeface="Courier New" pitchFamily="49" charset="0"/>
              <a:cs typeface="Courier New" pitchFamily="49" charset="0"/>
            </a:endParaRPr>
          </a:p>
        </p:txBody>
      </p:sp>
      <p:sp>
        <p:nvSpPr>
          <p:cNvPr id="8" name="TextBox 7"/>
          <p:cNvSpPr txBox="1"/>
          <p:nvPr/>
        </p:nvSpPr>
        <p:spPr>
          <a:xfrm>
            <a:off x="625061" y="2770431"/>
            <a:ext cx="835485" cy="276999"/>
          </a:xfrm>
          <a:prstGeom prst="rect">
            <a:avLst/>
          </a:prstGeom>
          <a:solidFill>
            <a:srgbClr val="FFFFCC"/>
          </a:solidFill>
          <a:ln>
            <a:solidFill>
              <a:schemeClr val="tx1"/>
            </a:solidFill>
          </a:ln>
        </p:spPr>
        <p:txBody>
          <a:bodyPr wrap="none" rtlCol="0">
            <a:spAutoFit/>
          </a:bodyPr>
          <a:lstStyle/>
          <a:p>
            <a:r>
              <a:rPr lang="en-US" sz="1200" b="1" dirty="0" smtClean="0">
                <a:latin typeface="Courier New" pitchFamily="49" charset="0"/>
                <a:cs typeface="Courier New" pitchFamily="49" charset="0"/>
              </a:rPr>
              <a:t>Block 0</a:t>
            </a:r>
            <a:endParaRPr lang="en-US" sz="1200" b="1" dirty="0">
              <a:latin typeface="Courier New" pitchFamily="49" charset="0"/>
              <a:cs typeface="Courier New" pitchFamily="49" charset="0"/>
            </a:endParaRPr>
          </a:p>
        </p:txBody>
      </p:sp>
      <p:sp>
        <p:nvSpPr>
          <p:cNvPr id="9" name="TextBox 8"/>
          <p:cNvSpPr txBox="1"/>
          <p:nvPr/>
        </p:nvSpPr>
        <p:spPr>
          <a:xfrm>
            <a:off x="1693852" y="2779956"/>
            <a:ext cx="835485" cy="276999"/>
          </a:xfrm>
          <a:prstGeom prst="rect">
            <a:avLst/>
          </a:prstGeom>
          <a:solidFill>
            <a:srgbClr val="FFFFCC"/>
          </a:solidFill>
          <a:ln>
            <a:solidFill>
              <a:schemeClr val="tx1"/>
            </a:solidFill>
          </a:ln>
        </p:spPr>
        <p:txBody>
          <a:bodyPr wrap="none" rtlCol="0">
            <a:spAutoFit/>
          </a:bodyPr>
          <a:lstStyle/>
          <a:p>
            <a:r>
              <a:rPr lang="en-US" sz="1200" b="1" dirty="0" smtClean="0">
                <a:latin typeface="Courier New" pitchFamily="49" charset="0"/>
                <a:cs typeface="Courier New" pitchFamily="49" charset="0"/>
              </a:rPr>
              <a:t>Block 1</a:t>
            </a:r>
            <a:endParaRPr lang="en-US" sz="1200" b="1" dirty="0">
              <a:latin typeface="Courier New" pitchFamily="49" charset="0"/>
              <a:cs typeface="Courier New" pitchFamily="49" charset="0"/>
            </a:endParaRPr>
          </a:p>
        </p:txBody>
      </p:sp>
      <p:sp>
        <p:nvSpPr>
          <p:cNvPr id="10" name="TextBox 9"/>
          <p:cNvSpPr txBox="1"/>
          <p:nvPr/>
        </p:nvSpPr>
        <p:spPr>
          <a:xfrm>
            <a:off x="2970202" y="2804935"/>
            <a:ext cx="835485" cy="276999"/>
          </a:xfrm>
          <a:prstGeom prst="rect">
            <a:avLst/>
          </a:prstGeom>
          <a:solidFill>
            <a:srgbClr val="FFFFCC"/>
          </a:solidFill>
          <a:ln>
            <a:solidFill>
              <a:schemeClr val="tx1"/>
            </a:solidFill>
          </a:ln>
        </p:spPr>
        <p:txBody>
          <a:bodyPr wrap="none" rtlCol="0">
            <a:spAutoFit/>
          </a:bodyPr>
          <a:lstStyle/>
          <a:p>
            <a:r>
              <a:rPr lang="en-US" sz="1200" b="1" dirty="0" smtClean="0">
                <a:latin typeface="Courier New" pitchFamily="49" charset="0"/>
                <a:cs typeface="Courier New" pitchFamily="49" charset="0"/>
              </a:rPr>
              <a:t>Block 2</a:t>
            </a:r>
            <a:endParaRPr lang="en-US" sz="1200" b="1" dirty="0">
              <a:latin typeface="Courier New" pitchFamily="49" charset="0"/>
              <a:cs typeface="Courier New" pitchFamily="49" charset="0"/>
            </a:endParaRPr>
          </a:p>
        </p:txBody>
      </p:sp>
      <p:sp>
        <p:nvSpPr>
          <p:cNvPr id="11" name="TextBox 10"/>
          <p:cNvSpPr txBox="1"/>
          <p:nvPr/>
        </p:nvSpPr>
        <p:spPr>
          <a:xfrm>
            <a:off x="4103677" y="2814460"/>
            <a:ext cx="835485" cy="276999"/>
          </a:xfrm>
          <a:prstGeom prst="rect">
            <a:avLst/>
          </a:prstGeom>
          <a:solidFill>
            <a:srgbClr val="FFFFCC"/>
          </a:solidFill>
          <a:ln>
            <a:solidFill>
              <a:schemeClr val="tx1"/>
            </a:solidFill>
          </a:ln>
        </p:spPr>
        <p:txBody>
          <a:bodyPr wrap="none" rtlCol="0">
            <a:spAutoFit/>
          </a:bodyPr>
          <a:lstStyle/>
          <a:p>
            <a:r>
              <a:rPr lang="en-US" sz="1200" b="1" dirty="0" smtClean="0">
                <a:latin typeface="Courier New" pitchFamily="49" charset="0"/>
                <a:cs typeface="Courier New" pitchFamily="49" charset="0"/>
              </a:rPr>
              <a:t>Block 3</a:t>
            </a:r>
            <a:endParaRPr lang="en-US" sz="1200" b="1" dirty="0">
              <a:latin typeface="Courier New" pitchFamily="49" charset="0"/>
              <a:cs typeface="Courier New" pitchFamily="49" charset="0"/>
            </a:endParaRPr>
          </a:p>
        </p:txBody>
      </p:sp>
      <p:cxnSp>
        <p:nvCxnSpPr>
          <p:cNvPr id="14" name="Straight Arrow Connector 13"/>
          <p:cNvCxnSpPr/>
          <p:nvPr/>
        </p:nvCxnSpPr>
        <p:spPr>
          <a:xfrm flipH="1">
            <a:off x="2589202" y="856270"/>
            <a:ext cx="1" cy="2762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1595907" y="1429387"/>
            <a:ext cx="741871" cy="5693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898495" y="1438014"/>
            <a:ext cx="802260" cy="56071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99167" y="1591814"/>
            <a:ext cx="278923" cy="184666"/>
          </a:xfrm>
          <a:prstGeom prst="rect">
            <a:avLst/>
          </a:prstGeom>
          <a:solidFill>
            <a:schemeClr val="bg1"/>
          </a:solidFill>
        </p:spPr>
        <p:txBody>
          <a:bodyPr wrap="none" lIns="0" tIns="0" rIns="0" bIns="0" rtlCol="0">
            <a:spAutoFit/>
          </a:bodyPr>
          <a:lstStyle/>
          <a:p>
            <a:r>
              <a:rPr lang="en-US" sz="1200" b="1" dirty="0" smtClean="0">
                <a:solidFill>
                  <a:srgbClr val="0000FF"/>
                </a:solidFill>
                <a:latin typeface="Courier New" pitchFamily="49" charset="0"/>
                <a:cs typeface="Courier New" pitchFamily="49" charset="0"/>
              </a:rPr>
              <a:t>Yes</a:t>
            </a:r>
            <a:endParaRPr lang="en-US" sz="1200" b="1" dirty="0">
              <a:solidFill>
                <a:srgbClr val="0000FF"/>
              </a:solidFill>
              <a:latin typeface="Courier New" pitchFamily="49" charset="0"/>
              <a:cs typeface="Courier New" pitchFamily="49" charset="0"/>
            </a:endParaRPr>
          </a:p>
        </p:txBody>
      </p:sp>
      <p:sp>
        <p:nvSpPr>
          <p:cNvPr id="18" name="TextBox 17"/>
          <p:cNvSpPr txBox="1"/>
          <p:nvPr/>
        </p:nvSpPr>
        <p:spPr>
          <a:xfrm>
            <a:off x="3101659" y="1604035"/>
            <a:ext cx="185948" cy="184666"/>
          </a:xfrm>
          <a:prstGeom prst="rect">
            <a:avLst/>
          </a:prstGeom>
          <a:solidFill>
            <a:schemeClr val="bg1"/>
          </a:solidFill>
        </p:spPr>
        <p:txBody>
          <a:bodyPr wrap="none" lIns="0" tIns="0" rIns="0" bIns="0" rtlCol="0">
            <a:spAutoFit/>
          </a:bodyPr>
          <a:lstStyle/>
          <a:p>
            <a:r>
              <a:rPr lang="en-US" sz="1200" b="1" dirty="0" smtClean="0">
                <a:solidFill>
                  <a:srgbClr val="0000FF"/>
                </a:solidFill>
                <a:latin typeface="Courier New" pitchFamily="49" charset="0"/>
                <a:cs typeface="Courier New" pitchFamily="49" charset="0"/>
              </a:rPr>
              <a:t>No</a:t>
            </a:r>
            <a:endParaRPr lang="en-US" sz="1200" b="1" dirty="0">
              <a:solidFill>
                <a:srgbClr val="0000FF"/>
              </a:solidFill>
              <a:latin typeface="Courier New" pitchFamily="49" charset="0"/>
              <a:cs typeface="Courier New" pitchFamily="49" charset="0"/>
            </a:endParaRPr>
          </a:p>
        </p:txBody>
      </p:sp>
      <p:cxnSp>
        <p:nvCxnSpPr>
          <p:cNvPr id="19" name="Straight Arrow Connector 18"/>
          <p:cNvCxnSpPr>
            <a:endCxn id="8" idx="0"/>
          </p:cNvCxnSpPr>
          <p:nvPr/>
        </p:nvCxnSpPr>
        <p:spPr>
          <a:xfrm flipH="1">
            <a:off x="1042804" y="2335161"/>
            <a:ext cx="380574" cy="4352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716676" y="2343787"/>
            <a:ext cx="267419" cy="4399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90567" y="2449596"/>
            <a:ext cx="278923" cy="184666"/>
          </a:xfrm>
          <a:prstGeom prst="rect">
            <a:avLst/>
          </a:prstGeom>
          <a:solidFill>
            <a:schemeClr val="bg1"/>
          </a:solidFill>
        </p:spPr>
        <p:txBody>
          <a:bodyPr wrap="none" lIns="0" tIns="0" rIns="0" bIns="0" rtlCol="0">
            <a:spAutoFit/>
          </a:bodyPr>
          <a:lstStyle/>
          <a:p>
            <a:r>
              <a:rPr lang="en-US" sz="1200" b="1" dirty="0" smtClean="0">
                <a:solidFill>
                  <a:srgbClr val="0000FF"/>
                </a:solidFill>
                <a:latin typeface="Courier New" pitchFamily="49" charset="0"/>
                <a:cs typeface="Courier New" pitchFamily="49" charset="0"/>
              </a:rPr>
              <a:t>Yes</a:t>
            </a:r>
            <a:endParaRPr lang="en-US" sz="1200" b="1" dirty="0">
              <a:solidFill>
                <a:srgbClr val="0000FF"/>
              </a:solidFill>
              <a:latin typeface="Courier New" pitchFamily="49" charset="0"/>
              <a:cs typeface="Courier New" pitchFamily="49" charset="0"/>
            </a:endParaRPr>
          </a:p>
        </p:txBody>
      </p:sp>
      <p:sp>
        <p:nvSpPr>
          <p:cNvPr id="22" name="TextBox 21"/>
          <p:cNvSpPr txBox="1"/>
          <p:nvPr/>
        </p:nvSpPr>
        <p:spPr>
          <a:xfrm>
            <a:off x="1753284" y="2461818"/>
            <a:ext cx="185948" cy="184666"/>
          </a:xfrm>
          <a:prstGeom prst="rect">
            <a:avLst/>
          </a:prstGeom>
          <a:solidFill>
            <a:schemeClr val="bg1"/>
          </a:solidFill>
        </p:spPr>
        <p:txBody>
          <a:bodyPr wrap="none" lIns="0" tIns="0" rIns="0" bIns="0" rtlCol="0">
            <a:spAutoFit/>
          </a:bodyPr>
          <a:lstStyle/>
          <a:p>
            <a:r>
              <a:rPr lang="en-US" sz="1200" b="1" dirty="0" smtClean="0">
                <a:solidFill>
                  <a:srgbClr val="0000FF"/>
                </a:solidFill>
                <a:latin typeface="Courier New" pitchFamily="49" charset="0"/>
                <a:cs typeface="Courier New" pitchFamily="49" charset="0"/>
              </a:rPr>
              <a:t>No</a:t>
            </a:r>
            <a:endParaRPr lang="en-US" sz="1200" b="1" dirty="0">
              <a:solidFill>
                <a:srgbClr val="0000FF"/>
              </a:solidFill>
              <a:latin typeface="Courier New" pitchFamily="49" charset="0"/>
              <a:cs typeface="Courier New" pitchFamily="49" charset="0"/>
            </a:endParaRPr>
          </a:p>
        </p:txBody>
      </p:sp>
      <p:cxnSp>
        <p:nvCxnSpPr>
          <p:cNvPr id="23" name="Straight Arrow Connector 22"/>
          <p:cNvCxnSpPr/>
          <p:nvPr/>
        </p:nvCxnSpPr>
        <p:spPr>
          <a:xfrm flipH="1">
            <a:off x="3502345" y="2283402"/>
            <a:ext cx="215660" cy="5089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088940" y="2326535"/>
            <a:ext cx="301925" cy="4917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483868" y="2433249"/>
            <a:ext cx="278923" cy="184666"/>
          </a:xfrm>
          <a:prstGeom prst="rect">
            <a:avLst/>
          </a:prstGeom>
          <a:solidFill>
            <a:schemeClr val="bg1"/>
          </a:solidFill>
        </p:spPr>
        <p:txBody>
          <a:bodyPr wrap="none" lIns="0" tIns="0" rIns="0" bIns="0" rtlCol="0">
            <a:spAutoFit/>
          </a:bodyPr>
          <a:lstStyle/>
          <a:p>
            <a:r>
              <a:rPr lang="en-US" sz="1200" b="1" dirty="0" smtClean="0">
                <a:solidFill>
                  <a:srgbClr val="0000FF"/>
                </a:solidFill>
                <a:latin typeface="Courier New" pitchFamily="49" charset="0"/>
                <a:cs typeface="Courier New" pitchFamily="49" charset="0"/>
              </a:rPr>
              <a:t>Yes</a:t>
            </a:r>
            <a:endParaRPr lang="en-US" sz="1200" b="1" dirty="0">
              <a:solidFill>
                <a:srgbClr val="0000FF"/>
              </a:solidFill>
              <a:latin typeface="Courier New" pitchFamily="49" charset="0"/>
              <a:cs typeface="Courier New" pitchFamily="49" charset="0"/>
            </a:endParaRPr>
          </a:p>
        </p:txBody>
      </p:sp>
      <p:sp>
        <p:nvSpPr>
          <p:cNvPr id="26" name="TextBox 25"/>
          <p:cNvSpPr txBox="1"/>
          <p:nvPr/>
        </p:nvSpPr>
        <p:spPr>
          <a:xfrm>
            <a:off x="4129482" y="2454099"/>
            <a:ext cx="185948" cy="184666"/>
          </a:xfrm>
          <a:prstGeom prst="rect">
            <a:avLst/>
          </a:prstGeom>
          <a:solidFill>
            <a:schemeClr val="bg1"/>
          </a:solidFill>
        </p:spPr>
        <p:txBody>
          <a:bodyPr wrap="none" lIns="0" tIns="0" rIns="0" bIns="0" rtlCol="0">
            <a:spAutoFit/>
          </a:bodyPr>
          <a:lstStyle/>
          <a:p>
            <a:r>
              <a:rPr lang="en-US" sz="1200" b="1" dirty="0" smtClean="0">
                <a:solidFill>
                  <a:srgbClr val="0000FF"/>
                </a:solidFill>
                <a:latin typeface="Courier New" pitchFamily="49" charset="0"/>
                <a:cs typeface="Courier New" pitchFamily="49" charset="0"/>
              </a:rPr>
              <a:t>No</a:t>
            </a:r>
            <a:endParaRPr lang="en-US" sz="1200" b="1" dirty="0">
              <a:solidFill>
                <a:srgbClr val="0000FF"/>
              </a:solidFill>
              <a:latin typeface="Courier New" pitchFamily="49" charset="0"/>
              <a:cs typeface="Courier New" pitchFamily="49" charset="0"/>
            </a:endParaRPr>
          </a:p>
        </p:txBody>
      </p:sp>
      <p:sp>
        <p:nvSpPr>
          <p:cNvPr id="27" name="TextBox 26"/>
          <p:cNvSpPr txBox="1"/>
          <p:nvPr/>
        </p:nvSpPr>
        <p:spPr>
          <a:xfrm>
            <a:off x="3299991" y="2040066"/>
            <a:ext cx="1207382" cy="276999"/>
          </a:xfrm>
          <a:prstGeom prst="rect">
            <a:avLst/>
          </a:prstGeom>
          <a:solidFill>
            <a:srgbClr val="FFFFCC"/>
          </a:solidFill>
          <a:ln>
            <a:solidFill>
              <a:schemeClr val="tx1"/>
            </a:solidFill>
          </a:ln>
        </p:spPr>
        <p:txBody>
          <a:bodyPr wrap="none" rtlCol="0">
            <a:spAutoFit/>
          </a:bodyPr>
          <a:lstStyle/>
          <a:p>
            <a:r>
              <a:rPr lang="en-US" sz="1200" b="1" dirty="0" smtClean="0">
                <a:latin typeface="Courier New" pitchFamily="49" charset="0"/>
                <a:cs typeface="Courier New" pitchFamily="49" charset="0"/>
              </a:rPr>
              <a:t>LRU[</a:t>
            </a:r>
            <a:r>
              <a:rPr lang="en-US" sz="1200" b="1" dirty="0" smtClean="0">
                <a:solidFill>
                  <a:srgbClr val="C00000"/>
                </a:solidFill>
                <a:latin typeface="Courier New" pitchFamily="49" charset="0"/>
                <a:cs typeface="Courier New" pitchFamily="49" charset="0"/>
              </a:rPr>
              <a:t>2</a:t>
            </a:r>
            <a:r>
              <a:rPr lang="en-US" sz="1200" b="1" dirty="0" smtClean="0">
                <a:latin typeface="Courier New" pitchFamily="49" charset="0"/>
                <a:cs typeface="Courier New" pitchFamily="49" charset="0"/>
              </a:rPr>
              <a:t>] = 0?</a:t>
            </a:r>
            <a:endParaRPr lang="en-US" sz="1200" b="1" dirty="0">
              <a:latin typeface="Courier New" pitchFamily="49" charset="0"/>
              <a:cs typeface="Courier New" pitchFamily="49" charset="0"/>
            </a:endParaRPr>
          </a:p>
        </p:txBody>
      </p:sp>
      <p:sp>
        <p:nvSpPr>
          <p:cNvPr id="28" name="TextBox 27"/>
          <p:cNvSpPr txBox="1"/>
          <p:nvPr/>
        </p:nvSpPr>
        <p:spPr>
          <a:xfrm>
            <a:off x="5240865" y="1151928"/>
            <a:ext cx="3623733" cy="1815882"/>
          </a:xfrm>
          <a:prstGeom prst="rect">
            <a:avLst/>
          </a:prstGeom>
          <a:noFill/>
        </p:spPr>
        <p:txBody>
          <a:bodyPr wrap="square" rtlCol="0">
            <a:spAutoFit/>
          </a:bodyPr>
          <a:lstStyle/>
          <a:p>
            <a:r>
              <a:rPr lang="en-US" sz="1400" b="1" dirty="0" smtClean="0">
                <a:latin typeface="Calibri" pitchFamily="34" charset="0"/>
                <a:cs typeface="Calibri" pitchFamily="34" charset="0"/>
              </a:rPr>
              <a:t>Let a ‘0’ represent that data on the </a:t>
            </a:r>
            <a:r>
              <a:rPr lang="en-US" sz="1400" b="1" dirty="0" smtClean="0">
                <a:solidFill>
                  <a:srgbClr val="9933FF"/>
                </a:solidFill>
                <a:latin typeface="Calibri" pitchFamily="34" charset="0"/>
                <a:cs typeface="Calibri" pitchFamily="34" charset="0"/>
              </a:rPr>
              <a:t>left hand side</a:t>
            </a:r>
            <a:r>
              <a:rPr lang="en-US" sz="1400" b="1" dirty="0" smtClean="0">
                <a:latin typeface="Calibri" pitchFamily="34" charset="0"/>
                <a:cs typeface="Calibri" pitchFamily="34" charset="0"/>
              </a:rPr>
              <a:t> of a tree branch has been accessed </a:t>
            </a:r>
            <a:r>
              <a:rPr lang="en-US" sz="1400" b="1" i="1" dirty="0" smtClean="0">
                <a:latin typeface="Calibri" pitchFamily="34" charset="0"/>
                <a:cs typeface="Calibri" pitchFamily="34" charset="0"/>
              </a:rPr>
              <a:t>l</a:t>
            </a:r>
            <a:r>
              <a:rPr lang="en-US" sz="1400" b="1" i="1" dirty="0" smtClean="0">
                <a:solidFill>
                  <a:srgbClr val="0000FF"/>
                </a:solidFill>
                <a:latin typeface="Calibri" pitchFamily="34" charset="0"/>
                <a:cs typeface="Calibri" pitchFamily="34" charset="0"/>
              </a:rPr>
              <a:t>ess recently</a:t>
            </a:r>
            <a:r>
              <a:rPr lang="en-US" sz="1400" b="1" dirty="0" smtClean="0">
                <a:latin typeface="Calibri" pitchFamily="34" charset="0"/>
                <a:cs typeface="Calibri" pitchFamily="34" charset="0"/>
              </a:rPr>
              <a:t> than the </a:t>
            </a:r>
            <a:r>
              <a:rPr lang="en-US" sz="1400" b="1" dirty="0" smtClean="0">
                <a:solidFill>
                  <a:srgbClr val="9933FF"/>
                </a:solidFill>
                <a:latin typeface="Calibri" pitchFamily="34" charset="0"/>
                <a:cs typeface="Calibri" pitchFamily="34" charset="0"/>
              </a:rPr>
              <a:t>right hand side</a:t>
            </a:r>
            <a:r>
              <a:rPr lang="en-US" sz="1400" b="1" dirty="0" smtClean="0">
                <a:latin typeface="Calibri" pitchFamily="34" charset="0"/>
                <a:cs typeface="Calibri" pitchFamily="34" charset="0"/>
              </a:rPr>
              <a:t>.  </a:t>
            </a:r>
            <a:br>
              <a:rPr lang="en-US" sz="1400" b="1" dirty="0" smtClean="0">
                <a:latin typeface="Calibri" pitchFamily="34" charset="0"/>
                <a:cs typeface="Calibri" pitchFamily="34" charset="0"/>
              </a:rPr>
            </a:br>
            <a:r>
              <a:rPr lang="en-US" sz="1400" b="1" dirty="0" smtClean="0">
                <a:latin typeface="Calibri" pitchFamily="34" charset="0"/>
                <a:cs typeface="Calibri" pitchFamily="34" charset="0"/>
              </a:rPr>
              <a:t/>
            </a:r>
            <a:br>
              <a:rPr lang="en-US" sz="1400" b="1" dirty="0" smtClean="0">
                <a:latin typeface="Calibri" pitchFamily="34" charset="0"/>
                <a:cs typeface="Calibri" pitchFamily="34" charset="0"/>
              </a:rPr>
            </a:br>
            <a:r>
              <a:rPr lang="en-US" sz="1400" b="1" dirty="0" smtClean="0">
                <a:latin typeface="Calibri" pitchFamily="34" charset="0"/>
                <a:cs typeface="Calibri" pitchFamily="34" charset="0"/>
              </a:rPr>
              <a:t>For example [</a:t>
            </a:r>
            <a:r>
              <a:rPr lang="en-US" sz="1400" b="1" dirty="0" smtClean="0">
                <a:solidFill>
                  <a:srgbClr val="C00000"/>
                </a:solidFill>
                <a:latin typeface="Calibri" pitchFamily="34" charset="0"/>
                <a:cs typeface="Calibri" pitchFamily="34" charset="0"/>
              </a:rPr>
              <a:t>xx0</a:t>
            </a:r>
            <a:r>
              <a:rPr lang="en-US" sz="1400" b="1" dirty="0" smtClean="0">
                <a:latin typeface="Calibri" pitchFamily="34" charset="0"/>
                <a:cs typeface="Calibri" pitchFamily="34" charset="0"/>
              </a:rPr>
              <a:t>] means LRU data is somewhere on the left main branch. [</a:t>
            </a:r>
            <a:r>
              <a:rPr lang="en-US" sz="1400" b="1" dirty="0" smtClean="0">
                <a:solidFill>
                  <a:srgbClr val="C00000"/>
                </a:solidFill>
                <a:latin typeface="Calibri" pitchFamily="34" charset="0"/>
                <a:cs typeface="Calibri" pitchFamily="34" charset="0"/>
              </a:rPr>
              <a:t>1x0</a:t>
            </a:r>
            <a:r>
              <a:rPr lang="en-US" sz="1400" b="1" dirty="0" smtClean="0">
                <a:latin typeface="Calibri" pitchFamily="34" charset="0"/>
                <a:cs typeface="Calibri" pitchFamily="34" charset="0"/>
              </a:rPr>
              <a:t>] means the LRU data is on the left sub-branch of the right main branch. </a:t>
            </a:r>
          </a:p>
        </p:txBody>
      </p:sp>
      <p:graphicFrame>
        <p:nvGraphicFramePr>
          <p:cNvPr id="29" name="Table 28"/>
          <p:cNvGraphicFramePr>
            <a:graphicFrameLocks noGrp="1"/>
          </p:cNvGraphicFramePr>
          <p:nvPr>
            <p:extLst>
              <p:ext uri="{D42A27DB-BD31-4B8C-83A1-F6EECF244321}">
                <p14:modId xmlns:p14="http://schemas.microsoft.com/office/powerpoint/2010/main" val="2213462889"/>
              </p:ext>
            </p:extLst>
          </p:nvPr>
        </p:nvGraphicFramePr>
        <p:xfrm>
          <a:off x="4185425" y="3465854"/>
          <a:ext cx="4656649" cy="3159760"/>
        </p:xfrm>
        <a:graphic>
          <a:graphicData uri="http://schemas.openxmlformats.org/drawingml/2006/table">
            <a:tbl>
              <a:tblPr firstRow="1" bandRow="1">
                <a:tableStyleId>{5C22544A-7EE6-4342-B048-85BDC9FD1C3A}</a:tableStyleId>
              </a:tblPr>
              <a:tblGrid>
                <a:gridCol w="2615425"/>
                <a:gridCol w="2041224"/>
              </a:tblGrid>
              <a:tr h="373727">
                <a:tc>
                  <a:txBody>
                    <a:bodyPr/>
                    <a:lstStyle/>
                    <a:p>
                      <a:r>
                        <a:rPr lang="en-US" sz="1400" dirty="0" smtClean="0"/>
                        <a:t>If a</a:t>
                      </a:r>
                      <a:r>
                        <a:rPr lang="en-US" sz="1400" baseline="0" dirty="0" smtClean="0"/>
                        <a:t> read or write (load) </a:t>
                      </a:r>
                      <a:r>
                        <a:rPr lang="en-US" sz="1400" dirty="0" smtClean="0"/>
                        <a:t>access to</a:t>
                      </a:r>
                      <a:r>
                        <a:rPr lang="en-US" sz="1400" baseline="0" dirty="0" smtClean="0"/>
                        <a:t> a line in this block occurs</a:t>
                      </a:r>
                      <a:endParaRPr lang="en-US" sz="1400" dirty="0"/>
                    </a:p>
                  </a:txBody>
                  <a:tcPr/>
                </a:tc>
                <a:tc>
                  <a:txBody>
                    <a:bodyPr/>
                    <a:lstStyle/>
                    <a:p>
                      <a:r>
                        <a:rPr lang="en-US" sz="1400" dirty="0" smtClean="0"/>
                        <a:t>Set LRU State Bits [2..0]  for the line to</a:t>
                      </a:r>
                      <a:endParaRPr lang="en-US" sz="1400" dirty="0"/>
                    </a:p>
                  </a:txBody>
                  <a:tcPr/>
                </a:tc>
              </a:tr>
              <a:tr h="370840">
                <a:tc>
                  <a:txBody>
                    <a:bodyPr/>
                    <a:lstStyle/>
                    <a:p>
                      <a:r>
                        <a:rPr lang="en-US" sz="1400" b="1" dirty="0" smtClean="0">
                          <a:solidFill>
                            <a:srgbClr val="0000FF"/>
                          </a:solidFill>
                        </a:rPr>
                        <a:t>Block 0</a:t>
                      </a:r>
                      <a:endParaRPr lang="en-US" sz="1400" b="1" dirty="0">
                        <a:solidFill>
                          <a:srgbClr val="0000FF"/>
                        </a:solidFill>
                      </a:endParaRPr>
                    </a:p>
                  </a:txBody>
                  <a:tcPr/>
                </a:tc>
                <a:tc>
                  <a:txBody>
                    <a:bodyPr/>
                    <a:lstStyle/>
                    <a:p>
                      <a:r>
                        <a:rPr lang="en-US" sz="1400" b="1" dirty="0" smtClean="0">
                          <a:solidFill>
                            <a:srgbClr val="C00000"/>
                          </a:solidFill>
                        </a:rPr>
                        <a:t>_11</a:t>
                      </a:r>
                      <a:endParaRPr lang="en-US" sz="1400" b="1" dirty="0">
                        <a:solidFill>
                          <a:srgbClr val="C00000"/>
                        </a:solidFill>
                      </a:endParaRPr>
                    </a:p>
                  </a:txBody>
                  <a:tcPr/>
                </a:tc>
              </a:tr>
              <a:tr h="370840">
                <a:tc>
                  <a:txBody>
                    <a:bodyPr/>
                    <a:lstStyle/>
                    <a:p>
                      <a:r>
                        <a:rPr lang="en-US" sz="1400" b="1" dirty="0" smtClean="0">
                          <a:solidFill>
                            <a:srgbClr val="0000FF"/>
                          </a:solidFill>
                        </a:rPr>
                        <a:t>Block 1</a:t>
                      </a:r>
                      <a:endParaRPr lang="en-US" sz="1400" b="1" dirty="0">
                        <a:solidFill>
                          <a:srgbClr val="0000FF"/>
                        </a:solidFill>
                      </a:endParaRPr>
                    </a:p>
                  </a:txBody>
                  <a:tcPr/>
                </a:tc>
                <a:tc>
                  <a:txBody>
                    <a:bodyPr/>
                    <a:lstStyle/>
                    <a:p>
                      <a:r>
                        <a:rPr lang="en-US" sz="1400" b="1" dirty="0" smtClean="0">
                          <a:solidFill>
                            <a:srgbClr val="C00000"/>
                          </a:solidFill>
                        </a:rPr>
                        <a:t>_01</a:t>
                      </a:r>
                      <a:endParaRPr lang="en-US" sz="1400" b="1" dirty="0">
                        <a:solidFill>
                          <a:srgbClr val="C00000"/>
                        </a:solidFill>
                      </a:endParaRPr>
                    </a:p>
                  </a:txBody>
                  <a:tcPr/>
                </a:tc>
              </a:tr>
              <a:tr h="370840">
                <a:tc>
                  <a:txBody>
                    <a:bodyPr/>
                    <a:lstStyle/>
                    <a:p>
                      <a:r>
                        <a:rPr lang="en-US" sz="1400" b="1" dirty="0" smtClean="0">
                          <a:solidFill>
                            <a:srgbClr val="0000FF"/>
                          </a:solidFill>
                        </a:rPr>
                        <a:t>Block 2</a:t>
                      </a:r>
                      <a:endParaRPr lang="en-US" sz="1400" b="1" dirty="0">
                        <a:solidFill>
                          <a:srgbClr val="0000FF"/>
                        </a:solidFill>
                      </a:endParaRPr>
                    </a:p>
                  </a:txBody>
                  <a:tcPr/>
                </a:tc>
                <a:tc>
                  <a:txBody>
                    <a:bodyPr/>
                    <a:lstStyle/>
                    <a:p>
                      <a:r>
                        <a:rPr lang="en-US" sz="1400" b="1" dirty="0" smtClean="0">
                          <a:solidFill>
                            <a:srgbClr val="C00000"/>
                          </a:solidFill>
                        </a:rPr>
                        <a:t>1_0</a:t>
                      </a:r>
                      <a:endParaRPr lang="en-US" sz="1400" b="1" dirty="0">
                        <a:solidFill>
                          <a:srgbClr val="C00000"/>
                        </a:solidFill>
                      </a:endParaRPr>
                    </a:p>
                  </a:txBody>
                  <a:tcPr/>
                </a:tc>
              </a:tr>
              <a:tr h="370840">
                <a:tc>
                  <a:txBody>
                    <a:bodyPr/>
                    <a:lstStyle/>
                    <a:p>
                      <a:r>
                        <a:rPr lang="en-US" sz="1400" b="1" dirty="0" smtClean="0">
                          <a:solidFill>
                            <a:srgbClr val="0000FF"/>
                          </a:solidFill>
                        </a:rPr>
                        <a:t>Block 3</a:t>
                      </a:r>
                      <a:endParaRPr lang="en-US" sz="1400" b="1" dirty="0">
                        <a:solidFill>
                          <a:srgbClr val="0000FF"/>
                        </a:solidFill>
                      </a:endParaRPr>
                    </a:p>
                  </a:txBody>
                  <a:tcPr/>
                </a:tc>
                <a:tc>
                  <a:txBody>
                    <a:bodyPr/>
                    <a:lstStyle/>
                    <a:p>
                      <a:r>
                        <a:rPr lang="en-US" sz="1400" b="1" dirty="0" smtClean="0">
                          <a:solidFill>
                            <a:srgbClr val="C00000"/>
                          </a:solidFill>
                        </a:rPr>
                        <a:t>0_0</a:t>
                      </a:r>
                      <a:endParaRPr lang="en-US" sz="1400" b="1" dirty="0">
                        <a:solidFill>
                          <a:srgbClr val="C00000"/>
                        </a:solidFill>
                      </a:endParaRPr>
                    </a:p>
                  </a:txBody>
                  <a:tcPr/>
                </a:tc>
              </a:tr>
              <a:tr h="370840">
                <a:tc>
                  <a:txBody>
                    <a:bodyPr/>
                    <a:lstStyle/>
                    <a:p>
                      <a:endParaRPr lang="en-US" sz="1400" dirty="0"/>
                    </a:p>
                  </a:txBody>
                  <a:tcPr/>
                </a:tc>
                <a:tc>
                  <a:txBody>
                    <a:bodyPr/>
                    <a:lstStyle/>
                    <a:p>
                      <a:r>
                        <a:rPr lang="en-US" sz="1400" dirty="0" smtClean="0"/>
                        <a:t>‘</a:t>
                      </a:r>
                      <a:r>
                        <a:rPr lang="en-US" sz="1400" dirty="0" smtClean="0">
                          <a:solidFill>
                            <a:srgbClr val="C00000"/>
                          </a:solidFill>
                        </a:rPr>
                        <a:t>_</a:t>
                      </a:r>
                      <a:r>
                        <a:rPr lang="en-US" sz="1400" dirty="0" smtClean="0"/>
                        <a:t>’ </a:t>
                      </a:r>
                      <a:r>
                        <a:rPr lang="en-US" sz="1400" b="1" dirty="0" smtClean="0"/>
                        <a:t>means</a:t>
                      </a:r>
                      <a:r>
                        <a:rPr lang="en-US" sz="1400" dirty="0" smtClean="0"/>
                        <a:t> </a:t>
                      </a:r>
                      <a:r>
                        <a:rPr lang="en-US" sz="1400" b="1" dirty="0" smtClean="0">
                          <a:solidFill>
                            <a:srgbClr val="C00000"/>
                          </a:solidFill>
                        </a:rPr>
                        <a:t>leave the bit unchanged </a:t>
                      </a:r>
                      <a:r>
                        <a:rPr lang="en-US" sz="1400" b="1" dirty="0" smtClean="0">
                          <a:solidFill>
                            <a:schemeClr val="tx1"/>
                          </a:solidFill>
                        </a:rPr>
                        <a:t>because it was not part of the </a:t>
                      </a:r>
                      <a:r>
                        <a:rPr lang="en-US" sz="1400" b="1" baseline="0" dirty="0" smtClean="0">
                          <a:solidFill>
                            <a:schemeClr val="tx1"/>
                          </a:solidFill>
                        </a:rPr>
                        <a:t>path that was leading to the just accessed data</a:t>
                      </a:r>
                      <a:endParaRPr lang="en-US" sz="1400" b="1" dirty="0">
                        <a:solidFill>
                          <a:schemeClr val="tx1"/>
                        </a:solidFill>
                      </a:endParaRPr>
                    </a:p>
                  </a:txBody>
                  <a:tcPr/>
                </a:tc>
              </a:tr>
            </a:tbl>
          </a:graphicData>
        </a:graphic>
      </p:graphicFrame>
      <p:sp>
        <p:nvSpPr>
          <p:cNvPr id="31" name="Content Placeholder 2"/>
          <p:cNvSpPr>
            <a:spLocks noGrp="1"/>
          </p:cNvSpPr>
          <p:nvPr>
            <p:ph idx="1"/>
          </p:nvPr>
        </p:nvSpPr>
        <p:spPr>
          <a:xfrm>
            <a:off x="457200" y="245533"/>
            <a:ext cx="8410756" cy="384195"/>
          </a:xfrm>
        </p:spPr>
        <p:txBody>
          <a:bodyPr>
            <a:noAutofit/>
          </a:bodyPr>
          <a:lstStyle/>
          <a:p>
            <a:pPr>
              <a:buNone/>
            </a:pPr>
            <a:r>
              <a:rPr lang="en-US" sz="1800" b="1" dirty="0" smtClean="0"/>
              <a:t>Summary </a:t>
            </a:r>
            <a:r>
              <a:rPr lang="en-US" sz="1800" b="1" dirty="0"/>
              <a:t>of LRU </a:t>
            </a:r>
            <a:r>
              <a:rPr lang="en-US" sz="1800" b="1" dirty="0" smtClean="0"/>
              <a:t>updates in Tabular form for easy implementation in Verilog</a:t>
            </a:r>
            <a:endParaRPr lang="en-CA" sz="1800" dirty="0" smtClean="0"/>
          </a:p>
        </p:txBody>
      </p:sp>
      <p:sp>
        <p:nvSpPr>
          <p:cNvPr id="32" name="Slide Number Placeholder 31"/>
          <p:cNvSpPr>
            <a:spLocks noGrp="1"/>
          </p:cNvSpPr>
          <p:nvPr>
            <p:ph type="sldNum" sz="quarter" idx="12"/>
          </p:nvPr>
        </p:nvSpPr>
        <p:spPr/>
        <p:txBody>
          <a:bodyPr/>
          <a:lstStyle/>
          <a:p>
            <a:fld id="{82679164-5335-4580-91AE-42FE7C1F87D3}"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957263" y="1831463"/>
            <a:ext cx="7477031" cy="4383087"/>
          </a:xfrm>
          <a:prstGeom prst="rect">
            <a:avLst/>
          </a:prstGeom>
          <a:noFill/>
          <a:ln w="9525">
            <a:noFill/>
            <a:miter lim="800000"/>
            <a:headEnd/>
            <a:tailEnd/>
          </a:ln>
        </p:spPr>
      </p:pic>
      <p:sp>
        <p:nvSpPr>
          <p:cNvPr id="6" name="TextBox 5"/>
          <p:cNvSpPr txBox="1"/>
          <p:nvPr/>
        </p:nvSpPr>
        <p:spPr>
          <a:xfrm>
            <a:off x="355600" y="406400"/>
            <a:ext cx="8517467" cy="1200329"/>
          </a:xfrm>
          <a:prstGeom prst="rect">
            <a:avLst/>
          </a:prstGeom>
          <a:noFill/>
        </p:spPr>
        <p:txBody>
          <a:bodyPr wrap="square" rtlCol="0">
            <a:spAutoFit/>
          </a:bodyPr>
          <a:lstStyle/>
          <a:p>
            <a:r>
              <a:rPr lang="en-US" dirty="0" smtClean="0"/>
              <a:t>Illustration of a </a:t>
            </a:r>
            <a:r>
              <a:rPr lang="en-US" b="1" dirty="0" smtClean="0">
                <a:solidFill>
                  <a:srgbClr val="C00000"/>
                </a:solidFill>
              </a:rPr>
              <a:t>16 Way</a:t>
            </a:r>
            <a:r>
              <a:rPr lang="en-US" dirty="0" smtClean="0"/>
              <a:t> Set associative cache with </a:t>
            </a:r>
            <a:r>
              <a:rPr lang="en-US" b="1" dirty="0" smtClean="0">
                <a:solidFill>
                  <a:srgbClr val="C00000"/>
                </a:solidFill>
              </a:rPr>
              <a:t>15 LRU bits</a:t>
            </a:r>
            <a:r>
              <a:rPr lang="en-US" dirty="0" smtClean="0">
                <a:solidFill>
                  <a:srgbClr val="C00000"/>
                </a:solidFill>
              </a:rPr>
              <a:t>.</a:t>
            </a:r>
          </a:p>
          <a:p>
            <a:r>
              <a:rPr lang="en-US" b="1" dirty="0" smtClean="0"/>
              <a:t>Question</a:t>
            </a:r>
            <a:r>
              <a:rPr lang="en-US" dirty="0" smtClean="0"/>
              <a:t>: Can you work out the order that the blocks of an empty cache are filled.</a:t>
            </a:r>
          </a:p>
          <a:p>
            <a:r>
              <a:rPr lang="en-US" dirty="0" smtClean="0"/>
              <a:t>Results show </a:t>
            </a:r>
            <a:r>
              <a:rPr lang="en-US" b="1" dirty="0" smtClean="0">
                <a:solidFill>
                  <a:srgbClr val="0000FF"/>
                </a:solidFill>
              </a:rPr>
              <a:t>PLRU</a:t>
            </a:r>
            <a:r>
              <a:rPr lang="en-US" dirty="0" smtClean="0"/>
              <a:t> has ~</a:t>
            </a:r>
            <a:r>
              <a:rPr lang="en-US" dirty="0" smtClean="0">
                <a:solidFill>
                  <a:srgbClr val="0000FF"/>
                </a:solidFill>
              </a:rPr>
              <a:t>1-5%</a:t>
            </a:r>
            <a:r>
              <a:rPr lang="en-US" dirty="0" smtClean="0"/>
              <a:t> worse performance than </a:t>
            </a:r>
            <a:r>
              <a:rPr lang="en-US" b="1" dirty="0" smtClean="0">
                <a:solidFill>
                  <a:srgbClr val="0000FF"/>
                </a:solidFill>
              </a:rPr>
              <a:t>pure LRU</a:t>
            </a:r>
            <a:r>
              <a:rPr lang="en-US" dirty="0" smtClean="0"/>
              <a:t> but savings are large.</a:t>
            </a:r>
            <a:endParaRPr lang="en-CA" dirty="0" smtClean="0"/>
          </a:p>
          <a:p>
            <a:r>
              <a:rPr lang="en-US" dirty="0" smtClean="0"/>
              <a:t> </a:t>
            </a:r>
            <a:endParaRPr lang="en-US" dirty="0"/>
          </a:p>
        </p:txBody>
      </p:sp>
      <p:sp>
        <p:nvSpPr>
          <p:cNvPr id="7" name="Rectangle 6"/>
          <p:cNvSpPr/>
          <p:nvPr/>
        </p:nvSpPr>
        <p:spPr>
          <a:xfrm>
            <a:off x="6883397" y="5672684"/>
            <a:ext cx="2125136" cy="3302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16 blocks/line</a:t>
            </a:r>
            <a:endParaRPr lang="en-US" dirty="0">
              <a:solidFill>
                <a:schemeClr val="tx1"/>
              </a:solidFill>
            </a:endParaRPr>
          </a:p>
        </p:txBody>
      </p:sp>
      <p:sp>
        <p:nvSpPr>
          <p:cNvPr id="2" name="Rectangle 1"/>
          <p:cNvSpPr/>
          <p:nvPr/>
        </p:nvSpPr>
        <p:spPr>
          <a:xfrm>
            <a:off x="6480748" y="2248525"/>
            <a:ext cx="1803816" cy="744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4816839" y="1831463"/>
            <a:ext cx="1663909" cy="369332"/>
          </a:xfrm>
          <a:prstGeom prst="rect">
            <a:avLst/>
          </a:prstGeom>
          <a:noFill/>
        </p:spPr>
        <p:txBody>
          <a:bodyPr wrap="square" rtlCol="0">
            <a:spAutoFit/>
          </a:bodyPr>
          <a:lstStyle/>
          <a:p>
            <a:r>
              <a:rPr lang="en-US" b="1" dirty="0" smtClean="0">
                <a:solidFill>
                  <a:srgbClr val="C00000"/>
                </a:solidFill>
              </a:rPr>
              <a:t>15 LRU bits</a:t>
            </a:r>
            <a:endParaRPr lang="en-US" b="1" dirty="0">
              <a:solidFill>
                <a:srgbClr val="C0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1456" y="2861733"/>
            <a:ext cx="6931152" cy="2916958"/>
          </a:xfrm>
        </p:spPr>
        <p:txBody>
          <a:bodyPr/>
          <a:lstStyle/>
          <a:p>
            <a:pPr marL="0" indent="0" algn="ctr">
              <a:buNone/>
            </a:pPr>
            <a:r>
              <a:rPr lang="en-CA" b="1" dirty="0" smtClean="0"/>
              <a:t>Cache </a:t>
            </a:r>
            <a:r>
              <a:rPr lang="en-CA" b="1" dirty="0" smtClean="0">
                <a:solidFill>
                  <a:srgbClr val="0000FF"/>
                </a:solidFill>
              </a:rPr>
              <a:t>Write</a:t>
            </a:r>
            <a:r>
              <a:rPr lang="en-CA" b="1" dirty="0" smtClean="0"/>
              <a:t> Policy</a:t>
            </a:r>
            <a:endParaRPr lang="en-US" b="1" dirty="0"/>
          </a:p>
        </p:txBody>
      </p:sp>
      <p:sp>
        <p:nvSpPr>
          <p:cNvPr id="4" name="Slide Number Placeholder 3"/>
          <p:cNvSpPr>
            <a:spLocks noGrp="1"/>
          </p:cNvSpPr>
          <p:nvPr>
            <p:ph type="sldNum" sz="quarter" idx="12"/>
          </p:nvPr>
        </p:nvSpPr>
        <p:spPr/>
        <p:txBody>
          <a:bodyPr/>
          <a:lstStyle/>
          <a:p>
            <a:fld id="{82679164-5335-4580-91AE-42FE7C1F87D3}" type="slidenum">
              <a:rPr lang="en-US" smtClean="0"/>
              <a:pPr/>
              <a:t>15</a:t>
            </a:fld>
            <a:endParaRPr lang="en-US"/>
          </a:p>
        </p:txBody>
      </p:sp>
    </p:spTree>
    <p:extLst>
      <p:ext uri="{BB962C8B-B14F-4D97-AF65-F5344CB8AC3E}">
        <p14:creationId xmlns:p14="http://schemas.microsoft.com/office/powerpoint/2010/main" val="16670459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9520" y="2856584"/>
            <a:ext cx="4392119" cy="2380023"/>
          </a:xfrm>
          <a:prstGeom prst="rect">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199" y="353683"/>
            <a:ext cx="8428009" cy="6271403"/>
          </a:xfrm>
        </p:spPr>
        <p:txBody>
          <a:bodyPr>
            <a:normAutofit/>
          </a:bodyPr>
          <a:lstStyle/>
          <a:p>
            <a:pPr fontAlgn="base">
              <a:buNone/>
            </a:pPr>
            <a:r>
              <a:rPr lang="en-CA" sz="1800" b="1" dirty="0" smtClean="0"/>
              <a:t>Cache Writing Policy</a:t>
            </a:r>
            <a:endParaRPr lang="en-US" sz="1800" dirty="0" smtClean="0"/>
          </a:p>
          <a:p>
            <a:pPr fontAlgn="base"/>
            <a:r>
              <a:rPr lang="en-US" sz="1800" dirty="0" smtClean="0"/>
              <a:t>When the CPU writes </a:t>
            </a:r>
            <a:r>
              <a:rPr lang="en-US" sz="1800" dirty="0" smtClean="0">
                <a:solidFill>
                  <a:srgbClr val="C00000"/>
                </a:solidFill>
              </a:rPr>
              <a:t>data</a:t>
            </a:r>
            <a:r>
              <a:rPr lang="en-US" sz="1800" dirty="0" smtClean="0"/>
              <a:t> we must </a:t>
            </a:r>
            <a:r>
              <a:rPr lang="en-US" sz="1800" b="1" dirty="0" smtClean="0"/>
              <a:t>ensure</a:t>
            </a:r>
            <a:r>
              <a:rPr lang="en-US" sz="1800" dirty="0" smtClean="0"/>
              <a:t> that </a:t>
            </a:r>
            <a:r>
              <a:rPr lang="en-US" sz="1800" b="1" i="1" dirty="0" smtClean="0">
                <a:solidFill>
                  <a:srgbClr val="0000FF"/>
                </a:solidFill>
              </a:rPr>
              <a:t>one way or another</a:t>
            </a:r>
            <a:r>
              <a:rPr lang="en-US" sz="1800" i="1" dirty="0" smtClean="0"/>
              <a:t> the data eventually </a:t>
            </a:r>
            <a:r>
              <a:rPr lang="en-US" sz="1800" dirty="0" smtClean="0"/>
              <a:t>gets written to </a:t>
            </a:r>
            <a:r>
              <a:rPr lang="en-US" sz="1800" b="1" dirty="0" smtClean="0">
                <a:solidFill>
                  <a:srgbClr val="0000FF"/>
                </a:solidFill>
              </a:rPr>
              <a:t>main memory</a:t>
            </a:r>
            <a:r>
              <a:rPr lang="en-US" sz="1800" dirty="0" smtClean="0"/>
              <a:t>. Whether we </a:t>
            </a:r>
            <a:r>
              <a:rPr lang="en-US" sz="1800" u="sng" dirty="0" smtClean="0">
                <a:solidFill>
                  <a:srgbClr val="C00000"/>
                </a:solidFill>
              </a:rPr>
              <a:t>also</a:t>
            </a:r>
            <a:r>
              <a:rPr lang="en-US" sz="1800" dirty="0" smtClean="0"/>
              <a:t> write that data to the cache depends upon our cache </a:t>
            </a:r>
            <a:r>
              <a:rPr lang="en-US" sz="1800" b="1" dirty="0" smtClean="0">
                <a:solidFill>
                  <a:srgbClr val="C00000"/>
                </a:solidFill>
              </a:rPr>
              <a:t>write policy</a:t>
            </a:r>
            <a:r>
              <a:rPr lang="en-US" sz="1800" dirty="0" smtClean="0"/>
              <a:t>. </a:t>
            </a:r>
          </a:p>
          <a:p>
            <a:pPr fontAlgn="base"/>
            <a:r>
              <a:rPr lang="en-US" sz="1800" dirty="0" smtClean="0"/>
              <a:t>Some of these have implications for </a:t>
            </a:r>
            <a:r>
              <a:rPr lang="en-US" sz="1800" b="1" dirty="0" smtClean="0">
                <a:solidFill>
                  <a:srgbClr val="0000FF"/>
                </a:solidFill>
              </a:rPr>
              <a:t>Multi-Core Systems</a:t>
            </a:r>
            <a:r>
              <a:rPr lang="en-US" sz="1800" dirty="0" smtClean="0"/>
              <a:t>.</a:t>
            </a:r>
            <a:r>
              <a:rPr lang="en-US" sz="2000" dirty="0"/>
              <a:t> </a:t>
            </a:r>
            <a:endParaRPr lang="en-US" sz="2000" dirty="0" smtClean="0"/>
          </a:p>
          <a:p>
            <a:pPr fontAlgn="base"/>
            <a:r>
              <a:rPr lang="en-US" sz="2000" dirty="0" smtClean="0"/>
              <a:t>There </a:t>
            </a:r>
            <a:r>
              <a:rPr lang="en-US" sz="2000" dirty="0"/>
              <a:t>are four policies commonly used: </a:t>
            </a:r>
            <a:endParaRPr lang="en-US" sz="2000" dirty="0" smtClean="0"/>
          </a:p>
          <a:p>
            <a:pPr marL="0" indent="0" fontAlgn="base">
              <a:buNone/>
            </a:pPr>
            <a:r>
              <a:rPr lang="en-US" sz="2000" dirty="0" smtClean="0"/>
              <a:t/>
            </a:r>
            <a:br>
              <a:rPr lang="en-US" sz="2000" dirty="0" smtClean="0"/>
            </a:br>
            <a:endParaRPr lang="en-US" sz="2000" dirty="0" smtClean="0"/>
          </a:p>
          <a:p>
            <a:pPr lvl="1" fontAlgn="base"/>
            <a:r>
              <a:rPr lang="en-US" sz="1800" b="1" i="1" dirty="0" smtClean="0">
                <a:solidFill>
                  <a:srgbClr val="0000FF"/>
                </a:solidFill>
              </a:rPr>
              <a:t>Write Through</a:t>
            </a:r>
            <a:r>
              <a:rPr lang="en-US" sz="1800" dirty="0" smtClean="0"/>
              <a:t/>
            </a:r>
            <a:br>
              <a:rPr lang="en-US" sz="1800" dirty="0" smtClean="0"/>
            </a:br>
            <a:endParaRPr lang="en-US" sz="1800" dirty="0" smtClean="0"/>
          </a:p>
          <a:p>
            <a:pPr lvl="1" fontAlgn="base"/>
            <a:r>
              <a:rPr lang="en-US" sz="1800" b="1" i="1" dirty="0" smtClean="0">
                <a:solidFill>
                  <a:srgbClr val="0000FF"/>
                </a:solidFill>
              </a:rPr>
              <a:t>Write Back</a:t>
            </a:r>
            <a:r>
              <a:rPr lang="en-US" sz="1800" dirty="0" smtClean="0"/>
              <a:t> (also called </a:t>
            </a:r>
            <a:r>
              <a:rPr lang="en-US" sz="1800" b="1" i="1" dirty="0">
                <a:solidFill>
                  <a:srgbClr val="0000FF"/>
                </a:solidFill>
              </a:rPr>
              <a:t>W</a:t>
            </a:r>
            <a:r>
              <a:rPr lang="en-US" sz="1800" b="1" i="1" dirty="0" smtClean="0">
                <a:solidFill>
                  <a:srgbClr val="0000FF"/>
                </a:solidFill>
              </a:rPr>
              <a:t>rite Behind</a:t>
            </a:r>
            <a:r>
              <a:rPr lang="en-US" sz="1800" dirty="0" smtClean="0"/>
              <a:t>)</a:t>
            </a:r>
            <a:br>
              <a:rPr lang="en-US" sz="1800" dirty="0" smtClean="0"/>
            </a:br>
            <a:endParaRPr lang="en-US" sz="1800" dirty="0" smtClean="0"/>
          </a:p>
          <a:p>
            <a:pPr lvl="1" fontAlgn="base"/>
            <a:r>
              <a:rPr lang="en-US" sz="1800" b="1" i="1" dirty="0" smtClean="0">
                <a:solidFill>
                  <a:srgbClr val="0000FF"/>
                </a:solidFill>
              </a:rPr>
              <a:t>Write Allocate</a:t>
            </a:r>
            <a:r>
              <a:rPr lang="en-US" sz="1800" dirty="0" smtClean="0"/>
              <a:t/>
            </a:r>
            <a:br>
              <a:rPr lang="en-US" sz="1800" dirty="0" smtClean="0"/>
            </a:br>
            <a:endParaRPr lang="en-US" sz="1800" dirty="0" smtClean="0"/>
          </a:p>
          <a:p>
            <a:pPr lvl="1" fontAlgn="base"/>
            <a:r>
              <a:rPr lang="en-US" sz="1800" b="1" i="1" dirty="0" smtClean="0">
                <a:solidFill>
                  <a:srgbClr val="0000FF"/>
                </a:solidFill>
              </a:rPr>
              <a:t>Write Around</a:t>
            </a:r>
            <a:endParaRPr lang="en-US" sz="1800" dirty="0">
              <a:solidFill>
                <a:srgbClr val="0000FF"/>
              </a:solidFill>
            </a:endParaRPr>
          </a:p>
        </p:txBody>
      </p:sp>
      <p:sp>
        <p:nvSpPr>
          <p:cNvPr id="5" name="Slide Number Placeholder 4"/>
          <p:cNvSpPr>
            <a:spLocks noGrp="1"/>
          </p:cNvSpPr>
          <p:nvPr>
            <p:ph type="sldNum" sz="quarter" idx="12"/>
          </p:nvPr>
        </p:nvSpPr>
        <p:spPr/>
        <p:txBody>
          <a:bodyPr/>
          <a:lstStyle/>
          <a:p>
            <a:fld id="{82679164-5335-4580-91AE-42FE7C1F87D3}"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78667"/>
            <a:ext cx="8229600" cy="3247496"/>
          </a:xfrm>
        </p:spPr>
        <p:txBody>
          <a:bodyPr/>
          <a:lstStyle/>
          <a:p>
            <a:pPr lvl="0" algn="ctr">
              <a:buNone/>
            </a:pPr>
            <a:r>
              <a:rPr lang="en-US" b="1" i="1" dirty="0" smtClean="0">
                <a:solidFill>
                  <a:srgbClr val="0000FF"/>
                </a:solidFill>
              </a:rPr>
              <a:t>Write Through</a:t>
            </a:r>
            <a:r>
              <a:rPr lang="en-US" dirty="0" smtClean="0"/>
              <a:t> </a:t>
            </a:r>
            <a:r>
              <a:rPr lang="en-US" b="1" i="1" dirty="0" smtClean="0"/>
              <a:t>Caches </a:t>
            </a:r>
          </a:p>
          <a:p>
            <a:pPr>
              <a:buNone/>
            </a:pPr>
            <a:endParaRPr lang="en-US" dirty="0"/>
          </a:p>
        </p:txBody>
      </p:sp>
      <p:sp>
        <p:nvSpPr>
          <p:cNvPr id="4" name="Slide Number Placeholder 3"/>
          <p:cNvSpPr>
            <a:spLocks noGrp="1"/>
          </p:cNvSpPr>
          <p:nvPr>
            <p:ph type="sldNum" sz="quarter" idx="12"/>
          </p:nvPr>
        </p:nvSpPr>
        <p:spPr/>
        <p:txBody>
          <a:bodyPr/>
          <a:lstStyle/>
          <a:p>
            <a:fld id="{82679164-5335-4580-91AE-42FE7C1F87D3}"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0525" y="444708"/>
            <a:ext cx="8458199" cy="5681455"/>
          </a:xfrm>
        </p:spPr>
        <p:txBody>
          <a:bodyPr>
            <a:normAutofit/>
          </a:bodyPr>
          <a:lstStyle/>
          <a:p>
            <a:r>
              <a:rPr lang="en-US" sz="2000" dirty="0" smtClean="0"/>
              <a:t>With a </a:t>
            </a:r>
            <a:r>
              <a:rPr lang="en-US" sz="2000" dirty="0" smtClean="0">
                <a:solidFill>
                  <a:srgbClr val="0000FF"/>
                </a:solidFill>
              </a:rPr>
              <a:t>write through</a:t>
            </a:r>
            <a:r>
              <a:rPr lang="en-US" sz="2000" dirty="0" smtClean="0"/>
              <a:t> cache, CPU Data (</a:t>
            </a:r>
            <a:r>
              <a:rPr lang="en-US" sz="2000" i="1" dirty="0" smtClean="0"/>
              <a:t>let’s assume a simple integer variable ‘</a:t>
            </a:r>
            <a:r>
              <a:rPr lang="en-US" sz="2000" b="1" i="1" dirty="0" err="1">
                <a:solidFill>
                  <a:srgbClr val="0000FF"/>
                </a:solidFill>
              </a:rPr>
              <a:t>i</a:t>
            </a:r>
            <a:r>
              <a:rPr lang="en-US" sz="2000" i="1" dirty="0" smtClean="0"/>
              <a:t>’</a:t>
            </a:r>
            <a:r>
              <a:rPr lang="en-US" sz="2000" dirty="0" smtClean="0"/>
              <a:t>) is written to the </a:t>
            </a:r>
            <a:r>
              <a:rPr lang="en-US" sz="2000" dirty="0" smtClean="0">
                <a:solidFill>
                  <a:srgbClr val="0000FF"/>
                </a:solidFill>
              </a:rPr>
              <a:t>Cache</a:t>
            </a:r>
            <a:r>
              <a:rPr lang="en-US" sz="2000" dirty="0" smtClean="0"/>
              <a:t> </a:t>
            </a:r>
            <a:r>
              <a:rPr lang="en-US" sz="2000" u="sng" dirty="0" smtClean="0"/>
              <a:t>and</a:t>
            </a:r>
            <a:r>
              <a:rPr lang="en-US" sz="2000" dirty="0" smtClean="0"/>
              <a:t> </a:t>
            </a:r>
            <a:r>
              <a:rPr lang="en-US" sz="2000" dirty="0" smtClean="0">
                <a:solidFill>
                  <a:srgbClr val="0000FF"/>
                </a:solidFill>
              </a:rPr>
              <a:t>Dram</a:t>
            </a:r>
            <a:r>
              <a:rPr lang="en-US" sz="2000" dirty="0" smtClean="0"/>
              <a:t> at the </a:t>
            </a:r>
            <a:r>
              <a:rPr lang="en-US" sz="2000" u="sng" dirty="0" smtClean="0">
                <a:solidFill>
                  <a:srgbClr val="C00000"/>
                </a:solidFill>
              </a:rPr>
              <a:t>same</a:t>
            </a:r>
            <a:r>
              <a:rPr lang="en-US" sz="2000" dirty="0" smtClean="0">
                <a:solidFill>
                  <a:srgbClr val="C00000"/>
                </a:solidFill>
              </a:rPr>
              <a:t> time</a:t>
            </a:r>
            <a:r>
              <a:rPr lang="en-US" sz="2000" dirty="0" smtClean="0"/>
              <a:t>. </a:t>
            </a:r>
          </a:p>
          <a:p>
            <a:r>
              <a:rPr lang="en-US" sz="2000" dirty="0" smtClean="0"/>
              <a:t>‘</a:t>
            </a:r>
            <a:r>
              <a:rPr lang="en-US" sz="2000" b="1" dirty="0" err="1" smtClean="0">
                <a:solidFill>
                  <a:srgbClr val="0000FF"/>
                </a:solidFill>
              </a:rPr>
              <a:t>i</a:t>
            </a:r>
            <a:r>
              <a:rPr lang="en-US" sz="2000" b="1" dirty="0" smtClean="0">
                <a:solidFill>
                  <a:srgbClr val="0000FF"/>
                </a:solidFill>
              </a:rPr>
              <a:t>’</a:t>
            </a:r>
            <a:r>
              <a:rPr lang="en-US" sz="2000" dirty="0" smtClean="0"/>
              <a:t> in dram is thus always </a:t>
            </a:r>
            <a:r>
              <a:rPr lang="en-US" sz="2000" dirty="0" smtClean="0">
                <a:solidFill>
                  <a:srgbClr val="C00000"/>
                </a:solidFill>
              </a:rPr>
              <a:t>up-to-date </a:t>
            </a:r>
            <a:r>
              <a:rPr lang="en-US" sz="2000" dirty="0" smtClean="0"/>
              <a:t>and coherent with </a:t>
            </a:r>
            <a:r>
              <a:rPr lang="en-US" sz="2000" dirty="0" smtClean="0">
                <a:solidFill>
                  <a:srgbClr val="C00000"/>
                </a:solidFill>
              </a:rPr>
              <a:t>cache.</a:t>
            </a:r>
          </a:p>
          <a:p>
            <a:r>
              <a:rPr lang="en-US" sz="2000" dirty="0" smtClean="0"/>
              <a:t>Downside is </a:t>
            </a:r>
            <a:r>
              <a:rPr lang="en-US" sz="2000" dirty="0" smtClean="0">
                <a:solidFill>
                  <a:srgbClr val="C00000"/>
                </a:solidFill>
              </a:rPr>
              <a:t>High Dram Traffic</a:t>
            </a:r>
            <a:r>
              <a:rPr lang="en-US" sz="2000" dirty="0" smtClean="0"/>
              <a:t>, i.e. a write to Dram every time ‘</a:t>
            </a:r>
            <a:r>
              <a:rPr lang="en-US" sz="2000" b="1" dirty="0" err="1" smtClean="0">
                <a:solidFill>
                  <a:srgbClr val="0000FF"/>
                </a:solidFill>
              </a:rPr>
              <a:t>i</a:t>
            </a:r>
            <a:r>
              <a:rPr lang="en-US" sz="2000" dirty="0" smtClean="0"/>
              <a:t>’ changes.</a:t>
            </a:r>
          </a:p>
          <a:p>
            <a:r>
              <a:rPr lang="en-US" sz="2000" dirty="0" smtClean="0"/>
              <a:t>CPU read of '</a:t>
            </a:r>
            <a:r>
              <a:rPr lang="en-US" sz="2000" dirty="0" err="1" smtClean="0">
                <a:solidFill>
                  <a:srgbClr val="0000FF"/>
                </a:solidFill>
              </a:rPr>
              <a:t>i</a:t>
            </a:r>
            <a:r>
              <a:rPr lang="en-US" sz="2000" dirty="0" smtClean="0"/>
              <a:t>' only results in a read from dram if cache does have a copy.</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p:txBody>
      </p:sp>
      <p:sp>
        <p:nvSpPr>
          <p:cNvPr id="4" name="Slide Number Placeholder 3"/>
          <p:cNvSpPr>
            <a:spLocks noGrp="1"/>
          </p:cNvSpPr>
          <p:nvPr>
            <p:ph type="sldNum" sz="quarter" idx="12"/>
          </p:nvPr>
        </p:nvSpPr>
        <p:spPr/>
        <p:txBody>
          <a:bodyPr/>
          <a:lstStyle/>
          <a:p>
            <a:fld id="{82679164-5335-4580-91AE-42FE7C1F87D3}" type="slidenum">
              <a:rPr lang="en-US" smtClean="0"/>
              <a:pPr/>
              <a:t>18</a:t>
            </a:fld>
            <a:endParaRPr lang="en-US"/>
          </a:p>
        </p:txBody>
      </p:sp>
      <p:sp>
        <p:nvSpPr>
          <p:cNvPr id="6" name="Rectangle 5"/>
          <p:cNvSpPr/>
          <p:nvPr/>
        </p:nvSpPr>
        <p:spPr>
          <a:xfrm>
            <a:off x="564093" y="2967553"/>
            <a:ext cx="1421544" cy="983942"/>
          </a:xfrm>
          <a:prstGeom prst="rect">
            <a:avLst/>
          </a:prstGeom>
          <a:solidFill>
            <a:srgbClr val="FFCCC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CPU 1</a:t>
            </a:r>
          </a:p>
          <a:p>
            <a:pPr algn="ctr"/>
            <a:r>
              <a:rPr lang="en-US" sz="2000" b="1" dirty="0" err="1" smtClean="0">
                <a:solidFill>
                  <a:srgbClr val="0000FF"/>
                </a:solidFill>
              </a:rPr>
              <a:t>i</a:t>
            </a:r>
            <a:r>
              <a:rPr lang="en-US" sz="2000" b="1" dirty="0" smtClean="0">
                <a:solidFill>
                  <a:srgbClr val="0000FF"/>
                </a:solidFill>
              </a:rPr>
              <a:t> ++ ;</a:t>
            </a:r>
          </a:p>
        </p:txBody>
      </p:sp>
      <p:sp>
        <p:nvSpPr>
          <p:cNvPr id="7" name="Rectangle 6"/>
          <p:cNvSpPr/>
          <p:nvPr/>
        </p:nvSpPr>
        <p:spPr>
          <a:xfrm>
            <a:off x="3802593" y="2941845"/>
            <a:ext cx="1421544" cy="762000"/>
          </a:xfrm>
          <a:prstGeom prst="rect">
            <a:avLst/>
          </a:prstGeom>
          <a:solidFill>
            <a:srgbClr val="CCCC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Cache 1</a:t>
            </a:r>
            <a:br>
              <a:rPr lang="en-US" sz="2000" b="1" dirty="0" smtClean="0">
                <a:solidFill>
                  <a:schemeClr val="tx1"/>
                </a:solidFill>
              </a:rPr>
            </a:br>
            <a:r>
              <a:rPr lang="en-US" sz="2000" b="1" dirty="0" err="1" smtClean="0">
                <a:solidFill>
                  <a:srgbClr val="0000FF"/>
                </a:solidFill>
              </a:rPr>
              <a:t>i</a:t>
            </a:r>
            <a:r>
              <a:rPr lang="en-US" sz="2000" b="1" dirty="0" smtClean="0">
                <a:solidFill>
                  <a:srgbClr val="0000FF"/>
                </a:solidFill>
              </a:rPr>
              <a:t> = 100</a:t>
            </a:r>
            <a:endParaRPr lang="en-US" sz="2000" b="1" dirty="0">
              <a:solidFill>
                <a:srgbClr val="0000FF"/>
              </a:solidFill>
            </a:endParaRPr>
          </a:p>
        </p:txBody>
      </p:sp>
      <p:sp>
        <p:nvSpPr>
          <p:cNvPr id="8" name="Rectangle 7"/>
          <p:cNvSpPr/>
          <p:nvPr/>
        </p:nvSpPr>
        <p:spPr>
          <a:xfrm>
            <a:off x="7088718" y="2970420"/>
            <a:ext cx="1267205" cy="762000"/>
          </a:xfrm>
          <a:prstGeom prst="rect">
            <a:avLst/>
          </a:prstGeom>
          <a:solidFill>
            <a:schemeClr val="accent6">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Dram</a:t>
            </a:r>
          </a:p>
          <a:p>
            <a:pPr algn="ctr"/>
            <a:r>
              <a:rPr lang="en-US" sz="2000" b="1" dirty="0" err="1" smtClean="0">
                <a:solidFill>
                  <a:srgbClr val="0000FF"/>
                </a:solidFill>
              </a:rPr>
              <a:t>i</a:t>
            </a:r>
            <a:r>
              <a:rPr lang="en-US" sz="2000" b="1" dirty="0" smtClean="0">
                <a:solidFill>
                  <a:srgbClr val="0000FF"/>
                </a:solidFill>
              </a:rPr>
              <a:t> = 100</a:t>
            </a:r>
            <a:endParaRPr lang="en-US" sz="2000" b="1" dirty="0">
              <a:solidFill>
                <a:schemeClr val="tx1"/>
              </a:solidFill>
            </a:endParaRPr>
          </a:p>
        </p:txBody>
      </p:sp>
      <p:sp>
        <p:nvSpPr>
          <p:cNvPr id="11" name="Rectangle 10"/>
          <p:cNvSpPr/>
          <p:nvPr/>
        </p:nvSpPr>
        <p:spPr>
          <a:xfrm>
            <a:off x="2162388" y="3445661"/>
            <a:ext cx="1337474" cy="584775"/>
          </a:xfrm>
          <a:prstGeom prst="rect">
            <a:avLst/>
          </a:prstGeom>
        </p:spPr>
        <p:txBody>
          <a:bodyPr wrap="square">
            <a:spAutoFit/>
          </a:bodyPr>
          <a:lstStyle/>
          <a:p>
            <a:pPr algn="ctr"/>
            <a:r>
              <a:rPr lang="en-US" sz="1600" b="1" i="1" dirty="0" smtClean="0">
                <a:solidFill>
                  <a:srgbClr val="0000FF"/>
                </a:solidFill>
              </a:rPr>
              <a:t>‘</a:t>
            </a:r>
            <a:r>
              <a:rPr lang="en-US" sz="1600" b="1" i="1" dirty="0" err="1" smtClean="0">
                <a:solidFill>
                  <a:srgbClr val="0000FF"/>
                </a:solidFill>
              </a:rPr>
              <a:t>i</a:t>
            </a:r>
            <a:r>
              <a:rPr lang="en-US" sz="1600" b="1" i="1" dirty="0" smtClean="0">
                <a:solidFill>
                  <a:srgbClr val="0000FF"/>
                </a:solidFill>
              </a:rPr>
              <a:t>’  </a:t>
            </a:r>
            <a:r>
              <a:rPr lang="en-US" sz="1600" b="1" i="1" u="sng" dirty="0" smtClean="0">
                <a:solidFill>
                  <a:srgbClr val="0000FF"/>
                </a:solidFill>
              </a:rPr>
              <a:t>written</a:t>
            </a:r>
            <a:r>
              <a:rPr lang="en-US" sz="1600" b="1" i="1" dirty="0" smtClean="0">
                <a:solidFill>
                  <a:srgbClr val="0000FF"/>
                </a:solidFill>
              </a:rPr>
              <a:t> to Cache by CPU</a:t>
            </a:r>
          </a:p>
        </p:txBody>
      </p:sp>
      <p:sp>
        <p:nvSpPr>
          <p:cNvPr id="12" name="Rectangle 11"/>
          <p:cNvSpPr/>
          <p:nvPr/>
        </p:nvSpPr>
        <p:spPr>
          <a:xfrm>
            <a:off x="5400824" y="3400078"/>
            <a:ext cx="1350278" cy="1077218"/>
          </a:xfrm>
          <a:prstGeom prst="rect">
            <a:avLst/>
          </a:prstGeom>
        </p:spPr>
        <p:txBody>
          <a:bodyPr wrap="square">
            <a:spAutoFit/>
          </a:bodyPr>
          <a:lstStyle/>
          <a:p>
            <a:pPr algn="ctr"/>
            <a:r>
              <a:rPr lang="en-US" sz="1600" b="1" i="1" dirty="0" smtClean="0">
                <a:solidFill>
                  <a:srgbClr val="0000FF"/>
                </a:solidFill>
              </a:rPr>
              <a:t>Cache writes ‘</a:t>
            </a:r>
            <a:r>
              <a:rPr lang="en-US" sz="1600" b="1" i="1" dirty="0" err="1" smtClean="0">
                <a:solidFill>
                  <a:srgbClr val="0000FF"/>
                </a:solidFill>
              </a:rPr>
              <a:t>i</a:t>
            </a:r>
            <a:r>
              <a:rPr lang="en-US" sz="1600" b="1" i="1" dirty="0" smtClean="0">
                <a:solidFill>
                  <a:srgbClr val="0000FF"/>
                </a:solidFill>
              </a:rPr>
              <a:t>’ to dram whenever ‘</a:t>
            </a:r>
            <a:r>
              <a:rPr lang="en-US" sz="1600" b="1" i="1" dirty="0" err="1" smtClean="0">
                <a:solidFill>
                  <a:srgbClr val="0000FF"/>
                </a:solidFill>
              </a:rPr>
              <a:t>i</a:t>
            </a:r>
            <a:r>
              <a:rPr lang="en-US" sz="1600" b="1" i="1" dirty="0" smtClean="0">
                <a:solidFill>
                  <a:srgbClr val="0000FF"/>
                </a:solidFill>
              </a:rPr>
              <a:t>’ changes</a:t>
            </a:r>
          </a:p>
        </p:txBody>
      </p:sp>
      <p:sp>
        <p:nvSpPr>
          <p:cNvPr id="13" name="Right Arrow 12"/>
          <p:cNvSpPr/>
          <p:nvPr/>
        </p:nvSpPr>
        <p:spPr>
          <a:xfrm>
            <a:off x="5400824" y="3055498"/>
            <a:ext cx="1296097" cy="295922"/>
          </a:xfrm>
          <a:prstGeom prst="rightArrow">
            <a:avLst/>
          </a:prstGeom>
          <a:solidFill>
            <a:srgbClr val="00B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Left-Right Arrow 23"/>
          <p:cNvSpPr/>
          <p:nvPr/>
        </p:nvSpPr>
        <p:spPr>
          <a:xfrm>
            <a:off x="2402417" y="3115792"/>
            <a:ext cx="1015389" cy="273728"/>
          </a:xfrm>
          <a:prstGeom prst="leftRightArrow">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2878667"/>
            <a:ext cx="8229600" cy="3247496"/>
          </a:xfrm>
        </p:spPr>
        <p:txBody>
          <a:bodyPr/>
          <a:lstStyle/>
          <a:p>
            <a:pPr lvl="0" algn="ctr">
              <a:buNone/>
            </a:pPr>
            <a:r>
              <a:rPr lang="en-US" b="1" i="1" dirty="0" smtClean="0">
                <a:solidFill>
                  <a:srgbClr val="0000FF"/>
                </a:solidFill>
              </a:rPr>
              <a:t>Write Back</a:t>
            </a:r>
            <a:r>
              <a:rPr lang="en-US" b="1" i="1" dirty="0" smtClean="0"/>
              <a:t> Caches </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02733" y="2142066"/>
            <a:ext cx="8221134" cy="2658533"/>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999067"/>
            <a:ext cx="8229600" cy="5511799"/>
          </a:xfrm>
        </p:spPr>
        <p:txBody>
          <a:bodyPr>
            <a:normAutofit/>
          </a:bodyPr>
          <a:lstStyle/>
          <a:p>
            <a:r>
              <a:rPr lang="en-US" sz="2400" dirty="0" smtClean="0"/>
              <a:t>Last lecture we looked at cache operation from a CPU </a:t>
            </a:r>
            <a:r>
              <a:rPr lang="en-US" sz="2400" b="1" dirty="0" smtClean="0">
                <a:solidFill>
                  <a:srgbClr val="C00000"/>
                </a:solidFill>
              </a:rPr>
              <a:t>read</a:t>
            </a:r>
            <a:r>
              <a:rPr lang="en-US" sz="2400" dirty="0" smtClean="0">
                <a:solidFill>
                  <a:srgbClr val="C00000"/>
                </a:solidFill>
              </a:rPr>
              <a:t> </a:t>
            </a:r>
            <a:r>
              <a:rPr lang="en-US" sz="2400" dirty="0" smtClean="0"/>
              <a:t>perspective and several different kinds of cache architecture.</a:t>
            </a:r>
          </a:p>
          <a:p>
            <a:endParaRPr lang="en-US" sz="2400" dirty="0" smtClean="0"/>
          </a:p>
          <a:p>
            <a:pPr lvl="1"/>
            <a:r>
              <a:rPr lang="en-US" sz="2400" dirty="0" smtClean="0">
                <a:solidFill>
                  <a:srgbClr val="0000FF"/>
                </a:solidFill>
              </a:rPr>
              <a:t>Direct Mapped </a:t>
            </a:r>
            <a:r>
              <a:rPr lang="en-US" sz="2400" dirty="0" smtClean="0"/>
              <a:t>(easy, but large cache memory size required for good results)</a:t>
            </a:r>
          </a:p>
          <a:p>
            <a:pPr lvl="1"/>
            <a:r>
              <a:rPr lang="en-US" sz="2400" dirty="0" smtClean="0">
                <a:solidFill>
                  <a:srgbClr val="0000FF"/>
                </a:solidFill>
              </a:rPr>
              <a:t>Fully Associative </a:t>
            </a:r>
            <a:r>
              <a:rPr lang="en-US" sz="2400" dirty="0" smtClean="0"/>
              <a:t>(excellent results with small cache memory, but complex)</a:t>
            </a:r>
          </a:p>
          <a:p>
            <a:pPr lvl="1"/>
            <a:r>
              <a:rPr lang="en-US" sz="2400" dirty="0" smtClean="0">
                <a:solidFill>
                  <a:srgbClr val="0000FF"/>
                </a:solidFill>
              </a:rPr>
              <a:t>Set Associative </a:t>
            </a:r>
            <a:r>
              <a:rPr lang="en-US" sz="2400" dirty="0" smtClean="0"/>
              <a:t>(good compromise used by most processors)</a:t>
            </a:r>
          </a:p>
          <a:p>
            <a:endParaRPr lang="en-US" sz="2400" dirty="0" smtClean="0"/>
          </a:p>
          <a:p>
            <a:r>
              <a:rPr lang="en-US" sz="2400" dirty="0" smtClean="0"/>
              <a:t>In today's lecture we will look at cache </a:t>
            </a:r>
            <a:r>
              <a:rPr lang="en-US" sz="2400" dirty="0" smtClean="0">
                <a:solidFill>
                  <a:srgbClr val="0000FF"/>
                </a:solidFill>
              </a:rPr>
              <a:t>replacement</a:t>
            </a:r>
            <a:r>
              <a:rPr lang="en-US" sz="2400" dirty="0" smtClean="0"/>
              <a:t> algorithms and cache </a:t>
            </a:r>
            <a:r>
              <a:rPr lang="en-US" sz="2400" dirty="0" smtClean="0">
                <a:solidFill>
                  <a:srgbClr val="0000FF"/>
                </a:solidFill>
              </a:rPr>
              <a:t>write</a:t>
            </a:r>
            <a:r>
              <a:rPr lang="en-US" sz="2400" dirty="0" smtClean="0"/>
              <a:t> policies.</a:t>
            </a:r>
            <a:endParaRPr lang="en-US" sz="2400" dirty="0"/>
          </a:p>
        </p:txBody>
      </p:sp>
      <p:sp>
        <p:nvSpPr>
          <p:cNvPr id="4" name="Slide Number Placeholder 3"/>
          <p:cNvSpPr>
            <a:spLocks noGrp="1"/>
          </p:cNvSpPr>
          <p:nvPr>
            <p:ph type="sldNum" sz="quarter" idx="12"/>
          </p:nvPr>
        </p:nvSpPr>
        <p:spPr/>
        <p:txBody>
          <a:bodyPr/>
          <a:lstStyle/>
          <a:p>
            <a:fld id="{82679164-5335-4580-91AE-42FE7C1F87D3}" type="slidenum">
              <a:rPr lang="en-US" smtClean="0"/>
              <a:pPr/>
              <a:t>2</a:t>
            </a:fld>
            <a:endParaRPr lang="en-US"/>
          </a:p>
        </p:txBody>
      </p:sp>
      <p:sp>
        <p:nvSpPr>
          <p:cNvPr id="5" name="Title 1"/>
          <p:cNvSpPr>
            <a:spLocks noGrp="1"/>
          </p:cNvSpPr>
          <p:nvPr>
            <p:ph type="title"/>
          </p:nvPr>
        </p:nvSpPr>
        <p:spPr>
          <a:xfrm>
            <a:off x="457200" y="274638"/>
            <a:ext cx="8229600" cy="631136"/>
          </a:xfrm>
        </p:spPr>
        <p:txBody>
          <a:bodyPr>
            <a:noAutofit/>
          </a:bodyPr>
          <a:lstStyle/>
          <a:p>
            <a:r>
              <a:rPr lang="en-US" sz="2400" dirty="0" smtClean="0">
                <a:solidFill>
                  <a:srgbClr val="C00000"/>
                </a:solidFill>
              </a:rPr>
              <a:t>Review: The Need for CPU Caches</a:t>
            </a:r>
            <a:endParaRPr lang="en-US" sz="2400" dirty="0">
              <a:solidFill>
                <a:srgbClr val="C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86513" y="304800"/>
            <a:ext cx="8562212" cy="5821363"/>
          </a:xfrm>
        </p:spPr>
        <p:txBody>
          <a:bodyPr>
            <a:normAutofit/>
          </a:bodyPr>
          <a:lstStyle/>
          <a:p>
            <a:r>
              <a:rPr lang="en-US" sz="1800" dirty="0" smtClean="0"/>
              <a:t>If the data is already </a:t>
            </a:r>
            <a:r>
              <a:rPr lang="en-US" sz="1800" b="1" dirty="0" smtClean="0">
                <a:solidFill>
                  <a:srgbClr val="C00000"/>
                </a:solidFill>
              </a:rPr>
              <a:t>in</a:t>
            </a:r>
            <a:r>
              <a:rPr lang="en-US" sz="1800" dirty="0" smtClean="0">
                <a:solidFill>
                  <a:srgbClr val="C00000"/>
                </a:solidFill>
              </a:rPr>
              <a:t> </a:t>
            </a:r>
            <a:r>
              <a:rPr lang="en-US" sz="1800" dirty="0" smtClean="0"/>
              <a:t>the cache, the new data (‘</a:t>
            </a:r>
            <a:r>
              <a:rPr lang="en-US" sz="1800" dirty="0" err="1">
                <a:solidFill>
                  <a:srgbClr val="0000FF"/>
                </a:solidFill>
              </a:rPr>
              <a:t>i</a:t>
            </a:r>
            <a:r>
              <a:rPr lang="en-US" sz="1800" dirty="0" smtClean="0"/>
              <a:t>’) is</a:t>
            </a:r>
            <a:r>
              <a:rPr lang="en-US" sz="1800" i="1" dirty="0" smtClean="0"/>
              <a:t> </a:t>
            </a:r>
            <a:r>
              <a:rPr lang="en-US" sz="1800" dirty="0" smtClean="0"/>
              <a:t>written </a:t>
            </a:r>
            <a:r>
              <a:rPr lang="en-US" sz="1800" b="1" u="sng" dirty="0" smtClean="0"/>
              <a:t>only</a:t>
            </a:r>
            <a:r>
              <a:rPr lang="en-US" sz="1800" dirty="0" smtClean="0"/>
              <a:t> to the </a:t>
            </a:r>
            <a:r>
              <a:rPr lang="en-US" sz="1800" b="1" dirty="0" smtClean="0">
                <a:solidFill>
                  <a:srgbClr val="0000FF"/>
                </a:solidFill>
              </a:rPr>
              <a:t>cache</a:t>
            </a:r>
            <a:r>
              <a:rPr lang="en-US" sz="1800" dirty="0" smtClean="0"/>
              <a:t> (</a:t>
            </a:r>
            <a:r>
              <a:rPr lang="en-US" sz="1800" i="1" dirty="0" smtClean="0">
                <a:solidFill>
                  <a:srgbClr val="C00000"/>
                </a:solidFill>
              </a:rPr>
              <a:t>fast</a:t>
            </a:r>
            <a:r>
              <a:rPr lang="en-US" sz="1800" dirty="0" smtClean="0"/>
              <a:t>). </a:t>
            </a:r>
          </a:p>
          <a:p>
            <a:r>
              <a:rPr lang="en-US" sz="1800" dirty="0" smtClean="0"/>
              <a:t>‘</a:t>
            </a:r>
            <a:r>
              <a:rPr lang="en-US" sz="1800" dirty="0" err="1" smtClean="0">
                <a:solidFill>
                  <a:srgbClr val="0000FF"/>
                </a:solidFill>
              </a:rPr>
              <a:t>i</a:t>
            </a:r>
            <a:r>
              <a:rPr lang="en-US" sz="1800" dirty="0" smtClean="0"/>
              <a:t>’ is </a:t>
            </a:r>
            <a:r>
              <a:rPr lang="en-US" sz="1800" dirty="0"/>
              <a:t>only </a:t>
            </a:r>
            <a:r>
              <a:rPr lang="en-US" sz="1800" b="1" dirty="0" smtClean="0">
                <a:solidFill>
                  <a:srgbClr val="0000FF"/>
                </a:solidFill>
              </a:rPr>
              <a:t>updated</a:t>
            </a:r>
            <a:r>
              <a:rPr lang="en-US" sz="1800" dirty="0" smtClean="0"/>
              <a:t> </a:t>
            </a:r>
            <a:r>
              <a:rPr lang="en-US" sz="1800" dirty="0"/>
              <a:t>in main memory when </a:t>
            </a:r>
            <a:r>
              <a:rPr lang="en-US" sz="1800" dirty="0" smtClean="0"/>
              <a:t>the cache line is </a:t>
            </a:r>
            <a:r>
              <a:rPr lang="en-US" sz="1800" b="1" dirty="0" smtClean="0">
                <a:solidFill>
                  <a:srgbClr val="0000FF"/>
                </a:solidFill>
              </a:rPr>
              <a:t>evicted/flushed</a:t>
            </a:r>
            <a:r>
              <a:rPr lang="en-US" sz="1800" dirty="0" smtClean="0"/>
              <a:t>.  </a:t>
            </a:r>
          </a:p>
          <a:p>
            <a:r>
              <a:rPr lang="en-US" sz="1800" dirty="0" smtClean="0"/>
              <a:t>Results in </a:t>
            </a:r>
            <a:r>
              <a:rPr lang="en-US" sz="1800" b="1" dirty="0" smtClean="0">
                <a:solidFill>
                  <a:srgbClr val="0000FF"/>
                </a:solidFill>
              </a:rPr>
              <a:t>lower Dram Traffic</a:t>
            </a:r>
            <a:r>
              <a:rPr lang="en-US" sz="1800" dirty="0" smtClean="0"/>
              <a:t>.</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050" dirty="0" smtClean="0"/>
          </a:p>
          <a:p>
            <a:r>
              <a:rPr lang="en-US" sz="1800" dirty="0" smtClean="0"/>
              <a:t>If ‘</a:t>
            </a:r>
            <a:r>
              <a:rPr lang="en-US" sz="1800" b="1" dirty="0" err="1" smtClean="0">
                <a:solidFill>
                  <a:srgbClr val="0000FF"/>
                </a:solidFill>
              </a:rPr>
              <a:t>i</a:t>
            </a:r>
            <a:r>
              <a:rPr lang="en-US" sz="1800" dirty="0" smtClean="0"/>
              <a:t>’ is </a:t>
            </a:r>
            <a:r>
              <a:rPr lang="en-US" sz="1800" b="1" u="sng" dirty="0" smtClean="0">
                <a:solidFill>
                  <a:srgbClr val="C00000"/>
                </a:solidFill>
              </a:rPr>
              <a:t>not</a:t>
            </a:r>
            <a:r>
              <a:rPr lang="en-US" sz="1800" dirty="0" smtClean="0"/>
              <a:t> in the cache, </a:t>
            </a:r>
            <a:r>
              <a:rPr lang="en-US" sz="1800" b="1" dirty="0" smtClean="0"/>
              <a:t>bypass</a:t>
            </a:r>
            <a:r>
              <a:rPr lang="en-US" sz="1800" dirty="0" smtClean="0"/>
              <a:t> the cache and write data directly to memory. </a:t>
            </a:r>
          </a:p>
          <a:p>
            <a:r>
              <a:rPr lang="en-US" sz="1800" dirty="0" smtClean="0"/>
              <a:t>This could happen for example at the </a:t>
            </a:r>
            <a:r>
              <a:rPr lang="en-US" sz="1800" b="1" dirty="0" smtClean="0"/>
              <a:t>start of a program</a:t>
            </a:r>
            <a:r>
              <a:rPr lang="en-US" sz="1800" dirty="0" smtClean="0"/>
              <a:t> when initialising</a:t>
            </a:r>
            <a:r>
              <a:rPr lang="en-US" sz="1800" dirty="0" smtClean="0">
                <a:solidFill>
                  <a:srgbClr val="0000FF"/>
                </a:solidFill>
              </a:rPr>
              <a:t> </a:t>
            </a:r>
            <a:r>
              <a:rPr lang="en-US" sz="1800" dirty="0"/>
              <a:t>‘</a:t>
            </a:r>
            <a:r>
              <a:rPr lang="en-US" sz="1800" dirty="0" err="1">
                <a:solidFill>
                  <a:srgbClr val="0000FF"/>
                </a:solidFill>
              </a:rPr>
              <a:t>i</a:t>
            </a:r>
            <a:r>
              <a:rPr lang="en-US" sz="1800" dirty="0"/>
              <a:t>’ </a:t>
            </a:r>
            <a:r>
              <a:rPr lang="en-US" sz="1800" dirty="0" smtClean="0"/>
              <a:t>to say 5, or if ‘</a:t>
            </a:r>
            <a:r>
              <a:rPr lang="en-US" sz="1800" b="1" dirty="0" err="1" smtClean="0">
                <a:solidFill>
                  <a:srgbClr val="0000FF"/>
                </a:solidFill>
              </a:rPr>
              <a:t>i</a:t>
            </a:r>
            <a:r>
              <a:rPr lang="en-US" sz="1800" dirty="0" smtClean="0"/>
              <a:t>’ has been </a:t>
            </a:r>
            <a:r>
              <a:rPr lang="en-US" sz="1800" b="1" dirty="0" smtClean="0"/>
              <a:t>evicted</a:t>
            </a:r>
            <a:r>
              <a:rPr lang="en-US" sz="1800" dirty="0" smtClean="0"/>
              <a:t> and replaced by another variable in the cache.</a:t>
            </a:r>
          </a:p>
          <a:p>
            <a:r>
              <a:rPr lang="en-US" sz="1800" dirty="0" smtClean="0"/>
              <a:t>Any future read of ‘</a:t>
            </a:r>
            <a:r>
              <a:rPr lang="en-US" sz="1800" b="1" dirty="0" err="1" smtClean="0">
                <a:solidFill>
                  <a:srgbClr val="0000FF"/>
                </a:solidFill>
              </a:rPr>
              <a:t>i</a:t>
            </a:r>
            <a:r>
              <a:rPr lang="en-US" sz="1800" dirty="0" smtClean="0"/>
              <a:t>’ would bring that data into cache at that time (filling a line).</a:t>
            </a:r>
          </a:p>
          <a:p>
            <a:endParaRPr lang="en-US" sz="2000" dirty="0" smtClean="0"/>
          </a:p>
          <a:p>
            <a:endParaRPr lang="en-US" sz="2000" dirty="0" smtClean="0"/>
          </a:p>
          <a:p>
            <a:endParaRPr lang="en-US" sz="2000" dirty="0" smtClean="0"/>
          </a:p>
          <a:p>
            <a:endParaRPr lang="en-US" sz="2000" dirty="0" smtClean="0"/>
          </a:p>
          <a:p>
            <a:endParaRPr lang="en-US" sz="2000" dirty="0" smtClean="0"/>
          </a:p>
        </p:txBody>
      </p:sp>
      <p:sp>
        <p:nvSpPr>
          <p:cNvPr id="6" name="Slide Number Placeholder 3"/>
          <p:cNvSpPr>
            <a:spLocks noGrp="1"/>
          </p:cNvSpPr>
          <p:nvPr>
            <p:ph type="sldNum" sz="quarter" idx="12"/>
          </p:nvPr>
        </p:nvSpPr>
        <p:spPr>
          <a:xfrm>
            <a:off x="6553200" y="6356350"/>
            <a:ext cx="2133600" cy="365125"/>
          </a:xfrm>
        </p:spPr>
        <p:txBody>
          <a:bodyPr/>
          <a:lstStyle/>
          <a:p>
            <a:fld id="{82679164-5335-4580-91AE-42FE7C1F87D3}" type="slidenum">
              <a:rPr lang="en-US" smtClean="0"/>
              <a:pPr/>
              <a:t>20</a:t>
            </a:fld>
            <a:endParaRPr lang="en-US"/>
          </a:p>
        </p:txBody>
      </p:sp>
      <p:sp>
        <p:nvSpPr>
          <p:cNvPr id="7" name="Rectangle 6"/>
          <p:cNvSpPr/>
          <p:nvPr/>
        </p:nvSpPr>
        <p:spPr>
          <a:xfrm>
            <a:off x="665692" y="1744450"/>
            <a:ext cx="1469413" cy="897847"/>
          </a:xfrm>
          <a:prstGeom prst="rect">
            <a:avLst/>
          </a:prstGeom>
          <a:solidFill>
            <a:srgbClr val="FFCCC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CPU 1</a:t>
            </a:r>
          </a:p>
          <a:p>
            <a:pPr algn="ctr"/>
            <a:r>
              <a:rPr lang="en-US" sz="2000" b="1" dirty="0" err="1" smtClean="0">
                <a:solidFill>
                  <a:srgbClr val="0000FF"/>
                </a:solidFill>
              </a:rPr>
              <a:t>i</a:t>
            </a:r>
            <a:r>
              <a:rPr lang="en-US" sz="2000" b="1" dirty="0" smtClean="0">
                <a:solidFill>
                  <a:srgbClr val="0000FF"/>
                </a:solidFill>
              </a:rPr>
              <a:t> ++ ;</a:t>
            </a:r>
          </a:p>
        </p:txBody>
      </p:sp>
      <p:sp>
        <p:nvSpPr>
          <p:cNvPr id="8" name="Rectangle 7"/>
          <p:cNvSpPr/>
          <p:nvPr/>
        </p:nvSpPr>
        <p:spPr>
          <a:xfrm>
            <a:off x="3904192" y="1699322"/>
            <a:ext cx="1469413" cy="695325"/>
          </a:xfrm>
          <a:prstGeom prst="rect">
            <a:avLst/>
          </a:prstGeom>
          <a:solidFill>
            <a:srgbClr val="CCCC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Cache</a:t>
            </a:r>
            <a:br>
              <a:rPr lang="en-US" sz="2000" b="1" dirty="0" smtClean="0">
                <a:solidFill>
                  <a:schemeClr val="tx1"/>
                </a:solidFill>
              </a:rPr>
            </a:br>
            <a:r>
              <a:rPr lang="en-US" sz="2000" b="1" dirty="0" err="1" smtClean="0">
                <a:solidFill>
                  <a:srgbClr val="0000FF"/>
                </a:solidFill>
              </a:rPr>
              <a:t>i</a:t>
            </a:r>
            <a:r>
              <a:rPr lang="en-US" sz="2000" b="1" dirty="0" smtClean="0">
                <a:solidFill>
                  <a:srgbClr val="0000FF"/>
                </a:solidFill>
              </a:rPr>
              <a:t> = 100</a:t>
            </a:r>
            <a:endParaRPr lang="en-US" sz="2000" b="1" dirty="0">
              <a:solidFill>
                <a:srgbClr val="0000FF"/>
              </a:solidFill>
            </a:endParaRPr>
          </a:p>
        </p:txBody>
      </p:sp>
      <p:sp>
        <p:nvSpPr>
          <p:cNvPr id="9" name="Rectangle 8"/>
          <p:cNvSpPr/>
          <p:nvPr/>
        </p:nvSpPr>
        <p:spPr>
          <a:xfrm>
            <a:off x="7190318" y="1727897"/>
            <a:ext cx="1309877" cy="695325"/>
          </a:xfrm>
          <a:prstGeom prst="rect">
            <a:avLst/>
          </a:prstGeom>
          <a:solidFill>
            <a:schemeClr val="accent6">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Dram</a:t>
            </a:r>
          </a:p>
          <a:p>
            <a:pPr algn="ctr"/>
            <a:r>
              <a:rPr lang="en-US" sz="2000" b="1" dirty="0" err="1" smtClean="0">
                <a:solidFill>
                  <a:srgbClr val="0000FF"/>
                </a:solidFill>
              </a:rPr>
              <a:t>i</a:t>
            </a:r>
            <a:r>
              <a:rPr lang="en-US" sz="2000" b="1" dirty="0" smtClean="0">
                <a:solidFill>
                  <a:srgbClr val="0000FF"/>
                </a:solidFill>
              </a:rPr>
              <a:t> = 0</a:t>
            </a:r>
            <a:endParaRPr lang="en-US" sz="2000" b="1" dirty="0">
              <a:solidFill>
                <a:schemeClr val="tx1"/>
              </a:solidFill>
            </a:endParaRPr>
          </a:p>
        </p:txBody>
      </p:sp>
      <p:sp>
        <p:nvSpPr>
          <p:cNvPr id="10" name="Rectangle 9"/>
          <p:cNvSpPr/>
          <p:nvPr/>
        </p:nvSpPr>
        <p:spPr>
          <a:xfrm>
            <a:off x="2399242" y="2153179"/>
            <a:ext cx="1242703" cy="738664"/>
          </a:xfrm>
          <a:prstGeom prst="rect">
            <a:avLst/>
          </a:prstGeom>
        </p:spPr>
        <p:txBody>
          <a:bodyPr wrap="square">
            <a:spAutoFit/>
          </a:bodyPr>
          <a:lstStyle/>
          <a:p>
            <a:pPr algn="ctr"/>
            <a:r>
              <a:rPr lang="en-US" sz="1400" b="1" i="1" dirty="0" smtClean="0">
                <a:solidFill>
                  <a:srgbClr val="0000FF"/>
                </a:solidFill>
              </a:rPr>
              <a:t>‘</a:t>
            </a:r>
            <a:r>
              <a:rPr lang="en-US" sz="1400" b="1" i="1" dirty="0" err="1" smtClean="0">
                <a:solidFill>
                  <a:srgbClr val="0000FF"/>
                </a:solidFill>
              </a:rPr>
              <a:t>i</a:t>
            </a:r>
            <a:r>
              <a:rPr lang="en-US" sz="1400" b="1" i="1" dirty="0" smtClean="0">
                <a:solidFill>
                  <a:srgbClr val="0000FF"/>
                </a:solidFill>
              </a:rPr>
              <a:t>’ read from and </a:t>
            </a:r>
            <a:r>
              <a:rPr lang="en-US" sz="1400" b="1" i="1" u="sng" dirty="0" smtClean="0">
                <a:solidFill>
                  <a:srgbClr val="0000FF"/>
                </a:solidFill>
              </a:rPr>
              <a:t>written</a:t>
            </a:r>
            <a:r>
              <a:rPr lang="en-US" sz="1400" b="1" i="1" dirty="0" smtClean="0">
                <a:solidFill>
                  <a:srgbClr val="0000FF"/>
                </a:solidFill>
              </a:rPr>
              <a:t> to Cache by CPU</a:t>
            </a:r>
          </a:p>
        </p:txBody>
      </p:sp>
      <p:sp>
        <p:nvSpPr>
          <p:cNvPr id="11" name="Rectangle 10"/>
          <p:cNvSpPr/>
          <p:nvPr/>
        </p:nvSpPr>
        <p:spPr>
          <a:xfrm>
            <a:off x="5628217" y="2139730"/>
            <a:ext cx="1393843" cy="1169551"/>
          </a:xfrm>
          <a:prstGeom prst="rect">
            <a:avLst/>
          </a:prstGeom>
        </p:spPr>
        <p:txBody>
          <a:bodyPr wrap="square">
            <a:spAutoFit/>
          </a:bodyPr>
          <a:lstStyle/>
          <a:p>
            <a:pPr algn="ctr"/>
            <a:r>
              <a:rPr lang="en-US" sz="1400" b="1" i="1" dirty="0" smtClean="0">
                <a:solidFill>
                  <a:srgbClr val="C00000"/>
                </a:solidFill>
              </a:rPr>
              <a:t>Data written to Dram </a:t>
            </a:r>
            <a:r>
              <a:rPr lang="en-US" sz="1400" b="1" i="1" u="sng" dirty="0" smtClean="0">
                <a:solidFill>
                  <a:srgbClr val="C00000"/>
                </a:solidFill>
              </a:rPr>
              <a:t>only</a:t>
            </a:r>
            <a:r>
              <a:rPr lang="en-US" sz="1400" b="1" i="1" dirty="0" smtClean="0">
                <a:solidFill>
                  <a:srgbClr val="C00000"/>
                </a:solidFill>
              </a:rPr>
              <a:t> when data evicted from cache</a:t>
            </a:r>
          </a:p>
        </p:txBody>
      </p:sp>
      <p:sp>
        <p:nvSpPr>
          <p:cNvPr id="12" name="Right Arrow 11"/>
          <p:cNvSpPr/>
          <p:nvPr/>
        </p:nvSpPr>
        <p:spPr>
          <a:xfrm>
            <a:off x="5742517" y="1856862"/>
            <a:ext cx="1091564" cy="270029"/>
          </a:xfrm>
          <a:prstGeom prst="rightArrow">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19" name="Left-Right Arrow 18"/>
          <p:cNvSpPr/>
          <p:nvPr/>
        </p:nvSpPr>
        <p:spPr>
          <a:xfrm>
            <a:off x="2504017" y="1915215"/>
            <a:ext cx="1049581" cy="249777"/>
          </a:xfrm>
          <a:prstGeom prst="leftRightArrow">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750735" y="5004261"/>
            <a:ext cx="1871132" cy="695325"/>
          </a:xfrm>
          <a:prstGeom prst="rect">
            <a:avLst/>
          </a:prstGeom>
          <a:solidFill>
            <a:srgbClr val="CCCC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
            </a:r>
            <a:br>
              <a:rPr lang="en-US" sz="2000" b="1" dirty="0" smtClean="0">
                <a:solidFill>
                  <a:schemeClr val="tx1"/>
                </a:solidFill>
              </a:rPr>
            </a:br>
            <a:r>
              <a:rPr lang="en-US" sz="2000" b="1" dirty="0" smtClean="0">
                <a:solidFill>
                  <a:schemeClr val="tx1"/>
                </a:solidFill>
              </a:rPr>
              <a:t>Cache</a:t>
            </a:r>
            <a:br>
              <a:rPr lang="en-US" sz="2000" b="1" dirty="0" smtClean="0">
                <a:solidFill>
                  <a:schemeClr val="tx1"/>
                </a:solidFill>
              </a:rPr>
            </a:br>
            <a:r>
              <a:rPr lang="en-US" sz="1600" b="1" dirty="0" smtClean="0">
                <a:solidFill>
                  <a:schemeClr val="tx1"/>
                </a:solidFill>
              </a:rPr>
              <a:t>(‘</a:t>
            </a:r>
            <a:r>
              <a:rPr lang="en-US" sz="1600" b="1" dirty="0" err="1" smtClean="0">
                <a:solidFill>
                  <a:schemeClr val="tx1"/>
                </a:solidFill>
              </a:rPr>
              <a:t>i</a:t>
            </a:r>
            <a:r>
              <a:rPr lang="en-US" sz="1600" b="1" dirty="0" smtClean="0">
                <a:solidFill>
                  <a:schemeClr val="tx1"/>
                </a:solidFill>
              </a:rPr>
              <a:t>’ not present)</a:t>
            </a:r>
            <a:br>
              <a:rPr lang="en-US" sz="1600" b="1" dirty="0" smtClean="0">
                <a:solidFill>
                  <a:schemeClr val="tx1"/>
                </a:solidFill>
              </a:rPr>
            </a:br>
            <a:endParaRPr lang="en-US" sz="2000" b="1" dirty="0">
              <a:solidFill>
                <a:srgbClr val="0000FF"/>
              </a:solidFill>
            </a:endParaRPr>
          </a:p>
        </p:txBody>
      </p:sp>
      <p:sp>
        <p:nvSpPr>
          <p:cNvPr id="24" name="Rectangle 23"/>
          <p:cNvSpPr/>
          <p:nvPr/>
        </p:nvSpPr>
        <p:spPr>
          <a:xfrm>
            <a:off x="7291918" y="5032836"/>
            <a:ext cx="1309877" cy="695325"/>
          </a:xfrm>
          <a:prstGeom prst="rect">
            <a:avLst/>
          </a:prstGeom>
          <a:solidFill>
            <a:schemeClr val="accent6">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Dram</a:t>
            </a:r>
          </a:p>
          <a:p>
            <a:pPr algn="ctr"/>
            <a:r>
              <a:rPr lang="en-US" sz="2000" b="1" dirty="0" err="1" smtClean="0">
                <a:solidFill>
                  <a:srgbClr val="0000FF"/>
                </a:solidFill>
              </a:rPr>
              <a:t>i</a:t>
            </a:r>
            <a:r>
              <a:rPr lang="en-US" sz="2000" b="1" dirty="0" smtClean="0">
                <a:solidFill>
                  <a:srgbClr val="0000FF"/>
                </a:solidFill>
              </a:rPr>
              <a:t> = 5</a:t>
            </a:r>
            <a:endParaRPr lang="en-US" sz="2000" b="1" dirty="0">
              <a:solidFill>
                <a:schemeClr val="tx1"/>
              </a:solidFill>
            </a:endParaRPr>
          </a:p>
        </p:txBody>
      </p:sp>
      <p:sp>
        <p:nvSpPr>
          <p:cNvPr id="26" name="Rectangle 25"/>
          <p:cNvSpPr/>
          <p:nvPr/>
        </p:nvSpPr>
        <p:spPr>
          <a:xfrm>
            <a:off x="2343150" y="6011937"/>
            <a:ext cx="1393843" cy="523220"/>
          </a:xfrm>
          <a:prstGeom prst="rect">
            <a:avLst/>
          </a:prstGeom>
        </p:spPr>
        <p:txBody>
          <a:bodyPr wrap="square">
            <a:spAutoFit/>
          </a:bodyPr>
          <a:lstStyle/>
          <a:p>
            <a:pPr algn="ctr"/>
            <a:r>
              <a:rPr lang="en-US" sz="1400" b="1" i="1" dirty="0" smtClean="0">
                <a:solidFill>
                  <a:srgbClr val="C00000"/>
                </a:solidFill>
              </a:rPr>
              <a:t>Data write bypasses cache</a:t>
            </a:r>
          </a:p>
        </p:txBody>
      </p:sp>
      <p:cxnSp>
        <p:nvCxnSpPr>
          <p:cNvPr id="32" name="Straight Arrow Connector 31"/>
          <p:cNvCxnSpPr/>
          <p:nvPr/>
        </p:nvCxnSpPr>
        <p:spPr>
          <a:xfrm flipV="1">
            <a:off x="7916333" y="5723467"/>
            <a:ext cx="0" cy="905933"/>
          </a:xfrm>
          <a:prstGeom prst="straightConnector1">
            <a:avLst/>
          </a:prstGeom>
          <a:ln w="76200">
            <a:solidFill>
              <a:srgbClr val="C00000"/>
            </a:solidFill>
            <a:tailEnd type="stealth" w="lg"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557867" y="6604000"/>
            <a:ext cx="6392334"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557867" y="5952066"/>
            <a:ext cx="0" cy="68580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767292" y="5049389"/>
            <a:ext cx="1469413" cy="897847"/>
          </a:xfrm>
          <a:prstGeom prst="rect">
            <a:avLst/>
          </a:prstGeom>
          <a:solidFill>
            <a:srgbClr val="FFCCC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CPU 1</a:t>
            </a:r>
          </a:p>
          <a:p>
            <a:pPr algn="ctr"/>
            <a:r>
              <a:rPr lang="en-US" sz="2000" b="1" dirty="0" err="1" smtClean="0">
                <a:solidFill>
                  <a:srgbClr val="0000FF"/>
                </a:solidFill>
              </a:rPr>
              <a:t>i</a:t>
            </a:r>
            <a:r>
              <a:rPr lang="en-US" sz="2000" b="1" dirty="0" smtClean="0">
                <a:solidFill>
                  <a:srgbClr val="0000FF"/>
                </a:solidFill>
              </a:rPr>
              <a:t> = 5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792" y="224287"/>
            <a:ext cx="8713758" cy="5901877"/>
          </a:xfrm>
        </p:spPr>
        <p:txBody>
          <a:bodyPr>
            <a:normAutofit/>
          </a:bodyPr>
          <a:lstStyle/>
          <a:p>
            <a:pPr fontAlgn="base"/>
            <a:r>
              <a:rPr lang="en-US" sz="1800" b="1" dirty="0" smtClean="0">
                <a:solidFill>
                  <a:srgbClr val="C00000"/>
                </a:solidFill>
              </a:rPr>
              <a:t>Write-back caches</a:t>
            </a:r>
            <a:r>
              <a:rPr lang="en-US" sz="1800" dirty="0" smtClean="0"/>
              <a:t> require a single “</a:t>
            </a:r>
            <a:r>
              <a:rPr lang="en-US" sz="1800" b="1" dirty="0" smtClean="0">
                <a:solidFill>
                  <a:srgbClr val="0000FF"/>
                </a:solidFill>
              </a:rPr>
              <a:t>dirty</a:t>
            </a:r>
            <a:r>
              <a:rPr lang="en-US" sz="1800" dirty="0" smtClean="0"/>
              <a:t>” bit per block to mark data as “</a:t>
            </a:r>
            <a:r>
              <a:rPr lang="en-US" sz="1800" b="1" dirty="0" smtClean="0">
                <a:solidFill>
                  <a:srgbClr val="0000FF"/>
                </a:solidFill>
              </a:rPr>
              <a:t>changed</a:t>
            </a:r>
            <a:r>
              <a:rPr lang="en-US" sz="1800" dirty="0" smtClean="0"/>
              <a:t>”.</a:t>
            </a:r>
          </a:p>
          <a:p>
            <a:pPr fontAlgn="base"/>
            <a:r>
              <a:rPr lang="en-US" sz="1800" dirty="0" smtClean="0"/>
              <a:t>An added complication of this approach is that any future </a:t>
            </a:r>
            <a:r>
              <a:rPr lang="en-US" sz="1800" b="1" dirty="0" smtClean="0">
                <a:solidFill>
                  <a:srgbClr val="C00000"/>
                </a:solidFill>
              </a:rPr>
              <a:t>miss</a:t>
            </a:r>
            <a:r>
              <a:rPr lang="en-US" sz="1800" dirty="0" smtClean="0"/>
              <a:t> reading another variable may mean that the dirty data has to be </a:t>
            </a:r>
            <a:r>
              <a:rPr lang="en-US" sz="1800" dirty="0" smtClean="0">
                <a:solidFill>
                  <a:srgbClr val="C00000"/>
                </a:solidFill>
              </a:rPr>
              <a:t>evicted</a:t>
            </a:r>
            <a:r>
              <a:rPr lang="en-US" sz="1800" dirty="0"/>
              <a:t>/</a:t>
            </a:r>
            <a:r>
              <a:rPr lang="en-US" sz="1800" i="1" dirty="0" smtClean="0">
                <a:solidFill>
                  <a:srgbClr val="0000FF"/>
                </a:solidFill>
              </a:rPr>
              <a:t>written</a:t>
            </a:r>
            <a:r>
              <a:rPr lang="en-US" sz="1800" i="1" dirty="0" smtClean="0"/>
              <a:t> to dram</a:t>
            </a:r>
            <a:r>
              <a:rPr lang="en-US" sz="1800" dirty="0" smtClean="0"/>
              <a:t> before being </a:t>
            </a:r>
            <a:r>
              <a:rPr lang="en-US" sz="1800" dirty="0" smtClean="0">
                <a:solidFill>
                  <a:srgbClr val="0000FF"/>
                </a:solidFill>
              </a:rPr>
              <a:t>replaced</a:t>
            </a:r>
            <a:r>
              <a:rPr lang="en-US" sz="1800" dirty="0" smtClean="0"/>
              <a:t>. </a:t>
            </a:r>
          </a:p>
          <a:p>
            <a:endParaRPr lang="en-US" sz="1800" dirty="0"/>
          </a:p>
        </p:txBody>
      </p:sp>
      <p:grpSp>
        <p:nvGrpSpPr>
          <p:cNvPr id="160" name="Group 159"/>
          <p:cNvGrpSpPr/>
          <p:nvPr/>
        </p:nvGrpSpPr>
        <p:grpSpPr>
          <a:xfrm>
            <a:off x="349770" y="1319134"/>
            <a:ext cx="8497897" cy="5378000"/>
            <a:chOff x="470389" y="1597423"/>
            <a:chExt cx="8666608" cy="5002854"/>
          </a:xfrm>
        </p:grpSpPr>
        <p:cxnSp>
          <p:nvCxnSpPr>
            <p:cNvPr id="5" name="Straight Connector 4"/>
            <p:cNvCxnSpPr/>
            <p:nvPr/>
          </p:nvCxnSpPr>
          <p:spPr>
            <a:xfrm>
              <a:off x="3236377" y="5424992"/>
              <a:ext cx="0" cy="4530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082762" y="1622533"/>
              <a:ext cx="2437836" cy="328161"/>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65671" y="1597424"/>
              <a:ext cx="2437836" cy="328161"/>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3018094" y="1597423"/>
              <a:ext cx="0" cy="328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424813" y="1607678"/>
              <a:ext cx="0" cy="328161"/>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956985" y="2758354"/>
              <a:ext cx="431528" cy="230832"/>
            </a:xfrm>
            <a:prstGeom prst="rect">
              <a:avLst/>
            </a:prstGeom>
            <a:noFill/>
          </p:spPr>
          <p:txBody>
            <a:bodyPr wrap="none" rtlCol="0">
              <a:spAutoFit/>
            </a:bodyPr>
            <a:lstStyle/>
            <a:p>
              <a:r>
                <a:rPr lang="en-US" sz="900" b="1" dirty="0" smtClean="0"/>
                <a:t>Valid</a:t>
              </a:r>
              <a:endParaRPr lang="en-US" sz="1000" b="1" dirty="0"/>
            </a:p>
          </p:txBody>
        </p:sp>
        <p:sp>
          <p:nvSpPr>
            <p:cNvPr id="13" name="TextBox 12"/>
            <p:cNvSpPr txBox="1"/>
            <p:nvPr/>
          </p:nvSpPr>
          <p:spPr>
            <a:xfrm>
              <a:off x="2972425" y="1620898"/>
              <a:ext cx="604928" cy="279589"/>
            </a:xfrm>
            <a:prstGeom prst="rect">
              <a:avLst/>
            </a:prstGeom>
            <a:noFill/>
          </p:spPr>
          <p:txBody>
            <a:bodyPr wrap="none" rtlCol="0">
              <a:spAutoFit/>
            </a:bodyPr>
            <a:lstStyle/>
            <a:p>
              <a:r>
                <a:rPr lang="en-US" sz="900" dirty="0" smtClean="0"/>
                <a:t>Word </a:t>
              </a:r>
              <a:endParaRPr lang="en-US" sz="900" dirty="0"/>
            </a:p>
          </p:txBody>
        </p:sp>
        <p:sp>
          <p:nvSpPr>
            <p:cNvPr id="14" name="TextBox 13"/>
            <p:cNvSpPr txBox="1"/>
            <p:nvPr/>
          </p:nvSpPr>
          <p:spPr>
            <a:xfrm>
              <a:off x="1196568" y="2857999"/>
              <a:ext cx="480966" cy="1946891"/>
            </a:xfrm>
            <a:prstGeom prst="rect">
              <a:avLst/>
            </a:prstGeom>
            <a:noFill/>
          </p:spPr>
          <p:txBody>
            <a:bodyPr wrap="none" rtlCol="0">
              <a:spAutoFit/>
            </a:bodyPr>
            <a:lstStyle/>
            <a:p>
              <a:pPr algn="ctr"/>
              <a:r>
                <a:rPr lang="en-US" sz="1000" dirty="0" smtClean="0"/>
                <a:t>Index</a:t>
              </a:r>
            </a:p>
            <a:p>
              <a:pPr algn="ctr"/>
              <a:r>
                <a:rPr lang="en-US" sz="1200" dirty="0" smtClean="0"/>
                <a:t>0</a:t>
              </a:r>
            </a:p>
            <a:p>
              <a:pPr algn="ctr"/>
              <a:r>
                <a:rPr lang="en-US" sz="1200" dirty="0" smtClean="0"/>
                <a:t>1</a:t>
              </a:r>
            </a:p>
            <a:p>
              <a:pPr algn="ctr"/>
              <a:r>
                <a:rPr lang="en-US" sz="1200" dirty="0" smtClean="0"/>
                <a:t>2</a:t>
              </a:r>
            </a:p>
            <a:p>
              <a:pPr algn="ctr"/>
              <a:r>
                <a:rPr lang="en-US" sz="1200" dirty="0" smtClean="0"/>
                <a:t>. . .</a:t>
              </a:r>
              <a:br>
                <a:rPr lang="en-US" sz="1200" dirty="0" smtClean="0"/>
              </a:br>
              <a:r>
                <a:rPr lang="en-US" sz="1200" dirty="0" smtClean="0"/>
                <a:t>. . .</a:t>
              </a:r>
              <a:br>
                <a:rPr lang="en-US" sz="1200" dirty="0" smtClean="0"/>
              </a:br>
              <a:r>
                <a:rPr lang="en-US" sz="1200" dirty="0" smtClean="0"/>
                <a:t>. . .</a:t>
              </a:r>
            </a:p>
            <a:p>
              <a:pPr algn="ctr"/>
              <a:r>
                <a:rPr lang="en-US" sz="1200" dirty="0" smtClean="0"/>
                <a:t>. . .</a:t>
              </a:r>
            </a:p>
            <a:p>
              <a:pPr algn="ctr"/>
              <a:r>
                <a:rPr lang="en-US" sz="1200" dirty="0" smtClean="0"/>
                <a:t>29</a:t>
              </a:r>
              <a:br>
                <a:rPr lang="en-US" sz="1200" dirty="0" smtClean="0"/>
              </a:br>
              <a:r>
                <a:rPr lang="en-US" sz="1200" dirty="0" smtClean="0"/>
                <a:t>30</a:t>
              </a:r>
              <a:br>
                <a:rPr lang="en-US" sz="1200" dirty="0" smtClean="0"/>
              </a:br>
              <a:r>
                <a:rPr lang="en-US" sz="1200" dirty="0" smtClean="0"/>
                <a:t>31</a:t>
              </a:r>
              <a:endParaRPr lang="en-US" sz="1200" dirty="0"/>
            </a:p>
          </p:txBody>
        </p:sp>
        <p:cxnSp>
          <p:nvCxnSpPr>
            <p:cNvPr id="15" name="Straight Connector 14"/>
            <p:cNvCxnSpPr/>
            <p:nvPr/>
          </p:nvCxnSpPr>
          <p:spPr>
            <a:xfrm>
              <a:off x="2727447" y="1921180"/>
              <a:ext cx="0" cy="6794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 name="Group 15"/>
            <p:cNvGrpSpPr/>
            <p:nvPr/>
          </p:nvGrpSpPr>
          <p:grpSpPr>
            <a:xfrm>
              <a:off x="2641680" y="1940243"/>
              <a:ext cx="428829" cy="195714"/>
              <a:chOff x="8111794" y="1272338"/>
              <a:chExt cx="336590" cy="161583"/>
            </a:xfrm>
          </p:grpSpPr>
          <p:sp>
            <p:nvSpPr>
              <p:cNvPr id="126" name="TextBox 19"/>
              <p:cNvSpPr txBox="1"/>
              <p:nvPr/>
            </p:nvSpPr>
            <p:spPr>
              <a:xfrm>
                <a:off x="8240820" y="1272338"/>
                <a:ext cx="207564" cy="161583"/>
              </a:xfrm>
              <a:prstGeom prst="rect">
                <a:avLst/>
              </a:prstGeom>
              <a:noFill/>
            </p:spPr>
            <p:txBody>
              <a:bodyPr wrap="square" lIns="0" tIns="0" rIns="0" bIns="0" rtlCol="0">
                <a:spAutoFit/>
              </a:bodyPr>
              <a:lstStyle/>
              <a:p>
                <a:r>
                  <a:rPr lang="en-US" sz="1050" dirty="0" smtClean="0"/>
                  <a:t> 5</a:t>
                </a:r>
                <a:endParaRPr lang="en-US" sz="1050" dirty="0"/>
              </a:p>
            </p:txBody>
          </p:sp>
          <p:cxnSp>
            <p:nvCxnSpPr>
              <p:cNvPr id="127" name="Straight Connector 126"/>
              <p:cNvCxnSpPr/>
              <p:nvPr/>
            </p:nvCxnSpPr>
            <p:spPr>
              <a:xfrm>
                <a:off x="8111794" y="1349585"/>
                <a:ext cx="134635" cy="69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p:nvPr/>
          </p:nvCxnSpPr>
          <p:spPr>
            <a:xfrm>
              <a:off x="726248" y="2607449"/>
              <a:ext cx="32480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34588" y="2608582"/>
              <a:ext cx="0" cy="12219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27439" y="3851711"/>
              <a:ext cx="968011"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749480" y="1934769"/>
              <a:ext cx="0" cy="4224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 name="Group 25"/>
            <p:cNvGrpSpPr/>
            <p:nvPr/>
          </p:nvGrpSpPr>
          <p:grpSpPr>
            <a:xfrm>
              <a:off x="1663715" y="1941383"/>
              <a:ext cx="428829" cy="195714"/>
              <a:chOff x="8111794" y="1272338"/>
              <a:chExt cx="336590" cy="161583"/>
            </a:xfrm>
          </p:grpSpPr>
          <p:sp>
            <p:nvSpPr>
              <p:cNvPr id="124" name="TextBox 123"/>
              <p:cNvSpPr txBox="1"/>
              <p:nvPr/>
            </p:nvSpPr>
            <p:spPr>
              <a:xfrm>
                <a:off x="8240820" y="1272338"/>
                <a:ext cx="207564" cy="161583"/>
              </a:xfrm>
              <a:prstGeom prst="rect">
                <a:avLst/>
              </a:prstGeom>
              <a:noFill/>
            </p:spPr>
            <p:txBody>
              <a:bodyPr wrap="square" lIns="0" tIns="0" rIns="0" bIns="0" rtlCol="0">
                <a:spAutoFit/>
              </a:bodyPr>
              <a:lstStyle/>
              <a:p>
                <a:r>
                  <a:rPr lang="en-US" sz="1050" dirty="0" smtClean="0"/>
                  <a:t> 23</a:t>
                </a:r>
                <a:endParaRPr lang="en-US" sz="1050" dirty="0"/>
              </a:p>
            </p:txBody>
          </p:sp>
          <p:cxnSp>
            <p:nvCxnSpPr>
              <p:cNvPr id="125" name="Straight Connector 124"/>
              <p:cNvCxnSpPr/>
              <p:nvPr/>
            </p:nvCxnSpPr>
            <p:spPr>
              <a:xfrm>
                <a:off x="8111794" y="1349585"/>
                <a:ext cx="134635" cy="69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a:off x="470667" y="2365101"/>
              <a:ext cx="12871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3107727" y="5209833"/>
              <a:ext cx="243004" cy="224226"/>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a:t>
              </a:r>
              <a:endParaRPr lang="en-US" sz="1050" dirty="0">
                <a:solidFill>
                  <a:schemeClr val="tx1"/>
                </a:solidFill>
              </a:endParaRPr>
            </a:p>
          </p:txBody>
        </p:sp>
        <p:pic>
          <p:nvPicPr>
            <p:cNvPr id="24" name="Picture 3"/>
            <p:cNvPicPr>
              <a:picLocks noChangeAspect="1" noChangeArrowheads="1"/>
            </p:cNvPicPr>
            <p:nvPr/>
          </p:nvPicPr>
          <p:blipFill>
            <a:blip r:embed="rId2" cstate="print"/>
            <a:srcRect b="9153"/>
            <a:stretch>
              <a:fillRect/>
            </a:stretch>
          </p:blipFill>
          <p:spPr bwMode="auto">
            <a:xfrm>
              <a:off x="3008130" y="5766337"/>
              <a:ext cx="321994" cy="247870"/>
            </a:xfrm>
            <a:prstGeom prst="rect">
              <a:avLst/>
            </a:prstGeom>
            <a:solidFill>
              <a:schemeClr val="accent4">
                <a:lumMod val="40000"/>
                <a:lumOff val="60000"/>
              </a:schemeClr>
            </a:solidFill>
            <a:ln w="9525">
              <a:noFill/>
              <a:miter lim="800000"/>
              <a:headEnd/>
              <a:tailEnd/>
            </a:ln>
          </p:spPr>
        </p:pic>
        <p:grpSp>
          <p:nvGrpSpPr>
            <p:cNvPr id="25" name="Group 31"/>
            <p:cNvGrpSpPr/>
            <p:nvPr/>
          </p:nvGrpSpPr>
          <p:grpSpPr>
            <a:xfrm flipH="1">
              <a:off x="2147439" y="5598618"/>
              <a:ext cx="987577" cy="185170"/>
              <a:chOff x="2534247" y="4650690"/>
              <a:chExt cx="526906" cy="144908"/>
            </a:xfrm>
          </p:grpSpPr>
          <p:cxnSp>
            <p:nvCxnSpPr>
              <p:cNvPr id="122" name="Straight Connector 121"/>
              <p:cNvCxnSpPr/>
              <p:nvPr/>
            </p:nvCxnSpPr>
            <p:spPr>
              <a:xfrm>
                <a:off x="2534247" y="4650690"/>
                <a:ext cx="0" cy="144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2535039" y="4652337"/>
                <a:ext cx="5261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p:cNvCxnSpPr/>
            <p:nvPr/>
          </p:nvCxnSpPr>
          <p:spPr>
            <a:xfrm>
              <a:off x="3170334" y="6014275"/>
              <a:ext cx="0" cy="339645"/>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137300" y="3823706"/>
              <a:ext cx="4138" cy="17738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23" idx="0"/>
            </p:cNvCxnSpPr>
            <p:nvPr/>
          </p:nvCxnSpPr>
          <p:spPr>
            <a:xfrm flipH="1">
              <a:off x="3229229" y="3972243"/>
              <a:ext cx="426" cy="123759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297256" y="4925408"/>
              <a:ext cx="759740" cy="195714"/>
            </a:xfrm>
            <a:prstGeom prst="rect">
              <a:avLst/>
            </a:prstGeom>
            <a:noFill/>
          </p:spPr>
          <p:txBody>
            <a:bodyPr wrap="square" lIns="0" tIns="0" rIns="0" bIns="0" rtlCol="0">
              <a:spAutoFit/>
            </a:bodyPr>
            <a:lstStyle/>
            <a:p>
              <a:r>
                <a:rPr lang="en-US" sz="1050" dirty="0" smtClean="0"/>
                <a:t> Tag Out</a:t>
              </a:r>
              <a:endParaRPr lang="en-US" sz="1050" dirty="0"/>
            </a:p>
          </p:txBody>
        </p:sp>
        <p:cxnSp>
          <p:nvCxnSpPr>
            <p:cNvPr id="30" name="Straight Connector 29"/>
            <p:cNvCxnSpPr/>
            <p:nvPr/>
          </p:nvCxnSpPr>
          <p:spPr>
            <a:xfrm>
              <a:off x="5935654" y="4055669"/>
              <a:ext cx="2381" cy="1378199"/>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1" name="Group 39"/>
            <p:cNvGrpSpPr/>
            <p:nvPr/>
          </p:nvGrpSpPr>
          <p:grpSpPr>
            <a:xfrm>
              <a:off x="5861799" y="5088289"/>
              <a:ext cx="428829" cy="195714"/>
              <a:chOff x="8111794" y="1272338"/>
              <a:chExt cx="336590" cy="161583"/>
            </a:xfrm>
          </p:grpSpPr>
          <p:sp>
            <p:nvSpPr>
              <p:cNvPr id="120" name="TextBox 40"/>
              <p:cNvSpPr txBox="1"/>
              <p:nvPr/>
            </p:nvSpPr>
            <p:spPr>
              <a:xfrm>
                <a:off x="8240820" y="1272338"/>
                <a:ext cx="207564" cy="161583"/>
              </a:xfrm>
              <a:prstGeom prst="rect">
                <a:avLst/>
              </a:prstGeom>
              <a:noFill/>
            </p:spPr>
            <p:txBody>
              <a:bodyPr wrap="square" lIns="0" tIns="0" rIns="0" bIns="0" rtlCol="0">
                <a:spAutoFit/>
              </a:bodyPr>
              <a:lstStyle/>
              <a:p>
                <a:r>
                  <a:rPr lang="en-US" sz="1050" dirty="0" smtClean="0"/>
                  <a:t> 16</a:t>
                </a:r>
                <a:endParaRPr lang="en-US" sz="1050" dirty="0"/>
              </a:p>
            </p:txBody>
          </p:sp>
          <p:cxnSp>
            <p:nvCxnSpPr>
              <p:cNvPr id="121" name="Straight Connector 41"/>
              <p:cNvCxnSpPr/>
              <p:nvPr/>
            </p:nvCxnSpPr>
            <p:spPr>
              <a:xfrm>
                <a:off x="8111794" y="1349585"/>
                <a:ext cx="134635" cy="69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a:xfrm>
              <a:off x="5930496" y="5427822"/>
              <a:ext cx="1429427"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461162" y="5261549"/>
              <a:ext cx="870425" cy="298228"/>
            </a:xfrm>
            <a:prstGeom prst="rect">
              <a:avLst/>
            </a:prstGeom>
            <a:noFill/>
          </p:spPr>
          <p:txBody>
            <a:bodyPr wrap="none" rtlCol="0">
              <a:spAutoFit/>
            </a:bodyPr>
            <a:lstStyle/>
            <a:p>
              <a:r>
                <a:rPr lang="en-US" sz="1000" b="1" dirty="0" smtClean="0">
                  <a:solidFill>
                    <a:srgbClr val="0000FF"/>
                  </a:solidFill>
                </a:rPr>
                <a:t>CPU Data</a:t>
              </a:r>
              <a:endParaRPr lang="en-US" sz="1000" b="1" dirty="0">
                <a:solidFill>
                  <a:srgbClr val="0000FF"/>
                </a:solidFill>
              </a:endParaRPr>
            </a:p>
          </p:txBody>
        </p:sp>
        <p:cxnSp>
          <p:nvCxnSpPr>
            <p:cNvPr id="34" name="Straight Connector 33"/>
            <p:cNvCxnSpPr/>
            <p:nvPr/>
          </p:nvCxnSpPr>
          <p:spPr>
            <a:xfrm>
              <a:off x="470389" y="2364784"/>
              <a:ext cx="0" cy="29701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23" idx="2"/>
            </p:cNvCxnSpPr>
            <p:nvPr/>
          </p:nvCxnSpPr>
          <p:spPr>
            <a:xfrm flipV="1">
              <a:off x="478233" y="5321946"/>
              <a:ext cx="2629496" cy="4873"/>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13242" y="2098876"/>
              <a:ext cx="470137" cy="298228"/>
            </a:xfrm>
            <a:prstGeom prst="rect">
              <a:avLst/>
            </a:prstGeom>
            <a:noFill/>
          </p:spPr>
          <p:txBody>
            <a:bodyPr wrap="none" rtlCol="0">
              <a:spAutoFit/>
            </a:bodyPr>
            <a:lstStyle/>
            <a:p>
              <a:r>
                <a:rPr lang="en-US" sz="1000" dirty="0" smtClean="0"/>
                <a:t>Tag</a:t>
              </a:r>
              <a:endParaRPr lang="en-US" sz="1000" dirty="0"/>
            </a:p>
          </p:txBody>
        </p:sp>
        <p:sp>
          <p:nvSpPr>
            <p:cNvPr id="37" name="TextBox 36"/>
            <p:cNvSpPr txBox="1"/>
            <p:nvPr/>
          </p:nvSpPr>
          <p:spPr>
            <a:xfrm>
              <a:off x="2154952" y="2363805"/>
              <a:ext cx="600842" cy="298228"/>
            </a:xfrm>
            <a:prstGeom prst="rect">
              <a:avLst/>
            </a:prstGeom>
            <a:noFill/>
          </p:spPr>
          <p:txBody>
            <a:bodyPr wrap="none" rtlCol="0">
              <a:spAutoFit/>
            </a:bodyPr>
            <a:lstStyle/>
            <a:p>
              <a:r>
                <a:rPr lang="en-US" sz="1000" dirty="0" smtClean="0"/>
                <a:t>Index</a:t>
              </a:r>
              <a:endParaRPr lang="en-US" sz="1000" dirty="0"/>
            </a:p>
          </p:txBody>
        </p:sp>
        <p:sp>
          <p:nvSpPr>
            <p:cNvPr id="38" name="TextBox 37"/>
            <p:cNvSpPr txBox="1"/>
            <p:nvPr/>
          </p:nvSpPr>
          <p:spPr>
            <a:xfrm>
              <a:off x="2960739" y="6302049"/>
              <a:ext cx="435416" cy="298228"/>
            </a:xfrm>
            <a:prstGeom prst="rect">
              <a:avLst/>
            </a:prstGeom>
            <a:noFill/>
          </p:spPr>
          <p:txBody>
            <a:bodyPr wrap="none" rtlCol="0">
              <a:spAutoFit/>
            </a:bodyPr>
            <a:lstStyle/>
            <a:p>
              <a:r>
                <a:rPr lang="en-US" sz="1000" b="1" dirty="0" smtClean="0">
                  <a:solidFill>
                    <a:srgbClr val="C00000"/>
                  </a:solidFill>
                </a:rPr>
                <a:t>Hit</a:t>
              </a:r>
              <a:endParaRPr lang="en-US" sz="1000" b="1" dirty="0">
                <a:solidFill>
                  <a:srgbClr val="C00000"/>
                </a:solidFill>
              </a:endParaRPr>
            </a:p>
          </p:txBody>
        </p:sp>
        <p:sp>
          <p:nvSpPr>
            <p:cNvPr id="39" name="TextBox 38"/>
            <p:cNvSpPr txBox="1"/>
            <p:nvPr/>
          </p:nvSpPr>
          <p:spPr>
            <a:xfrm>
              <a:off x="8178155" y="3686507"/>
              <a:ext cx="958842" cy="369332"/>
            </a:xfrm>
            <a:prstGeom prst="rect">
              <a:avLst/>
            </a:prstGeom>
            <a:noFill/>
          </p:spPr>
          <p:txBody>
            <a:bodyPr wrap="square" rtlCol="0">
              <a:spAutoFit/>
            </a:bodyPr>
            <a:lstStyle/>
            <a:p>
              <a:r>
                <a:rPr lang="en-US" sz="900" b="1" dirty="0" smtClean="0"/>
                <a:t>32 Cache Lines </a:t>
              </a:r>
              <a:br>
                <a:rPr lang="en-US" sz="900" b="1" dirty="0" smtClean="0"/>
              </a:br>
              <a:r>
                <a:rPr lang="en-US" sz="900" b="1" dirty="0" smtClean="0"/>
                <a:t>of 8 </a:t>
              </a:r>
              <a:r>
                <a:rPr lang="en-US" sz="900" b="1" dirty="0"/>
                <a:t>W</a:t>
              </a:r>
              <a:r>
                <a:rPr lang="en-US" sz="900" b="1" dirty="0" smtClean="0"/>
                <a:t>ords</a:t>
              </a:r>
              <a:endParaRPr lang="en-US" sz="900" b="1" dirty="0"/>
            </a:p>
          </p:txBody>
        </p:sp>
        <p:cxnSp>
          <p:nvCxnSpPr>
            <p:cNvPr id="40" name="Straight Arrow Connector 39"/>
            <p:cNvCxnSpPr/>
            <p:nvPr/>
          </p:nvCxnSpPr>
          <p:spPr>
            <a:xfrm flipH="1">
              <a:off x="7938227" y="3907515"/>
              <a:ext cx="249639" cy="0"/>
            </a:xfrm>
            <a:prstGeom prst="straightConnector1">
              <a:avLst/>
            </a:prstGeom>
            <a:ln>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41" name="Right Brace 40"/>
            <p:cNvSpPr/>
            <p:nvPr/>
          </p:nvSpPr>
          <p:spPr>
            <a:xfrm>
              <a:off x="7786930" y="3051688"/>
              <a:ext cx="136167" cy="1711657"/>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2" name="Group 52"/>
            <p:cNvGrpSpPr/>
            <p:nvPr/>
          </p:nvGrpSpPr>
          <p:grpSpPr>
            <a:xfrm>
              <a:off x="2605025" y="3023954"/>
              <a:ext cx="938039" cy="1778853"/>
              <a:chOff x="6638306" y="1129008"/>
              <a:chExt cx="552203" cy="1468643"/>
            </a:xfrm>
          </p:grpSpPr>
          <p:sp>
            <p:nvSpPr>
              <p:cNvPr id="107" name="Rectangle 106"/>
              <p:cNvSpPr/>
              <p:nvPr/>
            </p:nvSpPr>
            <p:spPr>
              <a:xfrm>
                <a:off x="6662057" y="1142423"/>
                <a:ext cx="528452"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6638306" y="1129008"/>
                <a:ext cx="528452" cy="145522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55"/>
              <p:cNvCxnSpPr/>
              <p:nvPr/>
            </p:nvCxnSpPr>
            <p:spPr>
              <a:xfrm>
                <a:off x="6640416" y="1129009"/>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0" name="Group 141"/>
              <p:cNvGrpSpPr/>
              <p:nvPr/>
            </p:nvGrpSpPr>
            <p:grpSpPr>
              <a:xfrm>
                <a:off x="6638306" y="1273045"/>
                <a:ext cx="546264" cy="1165926"/>
                <a:chOff x="6497608" y="1273045"/>
                <a:chExt cx="1692208" cy="1165926"/>
              </a:xfrm>
            </p:grpSpPr>
            <p:cxnSp>
              <p:nvCxnSpPr>
                <p:cNvPr id="111" name="Straight Connector 57"/>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3" name="Group 66"/>
            <p:cNvGrpSpPr/>
            <p:nvPr/>
          </p:nvGrpSpPr>
          <p:grpSpPr>
            <a:xfrm>
              <a:off x="4165467" y="3023948"/>
              <a:ext cx="3508076" cy="1778860"/>
              <a:chOff x="7888140" y="2850925"/>
              <a:chExt cx="1063682" cy="1468648"/>
            </a:xfrm>
            <a:solidFill>
              <a:schemeClr val="bg2">
                <a:lumMod val="75000"/>
              </a:schemeClr>
            </a:solidFill>
          </p:grpSpPr>
          <p:sp>
            <p:nvSpPr>
              <p:cNvPr id="94" name="Rectangle 93"/>
              <p:cNvSpPr/>
              <p:nvPr/>
            </p:nvSpPr>
            <p:spPr>
              <a:xfrm>
                <a:off x="7920847" y="2864345"/>
                <a:ext cx="1030975"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7891157" y="2850930"/>
                <a:ext cx="1049196" cy="1455228"/>
              </a:xfrm>
              <a:prstGeom prst="rect">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p:cNvCxnSpPr/>
              <p:nvPr/>
            </p:nvCxnSpPr>
            <p:spPr>
              <a:xfrm>
                <a:off x="7894046" y="2850925"/>
                <a:ext cx="0" cy="145626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Group 159"/>
              <p:cNvGrpSpPr/>
              <p:nvPr/>
            </p:nvGrpSpPr>
            <p:grpSpPr>
              <a:xfrm>
                <a:off x="7888140" y="2994967"/>
                <a:ext cx="1058654" cy="1165926"/>
                <a:chOff x="7256371" y="2994967"/>
                <a:chExt cx="1692163" cy="1165926"/>
              </a:xfrm>
              <a:grpFill/>
            </p:grpSpPr>
            <p:cxnSp>
              <p:nvCxnSpPr>
                <p:cNvPr id="98" name="Straight Connector 97"/>
                <p:cNvCxnSpPr/>
                <p:nvPr/>
              </p:nvCxnSpPr>
              <p:spPr>
                <a:xfrm>
                  <a:off x="7259032" y="299496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7259026" y="314175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7256377" y="328294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7256371" y="342973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7263666" y="3579337"/>
                  <a:ext cx="168486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7261014" y="38673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7261008" y="40197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7258231" y="416089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7263663" y="3720517"/>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4" name="Group 80"/>
            <p:cNvGrpSpPr/>
            <p:nvPr/>
          </p:nvGrpSpPr>
          <p:grpSpPr>
            <a:xfrm>
              <a:off x="2046492" y="3028747"/>
              <a:ext cx="204478" cy="1778853"/>
              <a:chOff x="7974103" y="978587"/>
              <a:chExt cx="160495" cy="1468643"/>
            </a:xfrm>
          </p:grpSpPr>
          <p:sp>
            <p:nvSpPr>
              <p:cNvPr id="81" name="Rectangle 80"/>
              <p:cNvSpPr/>
              <p:nvPr/>
            </p:nvSpPr>
            <p:spPr>
              <a:xfrm>
                <a:off x="8002178" y="992002"/>
                <a:ext cx="132420"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981445" y="978587"/>
                <a:ext cx="135339" cy="1455228"/>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p:cNvCxnSpPr/>
              <p:nvPr/>
            </p:nvCxnSpPr>
            <p:spPr>
              <a:xfrm>
                <a:off x="8116914" y="978588"/>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4" name="Group 163"/>
              <p:cNvGrpSpPr/>
              <p:nvPr/>
            </p:nvGrpSpPr>
            <p:grpSpPr>
              <a:xfrm>
                <a:off x="7974103" y="1122624"/>
                <a:ext cx="142681" cy="1165926"/>
                <a:chOff x="6497608" y="1273045"/>
                <a:chExt cx="1692208" cy="1165926"/>
              </a:xfrm>
            </p:grpSpPr>
            <p:cxnSp>
              <p:nvCxnSpPr>
                <p:cNvPr id="85" name="Straight Connector 84"/>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5" name="TextBox 44"/>
            <p:cNvSpPr txBox="1"/>
            <p:nvPr/>
          </p:nvSpPr>
          <p:spPr>
            <a:xfrm>
              <a:off x="2641701" y="2736909"/>
              <a:ext cx="651140" cy="246221"/>
            </a:xfrm>
            <a:prstGeom prst="rect">
              <a:avLst/>
            </a:prstGeom>
            <a:noFill/>
          </p:spPr>
          <p:txBody>
            <a:bodyPr wrap="none" rtlCol="0">
              <a:spAutoFit/>
            </a:bodyPr>
            <a:lstStyle/>
            <a:p>
              <a:r>
                <a:rPr lang="en-US" sz="1000" b="1" dirty="0" smtClean="0"/>
                <a:t>Tag Data</a:t>
              </a:r>
              <a:endParaRPr lang="en-US" sz="1000" b="1" dirty="0"/>
            </a:p>
          </p:txBody>
        </p:sp>
        <p:cxnSp>
          <p:nvCxnSpPr>
            <p:cNvPr id="46" name="Straight Connector 45"/>
            <p:cNvCxnSpPr/>
            <p:nvPr/>
          </p:nvCxnSpPr>
          <p:spPr>
            <a:xfrm>
              <a:off x="5068661" y="3027714"/>
              <a:ext cx="0" cy="174042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367292" y="3025318"/>
              <a:ext cx="0" cy="174042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242286" y="3022921"/>
              <a:ext cx="0" cy="174042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6808573" y="3027716"/>
              <a:ext cx="0" cy="174042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943661" y="3025318"/>
              <a:ext cx="0" cy="174042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5489772" y="3025316"/>
              <a:ext cx="0" cy="174042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632414" y="3030112"/>
              <a:ext cx="0" cy="174042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2378081" y="3837455"/>
              <a:ext cx="208263"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381198" y="2620568"/>
              <a:ext cx="0" cy="12219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971736" y="3820673"/>
              <a:ext cx="208263"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974854" y="2603786"/>
              <a:ext cx="0" cy="12219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3343136" y="1961140"/>
              <a:ext cx="0" cy="522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8" name="Group 107"/>
            <p:cNvGrpSpPr/>
            <p:nvPr/>
          </p:nvGrpSpPr>
          <p:grpSpPr>
            <a:xfrm>
              <a:off x="3257370" y="1938985"/>
              <a:ext cx="428829" cy="195714"/>
              <a:chOff x="8111794" y="1272338"/>
              <a:chExt cx="336590" cy="161583"/>
            </a:xfrm>
          </p:grpSpPr>
          <p:sp>
            <p:nvSpPr>
              <p:cNvPr id="79" name="TextBox 78"/>
              <p:cNvSpPr txBox="1"/>
              <p:nvPr/>
            </p:nvSpPr>
            <p:spPr>
              <a:xfrm>
                <a:off x="8240820" y="1272338"/>
                <a:ext cx="207564" cy="161583"/>
              </a:xfrm>
              <a:prstGeom prst="rect">
                <a:avLst/>
              </a:prstGeom>
              <a:noFill/>
            </p:spPr>
            <p:txBody>
              <a:bodyPr wrap="square" lIns="0" tIns="0" rIns="0" bIns="0" rtlCol="0">
                <a:spAutoFit/>
              </a:bodyPr>
              <a:lstStyle/>
              <a:p>
                <a:r>
                  <a:rPr lang="en-US" sz="1050" dirty="0" smtClean="0"/>
                  <a:t> 3</a:t>
                </a:r>
                <a:endParaRPr lang="en-US" sz="1050" dirty="0"/>
              </a:p>
            </p:txBody>
          </p:sp>
          <p:cxnSp>
            <p:nvCxnSpPr>
              <p:cNvPr id="80" name="Straight Connector 79"/>
              <p:cNvCxnSpPr/>
              <p:nvPr/>
            </p:nvCxnSpPr>
            <p:spPr>
              <a:xfrm>
                <a:off x="8111794" y="1349585"/>
                <a:ext cx="134635" cy="69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 name="Oval 58"/>
            <p:cNvSpPr/>
            <p:nvPr/>
          </p:nvSpPr>
          <p:spPr>
            <a:xfrm>
              <a:off x="3229525" y="2488923"/>
              <a:ext cx="243004" cy="224226"/>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a:t>
              </a:r>
              <a:endParaRPr lang="en-US" sz="1050" dirty="0">
                <a:solidFill>
                  <a:schemeClr val="tx1"/>
                </a:solidFill>
              </a:endParaRPr>
            </a:p>
          </p:txBody>
        </p:sp>
        <p:grpSp>
          <p:nvGrpSpPr>
            <p:cNvPr id="60" name="Group 111"/>
            <p:cNvGrpSpPr/>
            <p:nvPr/>
          </p:nvGrpSpPr>
          <p:grpSpPr>
            <a:xfrm>
              <a:off x="3875164" y="2720499"/>
              <a:ext cx="428829" cy="195714"/>
              <a:chOff x="8111794" y="1272338"/>
              <a:chExt cx="336590" cy="161583"/>
            </a:xfrm>
          </p:grpSpPr>
          <p:sp>
            <p:nvSpPr>
              <p:cNvPr id="77" name="TextBox 76"/>
              <p:cNvSpPr txBox="1"/>
              <p:nvPr/>
            </p:nvSpPr>
            <p:spPr>
              <a:xfrm>
                <a:off x="8240820" y="1272338"/>
                <a:ext cx="207564" cy="161583"/>
              </a:xfrm>
              <a:prstGeom prst="rect">
                <a:avLst/>
              </a:prstGeom>
              <a:noFill/>
            </p:spPr>
            <p:txBody>
              <a:bodyPr wrap="square" lIns="0" tIns="0" rIns="0" bIns="0" rtlCol="0">
                <a:spAutoFit/>
              </a:bodyPr>
              <a:lstStyle/>
              <a:p>
                <a:r>
                  <a:rPr lang="en-US" sz="1050" dirty="0" smtClean="0"/>
                  <a:t> 8</a:t>
                </a:r>
                <a:endParaRPr lang="en-US" sz="1050" dirty="0"/>
              </a:p>
            </p:txBody>
          </p:sp>
          <p:cxnSp>
            <p:nvCxnSpPr>
              <p:cNvPr id="78" name="Straight Connector 77"/>
              <p:cNvCxnSpPr/>
              <p:nvPr/>
            </p:nvCxnSpPr>
            <p:spPr>
              <a:xfrm>
                <a:off x="8111794" y="1349585"/>
                <a:ext cx="134635" cy="69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1" name="TextBox 60"/>
            <p:cNvSpPr txBox="1"/>
            <p:nvPr/>
          </p:nvSpPr>
          <p:spPr>
            <a:xfrm>
              <a:off x="4817899" y="2741708"/>
              <a:ext cx="1792478" cy="246221"/>
            </a:xfrm>
            <a:prstGeom prst="rect">
              <a:avLst/>
            </a:prstGeom>
            <a:noFill/>
          </p:spPr>
          <p:txBody>
            <a:bodyPr wrap="none" rtlCol="0">
              <a:spAutoFit/>
            </a:bodyPr>
            <a:lstStyle/>
            <a:p>
              <a:r>
                <a:rPr lang="en-US" sz="1000" b="1" dirty="0" smtClean="0"/>
                <a:t>Cached Data: 8 words per Line</a:t>
              </a:r>
              <a:endParaRPr lang="en-US" sz="1000" b="1" dirty="0"/>
            </a:p>
          </p:txBody>
        </p:sp>
        <p:sp>
          <p:nvSpPr>
            <p:cNvPr id="62" name="TextBox 61"/>
            <p:cNvSpPr txBox="1"/>
            <p:nvPr/>
          </p:nvSpPr>
          <p:spPr>
            <a:xfrm>
              <a:off x="3381766" y="2352484"/>
              <a:ext cx="1129795" cy="298228"/>
            </a:xfrm>
            <a:prstGeom prst="rect">
              <a:avLst/>
            </a:prstGeom>
            <a:noFill/>
          </p:spPr>
          <p:txBody>
            <a:bodyPr wrap="none" rtlCol="0">
              <a:spAutoFit/>
            </a:bodyPr>
            <a:lstStyle/>
            <a:p>
              <a:r>
                <a:rPr lang="en-US" sz="1000" dirty="0" smtClean="0"/>
                <a:t>Index + Word</a:t>
              </a:r>
              <a:endParaRPr lang="en-US" sz="1000" dirty="0"/>
            </a:p>
          </p:txBody>
        </p:sp>
        <p:sp>
          <p:nvSpPr>
            <p:cNvPr id="63" name="Rectangle 62"/>
            <p:cNvSpPr/>
            <p:nvPr/>
          </p:nvSpPr>
          <p:spPr>
            <a:xfrm>
              <a:off x="1987574" y="3005691"/>
              <a:ext cx="308796" cy="279589"/>
            </a:xfrm>
            <a:prstGeom prst="rect">
              <a:avLst/>
            </a:prstGeom>
          </p:spPr>
          <p:txBody>
            <a:bodyPr wrap="none">
              <a:spAutoFit/>
            </a:bodyPr>
            <a:lstStyle/>
            <a:p>
              <a:pPr algn="ctr"/>
              <a:r>
                <a:rPr lang="en-US" sz="900" b="1" dirty="0" smtClean="0">
                  <a:solidFill>
                    <a:srgbClr val="C00000"/>
                  </a:solidFill>
                </a:rPr>
                <a:t>0</a:t>
              </a:r>
            </a:p>
          </p:txBody>
        </p:sp>
        <p:sp>
          <p:nvSpPr>
            <p:cNvPr id="64" name="Rectangle 63"/>
            <p:cNvSpPr/>
            <p:nvPr/>
          </p:nvSpPr>
          <p:spPr>
            <a:xfrm>
              <a:off x="1992607" y="3183090"/>
              <a:ext cx="308795" cy="279589"/>
            </a:xfrm>
            <a:prstGeom prst="rect">
              <a:avLst/>
            </a:prstGeom>
          </p:spPr>
          <p:txBody>
            <a:bodyPr wrap="none">
              <a:spAutoFit/>
            </a:bodyPr>
            <a:lstStyle/>
            <a:p>
              <a:pPr algn="ctr"/>
              <a:r>
                <a:rPr lang="en-US" sz="900" b="1" dirty="0" smtClean="0">
                  <a:solidFill>
                    <a:srgbClr val="C00000"/>
                  </a:solidFill>
                </a:rPr>
                <a:t>0</a:t>
              </a:r>
            </a:p>
          </p:txBody>
        </p:sp>
        <p:sp>
          <p:nvSpPr>
            <p:cNvPr id="65" name="Rectangle 64"/>
            <p:cNvSpPr/>
            <p:nvPr/>
          </p:nvSpPr>
          <p:spPr>
            <a:xfrm>
              <a:off x="1990073" y="3353297"/>
              <a:ext cx="308795" cy="279589"/>
            </a:xfrm>
            <a:prstGeom prst="rect">
              <a:avLst/>
            </a:prstGeom>
          </p:spPr>
          <p:txBody>
            <a:bodyPr wrap="none">
              <a:spAutoFit/>
            </a:bodyPr>
            <a:lstStyle/>
            <a:p>
              <a:pPr algn="ctr"/>
              <a:r>
                <a:rPr lang="en-US" sz="900" b="1" dirty="0" smtClean="0">
                  <a:solidFill>
                    <a:srgbClr val="C00000"/>
                  </a:solidFill>
                </a:rPr>
                <a:t>0</a:t>
              </a:r>
            </a:p>
          </p:txBody>
        </p:sp>
        <p:sp>
          <p:nvSpPr>
            <p:cNvPr id="66" name="Rectangle 65"/>
            <p:cNvSpPr/>
            <p:nvPr/>
          </p:nvSpPr>
          <p:spPr>
            <a:xfrm>
              <a:off x="1992607" y="3521125"/>
              <a:ext cx="308796" cy="279589"/>
            </a:xfrm>
            <a:prstGeom prst="rect">
              <a:avLst/>
            </a:prstGeom>
          </p:spPr>
          <p:txBody>
            <a:bodyPr wrap="none">
              <a:spAutoFit/>
            </a:bodyPr>
            <a:lstStyle/>
            <a:p>
              <a:pPr algn="ctr"/>
              <a:r>
                <a:rPr lang="en-US" sz="900" b="1" dirty="0" smtClean="0">
                  <a:solidFill>
                    <a:srgbClr val="C00000"/>
                  </a:solidFill>
                </a:rPr>
                <a:t>0</a:t>
              </a:r>
            </a:p>
          </p:txBody>
        </p:sp>
        <p:sp>
          <p:nvSpPr>
            <p:cNvPr id="67" name="Rectangle 66"/>
            <p:cNvSpPr/>
            <p:nvPr/>
          </p:nvSpPr>
          <p:spPr>
            <a:xfrm>
              <a:off x="1997638" y="3698524"/>
              <a:ext cx="308795" cy="279589"/>
            </a:xfrm>
            <a:prstGeom prst="rect">
              <a:avLst/>
            </a:prstGeom>
          </p:spPr>
          <p:txBody>
            <a:bodyPr wrap="none">
              <a:spAutoFit/>
            </a:bodyPr>
            <a:lstStyle/>
            <a:p>
              <a:pPr algn="ctr"/>
              <a:r>
                <a:rPr lang="en-US" sz="900" b="1" dirty="0" smtClean="0">
                  <a:solidFill>
                    <a:srgbClr val="C00000"/>
                  </a:solidFill>
                </a:rPr>
                <a:t>0</a:t>
              </a:r>
            </a:p>
          </p:txBody>
        </p:sp>
        <p:sp>
          <p:nvSpPr>
            <p:cNvPr id="68" name="Rectangle 67"/>
            <p:cNvSpPr/>
            <p:nvPr/>
          </p:nvSpPr>
          <p:spPr>
            <a:xfrm>
              <a:off x="1995106" y="3883114"/>
              <a:ext cx="308795" cy="279589"/>
            </a:xfrm>
            <a:prstGeom prst="rect">
              <a:avLst/>
            </a:prstGeom>
          </p:spPr>
          <p:txBody>
            <a:bodyPr wrap="none">
              <a:spAutoFit/>
            </a:bodyPr>
            <a:lstStyle/>
            <a:p>
              <a:pPr algn="ctr"/>
              <a:r>
                <a:rPr lang="en-US" sz="900" b="1" dirty="0" smtClean="0">
                  <a:solidFill>
                    <a:srgbClr val="C00000"/>
                  </a:solidFill>
                </a:rPr>
                <a:t>0</a:t>
              </a:r>
            </a:p>
          </p:txBody>
        </p:sp>
        <p:sp>
          <p:nvSpPr>
            <p:cNvPr id="69" name="Rectangle 68"/>
            <p:cNvSpPr/>
            <p:nvPr/>
          </p:nvSpPr>
          <p:spPr>
            <a:xfrm>
              <a:off x="1994658" y="4060492"/>
              <a:ext cx="308796" cy="279589"/>
            </a:xfrm>
            <a:prstGeom prst="rect">
              <a:avLst/>
            </a:prstGeom>
          </p:spPr>
          <p:txBody>
            <a:bodyPr wrap="none">
              <a:spAutoFit/>
            </a:bodyPr>
            <a:lstStyle/>
            <a:p>
              <a:pPr algn="ctr"/>
              <a:r>
                <a:rPr lang="en-US" sz="900" b="1" dirty="0" smtClean="0">
                  <a:solidFill>
                    <a:srgbClr val="C00000"/>
                  </a:solidFill>
                </a:rPr>
                <a:t>0</a:t>
              </a:r>
            </a:p>
          </p:txBody>
        </p:sp>
        <p:sp>
          <p:nvSpPr>
            <p:cNvPr id="70" name="Rectangle 69"/>
            <p:cNvSpPr/>
            <p:nvPr/>
          </p:nvSpPr>
          <p:spPr>
            <a:xfrm>
              <a:off x="1994169" y="4237889"/>
              <a:ext cx="308795" cy="279589"/>
            </a:xfrm>
            <a:prstGeom prst="rect">
              <a:avLst/>
            </a:prstGeom>
          </p:spPr>
          <p:txBody>
            <a:bodyPr wrap="none">
              <a:spAutoFit/>
            </a:bodyPr>
            <a:lstStyle/>
            <a:p>
              <a:pPr algn="ctr"/>
              <a:r>
                <a:rPr lang="en-US" sz="900" b="1" dirty="0" smtClean="0">
                  <a:solidFill>
                    <a:srgbClr val="C00000"/>
                  </a:solidFill>
                </a:rPr>
                <a:t>0</a:t>
              </a:r>
            </a:p>
          </p:txBody>
        </p:sp>
        <p:sp>
          <p:nvSpPr>
            <p:cNvPr id="71" name="Rectangle 70"/>
            <p:cNvSpPr/>
            <p:nvPr/>
          </p:nvSpPr>
          <p:spPr>
            <a:xfrm>
              <a:off x="1997158" y="4408096"/>
              <a:ext cx="308795" cy="279589"/>
            </a:xfrm>
            <a:prstGeom prst="rect">
              <a:avLst/>
            </a:prstGeom>
          </p:spPr>
          <p:txBody>
            <a:bodyPr wrap="none">
              <a:spAutoFit/>
            </a:bodyPr>
            <a:lstStyle/>
            <a:p>
              <a:pPr algn="ctr"/>
              <a:r>
                <a:rPr lang="en-US" sz="900" b="1" dirty="0" smtClean="0">
                  <a:solidFill>
                    <a:srgbClr val="C00000"/>
                  </a:solidFill>
                </a:rPr>
                <a:t>0</a:t>
              </a:r>
            </a:p>
          </p:txBody>
        </p:sp>
        <p:sp>
          <p:nvSpPr>
            <p:cNvPr id="72" name="Rectangle 71"/>
            <p:cNvSpPr/>
            <p:nvPr/>
          </p:nvSpPr>
          <p:spPr>
            <a:xfrm>
              <a:off x="1992542" y="4592686"/>
              <a:ext cx="308795" cy="279589"/>
            </a:xfrm>
            <a:prstGeom prst="rect">
              <a:avLst/>
            </a:prstGeom>
          </p:spPr>
          <p:txBody>
            <a:bodyPr wrap="none">
              <a:spAutoFit/>
            </a:bodyPr>
            <a:lstStyle/>
            <a:p>
              <a:pPr algn="ctr"/>
              <a:r>
                <a:rPr lang="en-US" sz="900" b="1" dirty="0" smtClean="0">
                  <a:solidFill>
                    <a:srgbClr val="C00000"/>
                  </a:solidFill>
                </a:rPr>
                <a:t>0</a:t>
              </a:r>
            </a:p>
          </p:txBody>
        </p:sp>
        <p:cxnSp>
          <p:nvCxnSpPr>
            <p:cNvPr id="73" name="Straight Connector 72"/>
            <p:cNvCxnSpPr/>
            <p:nvPr/>
          </p:nvCxnSpPr>
          <p:spPr>
            <a:xfrm flipV="1">
              <a:off x="2802013" y="4817791"/>
              <a:ext cx="0" cy="507739"/>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256199" y="4899375"/>
              <a:ext cx="633519" cy="298228"/>
            </a:xfrm>
            <a:prstGeom prst="rect">
              <a:avLst/>
            </a:prstGeom>
            <a:noFill/>
          </p:spPr>
          <p:txBody>
            <a:bodyPr wrap="none" rtlCol="0">
              <a:spAutoFit/>
            </a:bodyPr>
            <a:lstStyle/>
            <a:p>
              <a:r>
                <a:rPr lang="en-US" sz="1000" dirty="0" smtClean="0"/>
                <a:t>Tag In</a:t>
              </a:r>
              <a:endParaRPr lang="en-US" sz="1000" dirty="0"/>
            </a:p>
          </p:txBody>
        </p:sp>
        <p:sp>
          <p:nvSpPr>
            <p:cNvPr id="75" name="TextBox 74"/>
            <p:cNvSpPr txBox="1"/>
            <p:nvPr/>
          </p:nvSpPr>
          <p:spPr>
            <a:xfrm>
              <a:off x="2437580" y="1622029"/>
              <a:ext cx="564081" cy="279589"/>
            </a:xfrm>
            <a:prstGeom prst="rect">
              <a:avLst/>
            </a:prstGeom>
            <a:noFill/>
          </p:spPr>
          <p:txBody>
            <a:bodyPr wrap="none" rtlCol="0">
              <a:spAutoFit/>
            </a:bodyPr>
            <a:lstStyle/>
            <a:p>
              <a:r>
                <a:rPr lang="en-US" sz="900" dirty="0" smtClean="0"/>
                <a:t>Index</a:t>
              </a:r>
              <a:endParaRPr lang="en-US" sz="900" dirty="0"/>
            </a:p>
          </p:txBody>
        </p:sp>
        <p:sp>
          <p:nvSpPr>
            <p:cNvPr id="76" name="TextBox 75"/>
            <p:cNvSpPr txBox="1"/>
            <p:nvPr/>
          </p:nvSpPr>
          <p:spPr>
            <a:xfrm>
              <a:off x="1080766" y="1623156"/>
              <a:ext cx="1346685" cy="279589"/>
            </a:xfrm>
            <a:prstGeom prst="rect">
              <a:avLst/>
            </a:prstGeom>
            <a:noFill/>
          </p:spPr>
          <p:txBody>
            <a:bodyPr wrap="square" rtlCol="0">
              <a:spAutoFit/>
            </a:bodyPr>
            <a:lstStyle/>
            <a:p>
              <a:pPr algn="ctr"/>
              <a:r>
                <a:rPr lang="en-US" sz="900" dirty="0" smtClean="0"/>
                <a:t>Tag Address</a:t>
              </a:r>
              <a:endParaRPr lang="en-US" sz="900" dirty="0"/>
            </a:p>
          </p:txBody>
        </p:sp>
        <p:grpSp>
          <p:nvGrpSpPr>
            <p:cNvPr id="131" name="Group 80"/>
            <p:cNvGrpSpPr/>
            <p:nvPr/>
          </p:nvGrpSpPr>
          <p:grpSpPr>
            <a:xfrm>
              <a:off x="1796497" y="3036497"/>
              <a:ext cx="204478" cy="1778853"/>
              <a:chOff x="7974103" y="978587"/>
              <a:chExt cx="160495" cy="1468643"/>
            </a:xfrm>
            <a:solidFill>
              <a:schemeClr val="accent4">
                <a:lumMod val="40000"/>
                <a:lumOff val="60000"/>
              </a:schemeClr>
            </a:solidFill>
          </p:grpSpPr>
          <p:sp>
            <p:nvSpPr>
              <p:cNvPr id="132" name="Rectangle 131"/>
              <p:cNvSpPr/>
              <p:nvPr/>
            </p:nvSpPr>
            <p:spPr>
              <a:xfrm>
                <a:off x="8002178" y="992002"/>
                <a:ext cx="132420" cy="1455228"/>
              </a:xfrm>
              <a:prstGeom prst="rect">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7981445" y="978587"/>
                <a:ext cx="135339" cy="1455228"/>
              </a:xfrm>
              <a:prstGeom prst="rect">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Straight Connector 133"/>
              <p:cNvCxnSpPr/>
              <p:nvPr/>
            </p:nvCxnSpPr>
            <p:spPr>
              <a:xfrm>
                <a:off x="8116914" y="978588"/>
                <a:ext cx="0" cy="145626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5" name="Group 163"/>
              <p:cNvGrpSpPr/>
              <p:nvPr/>
            </p:nvGrpSpPr>
            <p:grpSpPr>
              <a:xfrm>
                <a:off x="7974103" y="1122624"/>
                <a:ext cx="142681" cy="1165926"/>
                <a:chOff x="6497608" y="1273045"/>
                <a:chExt cx="1692208" cy="1165926"/>
              </a:xfrm>
              <a:grpFill/>
            </p:grpSpPr>
            <p:cxnSp>
              <p:nvCxnSpPr>
                <p:cNvPr id="136" name="Straight Connector 135"/>
                <p:cNvCxnSpPr/>
                <p:nvPr/>
              </p:nvCxnSpPr>
              <p:spPr>
                <a:xfrm>
                  <a:off x="6504949" y="1273045"/>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6504943" y="1419835"/>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6502294" y="1561021"/>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6502288" y="1707811"/>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6500269" y="1857415"/>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6500263" y="1998595"/>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6497614" y="2145391"/>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6497608" y="2297791"/>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6504148" y="2438971"/>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5" name="Rectangle 144"/>
            <p:cNvSpPr/>
            <p:nvPr/>
          </p:nvSpPr>
          <p:spPr>
            <a:xfrm>
              <a:off x="1737578" y="3013442"/>
              <a:ext cx="308796" cy="279589"/>
            </a:xfrm>
            <a:prstGeom prst="rect">
              <a:avLst/>
            </a:prstGeom>
          </p:spPr>
          <p:txBody>
            <a:bodyPr wrap="none">
              <a:spAutoFit/>
            </a:bodyPr>
            <a:lstStyle/>
            <a:p>
              <a:pPr algn="ctr"/>
              <a:r>
                <a:rPr lang="en-US" sz="900" b="1" dirty="0" smtClean="0">
                  <a:solidFill>
                    <a:srgbClr val="C00000"/>
                  </a:solidFill>
                </a:rPr>
                <a:t>0</a:t>
              </a:r>
            </a:p>
          </p:txBody>
        </p:sp>
        <p:sp>
          <p:nvSpPr>
            <p:cNvPr id="146" name="Rectangle 145"/>
            <p:cNvSpPr/>
            <p:nvPr/>
          </p:nvSpPr>
          <p:spPr>
            <a:xfrm>
              <a:off x="1742611" y="3190840"/>
              <a:ext cx="308795" cy="279589"/>
            </a:xfrm>
            <a:prstGeom prst="rect">
              <a:avLst/>
            </a:prstGeom>
          </p:spPr>
          <p:txBody>
            <a:bodyPr wrap="none">
              <a:spAutoFit/>
            </a:bodyPr>
            <a:lstStyle/>
            <a:p>
              <a:pPr algn="ctr"/>
              <a:r>
                <a:rPr lang="en-US" sz="900" b="1" dirty="0" smtClean="0">
                  <a:solidFill>
                    <a:srgbClr val="C00000"/>
                  </a:solidFill>
                </a:rPr>
                <a:t>0</a:t>
              </a:r>
            </a:p>
          </p:txBody>
        </p:sp>
        <p:sp>
          <p:nvSpPr>
            <p:cNvPr id="147" name="Rectangle 146"/>
            <p:cNvSpPr/>
            <p:nvPr/>
          </p:nvSpPr>
          <p:spPr>
            <a:xfrm>
              <a:off x="1740078" y="3361047"/>
              <a:ext cx="308795" cy="279589"/>
            </a:xfrm>
            <a:prstGeom prst="rect">
              <a:avLst/>
            </a:prstGeom>
          </p:spPr>
          <p:txBody>
            <a:bodyPr wrap="none">
              <a:spAutoFit/>
            </a:bodyPr>
            <a:lstStyle/>
            <a:p>
              <a:pPr algn="ctr"/>
              <a:r>
                <a:rPr lang="en-US" sz="900" b="1" dirty="0" smtClean="0">
                  <a:solidFill>
                    <a:srgbClr val="C00000"/>
                  </a:solidFill>
                </a:rPr>
                <a:t>0</a:t>
              </a:r>
            </a:p>
          </p:txBody>
        </p:sp>
        <p:sp>
          <p:nvSpPr>
            <p:cNvPr id="148" name="Rectangle 147"/>
            <p:cNvSpPr/>
            <p:nvPr/>
          </p:nvSpPr>
          <p:spPr>
            <a:xfrm>
              <a:off x="1742611" y="3528875"/>
              <a:ext cx="308796" cy="279589"/>
            </a:xfrm>
            <a:prstGeom prst="rect">
              <a:avLst/>
            </a:prstGeom>
          </p:spPr>
          <p:txBody>
            <a:bodyPr wrap="none">
              <a:spAutoFit/>
            </a:bodyPr>
            <a:lstStyle/>
            <a:p>
              <a:pPr algn="ctr"/>
              <a:r>
                <a:rPr lang="en-US" sz="900" b="1" dirty="0" smtClean="0">
                  <a:solidFill>
                    <a:srgbClr val="C00000"/>
                  </a:solidFill>
                </a:rPr>
                <a:t>0</a:t>
              </a:r>
            </a:p>
          </p:txBody>
        </p:sp>
        <p:sp>
          <p:nvSpPr>
            <p:cNvPr id="149" name="Rectangle 148"/>
            <p:cNvSpPr/>
            <p:nvPr/>
          </p:nvSpPr>
          <p:spPr>
            <a:xfrm>
              <a:off x="1747642" y="3706274"/>
              <a:ext cx="308795" cy="279589"/>
            </a:xfrm>
            <a:prstGeom prst="rect">
              <a:avLst/>
            </a:prstGeom>
          </p:spPr>
          <p:txBody>
            <a:bodyPr wrap="none">
              <a:spAutoFit/>
            </a:bodyPr>
            <a:lstStyle/>
            <a:p>
              <a:pPr algn="ctr"/>
              <a:r>
                <a:rPr lang="en-US" sz="900" b="1" dirty="0" smtClean="0">
                  <a:solidFill>
                    <a:srgbClr val="C00000"/>
                  </a:solidFill>
                </a:rPr>
                <a:t>0</a:t>
              </a:r>
            </a:p>
          </p:txBody>
        </p:sp>
        <p:sp>
          <p:nvSpPr>
            <p:cNvPr id="150" name="Rectangle 149"/>
            <p:cNvSpPr/>
            <p:nvPr/>
          </p:nvSpPr>
          <p:spPr>
            <a:xfrm>
              <a:off x="1745110" y="3890864"/>
              <a:ext cx="308795" cy="279589"/>
            </a:xfrm>
            <a:prstGeom prst="rect">
              <a:avLst/>
            </a:prstGeom>
          </p:spPr>
          <p:txBody>
            <a:bodyPr wrap="none">
              <a:spAutoFit/>
            </a:bodyPr>
            <a:lstStyle/>
            <a:p>
              <a:pPr algn="ctr"/>
              <a:r>
                <a:rPr lang="en-US" sz="900" b="1" dirty="0" smtClean="0">
                  <a:solidFill>
                    <a:srgbClr val="C00000"/>
                  </a:solidFill>
                </a:rPr>
                <a:t>0</a:t>
              </a:r>
            </a:p>
          </p:txBody>
        </p:sp>
        <p:sp>
          <p:nvSpPr>
            <p:cNvPr id="151" name="Rectangle 150"/>
            <p:cNvSpPr/>
            <p:nvPr/>
          </p:nvSpPr>
          <p:spPr>
            <a:xfrm>
              <a:off x="1744663" y="4068242"/>
              <a:ext cx="308796" cy="279589"/>
            </a:xfrm>
            <a:prstGeom prst="rect">
              <a:avLst/>
            </a:prstGeom>
          </p:spPr>
          <p:txBody>
            <a:bodyPr wrap="none">
              <a:spAutoFit/>
            </a:bodyPr>
            <a:lstStyle/>
            <a:p>
              <a:pPr algn="ctr"/>
              <a:r>
                <a:rPr lang="en-US" sz="900" b="1" dirty="0" smtClean="0">
                  <a:solidFill>
                    <a:srgbClr val="C00000"/>
                  </a:solidFill>
                </a:rPr>
                <a:t>0</a:t>
              </a:r>
            </a:p>
          </p:txBody>
        </p:sp>
        <p:sp>
          <p:nvSpPr>
            <p:cNvPr id="152" name="Rectangle 151"/>
            <p:cNvSpPr/>
            <p:nvPr/>
          </p:nvSpPr>
          <p:spPr>
            <a:xfrm>
              <a:off x="1744173" y="4245640"/>
              <a:ext cx="308795" cy="279589"/>
            </a:xfrm>
            <a:prstGeom prst="rect">
              <a:avLst/>
            </a:prstGeom>
          </p:spPr>
          <p:txBody>
            <a:bodyPr wrap="none">
              <a:spAutoFit/>
            </a:bodyPr>
            <a:lstStyle/>
            <a:p>
              <a:pPr algn="ctr"/>
              <a:r>
                <a:rPr lang="en-US" sz="900" b="1" dirty="0" smtClean="0">
                  <a:solidFill>
                    <a:srgbClr val="C00000"/>
                  </a:solidFill>
                </a:rPr>
                <a:t>0</a:t>
              </a:r>
            </a:p>
          </p:txBody>
        </p:sp>
        <p:sp>
          <p:nvSpPr>
            <p:cNvPr id="153" name="Rectangle 152"/>
            <p:cNvSpPr/>
            <p:nvPr/>
          </p:nvSpPr>
          <p:spPr>
            <a:xfrm>
              <a:off x="1747162" y="4415846"/>
              <a:ext cx="308795" cy="279589"/>
            </a:xfrm>
            <a:prstGeom prst="rect">
              <a:avLst/>
            </a:prstGeom>
          </p:spPr>
          <p:txBody>
            <a:bodyPr wrap="none">
              <a:spAutoFit/>
            </a:bodyPr>
            <a:lstStyle/>
            <a:p>
              <a:pPr algn="ctr"/>
              <a:r>
                <a:rPr lang="en-US" sz="900" b="1" dirty="0" smtClean="0">
                  <a:solidFill>
                    <a:srgbClr val="C00000"/>
                  </a:solidFill>
                </a:rPr>
                <a:t>0</a:t>
              </a:r>
            </a:p>
          </p:txBody>
        </p:sp>
        <p:sp>
          <p:nvSpPr>
            <p:cNvPr id="154" name="Rectangle 153"/>
            <p:cNvSpPr/>
            <p:nvPr/>
          </p:nvSpPr>
          <p:spPr>
            <a:xfrm>
              <a:off x="1742546" y="4600437"/>
              <a:ext cx="308795" cy="279589"/>
            </a:xfrm>
            <a:prstGeom prst="rect">
              <a:avLst/>
            </a:prstGeom>
          </p:spPr>
          <p:txBody>
            <a:bodyPr wrap="none">
              <a:spAutoFit/>
            </a:bodyPr>
            <a:lstStyle/>
            <a:p>
              <a:pPr algn="ctr"/>
              <a:r>
                <a:rPr lang="en-US" sz="900" b="1" dirty="0" smtClean="0">
                  <a:solidFill>
                    <a:srgbClr val="C00000"/>
                  </a:solidFill>
                </a:rPr>
                <a:t>0</a:t>
              </a:r>
            </a:p>
          </p:txBody>
        </p:sp>
        <p:sp>
          <p:nvSpPr>
            <p:cNvPr id="155" name="TextBox 154"/>
            <p:cNvSpPr txBox="1"/>
            <p:nvPr/>
          </p:nvSpPr>
          <p:spPr>
            <a:xfrm>
              <a:off x="1674560" y="2747043"/>
              <a:ext cx="421910" cy="230832"/>
            </a:xfrm>
            <a:prstGeom prst="rect">
              <a:avLst/>
            </a:prstGeom>
            <a:noFill/>
          </p:spPr>
          <p:txBody>
            <a:bodyPr wrap="none" rtlCol="0">
              <a:spAutoFit/>
            </a:bodyPr>
            <a:lstStyle/>
            <a:p>
              <a:r>
                <a:rPr lang="en-US" sz="900" b="1" dirty="0" smtClean="0">
                  <a:solidFill>
                    <a:srgbClr val="C00000"/>
                  </a:solidFill>
                </a:rPr>
                <a:t>Dirty</a:t>
              </a:r>
              <a:endParaRPr lang="en-US" sz="1000" b="1" dirty="0">
                <a:solidFill>
                  <a:srgbClr val="C00000"/>
                </a:solidFill>
              </a:endParaRPr>
            </a:p>
          </p:txBody>
        </p:sp>
      </p:grpSp>
      <p:sp>
        <p:nvSpPr>
          <p:cNvPr id="156" name="Slide Number Placeholder 155"/>
          <p:cNvSpPr>
            <a:spLocks noGrp="1"/>
          </p:cNvSpPr>
          <p:nvPr>
            <p:ph type="sldNum" sz="quarter" idx="12"/>
          </p:nvPr>
        </p:nvSpPr>
        <p:spPr>
          <a:xfrm>
            <a:off x="6467240" y="6302836"/>
            <a:ext cx="2219560" cy="418639"/>
          </a:xfrm>
        </p:spPr>
        <p:txBody>
          <a:bodyPr/>
          <a:lstStyle/>
          <a:p>
            <a:fld id="{82679164-5335-4580-91AE-42FE7C1F87D3}" type="slidenum">
              <a:rPr lang="en-US" smtClean="0"/>
              <a:pPr/>
              <a:t>21</a:t>
            </a:fld>
            <a:endParaRPr lang="en-US"/>
          </a:p>
        </p:txBody>
      </p:sp>
      <p:sp>
        <p:nvSpPr>
          <p:cNvPr id="2" name="TextBox 1"/>
          <p:cNvSpPr txBox="1"/>
          <p:nvPr/>
        </p:nvSpPr>
        <p:spPr>
          <a:xfrm>
            <a:off x="409731" y="5677250"/>
            <a:ext cx="1358116" cy="646331"/>
          </a:xfrm>
          <a:prstGeom prst="rect">
            <a:avLst/>
          </a:prstGeom>
          <a:noFill/>
        </p:spPr>
        <p:txBody>
          <a:bodyPr wrap="square" rtlCol="0">
            <a:spAutoFit/>
          </a:bodyPr>
          <a:lstStyle/>
          <a:p>
            <a:r>
              <a:rPr lang="en-US" dirty="0" smtClean="0"/>
              <a:t>“</a:t>
            </a:r>
            <a:r>
              <a:rPr lang="en-US" dirty="0" smtClean="0">
                <a:solidFill>
                  <a:srgbClr val="C00000"/>
                </a:solidFill>
              </a:rPr>
              <a:t>Dirty</a:t>
            </a:r>
            <a:r>
              <a:rPr lang="en-US" dirty="0" smtClean="0"/>
              <a:t>” bits, 1 per line</a:t>
            </a:r>
            <a:endParaRPr lang="en-US" dirty="0"/>
          </a:p>
        </p:txBody>
      </p:sp>
      <p:cxnSp>
        <p:nvCxnSpPr>
          <p:cNvPr id="10" name="Straight Arrow Connector 9"/>
          <p:cNvCxnSpPr>
            <a:endCxn id="154" idx="2"/>
          </p:cNvCxnSpPr>
          <p:nvPr/>
        </p:nvCxnSpPr>
        <p:spPr>
          <a:xfrm flipV="1">
            <a:off x="1344118" y="4847887"/>
            <a:ext cx="404436" cy="829363"/>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2878667"/>
            <a:ext cx="8229600" cy="3247496"/>
          </a:xfrm>
        </p:spPr>
        <p:txBody>
          <a:bodyPr/>
          <a:lstStyle/>
          <a:p>
            <a:pPr lvl="0" algn="ctr">
              <a:buNone/>
            </a:pPr>
            <a:r>
              <a:rPr lang="en-US" b="1" i="1" dirty="0" smtClean="0">
                <a:solidFill>
                  <a:srgbClr val="0000FF"/>
                </a:solidFill>
              </a:rPr>
              <a:t>Write Allocate </a:t>
            </a:r>
            <a:r>
              <a:rPr lang="en-US" b="1" i="1" dirty="0" smtClean="0"/>
              <a:t>Caches </a:t>
            </a:r>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275" y="219076"/>
            <a:ext cx="8524875" cy="5907088"/>
          </a:xfrm>
        </p:spPr>
        <p:txBody>
          <a:bodyPr>
            <a:normAutofit/>
          </a:bodyPr>
          <a:lstStyle/>
          <a:p>
            <a:pPr marL="0" indent="0" fontAlgn="base">
              <a:buNone/>
            </a:pPr>
            <a:r>
              <a:rPr lang="en-US" sz="1800" b="1" dirty="0" smtClean="0">
                <a:solidFill>
                  <a:srgbClr val="C00000"/>
                </a:solidFill>
              </a:rPr>
              <a:t>Write - Allocate</a:t>
            </a:r>
            <a:r>
              <a:rPr lang="en-US" sz="1800" b="1" dirty="0" smtClean="0"/>
              <a:t> </a:t>
            </a:r>
            <a:r>
              <a:rPr lang="en-US" sz="1800" b="1" dirty="0" smtClean="0">
                <a:solidFill>
                  <a:srgbClr val="C00000"/>
                </a:solidFill>
              </a:rPr>
              <a:t>Caches </a:t>
            </a:r>
          </a:p>
          <a:p>
            <a:pPr marL="0" indent="0" fontAlgn="base">
              <a:buNone/>
            </a:pPr>
            <a:r>
              <a:rPr lang="en-US" sz="1800" dirty="0" smtClean="0"/>
              <a:t>If the data being written is </a:t>
            </a:r>
            <a:r>
              <a:rPr lang="en-US" sz="1800" b="1" i="1" u="sng" dirty="0" smtClean="0">
                <a:solidFill>
                  <a:srgbClr val="C00000"/>
                </a:solidFill>
              </a:rPr>
              <a:t>NOT</a:t>
            </a:r>
            <a:r>
              <a:rPr lang="en-US" sz="1800" b="1" i="1" dirty="0" smtClean="0">
                <a:solidFill>
                  <a:srgbClr val="C00000"/>
                </a:solidFill>
              </a:rPr>
              <a:t> </a:t>
            </a:r>
            <a:r>
              <a:rPr lang="en-US" sz="1800" dirty="0" smtClean="0"/>
              <a:t>in the cache, most common approach is to:-</a:t>
            </a:r>
            <a:br>
              <a:rPr lang="en-US" sz="1800" dirty="0" smtClean="0"/>
            </a:br>
            <a:endParaRPr lang="en-US" sz="1000" dirty="0" smtClean="0"/>
          </a:p>
          <a:p>
            <a:pPr marL="514350" indent="-457200" fontAlgn="base"/>
            <a:r>
              <a:rPr lang="en-US" sz="1800" dirty="0" smtClean="0">
                <a:solidFill>
                  <a:srgbClr val="0000FF"/>
                </a:solidFill>
              </a:rPr>
              <a:t>Write</a:t>
            </a:r>
            <a:r>
              <a:rPr lang="en-US" sz="1800" dirty="0" smtClean="0"/>
              <a:t> the data to memory </a:t>
            </a:r>
            <a:r>
              <a:rPr lang="en-US" sz="1800" i="1" dirty="0" smtClean="0">
                <a:solidFill>
                  <a:srgbClr val="C00000"/>
                </a:solidFill>
              </a:rPr>
              <a:t>first </a:t>
            </a:r>
            <a:r>
              <a:rPr lang="en-US" sz="1800" i="1" dirty="0" smtClean="0"/>
              <a:t>(</a:t>
            </a:r>
            <a:r>
              <a:rPr lang="en-US" sz="1800" i="1" dirty="0" smtClean="0">
                <a:solidFill>
                  <a:srgbClr val="9933FF"/>
                </a:solidFill>
              </a:rPr>
              <a:t>slow</a:t>
            </a:r>
            <a:r>
              <a:rPr lang="en-US" sz="1800" i="1" dirty="0" smtClean="0"/>
              <a:t>, results in dram traffic</a:t>
            </a:r>
            <a:r>
              <a:rPr lang="en-US" sz="1800" i="1" dirty="0"/>
              <a:t>)</a:t>
            </a:r>
            <a:endParaRPr lang="en-US" sz="1800" dirty="0" smtClean="0"/>
          </a:p>
          <a:p>
            <a:pPr marL="514350" indent="-457200" fontAlgn="base"/>
            <a:r>
              <a:rPr lang="en-US" sz="1800" i="1" dirty="0" smtClean="0">
                <a:solidFill>
                  <a:srgbClr val="C00000"/>
                </a:solidFill>
              </a:rPr>
              <a:t>Then</a:t>
            </a:r>
            <a:r>
              <a:rPr lang="en-US" sz="1800" dirty="0" smtClean="0">
                <a:solidFill>
                  <a:srgbClr val="C00000"/>
                </a:solidFill>
              </a:rPr>
              <a:t> </a:t>
            </a:r>
            <a:r>
              <a:rPr lang="en-US" sz="1800" dirty="0" smtClean="0"/>
              <a:t>perform a </a:t>
            </a:r>
            <a:r>
              <a:rPr lang="en-US" sz="1800" dirty="0" smtClean="0">
                <a:solidFill>
                  <a:srgbClr val="0000FF"/>
                </a:solidFill>
              </a:rPr>
              <a:t>read</a:t>
            </a:r>
            <a:r>
              <a:rPr lang="en-US" sz="1800" dirty="0" smtClean="0"/>
              <a:t> to bring the written data back into the cache along with data close to it, to take advantage of </a:t>
            </a:r>
            <a:r>
              <a:rPr lang="en-US" sz="1800" dirty="0" smtClean="0">
                <a:solidFill>
                  <a:srgbClr val="0000FF"/>
                </a:solidFill>
              </a:rPr>
              <a:t>spatial locality</a:t>
            </a:r>
            <a:r>
              <a:rPr lang="en-US" sz="1800" dirty="0" smtClean="0"/>
              <a:t> and to </a:t>
            </a:r>
            <a:r>
              <a:rPr lang="en-US" sz="1800" dirty="0" smtClean="0">
                <a:solidFill>
                  <a:srgbClr val="0000FF"/>
                </a:solidFill>
              </a:rPr>
              <a:t>fill a complete line</a:t>
            </a:r>
            <a:r>
              <a:rPr lang="en-US" sz="1800" dirty="0" smtClean="0"/>
              <a:t>.</a:t>
            </a:r>
          </a:p>
          <a:p>
            <a:pPr marL="514350" indent="-457200" fontAlgn="base"/>
            <a:r>
              <a:rPr lang="en-US" sz="1800" dirty="0" smtClean="0"/>
              <a:t>Maintains </a:t>
            </a:r>
            <a:r>
              <a:rPr lang="en-US" sz="1800" b="1" dirty="0" smtClean="0">
                <a:solidFill>
                  <a:srgbClr val="C00000"/>
                </a:solidFill>
              </a:rPr>
              <a:t>consistency</a:t>
            </a:r>
            <a:r>
              <a:rPr lang="en-US" sz="1800" dirty="0" smtClean="0"/>
              <a:t> between </a:t>
            </a:r>
            <a:r>
              <a:rPr lang="en-US" sz="1800" dirty="0" smtClean="0">
                <a:solidFill>
                  <a:srgbClr val="0000FF"/>
                </a:solidFill>
              </a:rPr>
              <a:t>Cache</a:t>
            </a:r>
            <a:r>
              <a:rPr lang="en-US" sz="1800" dirty="0" smtClean="0"/>
              <a:t> and </a:t>
            </a:r>
            <a:r>
              <a:rPr lang="en-US" sz="1800" dirty="0" smtClean="0">
                <a:solidFill>
                  <a:srgbClr val="0000FF"/>
                </a:solidFill>
              </a:rPr>
              <a:t>main memory</a:t>
            </a:r>
          </a:p>
          <a:p>
            <a:pPr marL="914400" lvl="1" indent="-457200" fontAlgn="base">
              <a:buFont typeface="+mj-lt"/>
              <a:buAutoNum type="alphaLcParenR"/>
            </a:pPr>
            <a:endParaRPr lang="en-US" sz="1800" dirty="0" smtClean="0"/>
          </a:p>
        </p:txBody>
      </p:sp>
      <p:sp>
        <p:nvSpPr>
          <p:cNvPr id="4" name="Slide Number Placeholder 3"/>
          <p:cNvSpPr>
            <a:spLocks noGrp="1"/>
          </p:cNvSpPr>
          <p:nvPr>
            <p:ph type="sldNum" sz="quarter" idx="12"/>
          </p:nvPr>
        </p:nvSpPr>
        <p:spPr/>
        <p:txBody>
          <a:bodyPr/>
          <a:lstStyle/>
          <a:p>
            <a:fld id="{82679164-5335-4580-91AE-42FE7C1F87D3}" type="slidenum">
              <a:rPr lang="en-US" smtClean="0"/>
              <a:pPr/>
              <a:t>23</a:t>
            </a:fld>
            <a:endParaRPr lang="en-US"/>
          </a:p>
        </p:txBody>
      </p:sp>
      <p:sp>
        <p:nvSpPr>
          <p:cNvPr id="5" name="Rectangle 4"/>
          <p:cNvSpPr/>
          <p:nvPr/>
        </p:nvSpPr>
        <p:spPr>
          <a:xfrm>
            <a:off x="1262592" y="3302150"/>
            <a:ext cx="1666875" cy="1266825"/>
          </a:xfrm>
          <a:prstGeom prst="rect">
            <a:avLst/>
          </a:prstGeom>
          <a:solidFill>
            <a:srgbClr val="FFCCC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CPU 1</a:t>
            </a:r>
          </a:p>
          <a:p>
            <a:pPr algn="ctr"/>
            <a:r>
              <a:rPr lang="en-US" sz="2400" b="1" dirty="0" err="1" smtClean="0">
                <a:solidFill>
                  <a:srgbClr val="0000FF"/>
                </a:solidFill>
              </a:rPr>
              <a:t>i</a:t>
            </a:r>
            <a:r>
              <a:rPr lang="en-US" sz="2400" b="1" dirty="0" smtClean="0">
                <a:solidFill>
                  <a:srgbClr val="0000FF"/>
                </a:solidFill>
              </a:rPr>
              <a:t> = 5 ;</a:t>
            </a:r>
          </a:p>
        </p:txBody>
      </p:sp>
      <p:sp>
        <p:nvSpPr>
          <p:cNvPr id="6" name="Rectangle 5"/>
          <p:cNvSpPr/>
          <p:nvPr/>
        </p:nvSpPr>
        <p:spPr>
          <a:xfrm>
            <a:off x="1291167" y="4883300"/>
            <a:ext cx="1666875" cy="981075"/>
          </a:xfrm>
          <a:prstGeom prst="rect">
            <a:avLst/>
          </a:prstGeom>
          <a:solidFill>
            <a:srgbClr val="CCCC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Cache 1</a:t>
            </a:r>
            <a:br>
              <a:rPr lang="en-US" sz="2400" b="1" dirty="0" smtClean="0">
                <a:solidFill>
                  <a:schemeClr val="tx1"/>
                </a:solidFill>
              </a:rPr>
            </a:br>
            <a:r>
              <a:rPr lang="en-US" sz="2400" b="1" dirty="0" err="1" smtClean="0">
                <a:solidFill>
                  <a:srgbClr val="0000FF"/>
                </a:solidFill>
              </a:rPr>
              <a:t>i</a:t>
            </a:r>
            <a:r>
              <a:rPr lang="en-US" sz="2400" b="1" dirty="0" smtClean="0">
                <a:solidFill>
                  <a:srgbClr val="0000FF"/>
                </a:solidFill>
              </a:rPr>
              <a:t> = 5</a:t>
            </a:r>
            <a:endParaRPr lang="en-US" sz="2400" b="1" dirty="0">
              <a:solidFill>
                <a:srgbClr val="0000FF"/>
              </a:solidFill>
            </a:endParaRPr>
          </a:p>
        </p:txBody>
      </p:sp>
      <p:sp>
        <p:nvSpPr>
          <p:cNvPr id="7" name="Rectangle 6"/>
          <p:cNvSpPr/>
          <p:nvPr/>
        </p:nvSpPr>
        <p:spPr>
          <a:xfrm>
            <a:off x="5078959" y="3483125"/>
            <a:ext cx="1485900" cy="981075"/>
          </a:xfrm>
          <a:prstGeom prst="rect">
            <a:avLst/>
          </a:prstGeom>
          <a:solidFill>
            <a:schemeClr val="accent6">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Dram</a:t>
            </a:r>
          </a:p>
          <a:p>
            <a:pPr algn="ctr"/>
            <a:r>
              <a:rPr lang="en-US" sz="2400" b="1" dirty="0" err="1" smtClean="0">
                <a:solidFill>
                  <a:srgbClr val="0000FF"/>
                </a:solidFill>
              </a:rPr>
              <a:t>i</a:t>
            </a:r>
            <a:r>
              <a:rPr lang="en-US" sz="2400" b="1" dirty="0" smtClean="0">
                <a:solidFill>
                  <a:srgbClr val="0000FF"/>
                </a:solidFill>
              </a:rPr>
              <a:t> = 5</a:t>
            </a:r>
            <a:endParaRPr lang="en-US" sz="2400" b="1" dirty="0">
              <a:solidFill>
                <a:schemeClr val="tx1"/>
              </a:solidFill>
            </a:endParaRPr>
          </a:p>
        </p:txBody>
      </p:sp>
      <p:sp>
        <p:nvSpPr>
          <p:cNvPr id="8" name="Rectangle 7"/>
          <p:cNvSpPr/>
          <p:nvPr/>
        </p:nvSpPr>
        <p:spPr>
          <a:xfrm>
            <a:off x="3624792" y="5676762"/>
            <a:ext cx="2362200" cy="830997"/>
          </a:xfrm>
          <a:prstGeom prst="rect">
            <a:avLst/>
          </a:prstGeom>
        </p:spPr>
        <p:txBody>
          <a:bodyPr wrap="square">
            <a:spAutoFit/>
          </a:bodyPr>
          <a:lstStyle/>
          <a:p>
            <a:pPr algn="ctr"/>
            <a:r>
              <a:rPr lang="en-US" sz="1600" b="1" i="1" dirty="0" smtClean="0">
                <a:solidFill>
                  <a:srgbClr val="0000FF"/>
                </a:solidFill>
              </a:rPr>
              <a:t>2) Read data back into cache along with nearby by data to fill a line</a:t>
            </a:r>
          </a:p>
        </p:txBody>
      </p:sp>
      <p:sp>
        <p:nvSpPr>
          <p:cNvPr id="9" name="Rectangle 8"/>
          <p:cNvSpPr/>
          <p:nvPr/>
        </p:nvSpPr>
        <p:spPr>
          <a:xfrm>
            <a:off x="3043766" y="4079509"/>
            <a:ext cx="1858434" cy="584775"/>
          </a:xfrm>
          <a:prstGeom prst="rect">
            <a:avLst/>
          </a:prstGeom>
        </p:spPr>
        <p:txBody>
          <a:bodyPr wrap="square">
            <a:spAutoFit/>
          </a:bodyPr>
          <a:lstStyle/>
          <a:p>
            <a:r>
              <a:rPr lang="en-US" sz="1600" b="1" i="1" dirty="0" smtClean="0">
                <a:solidFill>
                  <a:srgbClr val="C00000"/>
                </a:solidFill>
              </a:rPr>
              <a:t>1) Data written to Dram</a:t>
            </a:r>
            <a:r>
              <a:rPr lang="en-US" sz="1600" b="1" i="1" u="sng" dirty="0" smtClean="0">
                <a:solidFill>
                  <a:srgbClr val="C00000"/>
                </a:solidFill>
              </a:rPr>
              <a:t> Immediately</a:t>
            </a:r>
            <a:endParaRPr lang="en-US" sz="1600" b="1" i="1" dirty="0" smtClean="0">
              <a:solidFill>
                <a:srgbClr val="C00000"/>
              </a:solidFill>
            </a:endParaRPr>
          </a:p>
        </p:txBody>
      </p:sp>
      <p:sp>
        <p:nvSpPr>
          <p:cNvPr id="10" name="Right Arrow 9"/>
          <p:cNvSpPr/>
          <p:nvPr/>
        </p:nvSpPr>
        <p:spPr>
          <a:xfrm>
            <a:off x="3081867" y="3711725"/>
            <a:ext cx="1905000" cy="381000"/>
          </a:xfrm>
          <a:prstGeom prst="rightArrow">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12" name="TextBox 11"/>
          <p:cNvSpPr txBox="1"/>
          <p:nvPr/>
        </p:nvSpPr>
        <p:spPr>
          <a:xfrm>
            <a:off x="3024716" y="3035450"/>
            <a:ext cx="1457325" cy="646331"/>
          </a:xfrm>
          <a:prstGeom prst="rect">
            <a:avLst/>
          </a:prstGeom>
          <a:noFill/>
        </p:spPr>
        <p:txBody>
          <a:bodyPr wrap="square" rtlCol="0">
            <a:spAutoFit/>
          </a:bodyPr>
          <a:lstStyle/>
          <a:p>
            <a:pPr algn="ctr"/>
            <a:r>
              <a:rPr lang="en-US" b="1" dirty="0" smtClean="0">
                <a:solidFill>
                  <a:srgbClr val="0000FF"/>
                </a:solidFill>
              </a:rPr>
              <a:t>If data is </a:t>
            </a:r>
            <a:r>
              <a:rPr lang="en-US" b="1" u="sng" dirty="0" smtClean="0">
                <a:solidFill>
                  <a:srgbClr val="0000FF"/>
                </a:solidFill>
              </a:rPr>
              <a:t>NOT</a:t>
            </a:r>
            <a:r>
              <a:rPr lang="en-US" b="1" dirty="0" smtClean="0">
                <a:solidFill>
                  <a:srgbClr val="0000FF"/>
                </a:solidFill>
              </a:rPr>
              <a:t> in</a:t>
            </a:r>
            <a:r>
              <a:rPr lang="en-US" b="1" u="sng" dirty="0" smtClean="0">
                <a:solidFill>
                  <a:srgbClr val="0000FF"/>
                </a:solidFill>
              </a:rPr>
              <a:t> </a:t>
            </a:r>
            <a:r>
              <a:rPr lang="en-US" b="1" dirty="0" smtClean="0">
                <a:solidFill>
                  <a:srgbClr val="0000FF"/>
                </a:solidFill>
              </a:rPr>
              <a:t>cache</a:t>
            </a:r>
            <a:endParaRPr lang="en-US" b="1" dirty="0">
              <a:solidFill>
                <a:srgbClr val="0000FF"/>
              </a:solidFill>
            </a:endParaRPr>
          </a:p>
        </p:txBody>
      </p:sp>
      <p:sp>
        <p:nvSpPr>
          <p:cNvPr id="13" name="Bent-Up Arrow 12"/>
          <p:cNvSpPr/>
          <p:nvPr/>
        </p:nvSpPr>
        <p:spPr>
          <a:xfrm rot="5400000" flipV="1">
            <a:off x="4055269" y="3695589"/>
            <a:ext cx="1081090" cy="2780237"/>
          </a:xfrm>
          <a:prstGeom prst="bentUpArrow">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90525" y="304800"/>
            <a:ext cx="8458199" cy="5821363"/>
          </a:xfrm>
        </p:spPr>
        <p:txBody>
          <a:bodyPr/>
          <a:lstStyle/>
          <a:p>
            <a:pPr fontAlgn="base"/>
            <a:r>
              <a:rPr lang="en-US" sz="1800" dirty="0" smtClean="0"/>
              <a:t>However, if the data being written is </a:t>
            </a:r>
            <a:r>
              <a:rPr lang="en-US" sz="1800" i="1" dirty="0" smtClean="0">
                <a:solidFill>
                  <a:srgbClr val="0000FF"/>
                </a:solidFill>
              </a:rPr>
              <a:t>already</a:t>
            </a:r>
            <a:r>
              <a:rPr lang="en-US" sz="1800" dirty="0" smtClean="0"/>
              <a:t> in the cache then the cache is </a:t>
            </a:r>
            <a:r>
              <a:rPr lang="en-US" sz="1800" dirty="0" smtClean="0">
                <a:solidFill>
                  <a:srgbClr val="0000FF"/>
                </a:solidFill>
              </a:rPr>
              <a:t>updated</a:t>
            </a:r>
            <a:r>
              <a:rPr lang="en-US" sz="1800" dirty="0" smtClean="0"/>
              <a:t> and </a:t>
            </a:r>
            <a:r>
              <a:rPr lang="en-US" sz="1800" dirty="0" smtClean="0">
                <a:solidFill>
                  <a:srgbClr val="0000FF"/>
                </a:solidFill>
              </a:rPr>
              <a:t>main memory </a:t>
            </a:r>
            <a:r>
              <a:rPr lang="en-US" sz="1800" dirty="0" smtClean="0"/>
              <a:t>is</a:t>
            </a:r>
            <a:r>
              <a:rPr lang="en-US" sz="1800" dirty="0" smtClean="0">
                <a:solidFill>
                  <a:srgbClr val="0000FF"/>
                </a:solidFill>
              </a:rPr>
              <a:t> </a:t>
            </a:r>
            <a:r>
              <a:rPr lang="en-US" sz="1800" dirty="0" smtClean="0"/>
              <a:t>updated either </a:t>
            </a:r>
            <a:r>
              <a:rPr lang="en-US" sz="1800" i="1" dirty="0" smtClean="0">
                <a:solidFill>
                  <a:srgbClr val="C00000"/>
                </a:solidFill>
              </a:rPr>
              <a:t>immediately</a:t>
            </a:r>
            <a:r>
              <a:rPr lang="en-US" sz="1800" dirty="0" smtClean="0"/>
              <a:t> or “</a:t>
            </a:r>
            <a:r>
              <a:rPr lang="en-US" sz="1800" i="1" dirty="0" smtClean="0">
                <a:solidFill>
                  <a:srgbClr val="C00000"/>
                </a:solidFill>
              </a:rPr>
              <a:t>lazily</a:t>
            </a:r>
            <a:r>
              <a:rPr lang="en-US" sz="1800" i="1" dirty="0" smtClean="0"/>
              <a:t>” </a:t>
            </a:r>
            <a:r>
              <a:rPr lang="en-US" sz="1800" dirty="0" smtClean="0"/>
              <a:t>when the data is evicted.</a:t>
            </a:r>
            <a:endParaRPr lang="en-US" sz="2000" dirty="0" smtClean="0"/>
          </a:p>
          <a:p>
            <a:endParaRPr lang="en-US" sz="2000" dirty="0" smtClean="0"/>
          </a:p>
          <a:p>
            <a:endParaRPr lang="en-US" sz="2000" dirty="0" smtClean="0"/>
          </a:p>
          <a:p>
            <a:endParaRPr lang="en-US" sz="2000" dirty="0" smtClean="0"/>
          </a:p>
          <a:p>
            <a:endParaRPr lang="en-US" sz="2000" dirty="0" smtClean="0"/>
          </a:p>
        </p:txBody>
      </p:sp>
      <p:sp>
        <p:nvSpPr>
          <p:cNvPr id="6" name="Slide Number Placeholder 3"/>
          <p:cNvSpPr>
            <a:spLocks noGrp="1"/>
          </p:cNvSpPr>
          <p:nvPr>
            <p:ph type="sldNum" sz="quarter" idx="12"/>
          </p:nvPr>
        </p:nvSpPr>
        <p:spPr>
          <a:xfrm>
            <a:off x="6553200" y="6356350"/>
            <a:ext cx="2133600" cy="365125"/>
          </a:xfrm>
        </p:spPr>
        <p:txBody>
          <a:bodyPr/>
          <a:lstStyle/>
          <a:p>
            <a:fld id="{82679164-5335-4580-91AE-42FE7C1F87D3}" type="slidenum">
              <a:rPr lang="en-US" smtClean="0"/>
              <a:pPr/>
              <a:t>24</a:t>
            </a:fld>
            <a:endParaRPr lang="en-US"/>
          </a:p>
        </p:txBody>
      </p:sp>
      <p:sp>
        <p:nvSpPr>
          <p:cNvPr id="7" name="Rectangle 6"/>
          <p:cNvSpPr/>
          <p:nvPr/>
        </p:nvSpPr>
        <p:spPr>
          <a:xfrm>
            <a:off x="314325" y="1987503"/>
            <a:ext cx="1666875" cy="1266825"/>
          </a:xfrm>
          <a:prstGeom prst="rect">
            <a:avLst/>
          </a:prstGeom>
          <a:solidFill>
            <a:srgbClr val="FFCCC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CPU 1</a:t>
            </a:r>
          </a:p>
          <a:p>
            <a:pPr algn="ctr"/>
            <a:r>
              <a:rPr lang="en-US" sz="2400" b="1" dirty="0" err="1" smtClean="0">
                <a:solidFill>
                  <a:srgbClr val="0000FF"/>
                </a:solidFill>
              </a:rPr>
              <a:t>i</a:t>
            </a:r>
            <a:r>
              <a:rPr lang="en-US" sz="2400" b="1" dirty="0" smtClean="0">
                <a:solidFill>
                  <a:srgbClr val="0000FF"/>
                </a:solidFill>
              </a:rPr>
              <a:t> ++ ;</a:t>
            </a:r>
          </a:p>
        </p:txBody>
      </p:sp>
      <p:sp>
        <p:nvSpPr>
          <p:cNvPr id="8" name="Rectangle 7"/>
          <p:cNvSpPr/>
          <p:nvPr/>
        </p:nvSpPr>
        <p:spPr>
          <a:xfrm>
            <a:off x="3562350" y="2025603"/>
            <a:ext cx="1666875" cy="981075"/>
          </a:xfrm>
          <a:prstGeom prst="rect">
            <a:avLst/>
          </a:prstGeom>
          <a:solidFill>
            <a:srgbClr val="CCCC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Cache 1</a:t>
            </a:r>
            <a:br>
              <a:rPr lang="en-US" sz="2400" b="1" dirty="0" smtClean="0">
                <a:solidFill>
                  <a:schemeClr val="tx1"/>
                </a:solidFill>
              </a:rPr>
            </a:br>
            <a:r>
              <a:rPr lang="en-US" sz="2400" b="1" dirty="0" err="1" smtClean="0">
                <a:solidFill>
                  <a:srgbClr val="0000FF"/>
                </a:solidFill>
              </a:rPr>
              <a:t>i</a:t>
            </a:r>
            <a:r>
              <a:rPr lang="en-US" sz="2400" b="1" dirty="0" smtClean="0">
                <a:solidFill>
                  <a:srgbClr val="0000FF"/>
                </a:solidFill>
              </a:rPr>
              <a:t> = 100</a:t>
            </a:r>
            <a:endParaRPr lang="en-US" sz="2400" b="1" dirty="0">
              <a:solidFill>
                <a:srgbClr val="0000FF"/>
              </a:solidFill>
            </a:endParaRPr>
          </a:p>
        </p:txBody>
      </p:sp>
      <p:sp>
        <p:nvSpPr>
          <p:cNvPr id="9" name="Rectangle 8"/>
          <p:cNvSpPr/>
          <p:nvPr/>
        </p:nvSpPr>
        <p:spPr>
          <a:xfrm>
            <a:off x="7315201" y="2054178"/>
            <a:ext cx="1485900" cy="981075"/>
          </a:xfrm>
          <a:prstGeom prst="rect">
            <a:avLst/>
          </a:prstGeom>
          <a:solidFill>
            <a:schemeClr val="accent6">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Dram</a:t>
            </a:r>
          </a:p>
          <a:p>
            <a:pPr algn="ctr"/>
            <a:r>
              <a:rPr lang="en-US" sz="2400" b="1" dirty="0" err="1" smtClean="0">
                <a:solidFill>
                  <a:srgbClr val="0000FF"/>
                </a:solidFill>
              </a:rPr>
              <a:t>i</a:t>
            </a:r>
            <a:r>
              <a:rPr lang="en-US" sz="2400" b="1" dirty="0" smtClean="0">
                <a:solidFill>
                  <a:srgbClr val="0000FF"/>
                </a:solidFill>
              </a:rPr>
              <a:t> = 100</a:t>
            </a:r>
            <a:endParaRPr lang="en-US" sz="2400" b="1" dirty="0">
              <a:solidFill>
                <a:schemeClr val="tx1"/>
              </a:solidFill>
            </a:endParaRPr>
          </a:p>
        </p:txBody>
      </p:sp>
      <p:sp>
        <p:nvSpPr>
          <p:cNvPr id="10" name="Rectangle 9"/>
          <p:cNvSpPr/>
          <p:nvPr/>
        </p:nvSpPr>
        <p:spPr>
          <a:xfrm>
            <a:off x="2047875" y="2745812"/>
            <a:ext cx="1409699" cy="584775"/>
          </a:xfrm>
          <a:prstGeom prst="rect">
            <a:avLst/>
          </a:prstGeom>
        </p:spPr>
        <p:txBody>
          <a:bodyPr wrap="square">
            <a:spAutoFit/>
          </a:bodyPr>
          <a:lstStyle/>
          <a:p>
            <a:pPr algn="ctr"/>
            <a:r>
              <a:rPr lang="en-US" sz="1600" b="1" i="1" dirty="0" smtClean="0">
                <a:solidFill>
                  <a:srgbClr val="0000FF"/>
                </a:solidFill>
              </a:rPr>
              <a:t>CPU writes ‘</a:t>
            </a:r>
            <a:r>
              <a:rPr lang="en-US" sz="1600" b="1" i="1" dirty="0" err="1" smtClean="0">
                <a:solidFill>
                  <a:srgbClr val="0000FF"/>
                </a:solidFill>
              </a:rPr>
              <a:t>i</a:t>
            </a:r>
            <a:r>
              <a:rPr lang="en-US" sz="1600" b="1" i="1" dirty="0" smtClean="0">
                <a:solidFill>
                  <a:srgbClr val="0000FF"/>
                </a:solidFill>
              </a:rPr>
              <a:t>' to cache</a:t>
            </a:r>
          </a:p>
        </p:txBody>
      </p:sp>
      <p:sp>
        <p:nvSpPr>
          <p:cNvPr id="11" name="Rectangle 10"/>
          <p:cNvSpPr/>
          <p:nvPr/>
        </p:nvSpPr>
        <p:spPr>
          <a:xfrm>
            <a:off x="5276849" y="2669612"/>
            <a:ext cx="2152651" cy="830997"/>
          </a:xfrm>
          <a:prstGeom prst="rect">
            <a:avLst/>
          </a:prstGeom>
        </p:spPr>
        <p:txBody>
          <a:bodyPr wrap="square">
            <a:spAutoFit/>
          </a:bodyPr>
          <a:lstStyle/>
          <a:p>
            <a:r>
              <a:rPr lang="en-US" sz="1600" b="1" i="1" dirty="0" smtClean="0">
                <a:solidFill>
                  <a:srgbClr val="C00000"/>
                </a:solidFill>
              </a:rPr>
              <a:t>Data written to Dram</a:t>
            </a:r>
            <a:endParaRPr lang="en-US" sz="1600" b="1" i="1" u="sng" dirty="0" smtClean="0">
              <a:solidFill>
                <a:srgbClr val="C00000"/>
              </a:solidFill>
            </a:endParaRPr>
          </a:p>
          <a:p>
            <a:pPr marL="342900" indent="-342900">
              <a:buFont typeface="+mj-lt"/>
              <a:buAutoNum type="arabicPeriod"/>
            </a:pPr>
            <a:r>
              <a:rPr lang="en-US" sz="1600" b="1" i="1" u="sng" dirty="0" smtClean="0">
                <a:solidFill>
                  <a:srgbClr val="C00000"/>
                </a:solidFill>
              </a:rPr>
              <a:t>Immediately or</a:t>
            </a:r>
          </a:p>
          <a:p>
            <a:pPr marL="342900" indent="-342900">
              <a:buFont typeface="+mj-lt"/>
              <a:buAutoNum type="arabicPeriod"/>
            </a:pPr>
            <a:r>
              <a:rPr lang="en-US" sz="1600" b="1" i="1" u="sng" dirty="0" smtClean="0">
                <a:solidFill>
                  <a:srgbClr val="C00000"/>
                </a:solidFill>
              </a:rPr>
              <a:t>Upon eviction</a:t>
            </a:r>
            <a:endParaRPr lang="en-US" sz="1600" b="1" i="1" dirty="0" smtClean="0">
              <a:solidFill>
                <a:srgbClr val="C00000"/>
              </a:solidFill>
            </a:endParaRPr>
          </a:p>
        </p:txBody>
      </p:sp>
      <p:sp>
        <p:nvSpPr>
          <p:cNvPr id="12" name="Right Arrow 11"/>
          <p:cNvSpPr/>
          <p:nvPr/>
        </p:nvSpPr>
        <p:spPr>
          <a:xfrm>
            <a:off x="5353050" y="2273253"/>
            <a:ext cx="1885950" cy="381000"/>
          </a:xfrm>
          <a:prstGeom prst="rightArrow">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19" name="Left-Right Arrow 18"/>
          <p:cNvSpPr/>
          <p:nvPr/>
        </p:nvSpPr>
        <p:spPr>
          <a:xfrm>
            <a:off x="2152650" y="2339928"/>
            <a:ext cx="1190625" cy="352425"/>
          </a:xfrm>
          <a:prstGeom prst="leftRightArrow">
            <a:avLst/>
          </a:prstGeom>
          <a:solidFill>
            <a:srgbClr val="FFFFCC"/>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5353050" y="1616028"/>
            <a:ext cx="1838325" cy="646331"/>
          </a:xfrm>
          <a:prstGeom prst="rect">
            <a:avLst/>
          </a:prstGeom>
          <a:noFill/>
        </p:spPr>
        <p:txBody>
          <a:bodyPr wrap="square" rtlCol="0">
            <a:spAutoFit/>
          </a:bodyPr>
          <a:lstStyle/>
          <a:p>
            <a:pPr algn="ctr"/>
            <a:r>
              <a:rPr lang="en-US" b="1" dirty="0" smtClean="0">
                <a:solidFill>
                  <a:srgbClr val="0000FF"/>
                </a:solidFill>
              </a:rPr>
              <a:t>If data is </a:t>
            </a:r>
            <a:r>
              <a:rPr lang="en-US" b="1" u="sng" dirty="0" smtClean="0">
                <a:solidFill>
                  <a:srgbClr val="0000FF"/>
                </a:solidFill>
              </a:rPr>
              <a:t>in</a:t>
            </a:r>
            <a:r>
              <a:rPr lang="en-US" b="1" dirty="0" smtClean="0">
                <a:solidFill>
                  <a:srgbClr val="0000FF"/>
                </a:solidFill>
              </a:rPr>
              <a:t> cache (i.e. write hit)</a:t>
            </a:r>
            <a:endParaRPr lang="en-US" b="1" dirty="0">
              <a:solidFill>
                <a:srgbClr val="0000FF"/>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2878667"/>
            <a:ext cx="8229600" cy="3247496"/>
          </a:xfrm>
        </p:spPr>
        <p:txBody>
          <a:bodyPr/>
          <a:lstStyle/>
          <a:p>
            <a:pPr lvl="0" algn="ctr">
              <a:buNone/>
            </a:pPr>
            <a:r>
              <a:rPr lang="en-US" b="1" i="1" dirty="0" smtClean="0">
                <a:solidFill>
                  <a:srgbClr val="0000FF"/>
                </a:solidFill>
              </a:rPr>
              <a:t>Write Around</a:t>
            </a:r>
            <a:r>
              <a:rPr lang="en-US" b="1" i="1" dirty="0" smtClean="0"/>
              <a:t> Caches </a:t>
            </a:r>
          </a:p>
          <a:p>
            <a:pP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540" y="333375"/>
            <a:ext cx="8566030" cy="6179567"/>
          </a:xfrm>
        </p:spPr>
        <p:txBody>
          <a:bodyPr>
            <a:noAutofit/>
          </a:bodyPr>
          <a:lstStyle/>
          <a:p>
            <a:pPr fontAlgn="base">
              <a:buNone/>
            </a:pPr>
            <a:r>
              <a:rPr lang="en-US" sz="2000" b="1" dirty="0" smtClean="0">
                <a:solidFill>
                  <a:srgbClr val="C00000"/>
                </a:solidFill>
              </a:rPr>
              <a:t>Write Around Caching</a:t>
            </a:r>
          </a:p>
          <a:p>
            <a:pPr fontAlgn="base"/>
            <a:r>
              <a:rPr lang="en-US" sz="2000" dirty="0" smtClean="0"/>
              <a:t>Here, the write bypasses the cache and always writes data to main memory. </a:t>
            </a:r>
          </a:p>
          <a:p>
            <a:pPr fontAlgn="base"/>
            <a:r>
              <a:rPr lang="en-US" sz="2000" dirty="0" smtClean="0"/>
              <a:t>If the data was already in the cache, that line will simply be </a:t>
            </a:r>
            <a:r>
              <a:rPr lang="en-US" sz="2000" b="1" dirty="0" smtClean="0">
                <a:solidFill>
                  <a:srgbClr val="C00000"/>
                </a:solidFill>
              </a:rPr>
              <a:t>invalidated</a:t>
            </a:r>
            <a:r>
              <a:rPr lang="en-US" sz="2000" dirty="0" smtClean="0">
                <a:solidFill>
                  <a:srgbClr val="C00000"/>
                </a:solidFill>
              </a:rPr>
              <a:t> </a:t>
            </a:r>
            <a:r>
              <a:rPr lang="en-US" sz="2000" dirty="0" smtClean="0"/>
              <a:t>forcing it to be read next time it is needed.</a:t>
            </a:r>
          </a:p>
          <a:p>
            <a:pPr fontAlgn="base"/>
            <a:r>
              <a:rPr lang="en-US" sz="2000" dirty="0" smtClean="0">
                <a:solidFill>
                  <a:srgbClr val="9933FF"/>
                </a:solidFill>
              </a:rPr>
              <a:t>Slower</a:t>
            </a:r>
            <a:r>
              <a:rPr lang="en-US" sz="2000" dirty="0" smtClean="0"/>
              <a:t> – can lead to lots of dram traffic depending upon program.</a:t>
            </a:r>
            <a:br>
              <a:rPr lang="en-US" sz="2000" dirty="0" smtClean="0"/>
            </a:br>
            <a:endParaRPr lang="en-US" sz="2000" dirty="0" smtClean="0"/>
          </a:p>
        </p:txBody>
      </p:sp>
      <p:sp>
        <p:nvSpPr>
          <p:cNvPr id="4" name="Slide Number Placeholder 3"/>
          <p:cNvSpPr>
            <a:spLocks noGrp="1"/>
          </p:cNvSpPr>
          <p:nvPr>
            <p:ph type="sldNum" sz="quarter" idx="12"/>
          </p:nvPr>
        </p:nvSpPr>
        <p:spPr/>
        <p:txBody>
          <a:bodyPr/>
          <a:lstStyle/>
          <a:p>
            <a:fld id="{82679164-5335-4580-91AE-42FE7C1F87D3}" type="slidenum">
              <a:rPr lang="en-US" smtClean="0"/>
              <a:pPr/>
              <a:t>26</a:t>
            </a:fld>
            <a:endParaRPr lang="en-US" dirty="0"/>
          </a:p>
        </p:txBody>
      </p:sp>
      <p:sp>
        <p:nvSpPr>
          <p:cNvPr id="13" name="Rectangle 12"/>
          <p:cNvSpPr/>
          <p:nvPr/>
        </p:nvSpPr>
        <p:spPr>
          <a:xfrm>
            <a:off x="847734" y="2853244"/>
            <a:ext cx="1666875" cy="1266825"/>
          </a:xfrm>
          <a:prstGeom prst="rect">
            <a:avLst/>
          </a:prstGeom>
          <a:solidFill>
            <a:srgbClr val="FFCCCC"/>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CPU 1</a:t>
            </a:r>
          </a:p>
          <a:p>
            <a:pPr algn="ctr"/>
            <a:r>
              <a:rPr lang="en-US" sz="2400" b="1" dirty="0" err="1" smtClean="0">
                <a:solidFill>
                  <a:srgbClr val="0000FF"/>
                </a:solidFill>
              </a:rPr>
              <a:t>i</a:t>
            </a:r>
            <a:r>
              <a:rPr lang="en-US" sz="2400" b="1" dirty="0" smtClean="0">
                <a:solidFill>
                  <a:srgbClr val="0000FF"/>
                </a:solidFill>
              </a:rPr>
              <a:t> ++ ;</a:t>
            </a:r>
          </a:p>
        </p:txBody>
      </p:sp>
      <p:sp>
        <p:nvSpPr>
          <p:cNvPr id="14" name="Rectangle 13"/>
          <p:cNvSpPr/>
          <p:nvPr/>
        </p:nvSpPr>
        <p:spPr>
          <a:xfrm>
            <a:off x="876309" y="4434394"/>
            <a:ext cx="1666875" cy="981075"/>
          </a:xfrm>
          <a:prstGeom prst="rect">
            <a:avLst/>
          </a:prstGeom>
          <a:solidFill>
            <a:srgbClr val="CCCC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Cache 1</a:t>
            </a:r>
            <a:r>
              <a:rPr lang="en-US" sz="2400" b="1" dirty="0" smtClean="0">
                <a:solidFill>
                  <a:srgbClr val="0000FF"/>
                </a:solidFill>
              </a:rPr>
              <a:t> </a:t>
            </a:r>
            <a:r>
              <a:rPr lang="en-US" sz="2200" b="1" dirty="0" smtClean="0">
                <a:solidFill>
                  <a:srgbClr val="0000FF"/>
                </a:solidFill>
              </a:rPr>
              <a:t>&lt;invalidate&gt;</a:t>
            </a:r>
            <a:endParaRPr lang="en-US" sz="2200" b="1" dirty="0">
              <a:solidFill>
                <a:srgbClr val="0000FF"/>
              </a:solidFill>
            </a:endParaRPr>
          </a:p>
        </p:txBody>
      </p:sp>
      <p:sp>
        <p:nvSpPr>
          <p:cNvPr id="15" name="Rectangle 14"/>
          <p:cNvSpPr/>
          <p:nvPr/>
        </p:nvSpPr>
        <p:spPr>
          <a:xfrm>
            <a:off x="4953010" y="3034219"/>
            <a:ext cx="1485900" cy="981075"/>
          </a:xfrm>
          <a:prstGeom prst="rect">
            <a:avLst/>
          </a:prstGeom>
          <a:solidFill>
            <a:schemeClr val="accent6">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Dram</a:t>
            </a:r>
          </a:p>
          <a:p>
            <a:pPr algn="ctr"/>
            <a:r>
              <a:rPr lang="en-US" sz="2400" b="1" dirty="0" err="1" smtClean="0">
                <a:solidFill>
                  <a:srgbClr val="0000FF"/>
                </a:solidFill>
              </a:rPr>
              <a:t>i</a:t>
            </a:r>
            <a:r>
              <a:rPr lang="en-US" sz="2400" b="1" dirty="0" smtClean="0">
                <a:solidFill>
                  <a:srgbClr val="0000FF"/>
                </a:solidFill>
              </a:rPr>
              <a:t> = 100</a:t>
            </a:r>
            <a:endParaRPr lang="en-US" sz="2400" b="1" dirty="0">
              <a:solidFill>
                <a:schemeClr val="tx1"/>
              </a:solidFill>
            </a:endParaRPr>
          </a:p>
        </p:txBody>
      </p:sp>
      <p:sp>
        <p:nvSpPr>
          <p:cNvPr id="16" name="Rectangle 15"/>
          <p:cNvSpPr/>
          <p:nvPr/>
        </p:nvSpPr>
        <p:spPr>
          <a:xfrm>
            <a:off x="600084" y="5570756"/>
            <a:ext cx="2362200" cy="584775"/>
          </a:xfrm>
          <a:prstGeom prst="rect">
            <a:avLst/>
          </a:prstGeom>
        </p:spPr>
        <p:txBody>
          <a:bodyPr wrap="square">
            <a:spAutoFit/>
          </a:bodyPr>
          <a:lstStyle/>
          <a:p>
            <a:pPr algn="ctr"/>
            <a:r>
              <a:rPr lang="en-US" sz="1600" b="1" i="1" dirty="0" smtClean="0">
                <a:solidFill>
                  <a:srgbClr val="0000FF"/>
                </a:solidFill>
              </a:rPr>
              <a:t>2) If data </a:t>
            </a:r>
            <a:r>
              <a:rPr lang="en-US" sz="1600" b="1" i="1" u="sng" dirty="0" smtClean="0">
                <a:solidFill>
                  <a:srgbClr val="0000FF"/>
                </a:solidFill>
              </a:rPr>
              <a:t>was</a:t>
            </a:r>
            <a:r>
              <a:rPr lang="en-US" sz="1600" b="1" i="1" dirty="0" smtClean="0">
                <a:solidFill>
                  <a:srgbClr val="0000FF"/>
                </a:solidFill>
              </a:rPr>
              <a:t> in cache, then invalidate that data</a:t>
            </a:r>
          </a:p>
        </p:txBody>
      </p:sp>
      <p:sp>
        <p:nvSpPr>
          <p:cNvPr id="17" name="Rectangle 16"/>
          <p:cNvSpPr/>
          <p:nvPr/>
        </p:nvSpPr>
        <p:spPr>
          <a:xfrm>
            <a:off x="2628908" y="3630603"/>
            <a:ext cx="2038351" cy="830997"/>
          </a:xfrm>
          <a:prstGeom prst="rect">
            <a:avLst/>
          </a:prstGeom>
        </p:spPr>
        <p:txBody>
          <a:bodyPr wrap="square">
            <a:spAutoFit/>
          </a:bodyPr>
          <a:lstStyle/>
          <a:p>
            <a:r>
              <a:rPr lang="en-US" sz="1600" b="1" i="1" dirty="0" smtClean="0">
                <a:solidFill>
                  <a:srgbClr val="C00000"/>
                </a:solidFill>
              </a:rPr>
              <a:t>1) Data written only to Dram bypassing cache completely</a:t>
            </a:r>
          </a:p>
        </p:txBody>
      </p:sp>
      <p:sp>
        <p:nvSpPr>
          <p:cNvPr id="18" name="Right Arrow 17"/>
          <p:cNvSpPr/>
          <p:nvPr/>
        </p:nvSpPr>
        <p:spPr>
          <a:xfrm>
            <a:off x="2667009" y="3262819"/>
            <a:ext cx="2047875" cy="381000"/>
          </a:xfrm>
          <a:prstGeom prst="rightArrow">
            <a:avLst/>
          </a:prstGeom>
          <a:solidFill>
            <a:srgbClr val="C0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8150"/>
            <a:ext cx="8229600" cy="5688013"/>
          </a:xfrm>
        </p:spPr>
        <p:txBody>
          <a:bodyPr>
            <a:noAutofit/>
          </a:bodyPr>
          <a:lstStyle/>
          <a:p>
            <a:pPr fontAlgn="base">
              <a:buNone/>
            </a:pPr>
            <a:r>
              <a:rPr lang="en-US" sz="1800" b="1" dirty="0" smtClean="0">
                <a:solidFill>
                  <a:srgbClr val="C00000"/>
                </a:solidFill>
              </a:rPr>
              <a:t>Rational for Using Write Around policy</a:t>
            </a:r>
          </a:p>
          <a:p>
            <a:pPr fontAlgn="base"/>
            <a:r>
              <a:rPr lang="en-US" sz="1800" dirty="0" smtClean="0"/>
              <a:t>Reading or writing </a:t>
            </a:r>
            <a:r>
              <a:rPr lang="en-US" sz="1800" i="1" dirty="0" smtClean="0">
                <a:solidFill>
                  <a:srgbClr val="0000FF"/>
                </a:solidFill>
              </a:rPr>
              <a:t>variables</a:t>
            </a:r>
            <a:r>
              <a:rPr lang="en-US" sz="1800" dirty="0" smtClean="0"/>
              <a:t> from/to main memory typically accounts for </a:t>
            </a:r>
            <a:br>
              <a:rPr lang="en-US" sz="1800" dirty="0" smtClean="0"/>
            </a:br>
            <a:r>
              <a:rPr lang="en-US" sz="1800" b="1" dirty="0" smtClean="0">
                <a:solidFill>
                  <a:srgbClr val="C00000"/>
                </a:solidFill>
              </a:rPr>
              <a:t>&lt; 10%</a:t>
            </a:r>
            <a:r>
              <a:rPr lang="en-US" sz="1800" dirty="0" smtClean="0"/>
              <a:t> of all </a:t>
            </a:r>
            <a:r>
              <a:rPr lang="en-US" sz="1800" b="1" dirty="0" smtClean="0">
                <a:solidFill>
                  <a:srgbClr val="9933FF"/>
                </a:solidFill>
              </a:rPr>
              <a:t>dram accesses</a:t>
            </a:r>
            <a:r>
              <a:rPr lang="en-US" sz="1800" i="1" dirty="0" smtClean="0"/>
              <a:t>.</a:t>
            </a:r>
          </a:p>
          <a:p>
            <a:pPr fontAlgn="base"/>
            <a:endParaRPr lang="en-US" sz="1100" dirty="0" smtClean="0"/>
          </a:p>
          <a:p>
            <a:pPr fontAlgn="base"/>
            <a:r>
              <a:rPr lang="en-US" sz="1800" dirty="0" smtClean="0"/>
              <a:t>Perhaps </a:t>
            </a:r>
            <a:r>
              <a:rPr lang="en-US" sz="1800" b="1" dirty="0" smtClean="0">
                <a:solidFill>
                  <a:srgbClr val="C00000"/>
                </a:solidFill>
              </a:rPr>
              <a:t>only 10%</a:t>
            </a:r>
            <a:r>
              <a:rPr lang="en-US" sz="1800" dirty="0" smtClean="0"/>
              <a:t> of those accesses involve </a:t>
            </a:r>
            <a:r>
              <a:rPr lang="en-US" sz="1800" b="1" dirty="0" smtClean="0">
                <a:solidFill>
                  <a:srgbClr val="0000FF"/>
                </a:solidFill>
              </a:rPr>
              <a:t>writing </a:t>
            </a:r>
            <a:r>
              <a:rPr lang="en-US" sz="1800" dirty="0" smtClean="0"/>
              <a:t>a </a:t>
            </a:r>
            <a:r>
              <a:rPr lang="en-US" sz="1800" b="1" dirty="0" smtClean="0">
                <a:solidFill>
                  <a:srgbClr val="0000FF"/>
                </a:solidFill>
              </a:rPr>
              <a:t>variable</a:t>
            </a:r>
            <a:r>
              <a:rPr lang="en-US" sz="1800" dirty="0" smtClean="0"/>
              <a:t>, so the penalty in terms of performance for </a:t>
            </a:r>
            <a:r>
              <a:rPr lang="en-US" sz="1800" b="1" i="1" dirty="0" smtClean="0">
                <a:solidFill>
                  <a:srgbClr val="0000FF"/>
                </a:solidFill>
              </a:rPr>
              <a:t>not</a:t>
            </a:r>
            <a:r>
              <a:rPr lang="en-US" sz="1800" dirty="0" smtClean="0"/>
              <a:t> caching written data will generally be quite small.</a:t>
            </a:r>
          </a:p>
          <a:p>
            <a:pPr fontAlgn="base">
              <a:buNone/>
            </a:pPr>
            <a:endParaRPr lang="en-US" sz="1100" dirty="0" smtClean="0"/>
          </a:p>
          <a:p>
            <a:pPr fontAlgn="base"/>
            <a:r>
              <a:rPr lang="en-US" sz="1800" dirty="0" smtClean="0"/>
              <a:t>This scheme is also very attractive in </a:t>
            </a:r>
            <a:r>
              <a:rPr lang="en-US" sz="1800" b="1" i="1" dirty="0" smtClean="0">
                <a:solidFill>
                  <a:srgbClr val="0000FF"/>
                </a:solidFill>
              </a:rPr>
              <a:t>unified</a:t>
            </a:r>
            <a:r>
              <a:rPr lang="en-US" sz="1800" dirty="0" smtClean="0"/>
              <a:t> caches (shared data/instruction) where writing a variable to the cache </a:t>
            </a:r>
            <a:r>
              <a:rPr lang="en-US" sz="1800" b="1" dirty="0" smtClean="0">
                <a:solidFill>
                  <a:srgbClr val="C00000"/>
                </a:solidFill>
              </a:rPr>
              <a:t>might cause a whole line of instructions to be evicted</a:t>
            </a:r>
            <a:r>
              <a:rPr lang="en-US" sz="1800" dirty="0" smtClean="0"/>
              <a:t> leading to poor performance. </a:t>
            </a:r>
          </a:p>
          <a:p>
            <a:pPr fontAlgn="base">
              <a:buNone/>
            </a:pPr>
            <a:endParaRPr lang="en-US" sz="1100" dirty="0" smtClean="0"/>
          </a:p>
          <a:p>
            <a:pPr fontAlgn="base"/>
            <a:r>
              <a:rPr lang="en-US" sz="1800" dirty="0" smtClean="0"/>
              <a:t>It also means that when writing the data to memory, only the variable itself (perhaps a byte) needs to be written rather than a whole line, speeding up the write.</a:t>
            </a:r>
          </a:p>
          <a:p>
            <a:pPr fontAlgn="base"/>
            <a:endParaRPr lang="en-US" sz="1200" dirty="0" smtClean="0"/>
          </a:p>
          <a:p>
            <a:pPr fontAlgn="base"/>
            <a:r>
              <a:rPr lang="en-US" sz="1800" dirty="0" smtClean="0"/>
              <a:t>This write policy will be used with our soft core 68k i.e. it will also use a </a:t>
            </a:r>
            <a:r>
              <a:rPr lang="en-US" sz="1800" i="1" dirty="0" smtClean="0">
                <a:solidFill>
                  <a:srgbClr val="0000FF"/>
                </a:solidFill>
              </a:rPr>
              <a:t>unified</a:t>
            </a:r>
            <a:r>
              <a:rPr lang="en-US" sz="1800" dirty="0" smtClean="0"/>
              <a:t> cache (shared data and instruction).</a:t>
            </a:r>
          </a:p>
          <a:p>
            <a:endParaRPr lang="en-US" sz="1800" dirty="0"/>
          </a:p>
        </p:txBody>
      </p:sp>
      <p:sp>
        <p:nvSpPr>
          <p:cNvPr id="4" name="Slide Number Placeholder 3"/>
          <p:cNvSpPr>
            <a:spLocks noGrp="1"/>
          </p:cNvSpPr>
          <p:nvPr>
            <p:ph type="sldNum" sz="quarter" idx="12"/>
          </p:nvPr>
        </p:nvSpPr>
        <p:spPr/>
        <p:txBody>
          <a:bodyPr/>
          <a:lstStyle/>
          <a:p>
            <a:fld id="{82679164-5335-4580-91AE-42FE7C1F87D3}"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706" y="3015522"/>
            <a:ext cx="8246533" cy="1498600"/>
          </a:xfrm>
        </p:spPr>
        <p:txBody>
          <a:bodyPr/>
          <a:lstStyle/>
          <a:p>
            <a:pPr algn="ctr">
              <a:buNone/>
            </a:pPr>
            <a:r>
              <a:rPr lang="en-US" b="1" dirty="0" smtClean="0"/>
              <a:t>Cache Performance</a:t>
            </a:r>
            <a:endParaRPr lang="en-US" b="1" dirty="0"/>
          </a:p>
        </p:txBody>
      </p:sp>
      <p:sp>
        <p:nvSpPr>
          <p:cNvPr id="4" name="Slide Number Placeholder 3"/>
          <p:cNvSpPr>
            <a:spLocks noGrp="1"/>
          </p:cNvSpPr>
          <p:nvPr>
            <p:ph type="sldNum" sz="quarter" idx="12"/>
          </p:nvPr>
        </p:nvSpPr>
        <p:spPr/>
        <p:txBody>
          <a:bodyPr/>
          <a:lstStyle/>
          <a:p>
            <a:fld id="{82679164-5335-4580-91AE-42FE7C1F87D3}"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che-HitRate"/>
          <p:cNvPicPr>
            <a:picLocks noChangeAspect="1" noChangeArrowheads="1"/>
          </p:cNvPicPr>
          <p:nvPr/>
        </p:nvPicPr>
        <p:blipFill>
          <a:blip r:embed="rId2" cstate="print"/>
          <a:srcRect t="10083" b="5846"/>
          <a:stretch>
            <a:fillRect/>
          </a:stretch>
        </p:blipFill>
        <p:spPr bwMode="auto">
          <a:xfrm>
            <a:off x="465824" y="2855344"/>
            <a:ext cx="7771447" cy="4002656"/>
          </a:xfrm>
          <a:prstGeom prst="rect">
            <a:avLst/>
          </a:prstGeom>
          <a:noFill/>
          <a:ln w="9525">
            <a:noFill/>
            <a:miter lim="800000"/>
            <a:headEnd/>
            <a:tailEnd/>
          </a:ln>
        </p:spPr>
      </p:pic>
      <p:sp>
        <p:nvSpPr>
          <p:cNvPr id="4" name="TextBox 3"/>
          <p:cNvSpPr txBox="1"/>
          <p:nvPr/>
        </p:nvSpPr>
        <p:spPr>
          <a:xfrm>
            <a:off x="276046" y="215661"/>
            <a:ext cx="8522898" cy="2308324"/>
          </a:xfrm>
          <a:prstGeom prst="rect">
            <a:avLst/>
          </a:prstGeom>
          <a:noFill/>
        </p:spPr>
        <p:txBody>
          <a:bodyPr wrap="square" rtlCol="0">
            <a:spAutoFit/>
          </a:bodyPr>
          <a:lstStyle/>
          <a:p>
            <a:pPr lvl="0" fontAlgn="base">
              <a:spcBef>
                <a:spcPct val="0"/>
              </a:spcBef>
              <a:spcAft>
                <a:spcPct val="0"/>
              </a:spcAft>
            </a:pPr>
            <a:r>
              <a:rPr lang="en-CA" dirty="0" smtClean="0">
                <a:latin typeface="Calibri" pitchFamily="34" charset="0"/>
                <a:ea typeface="Times New Roman" pitchFamily="18" charset="0"/>
                <a:cs typeface="Calibri" pitchFamily="34" charset="0"/>
              </a:rPr>
              <a:t>The graph below shows how both cache size and </a:t>
            </a:r>
            <a:r>
              <a:rPr lang="en-CA" i="1" dirty="0" smtClean="0">
                <a:latin typeface="Calibri" pitchFamily="34" charset="0"/>
                <a:ea typeface="Times New Roman" pitchFamily="18" charset="0"/>
                <a:cs typeface="Calibri" pitchFamily="34" charset="0"/>
              </a:rPr>
              <a:t>associativity</a:t>
            </a:r>
            <a:r>
              <a:rPr lang="en-CA" dirty="0" smtClean="0">
                <a:latin typeface="Calibri" pitchFamily="34" charset="0"/>
                <a:ea typeface="Times New Roman" pitchFamily="18" charset="0"/>
                <a:cs typeface="Calibri" pitchFamily="34" charset="0"/>
              </a:rPr>
              <a:t> affects “</a:t>
            </a:r>
            <a:r>
              <a:rPr lang="en-CA" dirty="0" smtClean="0">
                <a:solidFill>
                  <a:srgbClr val="C00000"/>
                </a:solidFill>
                <a:latin typeface="Calibri" pitchFamily="34" charset="0"/>
                <a:ea typeface="Times New Roman" pitchFamily="18" charset="0"/>
                <a:cs typeface="Calibri" pitchFamily="34" charset="0"/>
              </a:rPr>
              <a:t>hit</a:t>
            </a:r>
            <a:r>
              <a:rPr lang="en-CA" dirty="0" smtClean="0">
                <a:latin typeface="Calibri" pitchFamily="34" charset="0"/>
                <a:ea typeface="Times New Roman" pitchFamily="18" charset="0"/>
                <a:cs typeface="Calibri" pitchFamily="34" charset="0"/>
              </a:rPr>
              <a:t>” rate for a physically </a:t>
            </a:r>
            <a:r>
              <a:rPr lang="en-CA" b="1" dirty="0" smtClean="0">
                <a:solidFill>
                  <a:srgbClr val="0000FF"/>
                </a:solidFill>
                <a:latin typeface="Calibri" pitchFamily="34" charset="0"/>
                <a:ea typeface="Times New Roman" pitchFamily="18" charset="0"/>
                <a:cs typeface="Calibri" pitchFamily="34" charset="0"/>
              </a:rPr>
              <a:t>LARGE</a:t>
            </a:r>
            <a:r>
              <a:rPr lang="en-CA" dirty="0" smtClean="0">
                <a:latin typeface="Calibri" pitchFamily="34" charset="0"/>
                <a:ea typeface="Times New Roman" pitchFamily="18" charset="0"/>
                <a:cs typeface="Calibri" pitchFamily="34" charset="0"/>
              </a:rPr>
              <a:t> benchmark program, i.e. the whole program is too big to fit inside the cache. Results are shown for ‘</a:t>
            </a:r>
            <a:r>
              <a:rPr lang="en-CA" dirty="0" smtClean="0">
                <a:solidFill>
                  <a:srgbClr val="0000FF"/>
                </a:solidFill>
                <a:latin typeface="Calibri" pitchFamily="34" charset="0"/>
                <a:ea typeface="Times New Roman" pitchFamily="18" charset="0"/>
                <a:cs typeface="Calibri" pitchFamily="34" charset="0"/>
              </a:rPr>
              <a:t>n</a:t>
            </a:r>
            <a:r>
              <a:rPr lang="en-CA" dirty="0" smtClean="0">
                <a:latin typeface="Calibri" pitchFamily="34" charset="0"/>
                <a:ea typeface="Times New Roman" pitchFamily="18" charset="0"/>
                <a:cs typeface="Calibri" pitchFamily="34" charset="0"/>
              </a:rPr>
              <a:t>’ = </a:t>
            </a:r>
            <a:r>
              <a:rPr lang="en-CA" dirty="0" smtClean="0">
                <a:solidFill>
                  <a:srgbClr val="0000FF"/>
                </a:solidFill>
                <a:latin typeface="Calibri" pitchFamily="34" charset="0"/>
                <a:ea typeface="Times New Roman" pitchFamily="18" charset="0"/>
                <a:cs typeface="Calibri" pitchFamily="34" charset="0"/>
              </a:rPr>
              <a:t>1</a:t>
            </a:r>
            <a:r>
              <a:rPr lang="en-CA" dirty="0" smtClean="0">
                <a:latin typeface="Calibri" pitchFamily="34" charset="0"/>
                <a:ea typeface="Times New Roman" pitchFamily="18" charset="0"/>
                <a:cs typeface="Calibri" pitchFamily="34" charset="0"/>
              </a:rPr>
              <a:t> (a </a:t>
            </a:r>
            <a:r>
              <a:rPr lang="en-CA" dirty="0" smtClean="0">
                <a:solidFill>
                  <a:srgbClr val="C00000"/>
                </a:solidFill>
                <a:latin typeface="Calibri" pitchFamily="34" charset="0"/>
                <a:ea typeface="Times New Roman" pitchFamily="18" charset="0"/>
                <a:cs typeface="Calibri" pitchFamily="34" charset="0"/>
              </a:rPr>
              <a:t>direct mapped</a:t>
            </a:r>
            <a:r>
              <a:rPr lang="en-CA" dirty="0" smtClean="0">
                <a:latin typeface="Calibri" pitchFamily="34" charset="0"/>
                <a:ea typeface="Times New Roman" pitchFamily="18" charset="0"/>
                <a:cs typeface="Calibri" pitchFamily="34" charset="0"/>
              </a:rPr>
              <a:t> cache) to ‘</a:t>
            </a:r>
            <a:r>
              <a:rPr lang="en-CA" dirty="0" smtClean="0">
                <a:solidFill>
                  <a:srgbClr val="0000FF"/>
                </a:solidFill>
                <a:latin typeface="Calibri" pitchFamily="34" charset="0"/>
                <a:ea typeface="Times New Roman" pitchFamily="18" charset="0"/>
                <a:cs typeface="Calibri" pitchFamily="34" charset="0"/>
              </a:rPr>
              <a:t>n</a:t>
            </a:r>
            <a:r>
              <a:rPr lang="en-CA" dirty="0" smtClean="0">
                <a:latin typeface="Calibri" pitchFamily="34" charset="0"/>
                <a:ea typeface="Times New Roman" pitchFamily="18" charset="0"/>
                <a:cs typeface="Calibri" pitchFamily="34" charset="0"/>
              </a:rPr>
              <a:t>’ = </a:t>
            </a:r>
            <a:r>
              <a:rPr lang="en-CA" dirty="0" smtClean="0">
                <a:solidFill>
                  <a:srgbClr val="0000FF"/>
                </a:solidFill>
                <a:latin typeface="Calibri" pitchFamily="34" charset="0"/>
                <a:ea typeface="Times New Roman" pitchFamily="18" charset="0"/>
                <a:cs typeface="Calibri" pitchFamily="34" charset="0"/>
              </a:rPr>
              <a:t>16</a:t>
            </a:r>
            <a:r>
              <a:rPr lang="en-CA" dirty="0" smtClean="0">
                <a:latin typeface="Calibri" pitchFamily="34" charset="0"/>
                <a:ea typeface="Times New Roman" pitchFamily="18" charset="0"/>
                <a:cs typeface="Calibri" pitchFamily="34" charset="0"/>
              </a:rPr>
              <a:t>, a </a:t>
            </a:r>
            <a:r>
              <a:rPr lang="en-CA" dirty="0" smtClean="0">
                <a:solidFill>
                  <a:srgbClr val="C00000"/>
                </a:solidFill>
                <a:latin typeface="Calibri" pitchFamily="34" charset="0"/>
                <a:ea typeface="Times New Roman" pitchFamily="18" charset="0"/>
                <a:cs typeface="Calibri" pitchFamily="34" charset="0"/>
              </a:rPr>
              <a:t>16 way set associative cache</a:t>
            </a:r>
            <a:r>
              <a:rPr lang="en-CA" dirty="0" smtClean="0">
                <a:latin typeface="Calibri" pitchFamily="34" charset="0"/>
                <a:ea typeface="Times New Roman" pitchFamily="18" charset="0"/>
                <a:cs typeface="Calibri" pitchFamily="34" charset="0"/>
              </a:rPr>
              <a:t>). You can see the performance variation between 1 and 16 way diminishes as the </a:t>
            </a:r>
            <a:r>
              <a:rPr lang="en-CA" i="1" dirty="0" smtClean="0">
                <a:latin typeface="Calibri" pitchFamily="34" charset="0"/>
                <a:ea typeface="Times New Roman" pitchFamily="18" charset="0"/>
                <a:cs typeface="Calibri" pitchFamily="34" charset="0"/>
              </a:rPr>
              <a:t>total</a:t>
            </a:r>
            <a:r>
              <a:rPr lang="en-CA" dirty="0" smtClean="0">
                <a:latin typeface="Calibri" pitchFamily="34" charset="0"/>
                <a:ea typeface="Times New Roman" pitchFamily="18" charset="0"/>
                <a:cs typeface="Calibri" pitchFamily="34" charset="0"/>
              </a:rPr>
              <a:t> size of the cache increases. This is to be expected as more of any given program will reside in the cache at any point in time, increasing the </a:t>
            </a:r>
            <a:r>
              <a:rPr lang="en-CA" b="1" dirty="0" smtClean="0">
                <a:solidFill>
                  <a:srgbClr val="0000FF"/>
                </a:solidFill>
                <a:latin typeface="Calibri" pitchFamily="34" charset="0"/>
                <a:ea typeface="Times New Roman" pitchFamily="18" charset="0"/>
                <a:cs typeface="Calibri" pitchFamily="34" charset="0"/>
              </a:rPr>
              <a:t>hit</a:t>
            </a:r>
            <a:r>
              <a:rPr lang="en-CA" dirty="0" smtClean="0">
                <a:latin typeface="Calibri" pitchFamily="34" charset="0"/>
                <a:ea typeface="Times New Roman" pitchFamily="18" charset="0"/>
                <a:cs typeface="Calibri" pitchFamily="34" charset="0"/>
              </a:rPr>
              <a:t> rate. </a:t>
            </a:r>
          </a:p>
          <a:p>
            <a:pPr lvl="0" fontAlgn="base">
              <a:spcBef>
                <a:spcPct val="0"/>
              </a:spcBef>
              <a:spcAft>
                <a:spcPct val="0"/>
              </a:spcAft>
            </a:pPr>
            <a:r>
              <a:rPr lang="en-CA" dirty="0" smtClean="0">
                <a:latin typeface="Calibri" pitchFamily="34" charset="0"/>
                <a:ea typeface="Times New Roman" pitchFamily="18" charset="0"/>
                <a:cs typeface="Calibri" pitchFamily="34" charset="0"/>
              </a:rPr>
              <a:t>The sweet spot seems to be a </a:t>
            </a:r>
            <a:r>
              <a:rPr lang="en-CA" b="1" dirty="0" smtClean="0">
                <a:solidFill>
                  <a:srgbClr val="C00000"/>
                </a:solidFill>
                <a:latin typeface="Calibri" pitchFamily="34" charset="0"/>
                <a:ea typeface="Times New Roman" pitchFamily="18" charset="0"/>
                <a:cs typeface="Calibri" pitchFamily="34" charset="0"/>
              </a:rPr>
              <a:t>4 – way set associative </a:t>
            </a:r>
            <a:r>
              <a:rPr lang="en-CA" dirty="0" smtClean="0">
                <a:latin typeface="Calibri" pitchFamily="34" charset="0"/>
                <a:ea typeface="Times New Roman" pitchFamily="18" charset="0"/>
                <a:cs typeface="Calibri" pitchFamily="34" charset="0"/>
              </a:rPr>
              <a:t>design. The advantages of going 8 or 16 way are tiny and are offset by more complex design (but it’s your choice).</a:t>
            </a:r>
            <a:endParaRPr lang="en-CA" sz="2800" dirty="0" smtClean="0">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82679164-5335-4580-91AE-42FE7C1F87D3}"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Rectangle 381"/>
          <p:cNvSpPr/>
          <p:nvPr/>
        </p:nvSpPr>
        <p:spPr>
          <a:xfrm>
            <a:off x="8212667" y="6248400"/>
            <a:ext cx="694266" cy="4910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TextBox 382"/>
          <p:cNvSpPr txBox="1"/>
          <p:nvPr/>
        </p:nvSpPr>
        <p:spPr>
          <a:xfrm>
            <a:off x="245533" y="6290734"/>
            <a:ext cx="4544770" cy="369332"/>
          </a:xfrm>
          <a:prstGeom prst="rect">
            <a:avLst/>
          </a:prstGeom>
          <a:solidFill>
            <a:srgbClr val="FFFFCC"/>
          </a:solidFill>
          <a:ln>
            <a:solidFill>
              <a:schemeClr val="tx1"/>
            </a:solidFill>
          </a:ln>
        </p:spPr>
        <p:txBody>
          <a:bodyPr wrap="none" rtlCol="0">
            <a:spAutoFit/>
          </a:bodyPr>
          <a:lstStyle/>
          <a:p>
            <a:r>
              <a:rPr lang="en-US" dirty="0" smtClean="0"/>
              <a:t>Here’s </a:t>
            </a:r>
            <a:r>
              <a:rPr lang="en-US" smtClean="0"/>
              <a:t>where our </a:t>
            </a:r>
            <a:r>
              <a:rPr lang="en-US" dirty="0" smtClean="0"/>
              <a:t>discussion ended last lecture</a:t>
            </a:r>
            <a:endParaRPr lang="en-US" dirty="0"/>
          </a:p>
        </p:txBody>
      </p:sp>
      <p:grpSp>
        <p:nvGrpSpPr>
          <p:cNvPr id="379" name="Group 378"/>
          <p:cNvGrpSpPr/>
          <p:nvPr/>
        </p:nvGrpSpPr>
        <p:grpSpPr>
          <a:xfrm>
            <a:off x="163525" y="438198"/>
            <a:ext cx="8811135" cy="6169636"/>
            <a:chOff x="284295" y="320116"/>
            <a:chExt cx="8811135" cy="6169636"/>
          </a:xfrm>
        </p:grpSpPr>
        <p:grpSp>
          <p:nvGrpSpPr>
            <p:cNvPr id="380" name="Group 3"/>
            <p:cNvGrpSpPr/>
            <p:nvPr/>
          </p:nvGrpSpPr>
          <p:grpSpPr>
            <a:xfrm flipH="1">
              <a:off x="7011143" y="5299234"/>
              <a:ext cx="1424593" cy="304115"/>
              <a:chOff x="3724362" y="5926667"/>
              <a:chExt cx="1167265" cy="304115"/>
            </a:xfrm>
          </p:grpSpPr>
          <p:cxnSp>
            <p:nvCxnSpPr>
              <p:cNvPr id="745" name="Straight Connector 4"/>
              <p:cNvCxnSpPr/>
              <p:nvPr/>
            </p:nvCxnSpPr>
            <p:spPr>
              <a:xfrm>
                <a:off x="4887463" y="5926667"/>
                <a:ext cx="0" cy="30411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46" name="Straight Connector 5"/>
              <p:cNvCxnSpPr/>
              <p:nvPr/>
            </p:nvCxnSpPr>
            <p:spPr>
              <a:xfrm>
                <a:off x="3724362" y="5929334"/>
                <a:ext cx="1167265"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381" name="Group 6"/>
            <p:cNvGrpSpPr/>
            <p:nvPr/>
          </p:nvGrpSpPr>
          <p:grpSpPr>
            <a:xfrm flipH="1">
              <a:off x="6505531" y="5187357"/>
              <a:ext cx="232788" cy="415992"/>
              <a:chOff x="5032176" y="5662390"/>
              <a:chExt cx="225283" cy="415992"/>
            </a:xfrm>
          </p:grpSpPr>
          <p:cxnSp>
            <p:nvCxnSpPr>
              <p:cNvPr id="743" name="Straight Connector 7"/>
              <p:cNvCxnSpPr/>
              <p:nvPr/>
            </p:nvCxnSpPr>
            <p:spPr>
              <a:xfrm>
                <a:off x="5257459" y="5662390"/>
                <a:ext cx="0" cy="415992"/>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44" name="Straight Connector 8"/>
              <p:cNvCxnSpPr/>
              <p:nvPr/>
            </p:nvCxnSpPr>
            <p:spPr>
              <a:xfrm>
                <a:off x="5032176" y="5665057"/>
                <a:ext cx="219210"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384" name="Group 9"/>
            <p:cNvGrpSpPr/>
            <p:nvPr/>
          </p:nvGrpSpPr>
          <p:grpSpPr>
            <a:xfrm>
              <a:off x="5042414" y="5188238"/>
              <a:ext cx="219210" cy="415992"/>
              <a:chOff x="5042414" y="5662390"/>
              <a:chExt cx="219210" cy="415992"/>
            </a:xfrm>
          </p:grpSpPr>
          <p:cxnSp>
            <p:nvCxnSpPr>
              <p:cNvPr id="741" name="Straight Connector 10"/>
              <p:cNvCxnSpPr/>
              <p:nvPr/>
            </p:nvCxnSpPr>
            <p:spPr>
              <a:xfrm>
                <a:off x="5257459" y="5662390"/>
                <a:ext cx="0" cy="415992"/>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42" name="Straight Connector 11"/>
              <p:cNvCxnSpPr/>
              <p:nvPr/>
            </p:nvCxnSpPr>
            <p:spPr>
              <a:xfrm>
                <a:off x="5042414" y="5665057"/>
                <a:ext cx="219210"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cxnSp>
          <p:nvCxnSpPr>
            <p:cNvPr id="385" name="Straight Connector 384"/>
            <p:cNvCxnSpPr/>
            <p:nvPr/>
          </p:nvCxnSpPr>
          <p:spPr>
            <a:xfrm>
              <a:off x="4735063" y="5300115"/>
              <a:ext cx="0" cy="30411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86" name="Straight Connector 385"/>
            <p:cNvCxnSpPr/>
            <p:nvPr/>
          </p:nvCxnSpPr>
          <p:spPr>
            <a:xfrm>
              <a:off x="2800806" y="3914659"/>
              <a:ext cx="0" cy="374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7" name="Rectangle 386"/>
            <p:cNvSpPr/>
            <p:nvPr/>
          </p:nvSpPr>
          <p:spPr>
            <a:xfrm>
              <a:off x="323108" y="758359"/>
              <a:ext cx="1913467" cy="270933"/>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Rectangle 387"/>
            <p:cNvSpPr/>
            <p:nvPr/>
          </p:nvSpPr>
          <p:spPr>
            <a:xfrm>
              <a:off x="309693" y="737629"/>
              <a:ext cx="1913467" cy="270933"/>
            </a:xfrm>
            <a:prstGeom prst="rect">
              <a:avLst/>
            </a:prstGeom>
            <a:solidFill>
              <a:schemeClr val="tx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9" name="Straight Connector 388"/>
            <p:cNvCxnSpPr/>
            <p:nvPr/>
          </p:nvCxnSpPr>
          <p:spPr>
            <a:xfrm>
              <a:off x="1842158" y="737628"/>
              <a:ext cx="0" cy="270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0" name="Straight Connector 389"/>
            <p:cNvCxnSpPr/>
            <p:nvPr/>
          </p:nvCxnSpPr>
          <p:spPr>
            <a:xfrm>
              <a:off x="1376490" y="746095"/>
              <a:ext cx="0" cy="270934"/>
            </a:xfrm>
            <a:prstGeom prst="line">
              <a:avLst/>
            </a:prstGeom>
          </p:spPr>
          <p:style>
            <a:lnRef idx="1">
              <a:schemeClr val="accent1"/>
            </a:lnRef>
            <a:fillRef idx="0">
              <a:schemeClr val="accent1"/>
            </a:fillRef>
            <a:effectRef idx="0">
              <a:schemeClr val="accent1"/>
            </a:effectRef>
            <a:fontRef idx="minor">
              <a:schemeClr val="tx1"/>
            </a:fontRef>
          </p:style>
        </p:cxnSp>
        <p:grpSp>
          <p:nvGrpSpPr>
            <p:cNvPr id="391" name="Group 18"/>
            <p:cNvGrpSpPr/>
            <p:nvPr/>
          </p:nvGrpSpPr>
          <p:grpSpPr>
            <a:xfrm>
              <a:off x="284295" y="507266"/>
              <a:ext cx="2041682" cy="253917"/>
              <a:chOff x="1901378" y="1039048"/>
              <a:chExt cx="2041682" cy="253917"/>
            </a:xfrm>
          </p:grpSpPr>
          <p:sp>
            <p:nvSpPr>
              <p:cNvPr id="738" name="TextBox 19"/>
              <p:cNvSpPr txBox="1"/>
              <p:nvPr/>
            </p:nvSpPr>
            <p:spPr>
              <a:xfrm>
                <a:off x="3409659" y="1039049"/>
                <a:ext cx="533401" cy="253916"/>
              </a:xfrm>
              <a:prstGeom prst="rect">
                <a:avLst/>
              </a:prstGeom>
              <a:noFill/>
            </p:spPr>
            <p:txBody>
              <a:bodyPr wrap="square" rtlCol="0">
                <a:spAutoFit/>
              </a:bodyPr>
              <a:lstStyle/>
              <a:p>
                <a:r>
                  <a:rPr lang="en-US" sz="1050" dirty="0" smtClean="0"/>
                  <a:t> 3 2 1 </a:t>
                </a:r>
                <a:endParaRPr lang="en-US" sz="1050" dirty="0"/>
              </a:p>
            </p:txBody>
          </p:sp>
          <p:sp>
            <p:nvSpPr>
              <p:cNvPr id="739" name="TextBox 20"/>
              <p:cNvSpPr txBox="1"/>
              <p:nvPr/>
            </p:nvSpPr>
            <p:spPr>
              <a:xfrm>
                <a:off x="2934311" y="1039049"/>
                <a:ext cx="643467" cy="253916"/>
              </a:xfrm>
              <a:prstGeom prst="rect">
                <a:avLst/>
              </a:prstGeom>
              <a:noFill/>
            </p:spPr>
            <p:txBody>
              <a:bodyPr wrap="square" rtlCol="0">
                <a:spAutoFit/>
              </a:bodyPr>
              <a:lstStyle/>
              <a:p>
                <a:r>
                  <a:rPr lang="en-US" sz="1050" dirty="0" smtClean="0"/>
                  <a:t>8 . . . . 4</a:t>
                </a:r>
                <a:endParaRPr lang="en-US" sz="1050" dirty="0"/>
              </a:p>
            </p:txBody>
          </p:sp>
          <p:sp>
            <p:nvSpPr>
              <p:cNvPr id="740" name="TextBox 21"/>
              <p:cNvSpPr txBox="1"/>
              <p:nvPr/>
            </p:nvSpPr>
            <p:spPr>
              <a:xfrm>
                <a:off x="1901378" y="1039048"/>
                <a:ext cx="1185332" cy="253916"/>
              </a:xfrm>
              <a:prstGeom prst="rect">
                <a:avLst/>
              </a:prstGeom>
              <a:noFill/>
            </p:spPr>
            <p:txBody>
              <a:bodyPr wrap="square" rtlCol="0">
                <a:spAutoFit/>
              </a:bodyPr>
              <a:lstStyle/>
              <a:p>
                <a:r>
                  <a:rPr lang="en-US" sz="1050" dirty="0" smtClean="0"/>
                  <a:t>31 30 29   . . . . . 9</a:t>
                </a:r>
                <a:endParaRPr lang="en-US" sz="1050" dirty="0"/>
              </a:p>
            </p:txBody>
          </p:sp>
        </p:grpSp>
        <p:sp>
          <p:nvSpPr>
            <p:cNvPr id="392" name="TextBox 391"/>
            <p:cNvSpPr txBox="1"/>
            <p:nvPr/>
          </p:nvSpPr>
          <p:spPr>
            <a:xfrm>
              <a:off x="394154" y="320116"/>
              <a:ext cx="1168910" cy="261610"/>
            </a:xfrm>
            <a:prstGeom prst="rect">
              <a:avLst/>
            </a:prstGeom>
            <a:noFill/>
          </p:spPr>
          <p:txBody>
            <a:bodyPr wrap="none" rtlCol="0">
              <a:spAutoFit/>
            </a:bodyPr>
            <a:lstStyle/>
            <a:p>
              <a:r>
                <a:rPr lang="en-US" sz="1100" b="1" dirty="0" smtClean="0"/>
                <a:t>CPU Address Bus</a:t>
              </a:r>
              <a:endParaRPr lang="en-US" sz="1100" b="1" dirty="0"/>
            </a:p>
          </p:txBody>
        </p:sp>
        <p:sp>
          <p:nvSpPr>
            <p:cNvPr id="393" name="TextBox 392"/>
            <p:cNvSpPr txBox="1"/>
            <p:nvPr/>
          </p:nvSpPr>
          <p:spPr>
            <a:xfrm>
              <a:off x="2234784" y="1705789"/>
              <a:ext cx="256802" cy="246221"/>
            </a:xfrm>
            <a:prstGeom prst="rect">
              <a:avLst/>
            </a:prstGeom>
            <a:noFill/>
          </p:spPr>
          <p:txBody>
            <a:bodyPr wrap="none" rtlCol="0">
              <a:spAutoFit/>
            </a:bodyPr>
            <a:lstStyle/>
            <a:p>
              <a:r>
                <a:rPr lang="en-US" sz="1000" dirty="0" smtClean="0"/>
                <a:t>V</a:t>
              </a:r>
              <a:endParaRPr lang="en-US" sz="1000" dirty="0"/>
            </a:p>
          </p:txBody>
        </p:sp>
        <p:sp>
          <p:nvSpPr>
            <p:cNvPr id="394" name="TextBox 393"/>
            <p:cNvSpPr txBox="1"/>
            <p:nvPr/>
          </p:nvSpPr>
          <p:spPr>
            <a:xfrm>
              <a:off x="1806313" y="757009"/>
              <a:ext cx="474810" cy="230832"/>
            </a:xfrm>
            <a:prstGeom prst="rect">
              <a:avLst/>
            </a:prstGeom>
            <a:noFill/>
          </p:spPr>
          <p:txBody>
            <a:bodyPr wrap="none" rtlCol="0">
              <a:spAutoFit/>
            </a:bodyPr>
            <a:lstStyle/>
            <a:p>
              <a:r>
                <a:rPr lang="en-US" sz="900" dirty="0" smtClean="0"/>
                <a:t>Word </a:t>
              </a:r>
              <a:endParaRPr lang="en-US" sz="900" dirty="0"/>
            </a:p>
          </p:txBody>
        </p:sp>
        <p:sp>
          <p:nvSpPr>
            <p:cNvPr id="395" name="TextBox 394"/>
            <p:cNvSpPr txBox="1"/>
            <p:nvPr/>
          </p:nvSpPr>
          <p:spPr>
            <a:xfrm>
              <a:off x="1719997" y="1699142"/>
              <a:ext cx="471603" cy="1769715"/>
            </a:xfrm>
            <a:prstGeom prst="rect">
              <a:avLst/>
            </a:prstGeom>
            <a:noFill/>
          </p:spPr>
          <p:txBody>
            <a:bodyPr wrap="none" rtlCol="0">
              <a:spAutoFit/>
            </a:bodyPr>
            <a:lstStyle/>
            <a:p>
              <a:pPr algn="ctr"/>
              <a:r>
                <a:rPr lang="en-US" sz="1000" dirty="0" smtClean="0"/>
                <a:t>Index</a:t>
              </a:r>
              <a:endParaRPr lang="en-US" sz="950" dirty="0" smtClean="0"/>
            </a:p>
            <a:p>
              <a:pPr algn="ctr"/>
              <a:r>
                <a:rPr lang="en-US" sz="200" dirty="0" smtClean="0"/>
                <a:t/>
              </a:r>
              <a:br>
                <a:rPr lang="en-US" sz="200" dirty="0" smtClean="0"/>
              </a:br>
              <a:r>
                <a:rPr lang="en-US" sz="950" dirty="0" smtClean="0"/>
                <a:t>0</a:t>
              </a:r>
            </a:p>
            <a:p>
              <a:pPr algn="ctr"/>
              <a:r>
                <a:rPr lang="en-US" sz="950" dirty="0" smtClean="0"/>
                <a:t>1</a:t>
              </a:r>
            </a:p>
            <a:p>
              <a:pPr algn="ctr"/>
              <a:r>
                <a:rPr lang="en-US" sz="950" dirty="0" smtClean="0"/>
                <a:t>2</a:t>
              </a:r>
            </a:p>
            <a:p>
              <a:pPr algn="ctr"/>
              <a:r>
                <a:rPr lang="en-US" sz="950" dirty="0" smtClean="0"/>
                <a:t>. . .</a:t>
              </a:r>
              <a:br>
                <a:rPr lang="en-US" sz="950" dirty="0" smtClean="0"/>
              </a:br>
              <a:r>
                <a:rPr lang="en-US" sz="950" dirty="0" smtClean="0"/>
                <a:t>. . .</a:t>
              </a:r>
              <a:br>
                <a:rPr lang="en-US" sz="950" dirty="0" smtClean="0"/>
              </a:br>
              <a:r>
                <a:rPr lang="en-US" sz="950" dirty="0" smtClean="0"/>
                <a:t>. . .</a:t>
              </a:r>
            </a:p>
            <a:p>
              <a:pPr algn="ctr"/>
              <a:r>
                <a:rPr lang="en-US" sz="950" dirty="0" smtClean="0"/>
                <a:t>. . .</a:t>
              </a:r>
            </a:p>
            <a:p>
              <a:pPr algn="ctr"/>
              <a:r>
                <a:rPr lang="en-US" sz="950" dirty="0" smtClean="0"/>
                <a:t>29</a:t>
              </a:r>
              <a:br>
                <a:rPr lang="en-US" sz="950" dirty="0" smtClean="0"/>
              </a:br>
              <a:r>
                <a:rPr lang="en-US" sz="950" dirty="0" smtClean="0"/>
                <a:t>30</a:t>
              </a:r>
              <a:br>
                <a:rPr lang="en-US" sz="950" dirty="0" smtClean="0"/>
              </a:br>
              <a:r>
                <a:rPr lang="en-US" sz="950" dirty="0" smtClean="0"/>
                <a:t>31</a:t>
              </a:r>
              <a:endParaRPr lang="en-US" sz="950" dirty="0"/>
            </a:p>
          </p:txBody>
        </p:sp>
        <p:grpSp>
          <p:nvGrpSpPr>
            <p:cNvPr id="396" name="Group 26"/>
            <p:cNvGrpSpPr/>
            <p:nvPr/>
          </p:nvGrpSpPr>
          <p:grpSpPr>
            <a:xfrm>
              <a:off x="1546710" y="1020665"/>
              <a:ext cx="336590" cy="161583"/>
              <a:chOff x="8111794" y="1272338"/>
              <a:chExt cx="336590" cy="161583"/>
            </a:xfrm>
          </p:grpSpPr>
          <p:sp>
            <p:nvSpPr>
              <p:cNvPr id="736" name="TextBox 27"/>
              <p:cNvSpPr txBox="1"/>
              <p:nvPr/>
            </p:nvSpPr>
            <p:spPr>
              <a:xfrm>
                <a:off x="8240820" y="1272338"/>
                <a:ext cx="207564" cy="161583"/>
              </a:xfrm>
              <a:prstGeom prst="rect">
                <a:avLst/>
              </a:prstGeom>
              <a:noFill/>
            </p:spPr>
            <p:txBody>
              <a:bodyPr wrap="square" lIns="0" tIns="0" rIns="0" bIns="0" rtlCol="0">
                <a:spAutoFit/>
              </a:bodyPr>
              <a:lstStyle/>
              <a:p>
                <a:r>
                  <a:rPr lang="en-US" sz="1050" dirty="0" smtClean="0"/>
                  <a:t> 5</a:t>
                </a:r>
                <a:endParaRPr lang="en-US" sz="1050" dirty="0"/>
              </a:p>
            </p:txBody>
          </p:sp>
          <p:cxnSp>
            <p:nvCxnSpPr>
              <p:cNvPr id="737" name="Straight Connector 28"/>
              <p:cNvCxnSpPr/>
              <p:nvPr/>
            </p:nvCxnSpPr>
            <p:spPr>
              <a:xfrm>
                <a:off x="8111794" y="1349585"/>
                <a:ext cx="134635" cy="69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97" name="Straight Connector 396"/>
            <p:cNvCxnSpPr/>
            <p:nvPr/>
          </p:nvCxnSpPr>
          <p:spPr>
            <a:xfrm>
              <a:off x="880211" y="1024622"/>
              <a:ext cx="0" cy="39283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98" name="Group 30"/>
            <p:cNvGrpSpPr/>
            <p:nvPr/>
          </p:nvGrpSpPr>
          <p:grpSpPr>
            <a:xfrm>
              <a:off x="812968" y="1021606"/>
              <a:ext cx="336590" cy="161583"/>
              <a:chOff x="8111794" y="1272338"/>
              <a:chExt cx="336590" cy="161583"/>
            </a:xfrm>
          </p:grpSpPr>
          <p:sp>
            <p:nvSpPr>
              <p:cNvPr id="734" name="TextBox 31"/>
              <p:cNvSpPr txBox="1"/>
              <p:nvPr/>
            </p:nvSpPr>
            <p:spPr>
              <a:xfrm>
                <a:off x="8240820" y="1272338"/>
                <a:ext cx="207564" cy="161583"/>
              </a:xfrm>
              <a:prstGeom prst="rect">
                <a:avLst/>
              </a:prstGeom>
              <a:noFill/>
            </p:spPr>
            <p:txBody>
              <a:bodyPr wrap="square" lIns="0" tIns="0" rIns="0" bIns="0" rtlCol="0">
                <a:spAutoFit/>
              </a:bodyPr>
              <a:lstStyle/>
              <a:p>
                <a:r>
                  <a:rPr lang="en-US" sz="1050" dirty="0" smtClean="0"/>
                  <a:t> 23</a:t>
                </a:r>
                <a:endParaRPr lang="en-US" sz="1050" dirty="0"/>
              </a:p>
            </p:txBody>
          </p:sp>
          <p:cxnSp>
            <p:nvCxnSpPr>
              <p:cNvPr id="735" name="Straight Connector 32"/>
              <p:cNvCxnSpPr/>
              <p:nvPr/>
            </p:nvCxnSpPr>
            <p:spPr>
              <a:xfrm>
                <a:off x="8111794" y="1349585"/>
                <a:ext cx="134635" cy="69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9" name="Oval 398"/>
            <p:cNvSpPr/>
            <p:nvPr/>
          </p:nvSpPr>
          <p:spPr>
            <a:xfrm>
              <a:off x="2699829" y="3737021"/>
              <a:ext cx="190734" cy="185124"/>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a:t>
              </a:r>
              <a:endParaRPr lang="en-US" sz="1050" dirty="0">
                <a:solidFill>
                  <a:schemeClr val="tx1"/>
                </a:solidFill>
              </a:endParaRPr>
            </a:p>
          </p:txBody>
        </p:sp>
        <p:pic>
          <p:nvPicPr>
            <p:cNvPr id="400" name="Picture 3"/>
            <p:cNvPicPr>
              <a:picLocks noChangeAspect="1" noChangeArrowheads="1"/>
            </p:cNvPicPr>
            <p:nvPr/>
          </p:nvPicPr>
          <p:blipFill>
            <a:blip r:embed="rId2" cstate="print"/>
            <a:srcRect b="9153"/>
            <a:stretch>
              <a:fillRect/>
            </a:stretch>
          </p:blipFill>
          <p:spPr bwMode="auto">
            <a:xfrm>
              <a:off x="2621654" y="4196478"/>
              <a:ext cx="252734" cy="204645"/>
            </a:xfrm>
            <a:prstGeom prst="rect">
              <a:avLst/>
            </a:prstGeom>
            <a:solidFill>
              <a:schemeClr val="accent4">
                <a:lumMod val="40000"/>
                <a:lumOff val="60000"/>
              </a:schemeClr>
            </a:solidFill>
            <a:ln w="9525">
              <a:noFill/>
              <a:miter lim="800000"/>
              <a:headEnd/>
              <a:tailEnd/>
            </a:ln>
          </p:spPr>
        </p:pic>
        <p:grpSp>
          <p:nvGrpSpPr>
            <p:cNvPr id="401" name="Group 35"/>
            <p:cNvGrpSpPr/>
            <p:nvPr/>
          </p:nvGrpSpPr>
          <p:grpSpPr>
            <a:xfrm flipH="1">
              <a:off x="2371246" y="4049540"/>
              <a:ext cx="366948" cy="152879"/>
              <a:chOff x="2902583" y="4650690"/>
              <a:chExt cx="249431" cy="144908"/>
            </a:xfrm>
          </p:grpSpPr>
          <p:cxnSp>
            <p:nvCxnSpPr>
              <p:cNvPr id="732" name="Straight Connector 36"/>
              <p:cNvCxnSpPr/>
              <p:nvPr/>
            </p:nvCxnSpPr>
            <p:spPr>
              <a:xfrm>
                <a:off x="2902583" y="4650690"/>
                <a:ext cx="0" cy="144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3" name="Straight Connector 37"/>
              <p:cNvCxnSpPr/>
              <p:nvPr/>
            </p:nvCxnSpPr>
            <p:spPr>
              <a:xfrm>
                <a:off x="2904938" y="4652337"/>
                <a:ext cx="2470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02" name="Straight Connector 401"/>
            <p:cNvCxnSpPr/>
            <p:nvPr/>
          </p:nvCxnSpPr>
          <p:spPr>
            <a:xfrm>
              <a:off x="2748969" y="4401178"/>
              <a:ext cx="0" cy="280415"/>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03" name="Straight Connector 402"/>
            <p:cNvCxnSpPr/>
            <p:nvPr/>
          </p:nvCxnSpPr>
          <p:spPr>
            <a:xfrm>
              <a:off x="2373942" y="2584151"/>
              <a:ext cx="3248" cy="14645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p:cNvCxnSpPr>
              <a:endCxn id="399" idx="0"/>
            </p:cNvCxnSpPr>
            <p:nvPr/>
          </p:nvCxnSpPr>
          <p:spPr>
            <a:xfrm flipH="1">
              <a:off x="2795196" y="2715252"/>
              <a:ext cx="334" cy="1021769"/>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p:nvCxnSpPr>
          <p:spPr>
            <a:xfrm>
              <a:off x="880533" y="4955649"/>
              <a:ext cx="6798734"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06" name="TextBox 405"/>
            <p:cNvSpPr txBox="1"/>
            <p:nvPr/>
          </p:nvSpPr>
          <p:spPr>
            <a:xfrm>
              <a:off x="943524" y="4716111"/>
              <a:ext cx="369012" cy="246221"/>
            </a:xfrm>
            <a:prstGeom prst="rect">
              <a:avLst/>
            </a:prstGeom>
            <a:noFill/>
          </p:spPr>
          <p:txBody>
            <a:bodyPr wrap="none" rtlCol="0">
              <a:spAutoFit/>
            </a:bodyPr>
            <a:lstStyle/>
            <a:p>
              <a:r>
                <a:rPr lang="en-US" sz="1000" dirty="0" smtClean="0"/>
                <a:t>Tag</a:t>
              </a:r>
              <a:endParaRPr lang="en-US" sz="1000" dirty="0"/>
            </a:p>
          </p:txBody>
        </p:sp>
        <p:sp>
          <p:nvSpPr>
            <p:cNvPr id="407" name="TextBox 406"/>
            <p:cNvSpPr txBox="1"/>
            <p:nvPr/>
          </p:nvSpPr>
          <p:spPr>
            <a:xfrm>
              <a:off x="2584457" y="4638767"/>
              <a:ext cx="519694" cy="246221"/>
            </a:xfrm>
            <a:prstGeom prst="rect">
              <a:avLst/>
            </a:prstGeom>
            <a:noFill/>
          </p:spPr>
          <p:txBody>
            <a:bodyPr wrap="none" rtlCol="0">
              <a:spAutoFit/>
            </a:bodyPr>
            <a:lstStyle/>
            <a:p>
              <a:r>
                <a:rPr lang="en-US" sz="1000" b="1" dirty="0" smtClean="0">
                  <a:solidFill>
                    <a:srgbClr val="C00000"/>
                  </a:solidFill>
                </a:rPr>
                <a:t>Hit [0]</a:t>
              </a:r>
              <a:endParaRPr lang="en-US" sz="1000" b="1" dirty="0">
                <a:solidFill>
                  <a:srgbClr val="C00000"/>
                </a:solidFill>
              </a:endParaRPr>
            </a:p>
          </p:txBody>
        </p:sp>
        <p:grpSp>
          <p:nvGrpSpPr>
            <p:cNvPr id="408" name="Group 44"/>
            <p:cNvGrpSpPr/>
            <p:nvPr/>
          </p:nvGrpSpPr>
          <p:grpSpPr>
            <a:xfrm>
              <a:off x="2483063" y="1932333"/>
              <a:ext cx="437938" cy="1468643"/>
              <a:chOff x="6638306" y="1129008"/>
              <a:chExt cx="552203" cy="1468643"/>
            </a:xfrm>
          </p:grpSpPr>
          <p:sp>
            <p:nvSpPr>
              <p:cNvPr id="719" name="Rectangle 718"/>
              <p:cNvSpPr/>
              <p:nvPr/>
            </p:nvSpPr>
            <p:spPr>
              <a:xfrm>
                <a:off x="6662057" y="1142423"/>
                <a:ext cx="528452"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 name="Rectangle 719"/>
              <p:cNvSpPr/>
              <p:nvPr/>
            </p:nvSpPr>
            <p:spPr>
              <a:xfrm>
                <a:off x="6638306" y="1129008"/>
                <a:ext cx="528452" cy="145522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1" name="Straight Connector 720"/>
              <p:cNvCxnSpPr/>
              <p:nvPr/>
            </p:nvCxnSpPr>
            <p:spPr>
              <a:xfrm>
                <a:off x="6640416" y="1129009"/>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22" name="Group 141"/>
              <p:cNvGrpSpPr/>
              <p:nvPr/>
            </p:nvGrpSpPr>
            <p:grpSpPr>
              <a:xfrm>
                <a:off x="6638306" y="1273045"/>
                <a:ext cx="546264" cy="1165926"/>
                <a:chOff x="6497608" y="1273045"/>
                <a:chExt cx="1692208" cy="1165926"/>
              </a:xfrm>
            </p:grpSpPr>
            <p:cxnSp>
              <p:nvCxnSpPr>
                <p:cNvPr id="723" name="Straight Connector 722"/>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4" name="Straight Connector 723"/>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5" name="Straight Connector 51"/>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6" name="Straight Connector 725"/>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7" name="Straight Connector 726"/>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8" name="Straight Connector 727"/>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9" name="Straight Connector 728"/>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0" name="Straight Connector 56"/>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1" name="Straight Connector 57"/>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09" name="Group 58"/>
            <p:cNvGrpSpPr/>
            <p:nvPr/>
          </p:nvGrpSpPr>
          <p:grpSpPr>
            <a:xfrm>
              <a:off x="2293887" y="1927823"/>
              <a:ext cx="160495" cy="1468643"/>
              <a:chOff x="7974103" y="978587"/>
              <a:chExt cx="160495" cy="1468643"/>
            </a:xfrm>
          </p:grpSpPr>
          <p:sp>
            <p:nvSpPr>
              <p:cNvPr id="706" name="Rectangle 59"/>
              <p:cNvSpPr/>
              <p:nvPr/>
            </p:nvSpPr>
            <p:spPr>
              <a:xfrm>
                <a:off x="8002178" y="992002"/>
                <a:ext cx="132420"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7" name="Rectangle 706"/>
              <p:cNvSpPr/>
              <p:nvPr/>
            </p:nvSpPr>
            <p:spPr>
              <a:xfrm>
                <a:off x="7981445" y="978587"/>
                <a:ext cx="135339" cy="1455228"/>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8" name="Straight Connector 707"/>
              <p:cNvCxnSpPr/>
              <p:nvPr/>
            </p:nvCxnSpPr>
            <p:spPr>
              <a:xfrm>
                <a:off x="8116914" y="978588"/>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09" name="Group 163"/>
              <p:cNvGrpSpPr/>
              <p:nvPr/>
            </p:nvGrpSpPr>
            <p:grpSpPr>
              <a:xfrm>
                <a:off x="7974103" y="1122624"/>
                <a:ext cx="142681" cy="1165926"/>
                <a:chOff x="6497608" y="1273045"/>
                <a:chExt cx="1692208" cy="1165926"/>
              </a:xfrm>
            </p:grpSpPr>
            <p:cxnSp>
              <p:nvCxnSpPr>
                <p:cNvPr id="710" name="Straight Connector 709"/>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1" name="Straight Connector 710"/>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2" name="Straight Connector 711"/>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3" name="Straight Connector 712"/>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4" name="Straight Connector 713"/>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5" name="Straight Connector 714"/>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6" name="Straight Connector 715"/>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7" name="Straight Connector 716"/>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8" name="Straight Connector 717"/>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10" name="TextBox 409"/>
            <p:cNvSpPr txBox="1"/>
            <p:nvPr/>
          </p:nvSpPr>
          <p:spPr>
            <a:xfrm>
              <a:off x="2511850" y="1695346"/>
              <a:ext cx="369012" cy="246221"/>
            </a:xfrm>
            <a:prstGeom prst="rect">
              <a:avLst/>
            </a:prstGeom>
            <a:noFill/>
          </p:spPr>
          <p:txBody>
            <a:bodyPr wrap="none" rtlCol="0">
              <a:spAutoFit/>
            </a:bodyPr>
            <a:lstStyle/>
            <a:p>
              <a:r>
                <a:rPr lang="en-US" sz="1000" dirty="0" smtClean="0"/>
                <a:t>Tag</a:t>
              </a:r>
              <a:endParaRPr lang="en-US" sz="1000" dirty="0"/>
            </a:p>
          </p:txBody>
        </p:sp>
        <p:grpSp>
          <p:nvGrpSpPr>
            <p:cNvPr id="411" name="Group 73"/>
            <p:cNvGrpSpPr/>
            <p:nvPr/>
          </p:nvGrpSpPr>
          <p:grpSpPr>
            <a:xfrm>
              <a:off x="2954299" y="1707774"/>
              <a:ext cx="762568" cy="3592341"/>
              <a:chOff x="4359819" y="2190393"/>
              <a:chExt cx="2753503" cy="3592341"/>
            </a:xfrm>
          </p:grpSpPr>
          <p:cxnSp>
            <p:nvCxnSpPr>
              <p:cNvPr id="683" name="Straight Connector 682"/>
              <p:cNvCxnSpPr/>
              <p:nvPr/>
            </p:nvCxnSpPr>
            <p:spPr>
              <a:xfrm>
                <a:off x="5749245" y="3275215"/>
                <a:ext cx="0" cy="2507519"/>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684" name="Group 65"/>
              <p:cNvGrpSpPr/>
              <p:nvPr/>
            </p:nvGrpSpPr>
            <p:grpSpPr>
              <a:xfrm>
                <a:off x="4359819" y="2423414"/>
                <a:ext cx="2753503" cy="1468648"/>
                <a:chOff x="7888140" y="2850925"/>
                <a:chExt cx="1063682" cy="1468648"/>
              </a:xfrm>
              <a:solidFill>
                <a:schemeClr val="bg2">
                  <a:lumMod val="75000"/>
                </a:schemeClr>
              </a:solidFill>
            </p:grpSpPr>
            <p:sp>
              <p:nvSpPr>
                <p:cNvPr id="693" name="Rectangle 692"/>
                <p:cNvSpPr/>
                <p:nvPr/>
              </p:nvSpPr>
              <p:spPr>
                <a:xfrm>
                  <a:off x="7920847" y="2864345"/>
                  <a:ext cx="1030975"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4" name="Rectangle 693"/>
                <p:cNvSpPr/>
                <p:nvPr/>
              </p:nvSpPr>
              <p:spPr>
                <a:xfrm>
                  <a:off x="7891157" y="2850930"/>
                  <a:ext cx="1049196" cy="1455228"/>
                </a:xfrm>
                <a:prstGeom prst="rect">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5" name="Straight Connector 694"/>
                <p:cNvCxnSpPr/>
                <p:nvPr/>
              </p:nvCxnSpPr>
              <p:spPr>
                <a:xfrm>
                  <a:off x="7894046" y="2850925"/>
                  <a:ext cx="0" cy="145626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96" name="Group 159"/>
                <p:cNvGrpSpPr/>
                <p:nvPr/>
              </p:nvGrpSpPr>
              <p:grpSpPr>
                <a:xfrm>
                  <a:off x="7888140" y="2994967"/>
                  <a:ext cx="1058654" cy="1165926"/>
                  <a:chOff x="7256371" y="2994967"/>
                  <a:chExt cx="1692163" cy="1165926"/>
                </a:xfrm>
                <a:grpFill/>
              </p:grpSpPr>
              <p:cxnSp>
                <p:nvCxnSpPr>
                  <p:cNvPr id="697" name="Straight Connector 696"/>
                  <p:cNvCxnSpPr/>
                  <p:nvPr/>
                </p:nvCxnSpPr>
                <p:spPr>
                  <a:xfrm>
                    <a:off x="7259032" y="299496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8" name="Straight Connector 697"/>
                  <p:cNvCxnSpPr/>
                  <p:nvPr/>
                </p:nvCxnSpPr>
                <p:spPr>
                  <a:xfrm>
                    <a:off x="7259026" y="314175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9" name="Straight Connector 698"/>
                  <p:cNvCxnSpPr/>
                  <p:nvPr/>
                </p:nvCxnSpPr>
                <p:spPr>
                  <a:xfrm>
                    <a:off x="7256377" y="328294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0" name="Straight Connector 73"/>
                  <p:cNvCxnSpPr/>
                  <p:nvPr/>
                </p:nvCxnSpPr>
                <p:spPr>
                  <a:xfrm>
                    <a:off x="7256371" y="342973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1" name="Straight Connector 700"/>
                  <p:cNvCxnSpPr/>
                  <p:nvPr/>
                </p:nvCxnSpPr>
                <p:spPr>
                  <a:xfrm>
                    <a:off x="7263666" y="3579337"/>
                    <a:ext cx="168486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2" name="Straight Connector 701"/>
                  <p:cNvCxnSpPr/>
                  <p:nvPr/>
                </p:nvCxnSpPr>
                <p:spPr>
                  <a:xfrm>
                    <a:off x="7263663" y="3720517"/>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3" name="Straight Connector 702"/>
                  <p:cNvCxnSpPr/>
                  <p:nvPr/>
                </p:nvCxnSpPr>
                <p:spPr>
                  <a:xfrm>
                    <a:off x="7261014" y="38673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4" name="Straight Connector 703"/>
                  <p:cNvCxnSpPr/>
                  <p:nvPr/>
                </p:nvCxnSpPr>
                <p:spPr>
                  <a:xfrm>
                    <a:off x="7261008" y="40197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5" name="Straight Connector 96"/>
                  <p:cNvCxnSpPr/>
                  <p:nvPr/>
                </p:nvCxnSpPr>
                <p:spPr>
                  <a:xfrm>
                    <a:off x="7258231" y="416089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685" name="Straight Connector 684"/>
              <p:cNvCxnSpPr/>
              <p:nvPr/>
            </p:nvCxnSpPr>
            <p:spPr>
              <a:xfrm>
                <a:off x="5068740" y="2426524"/>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86" name="Straight Connector 685"/>
              <p:cNvCxnSpPr/>
              <p:nvPr/>
            </p:nvCxnSpPr>
            <p:spPr>
              <a:xfrm>
                <a:off x="6088040" y="242454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87" name="Straight Connector 78"/>
              <p:cNvCxnSpPr/>
              <p:nvPr/>
            </p:nvCxnSpPr>
            <p:spPr>
              <a:xfrm>
                <a:off x="6774827" y="2422566"/>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88" name="Straight Connector 79"/>
              <p:cNvCxnSpPr/>
              <p:nvPr/>
            </p:nvCxnSpPr>
            <p:spPr>
              <a:xfrm>
                <a:off x="6434404" y="242652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89" name="Straight Connector 688"/>
              <p:cNvCxnSpPr/>
              <p:nvPr/>
            </p:nvCxnSpPr>
            <p:spPr>
              <a:xfrm>
                <a:off x="5755531" y="242454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90" name="Straight Connector 81"/>
              <p:cNvCxnSpPr/>
              <p:nvPr/>
            </p:nvCxnSpPr>
            <p:spPr>
              <a:xfrm>
                <a:off x="5399271" y="2424543"/>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91" name="Straight Connector 690"/>
              <p:cNvCxnSpPr/>
              <p:nvPr/>
            </p:nvCxnSpPr>
            <p:spPr>
              <a:xfrm>
                <a:off x="4726328" y="2428503"/>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92" name="TextBox 691"/>
              <p:cNvSpPr txBox="1"/>
              <p:nvPr/>
            </p:nvSpPr>
            <p:spPr>
              <a:xfrm>
                <a:off x="4971880" y="2190393"/>
                <a:ext cx="881263" cy="246221"/>
              </a:xfrm>
              <a:prstGeom prst="rect">
                <a:avLst/>
              </a:prstGeom>
              <a:noFill/>
            </p:spPr>
            <p:txBody>
              <a:bodyPr wrap="none" rtlCol="0">
                <a:spAutoFit/>
              </a:bodyPr>
              <a:lstStyle/>
              <a:p>
                <a:r>
                  <a:rPr lang="en-US" sz="1000" dirty="0" smtClean="0"/>
                  <a:t>Data</a:t>
                </a:r>
                <a:endParaRPr lang="en-US" sz="1000" dirty="0"/>
              </a:p>
            </p:txBody>
          </p:sp>
        </p:grpSp>
        <p:sp>
          <p:nvSpPr>
            <p:cNvPr id="412" name="Rectangle 411"/>
            <p:cNvSpPr/>
            <p:nvPr/>
          </p:nvSpPr>
          <p:spPr>
            <a:xfrm>
              <a:off x="2247641" y="1885197"/>
              <a:ext cx="242375" cy="230832"/>
            </a:xfrm>
            <a:prstGeom prst="rect">
              <a:avLst/>
            </a:prstGeom>
          </p:spPr>
          <p:txBody>
            <a:bodyPr wrap="none">
              <a:spAutoFit/>
            </a:bodyPr>
            <a:lstStyle/>
            <a:p>
              <a:pPr algn="ctr"/>
              <a:r>
                <a:rPr lang="en-US" sz="900" b="1" dirty="0" smtClean="0">
                  <a:solidFill>
                    <a:srgbClr val="C00000"/>
                  </a:solidFill>
                </a:rPr>
                <a:t>1</a:t>
              </a:r>
            </a:p>
          </p:txBody>
        </p:sp>
        <p:sp>
          <p:nvSpPr>
            <p:cNvPr id="413" name="Rectangle 412"/>
            <p:cNvSpPr/>
            <p:nvPr/>
          </p:nvSpPr>
          <p:spPr>
            <a:xfrm>
              <a:off x="2251591" y="2031659"/>
              <a:ext cx="242374" cy="230832"/>
            </a:xfrm>
            <a:prstGeom prst="rect">
              <a:avLst/>
            </a:prstGeom>
          </p:spPr>
          <p:txBody>
            <a:bodyPr wrap="none">
              <a:spAutoFit/>
            </a:bodyPr>
            <a:lstStyle/>
            <a:p>
              <a:pPr algn="ctr"/>
              <a:r>
                <a:rPr lang="en-US" sz="900" b="1" dirty="0" smtClean="0">
                  <a:solidFill>
                    <a:srgbClr val="C00000"/>
                  </a:solidFill>
                </a:rPr>
                <a:t>0</a:t>
              </a:r>
            </a:p>
          </p:txBody>
        </p:sp>
        <p:sp>
          <p:nvSpPr>
            <p:cNvPr id="414" name="Rectangle 413"/>
            <p:cNvSpPr/>
            <p:nvPr/>
          </p:nvSpPr>
          <p:spPr>
            <a:xfrm>
              <a:off x="2249603" y="2172183"/>
              <a:ext cx="242374" cy="230832"/>
            </a:xfrm>
            <a:prstGeom prst="rect">
              <a:avLst/>
            </a:prstGeom>
          </p:spPr>
          <p:txBody>
            <a:bodyPr wrap="none">
              <a:spAutoFit/>
            </a:bodyPr>
            <a:lstStyle/>
            <a:p>
              <a:pPr algn="ctr"/>
              <a:r>
                <a:rPr lang="en-US" sz="900" b="1" dirty="0" smtClean="0">
                  <a:solidFill>
                    <a:srgbClr val="C00000"/>
                  </a:solidFill>
                </a:rPr>
                <a:t>0</a:t>
              </a:r>
            </a:p>
          </p:txBody>
        </p:sp>
        <p:sp>
          <p:nvSpPr>
            <p:cNvPr id="415" name="Rectangle 414"/>
            <p:cNvSpPr/>
            <p:nvPr/>
          </p:nvSpPr>
          <p:spPr>
            <a:xfrm>
              <a:off x="2251591" y="2310745"/>
              <a:ext cx="242375" cy="230832"/>
            </a:xfrm>
            <a:prstGeom prst="rect">
              <a:avLst/>
            </a:prstGeom>
          </p:spPr>
          <p:txBody>
            <a:bodyPr wrap="none">
              <a:spAutoFit/>
            </a:bodyPr>
            <a:lstStyle/>
            <a:p>
              <a:pPr algn="ctr"/>
              <a:r>
                <a:rPr lang="en-US" sz="900" b="1" dirty="0" smtClean="0">
                  <a:solidFill>
                    <a:srgbClr val="C00000"/>
                  </a:solidFill>
                </a:rPr>
                <a:t>0</a:t>
              </a:r>
            </a:p>
          </p:txBody>
        </p:sp>
        <p:sp>
          <p:nvSpPr>
            <p:cNvPr id="416" name="Rectangle 415"/>
            <p:cNvSpPr/>
            <p:nvPr/>
          </p:nvSpPr>
          <p:spPr>
            <a:xfrm>
              <a:off x="2255541" y="2457207"/>
              <a:ext cx="242374" cy="230832"/>
            </a:xfrm>
            <a:prstGeom prst="rect">
              <a:avLst/>
            </a:prstGeom>
          </p:spPr>
          <p:txBody>
            <a:bodyPr wrap="none">
              <a:spAutoFit/>
            </a:bodyPr>
            <a:lstStyle/>
            <a:p>
              <a:pPr algn="ctr"/>
              <a:r>
                <a:rPr lang="en-US" sz="900" b="1" dirty="0" smtClean="0">
                  <a:solidFill>
                    <a:srgbClr val="C00000"/>
                  </a:solidFill>
                </a:rPr>
                <a:t>0</a:t>
              </a:r>
            </a:p>
          </p:txBody>
        </p:sp>
        <p:sp>
          <p:nvSpPr>
            <p:cNvPr id="417" name="Rectangle 416"/>
            <p:cNvSpPr/>
            <p:nvPr/>
          </p:nvSpPr>
          <p:spPr>
            <a:xfrm>
              <a:off x="2253553" y="2609607"/>
              <a:ext cx="242374" cy="230832"/>
            </a:xfrm>
            <a:prstGeom prst="rect">
              <a:avLst/>
            </a:prstGeom>
          </p:spPr>
          <p:txBody>
            <a:bodyPr wrap="none">
              <a:spAutoFit/>
            </a:bodyPr>
            <a:lstStyle/>
            <a:p>
              <a:pPr algn="ctr"/>
              <a:r>
                <a:rPr lang="en-US" sz="900" b="1" dirty="0" smtClean="0">
                  <a:solidFill>
                    <a:srgbClr val="C00000"/>
                  </a:solidFill>
                </a:rPr>
                <a:t>0</a:t>
              </a:r>
            </a:p>
          </p:txBody>
        </p:sp>
        <p:sp>
          <p:nvSpPr>
            <p:cNvPr id="418" name="Rectangle 417"/>
            <p:cNvSpPr/>
            <p:nvPr/>
          </p:nvSpPr>
          <p:spPr>
            <a:xfrm>
              <a:off x="2253202" y="2756052"/>
              <a:ext cx="242375" cy="230832"/>
            </a:xfrm>
            <a:prstGeom prst="rect">
              <a:avLst/>
            </a:prstGeom>
          </p:spPr>
          <p:txBody>
            <a:bodyPr wrap="none">
              <a:spAutoFit/>
            </a:bodyPr>
            <a:lstStyle/>
            <a:p>
              <a:pPr algn="ctr"/>
              <a:r>
                <a:rPr lang="en-US" sz="900" b="1" dirty="0" smtClean="0">
                  <a:solidFill>
                    <a:srgbClr val="C00000"/>
                  </a:solidFill>
                </a:rPr>
                <a:t>0</a:t>
              </a:r>
            </a:p>
          </p:txBody>
        </p:sp>
        <p:sp>
          <p:nvSpPr>
            <p:cNvPr id="419" name="Rectangle 418"/>
            <p:cNvSpPr/>
            <p:nvPr/>
          </p:nvSpPr>
          <p:spPr>
            <a:xfrm>
              <a:off x="2252818" y="2902514"/>
              <a:ext cx="242374" cy="230832"/>
            </a:xfrm>
            <a:prstGeom prst="rect">
              <a:avLst/>
            </a:prstGeom>
          </p:spPr>
          <p:txBody>
            <a:bodyPr wrap="none">
              <a:spAutoFit/>
            </a:bodyPr>
            <a:lstStyle/>
            <a:p>
              <a:pPr algn="ctr"/>
              <a:r>
                <a:rPr lang="en-US" sz="900" b="1" dirty="0" smtClean="0">
                  <a:solidFill>
                    <a:srgbClr val="C00000"/>
                  </a:solidFill>
                </a:rPr>
                <a:t>0</a:t>
              </a:r>
            </a:p>
          </p:txBody>
        </p:sp>
        <p:sp>
          <p:nvSpPr>
            <p:cNvPr id="420" name="Rectangle 419"/>
            <p:cNvSpPr/>
            <p:nvPr/>
          </p:nvSpPr>
          <p:spPr>
            <a:xfrm>
              <a:off x="2255164" y="3043038"/>
              <a:ext cx="242374" cy="230832"/>
            </a:xfrm>
            <a:prstGeom prst="rect">
              <a:avLst/>
            </a:prstGeom>
          </p:spPr>
          <p:txBody>
            <a:bodyPr wrap="none">
              <a:spAutoFit/>
            </a:bodyPr>
            <a:lstStyle/>
            <a:p>
              <a:pPr algn="ctr"/>
              <a:r>
                <a:rPr lang="en-US" sz="900" b="1" dirty="0" smtClean="0">
                  <a:solidFill>
                    <a:srgbClr val="C00000"/>
                  </a:solidFill>
                </a:rPr>
                <a:t>0</a:t>
              </a:r>
            </a:p>
          </p:txBody>
        </p:sp>
        <p:sp>
          <p:nvSpPr>
            <p:cNvPr id="421" name="Rectangle 420"/>
            <p:cNvSpPr/>
            <p:nvPr/>
          </p:nvSpPr>
          <p:spPr>
            <a:xfrm>
              <a:off x="2251540" y="3195438"/>
              <a:ext cx="242374" cy="230832"/>
            </a:xfrm>
            <a:prstGeom prst="rect">
              <a:avLst/>
            </a:prstGeom>
          </p:spPr>
          <p:txBody>
            <a:bodyPr wrap="none">
              <a:spAutoFit/>
            </a:bodyPr>
            <a:lstStyle/>
            <a:p>
              <a:pPr algn="ctr"/>
              <a:r>
                <a:rPr lang="en-US" sz="900" b="1" dirty="0" smtClean="0">
                  <a:solidFill>
                    <a:srgbClr val="C00000"/>
                  </a:solidFill>
                </a:rPr>
                <a:t>0</a:t>
              </a:r>
            </a:p>
          </p:txBody>
        </p:sp>
        <p:sp>
          <p:nvSpPr>
            <p:cNvPr id="422" name="TextBox 421"/>
            <p:cNvSpPr txBox="1"/>
            <p:nvPr/>
          </p:nvSpPr>
          <p:spPr>
            <a:xfrm>
              <a:off x="1386511" y="757944"/>
              <a:ext cx="442750" cy="230832"/>
            </a:xfrm>
            <a:prstGeom prst="rect">
              <a:avLst/>
            </a:prstGeom>
            <a:noFill/>
          </p:spPr>
          <p:txBody>
            <a:bodyPr wrap="none" rtlCol="0">
              <a:spAutoFit/>
            </a:bodyPr>
            <a:lstStyle/>
            <a:p>
              <a:r>
                <a:rPr lang="en-US" sz="900" dirty="0" smtClean="0"/>
                <a:t>Index</a:t>
              </a:r>
              <a:endParaRPr lang="en-US" sz="900" dirty="0"/>
            </a:p>
          </p:txBody>
        </p:sp>
        <p:sp>
          <p:nvSpPr>
            <p:cNvPr id="423" name="TextBox 422"/>
            <p:cNvSpPr txBox="1"/>
            <p:nvPr/>
          </p:nvSpPr>
          <p:spPr>
            <a:xfrm>
              <a:off x="321541" y="758874"/>
              <a:ext cx="1057018" cy="230832"/>
            </a:xfrm>
            <a:prstGeom prst="rect">
              <a:avLst/>
            </a:prstGeom>
            <a:noFill/>
          </p:spPr>
          <p:txBody>
            <a:bodyPr wrap="square" rtlCol="0">
              <a:spAutoFit/>
            </a:bodyPr>
            <a:lstStyle/>
            <a:p>
              <a:pPr algn="ctr"/>
              <a:r>
                <a:rPr lang="en-US" sz="900" dirty="0" smtClean="0"/>
                <a:t>Tag Address</a:t>
              </a:r>
              <a:endParaRPr lang="en-US" sz="900" dirty="0"/>
            </a:p>
          </p:txBody>
        </p:sp>
        <p:cxnSp>
          <p:nvCxnSpPr>
            <p:cNvPr id="424" name="Straight Connector 423"/>
            <p:cNvCxnSpPr/>
            <p:nvPr/>
          </p:nvCxnSpPr>
          <p:spPr>
            <a:xfrm flipV="1">
              <a:off x="2578426" y="3396413"/>
              <a:ext cx="0" cy="1556568"/>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25" name="Straight Connector 424"/>
            <p:cNvCxnSpPr/>
            <p:nvPr/>
          </p:nvCxnSpPr>
          <p:spPr>
            <a:xfrm>
              <a:off x="1616811" y="1033089"/>
              <a:ext cx="0" cy="9480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p:cNvCxnSpPr/>
            <p:nvPr/>
          </p:nvCxnSpPr>
          <p:spPr>
            <a:xfrm>
              <a:off x="1619149" y="1977435"/>
              <a:ext cx="163467"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27" name="Straight Connector 426"/>
            <p:cNvCxnSpPr/>
            <p:nvPr/>
          </p:nvCxnSpPr>
          <p:spPr>
            <a:xfrm>
              <a:off x="4511134" y="3914653"/>
              <a:ext cx="0" cy="374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8" name="TextBox 427"/>
            <p:cNvSpPr txBox="1"/>
            <p:nvPr/>
          </p:nvSpPr>
          <p:spPr>
            <a:xfrm>
              <a:off x="3945112" y="1705783"/>
              <a:ext cx="256802" cy="246221"/>
            </a:xfrm>
            <a:prstGeom prst="rect">
              <a:avLst/>
            </a:prstGeom>
            <a:noFill/>
          </p:spPr>
          <p:txBody>
            <a:bodyPr wrap="none" rtlCol="0">
              <a:spAutoFit/>
            </a:bodyPr>
            <a:lstStyle/>
            <a:p>
              <a:r>
                <a:rPr lang="en-US" sz="1000" dirty="0" smtClean="0"/>
                <a:t>V</a:t>
              </a:r>
              <a:endParaRPr lang="en-US" sz="1000" dirty="0"/>
            </a:p>
          </p:txBody>
        </p:sp>
        <p:sp>
          <p:nvSpPr>
            <p:cNvPr id="429" name="Oval 428"/>
            <p:cNvSpPr/>
            <p:nvPr/>
          </p:nvSpPr>
          <p:spPr>
            <a:xfrm>
              <a:off x="4410157" y="3737015"/>
              <a:ext cx="190734" cy="185124"/>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a:t>
              </a:r>
              <a:endParaRPr lang="en-US" sz="1050" dirty="0">
                <a:solidFill>
                  <a:schemeClr val="tx1"/>
                </a:solidFill>
              </a:endParaRPr>
            </a:p>
          </p:txBody>
        </p:sp>
        <p:pic>
          <p:nvPicPr>
            <p:cNvPr id="430" name="Picture 3"/>
            <p:cNvPicPr>
              <a:picLocks noChangeAspect="1" noChangeArrowheads="1"/>
            </p:cNvPicPr>
            <p:nvPr/>
          </p:nvPicPr>
          <p:blipFill>
            <a:blip r:embed="rId2" cstate="print"/>
            <a:srcRect b="9153"/>
            <a:stretch>
              <a:fillRect/>
            </a:stretch>
          </p:blipFill>
          <p:spPr bwMode="auto">
            <a:xfrm>
              <a:off x="4331982" y="4196472"/>
              <a:ext cx="252734" cy="204645"/>
            </a:xfrm>
            <a:prstGeom prst="rect">
              <a:avLst/>
            </a:prstGeom>
            <a:solidFill>
              <a:schemeClr val="accent4">
                <a:lumMod val="40000"/>
                <a:lumOff val="60000"/>
              </a:schemeClr>
            </a:solidFill>
            <a:ln w="9525">
              <a:noFill/>
              <a:miter lim="800000"/>
              <a:headEnd/>
              <a:tailEnd/>
            </a:ln>
          </p:spPr>
        </p:pic>
        <p:grpSp>
          <p:nvGrpSpPr>
            <p:cNvPr id="431" name="Group 116"/>
            <p:cNvGrpSpPr/>
            <p:nvPr/>
          </p:nvGrpSpPr>
          <p:grpSpPr>
            <a:xfrm flipH="1">
              <a:off x="4081574" y="4049534"/>
              <a:ext cx="366948" cy="152879"/>
              <a:chOff x="2902583" y="4650690"/>
              <a:chExt cx="249431" cy="144908"/>
            </a:xfrm>
          </p:grpSpPr>
          <p:cxnSp>
            <p:nvCxnSpPr>
              <p:cNvPr id="681" name="Straight Connector 117"/>
              <p:cNvCxnSpPr/>
              <p:nvPr/>
            </p:nvCxnSpPr>
            <p:spPr>
              <a:xfrm>
                <a:off x="2902583" y="4650690"/>
                <a:ext cx="0" cy="144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2" name="Straight Connector 118"/>
              <p:cNvCxnSpPr/>
              <p:nvPr/>
            </p:nvCxnSpPr>
            <p:spPr>
              <a:xfrm>
                <a:off x="2904938" y="4652337"/>
                <a:ext cx="2470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2" name="Straight Connector 431"/>
            <p:cNvCxnSpPr/>
            <p:nvPr/>
          </p:nvCxnSpPr>
          <p:spPr>
            <a:xfrm>
              <a:off x="4459297" y="4401172"/>
              <a:ext cx="0" cy="280415"/>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33" name="Straight Connector 432"/>
            <p:cNvCxnSpPr/>
            <p:nvPr/>
          </p:nvCxnSpPr>
          <p:spPr>
            <a:xfrm>
              <a:off x="4084270" y="2584145"/>
              <a:ext cx="3248" cy="14645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p:cNvCxnSpPr>
              <a:endCxn id="429" idx="0"/>
            </p:cNvCxnSpPr>
            <p:nvPr/>
          </p:nvCxnSpPr>
          <p:spPr>
            <a:xfrm flipH="1">
              <a:off x="4505524" y="2715246"/>
              <a:ext cx="334" cy="1021769"/>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435" name="TextBox 434"/>
            <p:cNvSpPr txBox="1"/>
            <p:nvPr/>
          </p:nvSpPr>
          <p:spPr>
            <a:xfrm>
              <a:off x="4294785" y="4638761"/>
              <a:ext cx="519694" cy="246221"/>
            </a:xfrm>
            <a:prstGeom prst="rect">
              <a:avLst/>
            </a:prstGeom>
            <a:noFill/>
          </p:spPr>
          <p:txBody>
            <a:bodyPr wrap="none" rtlCol="0">
              <a:spAutoFit/>
            </a:bodyPr>
            <a:lstStyle/>
            <a:p>
              <a:r>
                <a:rPr lang="en-US" sz="1000" b="1" dirty="0" smtClean="0">
                  <a:solidFill>
                    <a:srgbClr val="C00000"/>
                  </a:solidFill>
                </a:rPr>
                <a:t>Hit [1]</a:t>
              </a:r>
              <a:endParaRPr lang="en-US" sz="1000" b="1" dirty="0">
                <a:solidFill>
                  <a:srgbClr val="C00000"/>
                </a:solidFill>
              </a:endParaRPr>
            </a:p>
          </p:txBody>
        </p:sp>
        <p:grpSp>
          <p:nvGrpSpPr>
            <p:cNvPr id="436" name="Group 123"/>
            <p:cNvGrpSpPr/>
            <p:nvPr/>
          </p:nvGrpSpPr>
          <p:grpSpPr>
            <a:xfrm>
              <a:off x="4193391" y="1932327"/>
              <a:ext cx="437938" cy="1468643"/>
              <a:chOff x="6638306" y="1129008"/>
              <a:chExt cx="552203" cy="1468643"/>
            </a:xfrm>
          </p:grpSpPr>
          <p:sp>
            <p:nvSpPr>
              <p:cNvPr id="668" name="Rectangle 667"/>
              <p:cNvSpPr/>
              <p:nvPr/>
            </p:nvSpPr>
            <p:spPr>
              <a:xfrm>
                <a:off x="6662057" y="1142423"/>
                <a:ext cx="528452"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9" name="Rectangle 668"/>
              <p:cNvSpPr/>
              <p:nvPr/>
            </p:nvSpPr>
            <p:spPr>
              <a:xfrm>
                <a:off x="6638306" y="1129008"/>
                <a:ext cx="528452" cy="145522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0" name="Straight Connector 669"/>
              <p:cNvCxnSpPr/>
              <p:nvPr/>
            </p:nvCxnSpPr>
            <p:spPr>
              <a:xfrm>
                <a:off x="6640416" y="1129009"/>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71" name="Group 141"/>
              <p:cNvGrpSpPr/>
              <p:nvPr/>
            </p:nvGrpSpPr>
            <p:grpSpPr>
              <a:xfrm>
                <a:off x="6638306" y="1273045"/>
                <a:ext cx="546264" cy="1165926"/>
                <a:chOff x="6497608" y="1273045"/>
                <a:chExt cx="1692208" cy="1165926"/>
              </a:xfrm>
            </p:grpSpPr>
            <p:cxnSp>
              <p:nvCxnSpPr>
                <p:cNvPr id="672" name="Straight Connector 671"/>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3" name="Straight Connector 672"/>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4" name="Straight Connector 673"/>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5" name="Straight Connector 674"/>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6" name="Straight Connector 675"/>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7" name="Straight Connector 676"/>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8" name="Straight Connector 677"/>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9" name="Straight Connector 135"/>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0" name="Straight Connector 679"/>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37" name="Group 137"/>
            <p:cNvGrpSpPr/>
            <p:nvPr/>
          </p:nvGrpSpPr>
          <p:grpSpPr>
            <a:xfrm>
              <a:off x="4004215" y="1927817"/>
              <a:ext cx="160495" cy="1468643"/>
              <a:chOff x="7974103" y="978587"/>
              <a:chExt cx="160495" cy="1468643"/>
            </a:xfrm>
          </p:grpSpPr>
          <p:sp>
            <p:nvSpPr>
              <p:cNvPr id="655" name="Rectangle 654"/>
              <p:cNvSpPr/>
              <p:nvPr/>
            </p:nvSpPr>
            <p:spPr>
              <a:xfrm>
                <a:off x="8002178" y="992002"/>
                <a:ext cx="132420"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6" name="Rectangle 655"/>
              <p:cNvSpPr/>
              <p:nvPr/>
            </p:nvSpPr>
            <p:spPr>
              <a:xfrm>
                <a:off x="7981445" y="978587"/>
                <a:ext cx="135339" cy="1455228"/>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7" name="Straight Connector 656"/>
              <p:cNvCxnSpPr/>
              <p:nvPr/>
            </p:nvCxnSpPr>
            <p:spPr>
              <a:xfrm>
                <a:off x="8116914" y="978588"/>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58" name="Group 163"/>
              <p:cNvGrpSpPr/>
              <p:nvPr/>
            </p:nvGrpSpPr>
            <p:grpSpPr>
              <a:xfrm>
                <a:off x="7974103" y="1122624"/>
                <a:ext cx="142681" cy="1165926"/>
                <a:chOff x="6497608" y="1273045"/>
                <a:chExt cx="1692208" cy="1165926"/>
              </a:xfrm>
            </p:grpSpPr>
            <p:cxnSp>
              <p:nvCxnSpPr>
                <p:cNvPr id="659" name="Straight Connector 658"/>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0" name="Straight Connector 659"/>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1" name="Straight Connector 660"/>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2" name="Straight Connector 661"/>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3" name="Straight Connector 662"/>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4" name="Straight Connector 663"/>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5" name="Straight Connector 664"/>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6" name="Straight Connector 665"/>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7" name="Straight Connector 666"/>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38" name="TextBox 437"/>
            <p:cNvSpPr txBox="1"/>
            <p:nvPr/>
          </p:nvSpPr>
          <p:spPr>
            <a:xfrm>
              <a:off x="4222178" y="1695340"/>
              <a:ext cx="369012" cy="246221"/>
            </a:xfrm>
            <a:prstGeom prst="rect">
              <a:avLst/>
            </a:prstGeom>
            <a:noFill/>
          </p:spPr>
          <p:txBody>
            <a:bodyPr wrap="none" rtlCol="0">
              <a:spAutoFit/>
            </a:bodyPr>
            <a:lstStyle/>
            <a:p>
              <a:r>
                <a:rPr lang="en-US" sz="1000" dirty="0" smtClean="0"/>
                <a:t>Tag</a:t>
              </a:r>
              <a:endParaRPr lang="en-US" sz="1000" dirty="0"/>
            </a:p>
          </p:txBody>
        </p:sp>
        <p:grpSp>
          <p:nvGrpSpPr>
            <p:cNvPr id="439" name="Group 152"/>
            <p:cNvGrpSpPr/>
            <p:nvPr/>
          </p:nvGrpSpPr>
          <p:grpSpPr>
            <a:xfrm>
              <a:off x="4664627" y="1707768"/>
              <a:ext cx="762568" cy="3489474"/>
              <a:chOff x="4359819" y="2190393"/>
              <a:chExt cx="2753503" cy="3489474"/>
            </a:xfrm>
          </p:grpSpPr>
          <p:cxnSp>
            <p:nvCxnSpPr>
              <p:cNvPr id="632" name="Straight Connector 631"/>
              <p:cNvCxnSpPr/>
              <p:nvPr/>
            </p:nvCxnSpPr>
            <p:spPr>
              <a:xfrm>
                <a:off x="5749245" y="3275215"/>
                <a:ext cx="0" cy="2404652"/>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633" name="Group 65"/>
              <p:cNvGrpSpPr/>
              <p:nvPr/>
            </p:nvGrpSpPr>
            <p:grpSpPr>
              <a:xfrm>
                <a:off x="4359819" y="2423414"/>
                <a:ext cx="2753503" cy="1468648"/>
                <a:chOff x="7888140" y="2850925"/>
                <a:chExt cx="1063682" cy="1468648"/>
              </a:xfrm>
              <a:solidFill>
                <a:schemeClr val="bg2">
                  <a:lumMod val="75000"/>
                </a:schemeClr>
              </a:solidFill>
            </p:grpSpPr>
            <p:sp>
              <p:nvSpPr>
                <p:cNvPr id="642" name="Rectangle 163"/>
                <p:cNvSpPr/>
                <p:nvPr/>
              </p:nvSpPr>
              <p:spPr>
                <a:xfrm>
                  <a:off x="7920847" y="2864345"/>
                  <a:ext cx="1030975"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3" name="Rectangle 642"/>
                <p:cNvSpPr/>
                <p:nvPr/>
              </p:nvSpPr>
              <p:spPr>
                <a:xfrm>
                  <a:off x="7891157" y="2850930"/>
                  <a:ext cx="1049196" cy="1455228"/>
                </a:xfrm>
                <a:prstGeom prst="rect">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4" name="Straight Connector 643"/>
                <p:cNvCxnSpPr/>
                <p:nvPr/>
              </p:nvCxnSpPr>
              <p:spPr>
                <a:xfrm>
                  <a:off x="7894046" y="2850925"/>
                  <a:ext cx="0" cy="145626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45" name="Group 159"/>
                <p:cNvGrpSpPr/>
                <p:nvPr/>
              </p:nvGrpSpPr>
              <p:grpSpPr>
                <a:xfrm>
                  <a:off x="7888140" y="2994967"/>
                  <a:ext cx="1058654" cy="1165926"/>
                  <a:chOff x="7256371" y="2994967"/>
                  <a:chExt cx="1692163" cy="1165926"/>
                </a:xfrm>
                <a:grpFill/>
              </p:grpSpPr>
              <p:cxnSp>
                <p:nvCxnSpPr>
                  <p:cNvPr id="646" name="Straight Connector 645"/>
                  <p:cNvCxnSpPr/>
                  <p:nvPr/>
                </p:nvCxnSpPr>
                <p:spPr>
                  <a:xfrm>
                    <a:off x="7259032" y="299496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7" name="Straight Connector 646"/>
                  <p:cNvCxnSpPr/>
                  <p:nvPr/>
                </p:nvCxnSpPr>
                <p:spPr>
                  <a:xfrm>
                    <a:off x="7259026" y="314175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8" name="Straight Connector 647"/>
                  <p:cNvCxnSpPr/>
                  <p:nvPr/>
                </p:nvCxnSpPr>
                <p:spPr>
                  <a:xfrm>
                    <a:off x="7256377" y="328294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9" name="Straight Connector 648"/>
                  <p:cNvCxnSpPr/>
                  <p:nvPr/>
                </p:nvCxnSpPr>
                <p:spPr>
                  <a:xfrm>
                    <a:off x="7256371" y="342973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0" name="Straight Connector 649"/>
                  <p:cNvCxnSpPr/>
                  <p:nvPr/>
                </p:nvCxnSpPr>
                <p:spPr>
                  <a:xfrm>
                    <a:off x="7263666" y="3579337"/>
                    <a:ext cx="168486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1" name="Straight Connector 650"/>
                  <p:cNvCxnSpPr/>
                  <p:nvPr/>
                </p:nvCxnSpPr>
                <p:spPr>
                  <a:xfrm>
                    <a:off x="7263663" y="3720517"/>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2" name="Straight Connector 651"/>
                  <p:cNvCxnSpPr/>
                  <p:nvPr/>
                </p:nvCxnSpPr>
                <p:spPr>
                  <a:xfrm>
                    <a:off x="7261014" y="38673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3" name="Straight Connector 652"/>
                  <p:cNvCxnSpPr/>
                  <p:nvPr/>
                </p:nvCxnSpPr>
                <p:spPr>
                  <a:xfrm>
                    <a:off x="7261008" y="40197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4" name="Straight Connector 653"/>
                  <p:cNvCxnSpPr/>
                  <p:nvPr/>
                </p:nvCxnSpPr>
                <p:spPr>
                  <a:xfrm>
                    <a:off x="7258231" y="416089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634" name="Straight Connector 633"/>
              <p:cNvCxnSpPr/>
              <p:nvPr/>
            </p:nvCxnSpPr>
            <p:spPr>
              <a:xfrm>
                <a:off x="5068740" y="2426524"/>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35" name="Straight Connector 634"/>
              <p:cNvCxnSpPr/>
              <p:nvPr/>
            </p:nvCxnSpPr>
            <p:spPr>
              <a:xfrm>
                <a:off x="6088040" y="242454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36" name="Straight Connector 635"/>
              <p:cNvCxnSpPr/>
              <p:nvPr/>
            </p:nvCxnSpPr>
            <p:spPr>
              <a:xfrm>
                <a:off x="6774827" y="2422566"/>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37" name="Straight Connector 636"/>
              <p:cNvCxnSpPr/>
              <p:nvPr/>
            </p:nvCxnSpPr>
            <p:spPr>
              <a:xfrm>
                <a:off x="6434404" y="242652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38" name="Straight Connector 637"/>
              <p:cNvCxnSpPr/>
              <p:nvPr/>
            </p:nvCxnSpPr>
            <p:spPr>
              <a:xfrm>
                <a:off x="5755531" y="242454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39" name="Straight Connector 638"/>
              <p:cNvCxnSpPr/>
              <p:nvPr/>
            </p:nvCxnSpPr>
            <p:spPr>
              <a:xfrm>
                <a:off x="5399271" y="2424543"/>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40" name="Straight Connector 639"/>
              <p:cNvCxnSpPr/>
              <p:nvPr/>
            </p:nvCxnSpPr>
            <p:spPr>
              <a:xfrm>
                <a:off x="4726328" y="2428503"/>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41" name="TextBox 640"/>
              <p:cNvSpPr txBox="1"/>
              <p:nvPr/>
            </p:nvSpPr>
            <p:spPr>
              <a:xfrm>
                <a:off x="4971880" y="2190393"/>
                <a:ext cx="881263" cy="246221"/>
              </a:xfrm>
              <a:prstGeom prst="rect">
                <a:avLst/>
              </a:prstGeom>
              <a:noFill/>
            </p:spPr>
            <p:txBody>
              <a:bodyPr wrap="none" rtlCol="0">
                <a:spAutoFit/>
              </a:bodyPr>
              <a:lstStyle/>
              <a:p>
                <a:r>
                  <a:rPr lang="en-US" sz="1000" dirty="0" smtClean="0"/>
                  <a:t>Data</a:t>
                </a:r>
                <a:endParaRPr lang="en-US" sz="1000" dirty="0"/>
              </a:p>
            </p:txBody>
          </p:sp>
        </p:grpSp>
        <p:sp>
          <p:nvSpPr>
            <p:cNvPr id="440" name="Rectangle 439"/>
            <p:cNvSpPr/>
            <p:nvPr/>
          </p:nvSpPr>
          <p:spPr>
            <a:xfrm>
              <a:off x="3957969" y="1885191"/>
              <a:ext cx="242375" cy="230832"/>
            </a:xfrm>
            <a:prstGeom prst="rect">
              <a:avLst/>
            </a:prstGeom>
          </p:spPr>
          <p:txBody>
            <a:bodyPr wrap="none">
              <a:spAutoFit/>
            </a:bodyPr>
            <a:lstStyle/>
            <a:p>
              <a:pPr algn="ctr"/>
              <a:r>
                <a:rPr lang="en-US" sz="900" b="1" dirty="0" smtClean="0">
                  <a:solidFill>
                    <a:srgbClr val="C00000"/>
                  </a:solidFill>
                </a:rPr>
                <a:t>1</a:t>
              </a:r>
            </a:p>
          </p:txBody>
        </p:sp>
        <p:sp>
          <p:nvSpPr>
            <p:cNvPr id="441" name="Rectangle 440"/>
            <p:cNvSpPr/>
            <p:nvPr/>
          </p:nvSpPr>
          <p:spPr>
            <a:xfrm>
              <a:off x="3961919" y="2031653"/>
              <a:ext cx="242374" cy="230832"/>
            </a:xfrm>
            <a:prstGeom prst="rect">
              <a:avLst/>
            </a:prstGeom>
          </p:spPr>
          <p:txBody>
            <a:bodyPr wrap="none">
              <a:spAutoFit/>
            </a:bodyPr>
            <a:lstStyle/>
            <a:p>
              <a:pPr algn="ctr"/>
              <a:r>
                <a:rPr lang="en-US" sz="900" b="1" dirty="0" smtClean="0">
                  <a:solidFill>
                    <a:srgbClr val="C00000"/>
                  </a:solidFill>
                </a:rPr>
                <a:t>0</a:t>
              </a:r>
            </a:p>
          </p:txBody>
        </p:sp>
        <p:sp>
          <p:nvSpPr>
            <p:cNvPr id="442" name="Rectangle 441"/>
            <p:cNvSpPr/>
            <p:nvPr/>
          </p:nvSpPr>
          <p:spPr>
            <a:xfrm>
              <a:off x="3959931" y="2172177"/>
              <a:ext cx="242374" cy="230832"/>
            </a:xfrm>
            <a:prstGeom prst="rect">
              <a:avLst/>
            </a:prstGeom>
          </p:spPr>
          <p:txBody>
            <a:bodyPr wrap="none">
              <a:spAutoFit/>
            </a:bodyPr>
            <a:lstStyle/>
            <a:p>
              <a:pPr algn="ctr"/>
              <a:r>
                <a:rPr lang="en-US" sz="900" b="1" dirty="0" smtClean="0">
                  <a:solidFill>
                    <a:srgbClr val="C00000"/>
                  </a:solidFill>
                </a:rPr>
                <a:t>0</a:t>
              </a:r>
            </a:p>
          </p:txBody>
        </p:sp>
        <p:sp>
          <p:nvSpPr>
            <p:cNvPr id="443" name="Rectangle 442"/>
            <p:cNvSpPr/>
            <p:nvPr/>
          </p:nvSpPr>
          <p:spPr>
            <a:xfrm>
              <a:off x="3961919" y="2310739"/>
              <a:ext cx="242375" cy="230832"/>
            </a:xfrm>
            <a:prstGeom prst="rect">
              <a:avLst/>
            </a:prstGeom>
          </p:spPr>
          <p:txBody>
            <a:bodyPr wrap="none">
              <a:spAutoFit/>
            </a:bodyPr>
            <a:lstStyle/>
            <a:p>
              <a:pPr algn="ctr"/>
              <a:r>
                <a:rPr lang="en-US" sz="900" b="1" dirty="0" smtClean="0">
                  <a:solidFill>
                    <a:srgbClr val="C00000"/>
                  </a:solidFill>
                </a:rPr>
                <a:t>0</a:t>
              </a:r>
            </a:p>
          </p:txBody>
        </p:sp>
        <p:sp>
          <p:nvSpPr>
            <p:cNvPr id="444" name="Rectangle 443"/>
            <p:cNvSpPr/>
            <p:nvPr/>
          </p:nvSpPr>
          <p:spPr>
            <a:xfrm>
              <a:off x="3965869" y="2457201"/>
              <a:ext cx="242374" cy="230832"/>
            </a:xfrm>
            <a:prstGeom prst="rect">
              <a:avLst/>
            </a:prstGeom>
          </p:spPr>
          <p:txBody>
            <a:bodyPr wrap="none">
              <a:spAutoFit/>
            </a:bodyPr>
            <a:lstStyle/>
            <a:p>
              <a:pPr algn="ctr"/>
              <a:r>
                <a:rPr lang="en-US" sz="900" b="1" dirty="0" smtClean="0">
                  <a:solidFill>
                    <a:srgbClr val="C00000"/>
                  </a:solidFill>
                </a:rPr>
                <a:t>0</a:t>
              </a:r>
            </a:p>
          </p:txBody>
        </p:sp>
        <p:sp>
          <p:nvSpPr>
            <p:cNvPr id="445" name="Rectangle 444"/>
            <p:cNvSpPr/>
            <p:nvPr/>
          </p:nvSpPr>
          <p:spPr>
            <a:xfrm>
              <a:off x="3963881" y="2609601"/>
              <a:ext cx="242374" cy="230832"/>
            </a:xfrm>
            <a:prstGeom prst="rect">
              <a:avLst/>
            </a:prstGeom>
          </p:spPr>
          <p:txBody>
            <a:bodyPr wrap="none">
              <a:spAutoFit/>
            </a:bodyPr>
            <a:lstStyle/>
            <a:p>
              <a:pPr algn="ctr"/>
              <a:r>
                <a:rPr lang="en-US" sz="900" b="1" dirty="0" smtClean="0">
                  <a:solidFill>
                    <a:srgbClr val="C00000"/>
                  </a:solidFill>
                </a:rPr>
                <a:t>0</a:t>
              </a:r>
            </a:p>
          </p:txBody>
        </p:sp>
        <p:sp>
          <p:nvSpPr>
            <p:cNvPr id="446" name="Rectangle 445"/>
            <p:cNvSpPr/>
            <p:nvPr/>
          </p:nvSpPr>
          <p:spPr>
            <a:xfrm>
              <a:off x="3963530" y="2756046"/>
              <a:ext cx="242375" cy="230832"/>
            </a:xfrm>
            <a:prstGeom prst="rect">
              <a:avLst/>
            </a:prstGeom>
          </p:spPr>
          <p:txBody>
            <a:bodyPr wrap="none">
              <a:spAutoFit/>
            </a:bodyPr>
            <a:lstStyle/>
            <a:p>
              <a:pPr algn="ctr"/>
              <a:r>
                <a:rPr lang="en-US" sz="900" b="1" dirty="0" smtClean="0">
                  <a:solidFill>
                    <a:srgbClr val="C00000"/>
                  </a:solidFill>
                </a:rPr>
                <a:t>0</a:t>
              </a:r>
            </a:p>
          </p:txBody>
        </p:sp>
        <p:sp>
          <p:nvSpPr>
            <p:cNvPr id="447" name="Rectangle 446"/>
            <p:cNvSpPr/>
            <p:nvPr/>
          </p:nvSpPr>
          <p:spPr>
            <a:xfrm>
              <a:off x="3963146" y="2902508"/>
              <a:ext cx="242374" cy="230832"/>
            </a:xfrm>
            <a:prstGeom prst="rect">
              <a:avLst/>
            </a:prstGeom>
          </p:spPr>
          <p:txBody>
            <a:bodyPr wrap="none">
              <a:spAutoFit/>
            </a:bodyPr>
            <a:lstStyle/>
            <a:p>
              <a:pPr algn="ctr"/>
              <a:r>
                <a:rPr lang="en-US" sz="900" b="1" dirty="0" smtClean="0">
                  <a:solidFill>
                    <a:srgbClr val="C00000"/>
                  </a:solidFill>
                </a:rPr>
                <a:t>0</a:t>
              </a:r>
            </a:p>
          </p:txBody>
        </p:sp>
        <p:sp>
          <p:nvSpPr>
            <p:cNvPr id="448" name="Rectangle 447"/>
            <p:cNvSpPr/>
            <p:nvPr/>
          </p:nvSpPr>
          <p:spPr>
            <a:xfrm>
              <a:off x="3965492" y="3043032"/>
              <a:ext cx="242374" cy="230832"/>
            </a:xfrm>
            <a:prstGeom prst="rect">
              <a:avLst/>
            </a:prstGeom>
          </p:spPr>
          <p:txBody>
            <a:bodyPr wrap="none">
              <a:spAutoFit/>
            </a:bodyPr>
            <a:lstStyle/>
            <a:p>
              <a:pPr algn="ctr"/>
              <a:r>
                <a:rPr lang="en-US" sz="900" b="1" dirty="0" smtClean="0">
                  <a:solidFill>
                    <a:srgbClr val="C00000"/>
                  </a:solidFill>
                </a:rPr>
                <a:t>0</a:t>
              </a:r>
            </a:p>
          </p:txBody>
        </p:sp>
        <p:sp>
          <p:nvSpPr>
            <p:cNvPr id="449" name="Rectangle 448"/>
            <p:cNvSpPr/>
            <p:nvPr/>
          </p:nvSpPr>
          <p:spPr>
            <a:xfrm>
              <a:off x="3961868" y="3195432"/>
              <a:ext cx="242374" cy="230832"/>
            </a:xfrm>
            <a:prstGeom prst="rect">
              <a:avLst/>
            </a:prstGeom>
          </p:spPr>
          <p:txBody>
            <a:bodyPr wrap="none">
              <a:spAutoFit/>
            </a:bodyPr>
            <a:lstStyle/>
            <a:p>
              <a:pPr algn="ctr"/>
              <a:r>
                <a:rPr lang="en-US" sz="900" b="1" dirty="0" smtClean="0">
                  <a:solidFill>
                    <a:srgbClr val="C00000"/>
                  </a:solidFill>
                </a:rPr>
                <a:t>0</a:t>
              </a:r>
            </a:p>
          </p:txBody>
        </p:sp>
        <p:cxnSp>
          <p:nvCxnSpPr>
            <p:cNvPr id="450" name="Straight Connector 449"/>
            <p:cNvCxnSpPr/>
            <p:nvPr/>
          </p:nvCxnSpPr>
          <p:spPr>
            <a:xfrm>
              <a:off x="6196067" y="3914653"/>
              <a:ext cx="0" cy="374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1" name="Oval 450"/>
            <p:cNvSpPr/>
            <p:nvPr/>
          </p:nvSpPr>
          <p:spPr>
            <a:xfrm>
              <a:off x="6095090" y="3737015"/>
              <a:ext cx="190734" cy="185124"/>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a:t>
              </a:r>
              <a:endParaRPr lang="en-US" sz="1050" dirty="0">
                <a:solidFill>
                  <a:schemeClr val="tx1"/>
                </a:solidFill>
              </a:endParaRPr>
            </a:p>
          </p:txBody>
        </p:sp>
        <p:pic>
          <p:nvPicPr>
            <p:cNvPr id="452" name="Picture 3"/>
            <p:cNvPicPr>
              <a:picLocks noChangeAspect="1" noChangeArrowheads="1"/>
            </p:cNvPicPr>
            <p:nvPr/>
          </p:nvPicPr>
          <p:blipFill>
            <a:blip r:embed="rId2" cstate="print"/>
            <a:srcRect b="9153"/>
            <a:stretch>
              <a:fillRect/>
            </a:stretch>
          </p:blipFill>
          <p:spPr bwMode="auto">
            <a:xfrm>
              <a:off x="6016915" y="4196472"/>
              <a:ext cx="252734" cy="204645"/>
            </a:xfrm>
            <a:prstGeom prst="rect">
              <a:avLst/>
            </a:prstGeom>
            <a:solidFill>
              <a:schemeClr val="accent4">
                <a:lumMod val="40000"/>
                <a:lumOff val="60000"/>
              </a:schemeClr>
            </a:solidFill>
            <a:ln w="9525">
              <a:noFill/>
              <a:miter lim="800000"/>
              <a:headEnd/>
              <a:tailEnd/>
            </a:ln>
          </p:spPr>
        </p:pic>
        <p:grpSp>
          <p:nvGrpSpPr>
            <p:cNvPr id="453" name="Group 189"/>
            <p:cNvGrpSpPr/>
            <p:nvPr/>
          </p:nvGrpSpPr>
          <p:grpSpPr>
            <a:xfrm flipH="1">
              <a:off x="5766507" y="4049534"/>
              <a:ext cx="366948" cy="152879"/>
              <a:chOff x="2902583" y="4650690"/>
              <a:chExt cx="249431" cy="144908"/>
            </a:xfrm>
          </p:grpSpPr>
          <p:cxnSp>
            <p:nvCxnSpPr>
              <p:cNvPr id="630" name="Straight Connector 190"/>
              <p:cNvCxnSpPr/>
              <p:nvPr/>
            </p:nvCxnSpPr>
            <p:spPr>
              <a:xfrm>
                <a:off x="2902583" y="4650690"/>
                <a:ext cx="0" cy="144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1" name="Straight Connector 630"/>
              <p:cNvCxnSpPr/>
              <p:nvPr/>
            </p:nvCxnSpPr>
            <p:spPr>
              <a:xfrm>
                <a:off x="2904938" y="4652337"/>
                <a:ext cx="2470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54" name="Straight Connector 453"/>
            <p:cNvCxnSpPr/>
            <p:nvPr/>
          </p:nvCxnSpPr>
          <p:spPr>
            <a:xfrm>
              <a:off x="6144230" y="4401172"/>
              <a:ext cx="0" cy="280415"/>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55" name="Straight Connector 454"/>
            <p:cNvCxnSpPr/>
            <p:nvPr/>
          </p:nvCxnSpPr>
          <p:spPr>
            <a:xfrm>
              <a:off x="5769203" y="2584145"/>
              <a:ext cx="3248" cy="14645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6" name="Straight Connector 455"/>
            <p:cNvCxnSpPr>
              <a:endCxn id="451" idx="0"/>
            </p:cNvCxnSpPr>
            <p:nvPr/>
          </p:nvCxnSpPr>
          <p:spPr>
            <a:xfrm flipH="1">
              <a:off x="6190457" y="2715246"/>
              <a:ext cx="334" cy="1021769"/>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457" name="TextBox 456"/>
            <p:cNvSpPr txBox="1"/>
            <p:nvPr/>
          </p:nvSpPr>
          <p:spPr>
            <a:xfrm>
              <a:off x="5979718" y="4638761"/>
              <a:ext cx="519694" cy="246221"/>
            </a:xfrm>
            <a:prstGeom prst="rect">
              <a:avLst/>
            </a:prstGeom>
            <a:noFill/>
          </p:spPr>
          <p:txBody>
            <a:bodyPr wrap="none" rtlCol="0">
              <a:spAutoFit/>
            </a:bodyPr>
            <a:lstStyle/>
            <a:p>
              <a:r>
                <a:rPr lang="en-US" sz="1000" b="1" dirty="0" smtClean="0">
                  <a:solidFill>
                    <a:srgbClr val="C00000"/>
                  </a:solidFill>
                </a:rPr>
                <a:t>Hit [2]</a:t>
              </a:r>
              <a:endParaRPr lang="en-US" sz="1000" b="1" dirty="0">
                <a:solidFill>
                  <a:srgbClr val="C00000"/>
                </a:solidFill>
              </a:endParaRPr>
            </a:p>
          </p:txBody>
        </p:sp>
        <p:grpSp>
          <p:nvGrpSpPr>
            <p:cNvPr id="458" name="Group 196"/>
            <p:cNvGrpSpPr/>
            <p:nvPr/>
          </p:nvGrpSpPr>
          <p:grpSpPr>
            <a:xfrm>
              <a:off x="5878324" y="1932327"/>
              <a:ext cx="437938" cy="1468643"/>
              <a:chOff x="6638306" y="1129008"/>
              <a:chExt cx="552203" cy="1468643"/>
            </a:xfrm>
          </p:grpSpPr>
          <p:sp>
            <p:nvSpPr>
              <p:cNvPr id="617" name="Rectangle 616"/>
              <p:cNvSpPr/>
              <p:nvPr/>
            </p:nvSpPr>
            <p:spPr>
              <a:xfrm>
                <a:off x="6662057" y="1142423"/>
                <a:ext cx="528452"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 name="Rectangle 617"/>
              <p:cNvSpPr/>
              <p:nvPr/>
            </p:nvSpPr>
            <p:spPr>
              <a:xfrm>
                <a:off x="6638306" y="1129008"/>
                <a:ext cx="528452" cy="145522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9" name="Straight Connector 618"/>
              <p:cNvCxnSpPr/>
              <p:nvPr/>
            </p:nvCxnSpPr>
            <p:spPr>
              <a:xfrm>
                <a:off x="6640416" y="1129009"/>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20" name="Group 141"/>
              <p:cNvGrpSpPr/>
              <p:nvPr/>
            </p:nvGrpSpPr>
            <p:grpSpPr>
              <a:xfrm>
                <a:off x="6638306" y="1273045"/>
                <a:ext cx="546264" cy="1165926"/>
                <a:chOff x="6497608" y="1273045"/>
                <a:chExt cx="1692208" cy="1165926"/>
              </a:xfrm>
            </p:grpSpPr>
            <p:cxnSp>
              <p:nvCxnSpPr>
                <p:cNvPr id="621" name="Straight Connector 620"/>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2" name="Straight Connector 202"/>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3" name="Straight Connector 622"/>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4" name="Straight Connector 623"/>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5" name="Straight Connector 624"/>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6" name="Straight Connector 625"/>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7" name="Straight Connector 626"/>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8" name="Straight Connector 627"/>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9" name="Straight Connector 628"/>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59" name="Group 210"/>
            <p:cNvGrpSpPr/>
            <p:nvPr/>
          </p:nvGrpSpPr>
          <p:grpSpPr>
            <a:xfrm>
              <a:off x="5689148" y="1927817"/>
              <a:ext cx="160495" cy="1468643"/>
              <a:chOff x="7974103" y="978587"/>
              <a:chExt cx="160495" cy="1468643"/>
            </a:xfrm>
          </p:grpSpPr>
          <p:sp>
            <p:nvSpPr>
              <p:cNvPr id="604" name="Rectangle 603"/>
              <p:cNvSpPr/>
              <p:nvPr/>
            </p:nvSpPr>
            <p:spPr>
              <a:xfrm>
                <a:off x="8002178" y="992002"/>
                <a:ext cx="132420"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5" name="Rectangle 604"/>
              <p:cNvSpPr/>
              <p:nvPr/>
            </p:nvSpPr>
            <p:spPr>
              <a:xfrm>
                <a:off x="7981445" y="978587"/>
                <a:ext cx="135339" cy="1455228"/>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6" name="Straight Connector 605"/>
              <p:cNvCxnSpPr/>
              <p:nvPr/>
            </p:nvCxnSpPr>
            <p:spPr>
              <a:xfrm>
                <a:off x="8116914" y="978588"/>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07" name="Group 163"/>
              <p:cNvGrpSpPr/>
              <p:nvPr/>
            </p:nvGrpSpPr>
            <p:grpSpPr>
              <a:xfrm>
                <a:off x="7974103" y="1122624"/>
                <a:ext cx="142681" cy="1165926"/>
                <a:chOff x="6497608" y="1273045"/>
                <a:chExt cx="1692208" cy="1165926"/>
              </a:xfrm>
            </p:grpSpPr>
            <p:cxnSp>
              <p:nvCxnSpPr>
                <p:cNvPr id="608" name="Straight Connector 607"/>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9" name="Straight Connector 608"/>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0" name="Straight Connector 609"/>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1" name="Straight Connector 610"/>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2" name="Straight Connector 611"/>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3" name="Straight Connector 612"/>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4" name="Straight Connector 613"/>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5" name="Straight Connector 614"/>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6" name="Straight Connector 615"/>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60" name="TextBox 459"/>
            <p:cNvSpPr txBox="1"/>
            <p:nvPr/>
          </p:nvSpPr>
          <p:spPr>
            <a:xfrm>
              <a:off x="5907111" y="1695340"/>
              <a:ext cx="369012" cy="246221"/>
            </a:xfrm>
            <a:prstGeom prst="rect">
              <a:avLst/>
            </a:prstGeom>
            <a:noFill/>
          </p:spPr>
          <p:txBody>
            <a:bodyPr wrap="none" rtlCol="0">
              <a:spAutoFit/>
            </a:bodyPr>
            <a:lstStyle/>
            <a:p>
              <a:r>
                <a:rPr lang="en-US" sz="1000" dirty="0" smtClean="0"/>
                <a:t>Tag</a:t>
              </a:r>
              <a:endParaRPr lang="en-US" sz="1000" dirty="0"/>
            </a:p>
          </p:txBody>
        </p:sp>
        <p:grpSp>
          <p:nvGrpSpPr>
            <p:cNvPr id="461" name="Group 225"/>
            <p:cNvGrpSpPr/>
            <p:nvPr/>
          </p:nvGrpSpPr>
          <p:grpSpPr>
            <a:xfrm>
              <a:off x="6349560" y="1707768"/>
              <a:ext cx="762568" cy="3484189"/>
              <a:chOff x="4359819" y="2190393"/>
              <a:chExt cx="2753503" cy="3484189"/>
            </a:xfrm>
          </p:grpSpPr>
          <p:cxnSp>
            <p:nvCxnSpPr>
              <p:cNvPr id="581" name="Straight Connector 580"/>
              <p:cNvCxnSpPr/>
              <p:nvPr/>
            </p:nvCxnSpPr>
            <p:spPr>
              <a:xfrm>
                <a:off x="5749245" y="3275215"/>
                <a:ext cx="0" cy="2399367"/>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582" name="Group 65"/>
              <p:cNvGrpSpPr/>
              <p:nvPr/>
            </p:nvGrpSpPr>
            <p:grpSpPr>
              <a:xfrm>
                <a:off x="4359819" y="2423414"/>
                <a:ext cx="2753503" cy="1468648"/>
                <a:chOff x="7888140" y="2850925"/>
                <a:chExt cx="1063682" cy="1468648"/>
              </a:xfrm>
              <a:solidFill>
                <a:schemeClr val="bg2">
                  <a:lumMod val="75000"/>
                </a:schemeClr>
              </a:solidFill>
            </p:grpSpPr>
            <p:sp>
              <p:nvSpPr>
                <p:cNvPr id="591" name="Rectangle 590"/>
                <p:cNvSpPr/>
                <p:nvPr/>
              </p:nvSpPr>
              <p:spPr>
                <a:xfrm>
                  <a:off x="7920847" y="2864345"/>
                  <a:ext cx="1030975"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2" name="Rectangle 591"/>
                <p:cNvSpPr/>
                <p:nvPr/>
              </p:nvSpPr>
              <p:spPr>
                <a:xfrm>
                  <a:off x="7891157" y="2850930"/>
                  <a:ext cx="1049196" cy="1455228"/>
                </a:xfrm>
                <a:prstGeom prst="rect">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3" name="Straight Connector 592"/>
                <p:cNvCxnSpPr/>
                <p:nvPr/>
              </p:nvCxnSpPr>
              <p:spPr>
                <a:xfrm>
                  <a:off x="7894046" y="2850925"/>
                  <a:ext cx="0" cy="145626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94" name="Group 159"/>
                <p:cNvGrpSpPr/>
                <p:nvPr/>
              </p:nvGrpSpPr>
              <p:grpSpPr>
                <a:xfrm>
                  <a:off x="7888140" y="2994967"/>
                  <a:ext cx="1058654" cy="1165926"/>
                  <a:chOff x="7256371" y="2994967"/>
                  <a:chExt cx="1692163" cy="1165926"/>
                </a:xfrm>
                <a:grpFill/>
              </p:grpSpPr>
              <p:cxnSp>
                <p:nvCxnSpPr>
                  <p:cNvPr id="595" name="Straight Connector 594"/>
                  <p:cNvCxnSpPr/>
                  <p:nvPr/>
                </p:nvCxnSpPr>
                <p:spPr>
                  <a:xfrm>
                    <a:off x="7259032" y="299496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6" name="Straight Connector 595"/>
                  <p:cNvCxnSpPr/>
                  <p:nvPr/>
                </p:nvCxnSpPr>
                <p:spPr>
                  <a:xfrm>
                    <a:off x="7259026" y="314175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7" name="Straight Connector 596"/>
                  <p:cNvCxnSpPr/>
                  <p:nvPr/>
                </p:nvCxnSpPr>
                <p:spPr>
                  <a:xfrm>
                    <a:off x="7256377" y="328294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8" name="Straight Connector 597"/>
                  <p:cNvCxnSpPr/>
                  <p:nvPr/>
                </p:nvCxnSpPr>
                <p:spPr>
                  <a:xfrm>
                    <a:off x="7256371" y="342973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9" name="Straight Connector 598"/>
                  <p:cNvCxnSpPr/>
                  <p:nvPr/>
                </p:nvCxnSpPr>
                <p:spPr>
                  <a:xfrm>
                    <a:off x="7263666" y="3579337"/>
                    <a:ext cx="168486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0" name="Straight Connector 599"/>
                  <p:cNvCxnSpPr/>
                  <p:nvPr/>
                </p:nvCxnSpPr>
                <p:spPr>
                  <a:xfrm>
                    <a:off x="7263663" y="3720517"/>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1" name="Straight Connector 600"/>
                  <p:cNvCxnSpPr/>
                  <p:nvPr/>
                </p:nvCxnSpPr>
                <p:spPr>
                  <a:xfrm>
                    <a:off x="7261014" y="38673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2" name="Straight Connector 601"/>
                  <p:cNvCxnSpPr/>
                  <p:nvPr/>
                </p:nvCxnSpPr>
                <p:spPr>
                  <a:xfrm>
                    <a:off x="7261008" y="40197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3" name="Straight Connector 602"/>
                  <p:cNvCxnSpPr/>
                  <p:nvPr/>
                </p:nvCxnSpPr>
                <p:spPr>
                  <a:xfrm>
                    <a:off x="7258231" y="416089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83" name="Straight Connector 582"/>
              <p:cNvCxnSpPr/>
              <p:nvPr/>
            </p:nvCxnSpPr>
            <p:spPr>
              <a:xfrm>
                <a:off x="5068740" y="2426524"/>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84" name="Straight Connector 583"/>
              <p:cNvCxnSpPr/>
              <p:nvPr/>
            </p:nvCxnSpPr>
            <p:spPr>
              <a:xfrm>
                <a:off x="6088040" y="242454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85" name="Straight Connector 584"/>
              <p:cNvCxnSpPr/>
              <p:nvPr/>
            </p:nvCxnSpPr>
            <p:spPr>
              <a:xfrm>
                <a:off x="6774827" y="2422566"/>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86" name="Straight Connector 585"/>
              <p:cNvCxnSpPr/>
              <p:nvPr/>
            </p:nvCxnSpPr>
            <p:spPr>
              <a:xfrm>
                <a:off x="6434404" y="242652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87" name="Straight Connector 586"/>
              <p:cNvCxnSpPr/>
              <p:nvPr/>
            </p:nvCxnSpPr>
            <p:spPr>
              <a:xfrm>
                <a:off x="5755531" y="242454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88" name="Straight Connector 587"/>
              <p:cNvCxnSpPr/>
              <p:nvPr/>
            </p:nvCxnSpPr>
            <p:spPr>
              <a:xfrm>
                <a:off x="5399271" y="2424543"/>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89" name="Straight Connector 588"/>
              <p:cNvCxnSpPr/>
              <p:nvPr/>
            </p:nvCxnSpPr>
            <p:spPr>
              <a:xfrm>
                <a:off x="4726328" y="2428503"/>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90" name="TextBox 589"/>
              <p:cNvSpPr txBox="1"/>
              <p:nvPr/>
            </p:nvSpPr>
            <p:spPr>
              <a:xfrm>
                <a:off x="4971880" y="2190393"/>
                <a:ext cx="881263" cy="246221"/>
              </a:xfrm>
              <a:prstGeom prst="rect">
                <a:avLst/>
              </a:prstGeom>
              <a:noFill/>
            </p:spPr>
            <p:txBody>
              <a:bodyPr wrap="none" rtlCol="0">
                <a:spAutoFit/>
              </a:bodyPr>
              <a:lstStyle/>
              <a:p>
                <a:r>
                  <a:rPr lang="en-US" sz="1000" dirty="0" smtClean="0"/>
                  <a:t>Data</a:t>
                </a:r>
                <a:endParaRPr lang="en-US" sz="1000" dirty="0"/>
              </a:p>
            </p:txBody>
          </p:sp>
        </p:grpSp>
        <p:sp>
          <p:nvSpPr>
            <p:cNvPr id="462" name="Rectangle 461"/>
            <p:cNvSpPr/>
            <p:nvPr/>
          </p:nvSpPr>
          <p:spPr>
            <a:xfrm>
              <a:off x="5642902" y="1885191"/>
              <a:ext cx="242375" cy="230832"/>
            </a:xfrm>
            <a:prstGeom prst="rect">
              <a:avLst/>
            </a:prstGeom>
          </p:spPr>
          <p:txBody>
            <a:bodyPr wrap="none">
              <a:spAutoFit/>
            </a:bodyPr>
            <a:lstStyle/>
            <a:p>
              <a:pPr algn="ctr"/>
              <a:r>
                <a:rPr lang="en-US" sz="900" b="1" dirty="0" smtClean="0">
                  <a:solidFill>
                    <a:srgbClr val="C00000"/>
                  </a:solidFill>
                </a:rPr>
                <a:t>0</a:t>
              </a:r>
            </a:p>
          </p:txBody>
        </p:sp>
        <p:sp>
          <p:nvSpPr>
            <p:cNvPr id="463" name="Rectangle 462"/>
            <p:cNvSpPr/>
            <p:nvPr/>
          </p:nvSpPr>
          <p:spPr>
            <a:xfrm>
              <a:off x="5646852" y="2031653"/>
              <a:ext cx="242374" cy="230832"/>
            </a:xfrm>
            <a:prstGeom prst="rect">
              <a:avLst/>
            </a:prstGeom>
          </p:spPr>
          <p:txBody>
            <a:bodyPr wrap="none">
              <a:spAutoFit/>
            </a:bodyPr>
            <a:lstStyle/>
            <a:p>
              <a:pPr algn="ctr"/>
              <a:r>
                <a:rPr lang="en-US" sz="900" b="1" dirty="0" smtClean="0">
                  <a:solidFill>
                    <a:srgbClr val="C00000"/>
                  </a:solidFill>
                </a:rPr>
                <a:t>0</a:t>
              </a:r>
            </a:p>
          </p:txBody>
        </p:sp>
        <p:sp>
          <p:nvSpPr>
            <p:cNvPr id="464" name="Rectangle 463"/>
            <p:cNvSpPr/>
            <p:nvPr/>
          </p:nvSpPr>
          <p:spPr>
            <a:xfrm>
              <a:off x="5644864" y="2172177"/>
              <a:ext cx="242374" cy="230832"/>
            </a:xfrm>
            <a:prstGeom prst="rect">
              <a:avLst/>
            </a:prstGeom>
          </p:spPr>
          <p:txBody>
            <a:bodyPr wrap="none">
              <a:spAutoFit/>
            </a:bodyPr>
            <a:lstStyle/>
            <a:p>
              <a:pPr algn="ctr"/>
              <a:r>
                <a:rPr lang="en-US" sz="900" b="1" dirty="0" smtClean="0">
                  <a:solidFill>
                    <a:srgbClr val="C00000"/>
                  </a:solidFill>
                </a:rPr>
                <a:t>0</a:t>
              </a:r>
            </a:p>
          </p:txBody>
        </p:sp>
        <p:sp>
          <p:nvSpPr>
            <p:cNvPr id="465" name="Rectangle 464"/>
            <p:cNvSpPr/>
            <p:nvPr/>
          </p:nvSpPr>
          <p:spPr>
            <a:xfrm>
              <a:off x="5646852" y="2310739"/>
              <a:ext cx="242375" cy="230832"/>
            </a:xfrm>
            <a:prstGeom prst="rect">
              <a:avLst/>
            </a:prstGeom>
          </p:spPr>
          <p:txBody>
            <a:bodyPr wrap="none">
              <a:spAutoFit/>
            </a:bodyPr>
            <a:lstStyle/>
            <a:p>
              <a:pPr algn="ctr"/>
              <a:r>
                <a:rPr lang="en-US" sz="900" b="1" dirty="0" smtClean="0">
                  <a:solidFill>
                    <a:srgbClr val="C00000"/>
                  </a:solidFill>
                </a:rPr>
                <a:t>0</a:t>
              </a:r>
            </a:p>
          </p:txBody>
        </p:sp>
        <p:sp>
          <p:nvSpPr>
            <p:cNvPr id="466" name="Rectangle 465"/>
            <p:cNvSpPr/>
            <p:nvPr/>
          </p:nvSpPr>
          <p:spPr>
            <a:xfrm>
              <a:off x="5650802" y="2457201"/>
              <a:ext cx="242374" cy="230832"/>
            </a:xfrm>
            <a:prstGeom prst="rect">
              <a:avLst/>
            </a:prstGeom>
          </p:spPr>
          <p:txBody>
            <a:bodyPr wrap="none">
              <a:spAutoFit/>
            </a:bodyPr>
            <a:lstStyle/>
            <a:p>
              <a:pPr algn="ctr"/>
              <a:r>
                <a:rPr lang="en-US" sz="900" b="1" dirty="0" smtClean="0">
                  <a:solidFill>
                    <a:srgbClr val="C00000"/>
                  </a:solidFill>
                </a:rPr>
                <a:t>0</a:t>
              </a:r>
            </a:p>
          </p:txBody>
        </p:sp>
        <p:sp>
          <p:nvSpPr>
            <p:cNvPr id="467" name="Rectangle 466"/>
            <p:cNvSpPr/>
            <p:nvPr/>
          </p:nvSpPr>
          <p:spPr>
            <a:xfrm>
              <a:off x="5648814" y="2609601"/>
              <a:ext cx="242374" cy="230832"/>
            </a:xfrm>
            <a:prstGeom prst="rect">
              <a:avLst/>
            </a:prstGeom>
          </p:spPr>
          <p:txBody>
            <a:bodyPr wrap="none">
              <a:spAutoFit/>
            </a:bodyPr>
            <a:lstStyle/>
            <a:p>
              <a:pPr algn="ctr"/>
              <a:r>
                <a:rPr lang="en-US" sz="900" b="1" dirty="0" smtClean="0">
                  <a:solidFill>
                    <a:srgbClr val="C00000"/>
                  </a:solidFill>
                </a:rPr>
                <a:t>0</a:t>
              </a:r>
            </a:p>
          </p:txBody>
        </p:sp>
        <p:sp>
          <p:nvSpPr>
            <p:cNvPr id="468" name="Rectangle 467"/>
            <p:cNvSpPr/>
            <p:nvPr/>
          </p:nvSpPr>
          <p:spPr>
            <a:xfrm>
              <a:off x="5648463" y="2756046"/>
              <a:ext cx="242375" cy="230832"/>
            </a:xfrm>
            <a:prstGeom prst="rect">
              <a:avLst/>
            </a:prstGeom>
          </p:spPr>
          <p:txBody>
            <a:bodyPr wrap="none">
              <a:spAutoFit/>
            </a:bodyPr>
            <a:lstStyle/>
            <a:p>
              <a:pPr algn="ctr"/>
              <a:r>
                <a:rPr lang="en-US" sz="900" b="1" dirty="0" smtClean="0">
                  <a:solidFill>
                    <a:srgbClr val="C00000"/>
                  </a:solidFill>
                </a:rPr>
                <a:t>0</a:t>
              </a:r>
            </a:p>
          </p:txBody>
        </p:sp>
        <p:sp>
          <p:nvSpPr>
            <p:cNvPr id="469" name="Rectangle 468"/>
            <p:cNvSpPr/>
            <p:nvPr/>
          </p:nvSpPr>
          <p:spPr>
            <a:xfrm>
              <a:off x="5648079" y="2902508"/>
              <a:ext cx="242374" cy="230832"/>
            </a:xfrm>
            <a:prstGeom prst="rect">
              <a:avLst/>
            </a:prstGeom>
          </p:spPr>
          <p:txBody>
            <a:bodyPr wrap="none">
              <a:spAutoFit/>
            </a:bodyPr>
            <a:lstStyle/>
            <a:p>
              <a:pPr algn="ctr"/>
              <a:r>
                <a:rPr lang="en-US" sz="900" b="1" dirty="0" smtClean="0">
                  <a:solidFill>
                    <a:srgbClr val="C00000"/>
                  </a:solidFill>
                </a:rPr>
                <a:t>0</a:t>
              </a:r>
            </a:p>
          </p:txBody>
        </p:sp>
        <p:sp>
          <p:nvSpPr>
            <p:cNvPr id="470" name="Rectangle 469"/>
            <p:cNvSpPr/>
            <p:nvPr/>
          </p:nvSpPr>
          <p:spPr>
            <a:xfrm>
              <a:off x="5650425" y="3043032"/>
              <a:ext cx="242374" cy="230832"/>
            </a:xfrm>
            <a:prstGeom prst="rect">
              <a:avLst/>
            </a:prstGeom>
          </p:spPr>
          <p:txBody>
            <a:bodyPr wrap="none">
              <a:spAutoFit/>
            </a:bodyPr>
            <a:lstStyle/>
            <a:p>
              <a:pPr algn="ctr"/>
              <a:r>
                <a:rPr lang="en-US" sz="900" b="1" dirty="0" smtClean="0">
                  <a:solidFill>
                    <a:srgbClr val="C00000"/>
                  </a:solidFill>
                </a:rPr>
                <a:t>0</a:t>
              </a:r>
            </a:p>
          </p:txBody>
        </p:sp>
        <p:sp>
          <p:nvSpPr>
            <p:cNvPr id="471" name="Rectangle 470"/>
            <p:cNvSpPr/>
            <p:nvPr/>
          </p:nvSpPr>
          <p:spPr>
            <a:xfrm>
              <a:off x="5646801" y="3195432"/>
              <a:ext cx="242374" cy="230832"/>
            </a:xfrm>
            <a:prstGeom prst="rect">
              <a:avLst/>
            </a:prstGeom>
          </p:spPr>
          <p:txBody>
            <a:bodyPr wrap="none">
              <a:spAutoFit/>
            </a:bodyPr>
            <a:lstStyle/>
            <a:p>
              <a:pPr algn="ctr"/>
              <a:r>
                <a:rPr lang="en-US" sz="900" b="1" dirty="0" smtClean="0">
                  <a:solidFill>
                    <a:srgbClr val="C00000"/>
                  </a:solidFill>
                </a:rPr>
                <a:t>0</a:t>
              </a:r>
            </a:p>
          </p:txBody>
        </p:sp>
        <p:cxnSp>
          <p:nvCxnSpPr>
            <p:cNvPr id="472" name="Straight Connector 471"/>
            <p:cNvCxnSpPr/>
            <p:nvPr/>
          </p:nvCxnSpPr>
          <p:spPr>
            <a:xfrm>
              <a:off x="7906395" y="3914647"/>
              <a:ext cx="0" cy="374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3" name="TextBox 472"/>
            <p:cNvSpPr txBox="1"/>
            <p:nvPr/>
          </p:nvSpPr>
          <p:spPr>
            <a:xfrm>
              <a:off x="7340373" y="1705777"/>
              <a:ext cx="256802" cy="246221"/>
            </a:xfrm>
            <a:prstGeom prst="rect">
              <a:avLst/>
            </a:prstGeom>
            <a:noFill/>
          </p:spPr>
          <p:txBody>
            <a:bodyPr wrap="none" rtlCol="0">
              <a:spAutoFit/>
            </a:bodyPr>
            <a:lstStyle/>
            <a:p>
              <a:r>
                <a:rPr lang="en-US" sz="1000" dirty="0" smtClean="0"/>
                <a:t>V</a:t>
              </a:r>
              <a:endParaRPr lang="en-US" sz="1000" dirty="0"/>
            </a:p>
          </p:txBody>
        </p:sp>
        <p:sp>
          <p:nvSpPr>
            <p:cNvPr id="474" name="Oval 473"/>
            <p:cNvSpPr/>
            <p:nvPr/>
          </p:nvSpPr>
          <p:spPr>
            <a:xfrm>
              <a:off x="7805418" y="3737009"/>
              <a:ext cx="190734" cy="185124"/>
            </a:xfrm>
            <a:prstGeom prst="ellipse">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rPr>
                <a:t>=</a:t>
              </a:r>
              <a:endParaRPr lang="en-US" sz="1050" dirty="0">
                <a:solidFill>
                  <a:schemeClr val="tx1"/>
                </a:solidFill>
              </a:endParaRPr>
            </a:p>
          </p:txBody>
        </p:sp>
        <p:pic>
          <p:nvPicPr>
            <p:cNvPr id="475" name="Picture 3"/>
            <p:cNvPicPr>
              <a:picLocks noChangeAspect="1" noChangeArrowheads="1"/>
            </p:cNvPicPr>
            <p:nvPr/>
          </p:nvPicPr>
          <p:blipFill>
            <a:blip r:embed="rId2" cstate="print"/>
            <a:srcRect b="9153"/>
            <a:stretch>
              <a:fillRect/>
            </a:stretch>
          </p:blipFill>
          <p:spPr bwMode="auto">
            <a:xfrm>
              <a:off x="7727243" y="4196466"/>
              <a:ext cx="252734" cy="204645"/>
            </a:xfrm>
            <a:prstGeom prst="rect">
              <a:avLst/>
            </a:prstGeom>
            <a:solidFill>
              <a:schemeClr val="accent4">
                <a:lumMod val="40000"/>
                <a:lumOff val="60000"/>
              </a:schemeClr>
            </a:solidFill>
            <a:ln w="9525">
              <a:noFill/>
              <a:miter lim="800000"/>
              <a:headEnd/>
              <a:tailEnd/>
            </a:ln>
          </p:spPr>
        </p:pic>
        <p:grpSp>
          <p:nvGrpSpPr>
            <p:cNvPr id="476" name="Group 263"/>
            <p:cNvGrpSpPr/>
            <p:nvPr/>
          </p:nvGrpSpPr>
          <p:grpSpPr>
            <a:xfrm flipH="1">
              <a:off x="7476835" y="4049528"/>
              <a:ext cx="366948" cy="152879"/>
              <a:chOff x="2902583" y="4650690"/>
              <a:chExt cx="249431" cy="144908"/>
            </a:xfrm>
          </p:grpSpPr>
          <p:cxnSp>
            <p:nvCxnSpPr>
              <p:cNvPr id="579" name="Straight Connector 578"/>
              <p:cNvCxnSpPr/>
              <p:nvPr/>
            </p:nvCxnSpPr>
            <p:spPr>
              <a:xfrm>
                <a:off x="2902583" y="4650690"/>
                <a:ext cx="0" cy="1449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0" name="Straight Connector 579"/>
              <p:cNvCxnSpPr/>
              <p:nvPr/>
            </p:nvCxnSpPr>
            <p:spPr>
              <a:xfrm>
                <a:off x="2904938" y="4652337"/>
                <a:ext cx="2470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77" name="Straight Connector 476"/>
            <p:cNvCxnSpPr/>
            <p:nvPr/>
          </p:nvCxnSpPr>
          <p:spPr>
            <a:xfrm>
              <a:off x="7854558" y="4401166"/>
              <a:ext cx="0" cy="280415"/>
            </a:xfrm>
            <a:prstGeom prst="line">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78" name="Straight Connector 477"/>
            <p:cNvCxnSpPr/>
            <p:nvPr/>
          </p:nvCxnSpPr>
          <p:spPr>
            <a:xfrm>
              <a:off x="7479531" y="2584139"/>
              <a:ext cx="3248" cy="14645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9" name="Straight Connector 478"/>
            <p:cNvCxnSpPr>
              <a:endCxn id="474" idx="0"/>
            </p:cNvCxnSpPr>
            <p:nvPr/>
          </p:nvCxnSpPr>
          <p:spPr>
            <a:xfrm flipH="1">
              <a:off x="7900785" y="2715240"/>
              <a:ext cx="334" cy="1021769"/>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480" name="TextBox 479"/>
            <p:cNvSpPr txBox="1"/>
            <p:nvPr/>
          </p:nvSpPr>
          <p:spPr>
            <a:xfrm>
              <a:off x="7690046" y="4638755"/>
              <a:ext cx="519694" cy="246221"/>
            </a:xfrm>
            <a:prstGeom prst="rect">
              <a:avLst/>
            </a:prstGeom>
            <a:noFill/>
          </p:spPr>
          <p:txBody>
            <a:bodyPr wrap="none" rtlCol="0">
              <a:spAutoFit/>
            </a:bodyPr>
            <a:lstStyle/>
            <a:p>
              <a:r>
                <a:rPr lang="en-US" sz="1000" b="1" dirty="0" smtClean="0">
                  <a:solidFill>
                    <a:srgbClr val="C00000"/>
                  </a:solidFill>
                </a:rPr>
                <a:t>Hit [3]</a:t>
              </a:r>
              <a:endParaRPr lang="en-US" sz="1000" b="1" dirty="0">
                <a:solidFill>
                  <a:srgbClr val="C00000"/>
                </a:solidFill>
              </a:endParaRPr>
            </a:p>
          </p:txBody>
        </p:sp>
        <p:grpSp>
          <p:nvGrpSpPr>
            <p:cNvPr id="481" name="Group 270"/>
            <p:cNvGrpSpPr/>
            <p:nvPr/>
          </p:nvGrpSpPr>
          <p:grpSpPr>
            <a:xfrm>
              <a:off x="7588652" y="1932321"/>
              <a:ext cx="437938" cy="1468643"/>
              <a:chOff x="6638306" y="1129008"/>
              <a:chExt cx="552203" cy="1468643"/>
            </a:xfrm>
          </p:grpSpPr>
          <p:sp>
            <p:nvSpPr>
              <p:cNvPr id="566" name="Rectangle 565"/>
              <p:cNvSpPr/>
              <p:nvPr/>
            </p:nvSpPr>
            <p:spPr>
              <a:xfrm>
                <a:off x="6662057" y="1142423"/>
                <a:ext cx="528452"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Rectangle 566"/>
              <p:cNvSpPr/>
              <p:nvPr/>
            </p:nvSpPr>
            <p:spPr>
              <a:xfrm>
                <a:off x="6638306" y="1129008"/>
                <a:ext cx="528452" cy="145522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8" name="Straight Connector 567"/>
              <p:cNvCxnSpPr/>
              <p:nvPr/>
            </p:nvCxnSpPr>
            <p:spPr>
              <a:xfrm>
                <a:off x="6640416" y="1129009"/>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69" name="Group 141"/>
              <p:cNvGrpSpPr/>
              <p:nvPr/>
            </p:nvGrpSpPr>
            <p:grpSpPr>
              <a:xfrm>
                <a:off x="6638306" y="1273045"/>
                <a:ext cx="546264" cy="1165926"/>
                <a:chOff x="6497608" y="1273045"/>
                <a:chExt cx="1692208" cy="1165926"/>
              </a:xfrm>
            </p:grpSpPr>
            <p:cxnSp>
              <p:nvCxnSpPr>
                <p:cNvPr id="570" name="Straight Connector 569"/>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6" name="Straight Connector 575"/>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7" name="Straight Connector 576"/>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8" name="Straight Connector 577"/>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82" name="Group 284"/>
            <p:cNvGrpSpPr/>
            <p:nvPr/>
          </p:nvGrpSpPr>
          <p:grpSpPr>
            <a:xfrm>
              <a:off x="7399476" y="1927811"/>
              <a:ext cx="160495" cy="1468643"/>
              <a:chOff x="7974103" y="978587"/>
              <a:chExt cx="160495" cy="1468643"/>
            </a:xfrm>
          </p:grpSpPr>
          <p:sp>
            <p:nvSpPr>
              <p:cNvPr id="553" name="Rectangle 552"/>
              <p:cNvSpPr/>
              <p:nvPr/>
            </p:nvSpPr>
            <p:spPr>
              <a:xfrm>
                <a:off x="8002178" y="992002"/>
                <a:ext cx="132420"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4" name="Rectangle 553"/>
              <p:cNvSpPr/>
              <p:nvPr/>
            </p:nvSpPr>
            <p:spPr>
              <a:xfrm>
                <a:off x="7981445" y="978587"/>
                <a:ext cx="135339" cy="1455228"/>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5" name="Straight Connector 554"/>
              <p:cNvCxnSpPr/>
              <p:nvPr/>
            </p:nvCxnSpPr>
            <p:spPr>
              <a:xfrm>
                <a:off x="8116914" y="978588"/>
                <a:ext cx="0" cy="14562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56" name="Group 163"/>
              <p:cNvGrpSpPr/>
              <p:nvPr/>
            </p:nvGrpSpPr>
            <p:grpSpPr>
              <a:xfrm>
                <a:off x="7974103" y="1122624"/>
                <a:ext cx="142681" cy="1165926"/>
                <a:chOff x="6497608" y="1273045"/>
                <a:chExt cx="1692208" cy="1165926"/>
              </a:xfrm>
            </p:grpSpPr>
            <p:cxnSp>
              <p:nvCxnSpPr>
                <p:cNvPr id="557" name="Straight Connector 556"/>
                <p:cNvCxnSpPr/>
                <p:nvPr/>
              </p:nvCxnSpPr>
              <p:spPr>
                <a:xfrm>
                  <a:off x="6504949" y="127304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p:cNvCxnSpPr/>
                <p:nvPr/>
              </p:nvCxnSpPr>
              <p:spPr>
                <a:xfrm>
                  <a:off x="6504943" y="141983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p:cNvCxnSpPr/>
                <p:nvPr/>
              </p:nvCxnSpPr>
              <p:spPr>
                <a:xfrm>
                  <a:off x="6502294" y="156102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p:cNvCxnSpPr/>
                <p:nvPr/>
              </p:nvCxnSpPr>
              <p:spPr>
                <a:xfrm>
                  <a:off x="6502288" y="170781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p:cNvCxnSpPr/>
                <p:nvPr/>
              </p:nvCxnSpPr>
              <p:spPr>
                <a:xfrm>
                  <a:off x="6500269" y="185741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p:cNvCxnSpPr/>
                <p:nvPr/>
              </p:nvCxnSpPr>
              <p:spPr>
                <a:xfrm>
                  <a:off x="6500263" y="1998595"/>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p:cNvCxnSpPr/>
                <p:nvPr/>
              </p:nvCxnSpPr>
              <p:spPr>
                <a:xfrm>
                  <a:off x="6497614" y="21453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p:cNvCxnSpPr/>
                <p:nvPr/>
              </p:nvCxnSpPr>
              <p:spPr>
                <a:xfrm>
                  <a:off x="6497608" y="229779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p:cNvCxnSpPr/>
                <p:nvPr/>
              </p:nvCxnSpPr>
              <p:spPr>
                <a:xfrm>
                  <a:off x="6504148" y="2438971"/>
                  <a:ext cx="16848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83" name="TextBox 482"/>
            <p:cNvSpPr txBox="1"/>
            <p:nvPr/>
          </p:nvSpPr>
          <p:spPr>
            <a:xfrm>
              <a:off x="7617439" y="1695334"/>
              <a:ext cx="369012" cy="246221"/>
            </a:xfrm>
            <a:prstGeom prst="rect">
              <a:avLst/>
            </a:prstGeom>
            <a:noFill/>
          </p:spPr>
          <p:txBody>
            <a:bodyPr wrap="none" rtlCol="0">
              <a:spAutoFit/>
            </a:bodyPr>
            <a:lstStyle/>
            <a:p>
              <a:r>
                <a:rPr lang="en-US" sz="1000" dirty="0" smtClean="0"/>
                <a:t>Tag</a:t>
              </a:r>
              <a:endParaRPr lang="en-US" sz="1000" dirty="0"/>
            </a:p>
          </p:txBody>
        </p:sp>
        <p:grpSp>
          <p:nvGrpSpPr>
            <p:cNvPr id="484" name="Group 299"/>
            <p:cNvGrpSpPr/>
            <p:nvPr/>
          </p:nvGrpSpPr>
          <p:grpSpPr>
            <a:xfrm>
              <a:off x="8059888" y="1707762"/>
              <a:ext cx="762568" cy="3600477"/>
              <a:chOff x="4359819" y="2190393"/>
              <a:chExt cx="2753503" cy="3600477"/>
            </a:xfrm>
          </p:grpSpPr>
          <p:cxnSp>
            <p:nvCxnSpPr>
              <p:cNvPr id="530" name="Straight Connector 529"/>
              <p:cNvCxnSpPr/>
              <p:nvPr/>
            </p:nvCxnSpPr>
            <p:spPr>
              <a:xfrm>
                <a:off x="5749245" y="3275215"/>
                <a:ext cx="0" cy="2515655"/>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531" name="Group 65"/>
              <p:cNvGrpSpPr/>
              <p:nvPr/>
            </p:nvGrpSpPr>
            <p:grpSpPr>
              <a:xfrm>
                <a:off x="4359819" y="2423414"/>
                <a:ext cx="2753503" cy="1468648"/>
                <a:chOff x="7888140" y="2850925"/>
                <a:chExt cx="1063682" cy="1468648"/>
              </a:xfrm>
              <a:solidFill>
                <a:schemeClr val="bg2">
                  <a:lumMod val="75000"/>
                </a:schemeClr>
              </a:solidFill>
            </p:grpSpPr>
            <p:sp>
              <p:nvSpPr>
                <p:cNvPr id="540" name="Rectangle 539"/>
                <p:cNvSpPr/>
                <p:nvPr/>
              </p:nvSpPr>
              <p:spPr>
                <a:xfrm>
                  <a:off x="7920847" y="2864345"/>
                  <a:ext cx="1030975" cy="145522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1" name="Rectangle 540"/>
                <p:cNvSpPr/>
                <p:nvPr/>
              </p:nvSpPr>
              <p:spPr>
                <a:xfrm>
                  <a:off x="7891157" y="2850930"/>
                  <a:ext cx="1049196" cy="1455228"/>
                </a:xfrm>
                <a:prstGeom prst="rect">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2" name="Straight Connector 541"/>
                <p:cNvCxnSpPr/>
                <p:nvPr/>
              </p:nvCxnSpPr>
              <p:spPr>
                <a:xfrm>
                  <a:off x="7894046" y="2850925"/>
                  <a:ext cx="0" cy="145626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3" name="Group 159"/>
                <p:cNvGrpSpPr/>
                <p:nvPr/>
              </p:nvGrpSpPr>
              <p:grpSpPr>
                <a:xfrm>
                  <a:off x="7888140" y="2994967"/>
                  <a:ext cx="1058654" cy="1165926"/>
                  <a:chOff x="7256371" y="2994967"/>
                  <a:chExt cx="1692163" cy="1165926"/>
                </a:xfrm>
                <a:grpFill/>
              </p:grpSpPr>
              <p:cxnSp>
                <p:nvCxnSpPr>
                  <p:cNvPr id="544" name="Straight Connector 543"/>
                  <p:cNvCxnSpPr/>
                  <p:nvPr/>
                </p:nvCxnSpPr>
                <p:spPr>
                  <a:xfrm>
                    <a:off x="7259032" y="299496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5" name="Straight Connector 544"/>
                  <p:cNvCxnSpPr/>
                  <p:nvPr/>
                </p:nvCxnSpPr>
                <p:spPr>
                  <a:xfrm>
                    <a:off x="7259026" y="3141757"/>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6" name="Straight Connector 545"/>
                  <p:cNvCxnSpPr/>
                  <p:nvPr/>
                </p:nvCxnSpPr>
                <p:spPr>
                  <a:xfrm>
                    <a:off x="7256377" y="328294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7" name="Straight Connector 546"/>
                  <p:cNvCxnSpPr/>
                  <p:nvPr/>
                </p:nvCxnSpPr>
                <p:spPr>
                  <a:xfrm>
                    <a:off x="7256371" y="342973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8" name="Straight Connector 547"/>
                  <p:cNvCxnSpPr/>
                  <p:nvPr/>
                </p:nvCxnSpPr>
                <p:spPr>
                  <a:xfrm>
                    <a:off x="7263666" y="3579337"/>
                    <a:ext cx="1684868"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9" name="Straight Connector 548"/>
                  <p:cNvCxnSpPr/>
                  <p:nvPr/>
                </p:nvCxnSpPr>
                <p:spPr>
                  <a:xfrm>
                    <a:off x="7263663" y="3720517"/>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0" name="Straight Connector 549"/>
                  <p:cNvCxnSpPr/>
                  <p:nvPr/>
                </p:nvCxnSpPr>
                <p:spPr>
                  <a:xfrm>
                    <a:off x="7261014" y="38673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1" name="Straight Connector 550"/>
                  <p:cNvCxnSpPr/>
                  <p:nvPr/>
                </p:nvCxnSpPr>
                <p:spPr>
                  <a:xfrm>
                    <a:off x="7261008" y="4019713"/>
                    <a:ext cx="1684869"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2" name="Straight Connector 551"/>
                  <p:cNvCxnSpPr/>
                  <p:nvPr/>
                </p:nvCxnSpPr>
                <p:spPr>
                  <a:xfrm>
                    <a:off x="7258231" y="4160893"/>
                    <a:ext cx="168486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32" name="Straight Connector 531"/>
              <p:cNvCxnSpPr/>
              <p:nvPr/>
            </p:nvCxnSpPr>
            <p:spPr>
              <a:xfrm>
                <a:off x="5068740" y="2426524"/>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6088040" y="242454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6774827" y="2422566"/>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6434404" y="242652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5755531" y="2424545"/>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37" name="Straight Connector 536"/>
              <p:cNvCxnSpPr/>
              <p:nvPr/>
            </p:nvCxnSpPr>
            <p:spPr>
              <a:xfrm>
                <a:off x="5399271" y="2424543"/>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38" name="Straight Connector 537"/>
              <p:cNvCxnSpPr/>
              <p:nvPr/>
            </p:nvCxnSpPr>
            <p:spPr>
              <a:xfrm>
                <a:off x="4726328" y="2428503"/>
                <a:ext cx="0" cy="143691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39" name="TextBox 538"/>
              <p:cNvSpPr txBox="1"/>
              <p:nvPr/>
            </p:nvSpPr>
            <p:spPr>
              <a:xfrm>
                <a:off x="4971880" y="2190393"/>
                <a:ext cx="881263" cy="246221"/>
              </a:xfrm>
              <a:prstGeom prst="rect">
                <a:avLst/>
              </a:prstGeom>
              <a:noFill/>
            </p:spPr>
            <p:txBody>
              <a:bodyPr wrap="none" rtlCol="0">
                <a:spAutoFit/>
              </a:bodyPr>
              <a:lstStyle/>
              <a:p>
                <a:r>
                  <a:rPr lang="en-US" sz="1000" dirty="0" smtClean="0"/>
                  <a:t>Data</a:t>
                </a:r>
                <a:endParaRPr lang="en-US" sz="1000" dirty="0"/>
              </a:p>
            </p:txBody>
          </p:sp>
        </p:grpSp>
        <p:sp>
          <p:nvSpPr>
            <p:cNvPr id="485" name="Rectangle 484"/>
            <p:cNvSpPr/>
            <p:nvPr/>
          </p:nvSpPr>
          <p:spPr>
            <a:xfrm>
              <a:off x="7353230" y="1885185"/>
              <a:ext cx="242375" cy="230832"/>
            </a:xfrm>
            <a:prstGeom prst="rect">
              <a:avLst/>
            </a:prstGeom>
          </p:spPr>
          <p:txBody>
            <a:bodyPr wrap="none">
              <a:spAutoFit/>
            </a:bodyPr>
            <a:lstStyle/>
            <a:p>
              <a:pPr algn="ctr"/>
              <a:r>
                <a:rPr lang="en-US" sz="900" b="1" dirty="0" smtClean="0">
                  <a:solidFill>
                    <a:srgbClr val="C00000"/>
                  </a:solidFill>
                </a:rPr>
                <a:t>0</a:t>
              </a:r>
            </a:p>
          </p:txBody>
        </p:sp>
        <p:sp>
          <p:nvSpPr>
            <p:cNvPr id="486" name="Rectangle 485"/>
            <p:cNvSpPr/>
            <p:nvPr/>
          </p:nvSpPr>
          <p:spPr>
            <a:xfrm>
              <a:off x="7357180" y="2031647"/>
              <a:ext cx="242374" cy="230832"/>
            </a:xfrm>
            <a:prstGeom prst="rect">
              <a:avLst/>
            </a:prstGeom>
          </p:spPr>
          <p:txBody>
            <a:bodyPr wrap="none">
              <a:spAutoFit/>
            </a:bodyPr>
            <a:lstStyle/>
            <a:p>
              <a:pPr algn="ctr"/>
              <a:r>
                <a:rPr lang="en-US" sz="900" b="1" dirty="0" smtClean="0">
                  <a:solidFill>
                    <a:srgbClr val="C00000"/>
                  </a:solidFill>
                </a:rPr>
                <a:t>0</a:t>
              </a:r>
            </a:p>
          </p:txBody>
        </p:sp>
        <p:sp>
          <p:nvSpPr>
            <p:cNvPr id="487" name="Rectangle 486"/>
            <p:cNvSpPr/>
            <p:nvPr/>
          </p:nvSpPr>
          <p:spPr>
            <a:xfrm>
              <a:off x="7355192" y="2172171"/>
              <a:ext cx="242374" cy="230832"/>
            </a:xfrm>
            <a:prstGeom prst="rect">
              <a:avLst/>
            </a:prstGeom>
          </p:spPr>
          <p:txBody>
            <a:bodyPr wrap="none">
              <a:spAutoFit/>
            </a:bodyPr>
            <a:lstStyle/>
            <a:p>
              <a:pPr algn="ctr"/>
              <a:r>
                <a:rPr lang="en-US" sz="900" b="1" dirty="0" smtClean="0">
                  <a:solidFill>
                    <a:srgbClr val="C00000"/>
                  </a:solidFill>
                </a:rPr>
                <a:t>0</a:t>
              </a:r>
            </a:p>
          </p:txBody>
        </p:sp>
        <p:sp>
          <p:nvSpPr>
            <p:cNvPr id="488" name="Rectangle 487"/>
            <p:cNvSpPr/>
            <p:nvPr/>
          </p:nvSpPr>
          <p:spPr>
            <a:xfrm>
              <a:off x="7357180" y="2310733"/>
              <a:ext cx="242375" cy="230832"/>
            </a:xfrm>
            <a:prstGeom prst="rect">
              <a:avLst/>
            </a:prstGeom>
          </p:spPr>
          <p:txBody>
            <a:bodyPr wrap="none">
              <a:spAutoFit/>
            </a:bodyPr>
            <a:lstStyle/>
            <a:p>
              <a:pPr algn="ctr"/>
              <a:r>
                <a:rPr lang="en-US" sz="900" b="1" dirty="0" smtClean="0">
                  <a:solidFill>
                    <a:srgbClr val="C00000"/>
                  </a:solidFill>
                </a:rPr>
                <a:t>0</a:t>
              </a:r>
            </a:p>
          </p:txBody>
        </p:sp>
        <p:sp>
          <p:nvSpPr>
            <p:cNvPr id="489" name="Rectangle 488"/>
            <p:cNvSpPr/>
            <p:nvPr/>
          </p:nvSpPr>
          <p:spPr>
            <a:xfrm>
              <a:off x="7361130" y="2457195"/>
              <a:ext cx="242374" cy="230832"/>
            </a:xfrm>
            <a:prstGeom prst="rect">
              <a:avLst/>
            </a:prstGeom>
          </p:spPr>
          <p:txBody>
            <a:bodyPr wrap="none">
              <a:spAutoFit/>
            </a:bodyPr>
            <a:lstStyle/>
            <a:p>
              <a:pPr algn="ctr"/>
              <a:r>
                <a:rPr lang="en-US" sz="900" b="1" dirty="0" smtClean="0">
                  <a:solidFill>
                    <a:srgbClr val="C00000"/>
                  </a:solidFill>
                </a:rPr>
                <a:t>0</a:t>
              </a:r>
            </a:p>
          </p:txBody>
        </p:sp>
        <p:sp>
          <p:nvSpPr>
            <p:cNvPr id="490" name="Rectangle 489"/>
            <p:cNvSpPr/>
            <p:nvPr/>
          </p:nvSpPr>
          <p:spPr>
            <a:xfrm>
              <a:off x="7359142" y="2609595"/>
              <a:ext cx="242374" cy="230832"/>
            </a:xfrm>
            <a:prstGeom prst="rect">
              <a:avLst/>
            </a:prstGeom>
          </p:spPr>
          <p:txBody>
            <a:bodyPr wrap="none">
              <a:spAutoFit/>
            </a:bodyPr>
            <a:lstStyle/>
            <a:p>
              <a:pPr algn="ctr"/>
              <a:r>
                <a:rPr lang="en-US" sz="900" b="1" dirty="0" smtClean="0">
                  <a:solidFill>
                    <a:srgbClr val="C00000"/>
                  </a:solidFill>
                </a:rPr>
                <a:t>0</a:t>
              </a:r>
            </a:p>
          </p:txBody>
        </p:sp>
        <p:sp>
          <p:nvSpPr>
            <p:cNvPr id="491" name="Rectangle 490"/>
            <p:cNvSpPr/>
            <p:nvPr/>
          </p:nvSpPr>
          <p:spPr>
            <a:xfrm>
              <a:off x="7358791" y="2756040"/>
              <a:ext cx="242375" cy="230832"/>
            </a:xfrm>
            <a:prstGeom prst="rect">
              <a:avLst/>
            </a:prstGeom>
          </p:spPr>
          <p:txBody>
            <a:bodyPr wrap="none">
              <a:spAutoFit/>
            </a:bodyPr>
            <a:lstStyle/>
            <a:p>
              <a:pPr algn="ctr"/>
              <a:r>
                <a:rPr lang="en-US" sz="900" b="1" dirty="0" smtClean="0">
                  <a:solidFill>
                    <a:srgbClr val="C00000"/>
                  </a:solidFill>
                </a:rPr>
                <a:t>0</a:t>
              </a:r>
            </a:p>
          </p:txBody>
        </p:sp>
        <p:sp>
          <p:nvSpPr>
            <p:cNvPr id="492" name="Rectangle 491"/>
            <p:cNvSpPr/>
            <p:nvPr/>
          </p:nvSpPr>
          <p:spPr>
            <a:xfrm>
              <a:off x="7358407" y="2902502"/>
              <a:ext cx="242374" cy="230832"/>
            </a:xfrm>
            <a:prstGeom prst="rect">
              <a:avLst/>
            </a:prstGeom>
          </p:spPr>
          <p:txBody>
            <a:bodyPr wrap="none">
              <a:spAutoFit/>
            </a:bodyPr>
            <a:lstStyle/>
            <a:p>
              <a:pPr algn="ctr"/>
              <a:r>
                <a:rPr lang="en-US" sz="900" b="1" dirty="0" smtClean="0">
                  <a:solidFill>
                    <a:srgbClr val="C00000"/>
                  </a:solidFill>
                </a:rPr>
                <a:t>0</a:t>
              </a:r>
            </a:p>
          </p:txBody>
        </p:sp>
        <p:sp>
          <p:nvSpPr>
            <p:cNvPr id="493" name="Rectangle 492"/>
            <p:cNvSpPr/>
            <p:nvPr/>
          </p:nvSpPr>
          <p:spPr>
            <a:xfrm>
              <a:off x="7360753" y="3043026"/>
              <a:ext cx="242374" cy="230832"/>
            </a:xfrm>
            <a:prstGeom prst="rect">
              <a:avLst/>
            </a:prstGeom>
          </p:spPr>
          <p:txBody>
            <a:bodyPr wrap="none">
              <a:spAutoFit/>
            </a:bodyPr>
            <a:lstStyle/>
            <a:p>
              <a:pPr algn="ctr"/>
              <a:r>
                <a:rPr lang="en-US" sz="900" b="1" dirty="0" smtClean="0">
                  <a:solidFill>
                    <a:srgbClr val="C00000"/>
                  </a:solidFill>
                </a:rPr>
                <a:t>0</a:t>
              </a:r>
            </a:p>
          </p:txBody>
        </p:sp>
        <p:sp>
          <p:nvSpPr>
            <p:cNvPr id="494" name="Rectangle 493"/>
            <p:cNvSpPr/>
            <p:nvPr/>
          </p:nvSpPr>
          <p:spPr>
            <a:xfrm>
              <a:off x="7357129" y="3195426"/>
              <a:ext cx="242374" cy="230832"/>
            </a:xfrm>
            <a:prstGeom prst="rect">
              <a:avLst/>
            </a:prstGeom>
          </p:spPr>
          <p:txBody>
            <a:bodyPr wrap="none">
              <a:spAutoFit/>
            </a:bodyPr>
            <a:lstStyle/>
            <a:p>
              <a:pPr algn="ctr"/>
              <a:r>
                <a:rPr lang="en-US" sz="900" b="1" dirty="0" smtClean="0">
                  <a:solidFill>
                    <a:srgbClr val="C00000"/>
                  </a:solidFill>
                </a:rPr>
                <a:t>0</a:t>
              </a:r>
            </a:p>
          </p:txBody>
        </p:sp>
        <p:cxnSp>
          <p:nvCxnSpPr>
            <p:cNvPr id="495" name="Straight Connector 494"/>
            <p:cNvCxnSpPr/>
            <p:nvPr/>
          </p:nvCxnSpPr>
          <p:spPr>
            <a:xfrm>
              <a:off x="3820563" y="1994363"/>
              <a:ext cx="163467"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96" name="Straight Connector 495"/>
            <p:cNvCxnSpPr/>
            <p:nvPr/>
          </p:nvCxnSpPr>
          <p:spPr>
            <a:xfrm>
              <a:off x="5505490" y="1994357"/>
              <a:ext cx="163467"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97" name="Straight Connector 496"/>
            <p:cNvCxnSpPr/>
            <p:nvPr/>
          </p:nvCxnSpPr>
          <p:spPr>
            <a:xfrm>
              <a:off x="7215818" y="1994351"/>
              <a:ext cx="163467"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98" name="Straight Connector 497"/>
            <p:cNvCxnSpPr/>
            <p:nvPr/>
          </p:nvCxnSpPr>
          <p:spPr>
            <a:xfrm>
              <a:off x="1608667" y="1515515"/>
              <a:ext cx="563033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p:cNvCxnSpPr/>
            <p:nvPr/>
          </p:nvCxnSpPr>
          <p:spPr>
            <a:xfrm>
              <a:off x="3826611" y="1515515"/>
              <a:ext cx="0" cy="4741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p:cNvCxnSpPr/>
            <p:nvPr/>
          </p:nvCxnSpPr>
          <p:spPr>
            <a:xfrm>
              <a:off x="5511478" y="1515515"/>
              <a:ext cx="0" cy="4741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p:cNvCxnSpPr/>
            <p:nvPr/>
          </p:nvCxnSpPr>
          <p:spPr>
            <a:xfrm>
              <a:off x="7230211" y="1515515"/>
              <a:ext cx="0" cy="4741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p:cNvCxnSpPr/>
            <p:nvPr/>
          </p:nvCxnSpPr>
          <p:spPr>
            <a:xfrm>
              <a:off x="2582333" y="3823168"/>
              <a:ext cx="123148"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03" name="Straight Connector 502"/>
            <p:cNvCxnSpPr/>
            <p:nvPr/>
          </p:nvCxnSpPr>
          <p:spPr>
            <a:xfrm flipV="1">
              <a:off x="4288754" y="3387940"/>
              <a:ext cx="0" cy="1556568"/>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04" name="Straight Connector 503"/>
            <p:cNvCxnSpPr/>
            <p:nvPr/>
          </p:nvCxnSpPr>
          <p:spPr>
            <a:xfrm>
              <a:off x="4292661" y="3814695"/>
              <a:ext cx="123148"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05" name="Straight Connector 504"/>
            <p:cNvCxnSpPr/>
            <p:nvPr/>
          </p:nvCxnSpPr>
          <p:spPr>
            <a:xfrm flipV="1">
              <a:off x="5956625" y="3396413"/>
              <a:ext cx="0" cy="1556568"/>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06" name="Straight Connector 505"/>
            <p:cNvCxnSpPr/>
            <p:nvPr/>
          </p:nvCxnSpPr>
          <p:spPr>
            <a:xfrm>
              <a:off x="5960532" y="3823168"/>
              <a:ext cx="123148"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07" name="Straight Connector 506"/>
            <p:cNvCxnSpPr/>
            <p:nvPr/>
          </p:nvCxnSpPr>
          <p:spPr>
            <a:xfrm flipV="1">
              <a:off x="7666892" y="3404879"/>
              <a:ext cx="0" cy="1556568"/>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08" name="Straight Connector 507"/>
            <p:cNvCxnSpPr/>
            <p:nvPr/>
          </p:nvCxnSpPr>
          <p:spPr>
            <a:xfrm>
              <a:off x="7670799" y="3831634"/>
              <a:ext cx="123148"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509" name="Rounded Rectangle 508"/>
            <p:cNvSpPr/>
            <p:nvPr/>
          </p:nvSpPr>
          <p:spPr>
            <a:xfrm>
              <a:off x="4572000" y="5562581"/>
              <a:ext cx="2616347" cy="262467"/>
            </a:xfrm>
            <a:prstGeom prst="roundRect">
              <a:avLst/>
            </a:prstGeom>
            <a:solidFill>
              <a:schemeClr val="accent1">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TextBox 509"/>
            <p:cNvSpPr txBox="1"/>
            <p:nvPr/>
          </p:nvSpPr>
          <p:spPr>
            <a:xfrm>
              <a:off x="5366448" y="5550936"/>
              <a:ext cx="1277722" cy="276999"/>
            </a:xfrm>
            <a:prstGeom prst="rect">
              <a:avLst/>
            </a:prstGeom>
            <a:noFill/>
          </p:spPr>
          <p:txBody>
            <a:bodyPr wrap="none" rtlCol="0">
              <a:spAutoFit/>
            </a:bodyPr>
            <a:lstStyle/>
            <a:p>
              <a:r>
                <a:rPr lang="en-US" sz="1200" dirty="0" smtClean="0"/>
                <a:t>4 Way 16 bit Mux</a:t>
              </a:r>
              <a:endParaRPr lang="en-US" sz="1200" dirty="0"/>
            </a:p>
          </p:txBody>
        </p:sp>
        <p:cxnSp>
          <p:nvCxnSpPr>
            <p:cNvPr id="511" name="Straight Connector 510"/>
            <p:cNvCxnSpPr/>
            <p:nvPr/>
          </p:nvCxnSpPr>
          <p:spPr>
            <a:xfrm>
              <a:off x="3333761" y="5302782"/>
              <a:ext cx="1405467" cy="0"/>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12" name="TextBox 511"/>
            <p:cNvSpPr txBox="1"/>
            <p:nvPr/>
          </p:nvSpPr>
          <p:spPr>
            <a:xfrm>
              <a:off x="3654336" y="5593535"/>
              <a:ext cx="623889" cy="246221"/>
            </a:xfrm>
            <a:prstGeom prst="rect">
              <a:avLst/>
            </a:prstGeom>
            <a:noFill/>
          </p:spPr>
          <p:txBody>
            <a:bodyPr wrap="none" rtlCol="0">
              <a:spAutoFit/>
            </a:bodyPr>
            <a:lstStyle/>
            <a:p>
              <a:r>
                <a:rPr lang="en-US" sz="1000" b="1" dirty="0" smtClean="0">
                  <a:solidFill>
                    <a:srgbClr val="C00000"/>
                  </a:solidFill>
                </a:rPr>
                <a:t>Hit[0..3]</a:t>
              </a:r>
              <a:endParaRPr lang="en-US" sz="1000" b="1" dirty="0">
                <a:solidFill>
                  <a:srgbClr val="C00000"/>
                </a:solidFill>
              </a:endParaRPr>
            </a:p>
          </p:txBody>
        </p:sp>
        <p:cxnSp>
          <p:nvCxnSpPr>
            <p:cNvPr id="513" name="Straight Connector 512"/>
            <p:cNvCxnSpPr/>
            <p:nvPr/>
          </p:nvCxnSpPr>
          <p:spPr>
            <a:xfrm>
              <a:off x="4267542" y="5713489"/>
              <a:ext cx="262174" cy="0"/>
            </a:xfrm>
            <a:prstGeom prst="line">
              <a:avLst/>
            </a:prstGeom>
            <a:ln w="190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14" name="Straight Connector 513"/>
            <p:cNvCxnSpPr/>
            <p:nvPr/>
          </p:nvCxnSpPr>
          <p:spPr>
            <a:xfrm>
              <a:off x="5824726" y="5823238"/>
              <a:ext cx="0" cy="415992"/>
            </a:xfrm>
            <a:prstGeom prst="line">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515" name="Group 353"/>
            <p:cNvGrpSpPr/>
            <p:nvPr/>
          </p:nvGrpSpPr>
          <p:grpSpPr>
            <a:xfrm>
              <a:off x="5750544" y="5854953"/>
              <a:ext cx="336590" cy="161583"/>
              <a:chOff x="8111794" y="1272338"/>
              <a:chExt cx="336590" cy="161583"/>
            </a:xfrm>
          </p:grpSpPr>
          <p:sp>
            <p:nvSpPr>
              <p:cNvPr id="528" name="TextBox 527"/>
              <p:cNvSpPr txBox="1"/>
              <p:nvPr/>
            </p:nvSpPr>
            <p:spPr>
              <a:xfrm>
                <a:off x="8240820" y="1272338"/>
                <a:ext cx="207564" cy="161583"/>
              </a:xfrm>
              <a:prstGeom prst="rect">
                <a:avLst/>
              </a:prstGeom>
              <a:noFill/>
            </p:spPr>
            <p:txBody>
              <a:bodyPr wrap="square" lIns="0" tIns="0" rIns="0" bIns="0" rtlCol="0">
                <a:spAutoFit/>
              </a:bodyPr>
              <a:lstStyle/>
              <a:p>
                <a:r>
                  <a:rPr lang="en-US" sz="1050" dirty="0" smtClean="0"/>
                  <a:t> 16</a:t>
                </a:r>
                <a:endParaRPr lang="en-US" sz="1050" dirty="0"/>
              </a:p>
            </p:txBody>
          </p:sp>
          <p:cxnSp>
            <p:nvCxnSpPr>
              <p:cNvPr id="529" name="Straight Connector 528"/>
              <p:cNvCxnSpPr/>
              <p:nvPr/>
            </p:nvCxnSpPr>
            <p:spPr>
              <a:xfrm>
                <a:off x="8111794" y="1349585"/>
                <a:ext cx="134635" cy="693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6" name="TextBox 515"/>
            <p:cNvSpPr txBox="1"/>
            <p:nvPr/>
          </p:nvSpPr>
          <p:spPr>
            <a:xfrm>
              <a:off x="5490353" y="6243531"/>
              <a:ext cx="683200" cy="246221"/>
            </a:xfrm>
            <a:prstGeom prst="rect">
              <a:avLst/>
            </a:prstGeom>
            <a:noFill/>
          </p:spPr>
          <p:txBody>
            <a:bodyPr wrap="none" rtlCol="0">
              <a:spAutoFit/>
            </a:bodyPr>
            <a:lstStyle/>
            <a:p>
              <a:r>
                <a:rPr lang="en-US" sz="1000" b="1" dirty="0" smtClean="0">
                  <a:solidFill>
                    <a:srgbClr val="0000FF"/>
                  </a:solidFill>
                </a:rPr>
                <a:t>CPU Data</a:t>
              </a:r>
              <a:endParaRPr lang="en-US" sz="1000" b="1" dirty="0">
                <a:solidFill>
                  <a:srgbClr val="0000FF"/>
                </a:solidFill>
              </a:endParaRPr>
            </a:p>
          </p:txBody>
        </p:sp>
        <p:sp>
          <p:nvSpPr>
            <p:cNvPr id="517" name="TextBox 516"/>
            <p:cNvSpPr txBox="1"/>
            <p:nvPr/>
          </p:nvSpPr>
          <p:spPr>
            <a:xfrm>
              <a:off x="2523059" y="347134"/>
              <a:ext cx="6572371" cy="738664"/>
            </a:xfrm>
            <a:prstGeom prst="rect">
              <a:avLst/>
            </a:prstGeom>
            <a:noFill/>
          </p:spPr>
          <p:txBody>
            <a:bodyPr wrap="square" rtlCol="0">
              <a:spAutoFit/>
            </a:bodyPr>
            <a:lstStyle/>
            <a:p>
              <a:pPr lvl="0"/>
              <a:r>
                <a:rPr lang="en-US" sz="1400" b="1" dirty="0" smtClean="0"/>
                <a:t>A 4-Way Set associative Cache:</a:t>
              </a:r>
              <a:r>
                <a:rPr lang="en-US" sz="1400" b="1" dirty="0" smtClean="0">
                  <a:solidFill>
                    <a:srgbClr val="0000FF"/>
                  </a:solidFill>
                </a:rPr>
                <a:t>4 Sets x 32 Lines x 8 Words =</a:t>
              </a:r>
              <a:r>
                <a:rPr lang="en-US" sz="1400" dirty="0" smtClean="0">
                  <a:solidFill>
                    <a:prstClr val="black"/>
                  </a:solidFill>
                </a:rPr>
                <a:t> </a:t>
              </a:r>
              <a:r>
                <a:rPr lang="en-US" sz="1400" b="1" dirty="0" smtClean="0">
                  <a:solidFill>
                    <a:srgbClr val="C00000"/>
                  </a:solidFill>
                </a:rPr>
                <a:t>2 K Bytes</a:t>
              </a:r>
              <a:endParaRPr lang="en-US" sz="1400" dirty="0" smtClean="0"/>
            </a:p>
            <a:p>
              <a:r>
                <a:rPr lang="en-US" sz="1400" dirty="0" smtClean="0"/>
                <a:t>Shows data loaded from address </a:t>
              </a:r>
              <a:r>
                <a:rPr lang="en-US" sz="1400" dirty="0" smtClean="0">
                  <a:solidFill>
                    <a:srgbClr val="0000FF"/>
                  </a:solidFill>
                </a:rPr>
                <a:t>08000000</a:t>
              </a:r>
              <a:r>
                <a:rPr lang="en-US" sz="1400" dirty="0" smtClean="0"/>
                <a:t> – </a:t>
              </a:r>
              <a:r>
                <a:rPr lang="en-US" sz="1400" dirty="0" smtClean="0">
                  <a:solidFill>
                    <a:srgbClr val="0000FF"/>
                  </a:solidFill>
                </a:rPr>
                <a:t>0800000F</a:t>
              </a:r>
              <a:r>
                <a:rPr lang="en-US" sz="1400" dirty="0" smtClean="0"/>
                <a:t> and </a:t>
              </a:r>
              <a:r>
                <a:rPr lang="en-US" sz="1400" dirty="0" smtClean="0">
                  <a:solidFill>
                    <a:srgbClr val="0000FF"/>
                  </a:solidFill>
                </a:rPr>
                <a:t>098F0000</a:t>
              </a:r>
              <a:r>
                <a:rPr lang="en-US" sz="1400" dirty="0" smtClean="0"/>
                <a:t> – </a:t>
              </a:r>
              <a:r>
                <a:rPr lang="en-US" sz="1400" dirty="0" smtClean="0">
                  <a:solidFill>
                    <a:srgbClr val="0000FF"/>
                  </a:solidFill>
                </a:rPr>
                <a:t>098F000F</a:t>
              </a:r>
            </a:p>
            <a:p>
              <a:r>
                <a:rPr lang="en-US" sz="1400" dirty="0" smtClean="0"/>
                <a:t>Compare with </a:t>
              </a:r>
              <a:r>
                <a:rPr lang="en-US" sz="1400" b="1" dirty="0" smtClean="0"/>
                <a:t>Direct Mapped</a:t>
              </a:r>
              <a:r>
                <a:rPr lang="en-US" sz="1400" dirty="0" smtClean="0"/>
                <a:t> Solution (page 22) where a clash/eviction would occur.</a:t>
              </a:r>
              <a:endParaRPr lang="en-US" sz="1400" dirty="0"/>
            </a:p>
          </p:txBody>
        </p:sp>
        <p:sp>
          <p:nvSpPr>
            <p:cNvPr id="518" name="TextBox 517"/>
            <p:cNvSpPr txBox="1"/>
            <p:nvPr/>
          </p:nvSpPr>
          <p:spPr>
            <a:xfrm>
              <a:off x="4465894" y="5346067"/>
              <a:ext cx="330540" cy="246221"/>
            </a:xfrm>
            <a:prstGeom prst="rect">
              <a:avLst/>
            </a:prstGeom>
            <a:noFill/>
          </p:spPr>
          <p:txBody>
            <a:bodyPr wrap="none" rtlCol="0">
              <a:spAutoFit/>
            </a:bodyPr>
            <a:lstStyle/>
            <a:p>
              <a:r>
                <a:rPr lang="en-US" sz="1000" b="1" dirty="0" smtClean="0"/>
                <a:t>D0</a:t>
              </a:r>
              <a:endParaRPr lang="en-US" sz="1000" b="1" dirty="0"/>
            </a:p>
          </p:txBody>
        </p:sp>
        <p:sp>
          <p:nvSpPr>
            <p:cNvPr id="519" name="TextBox 518"/>
            <p:cNvSpPr txBox="1"/>
            <p:nvPr/>
          </p:nvSpPr>
          <p:spPr>
            <a:xfrm>
              <a:off x="5202517" y="5346061"/>
              <a:ext cx="330540" cy="246221"/>
            </a:xfrm>
            <a:prstGeom prst="rect">
              <a:avLst/>
            </a:prstGeom>
            <a:noFill/>
          </p:spPr>
          <p:txBody>
            <a:bodyPr wrap="none" rtlCol="0">
              <a:spAutoFit/>
            </a:bodyPr>
            <a:lstStyle/>
            <a:p>
              <a:r>
                <a:rPr lang="en-US" sz="1000" b="1" dirty="0" smtClean="0"/>
                <a:t>D1</a:t>
              </a:r>
              <a:endParaRPr lang="en-US" sz="1000" b="1" dirty="0"/>
            </a:p>
          </p:txBody>
        </p:sp>
        <p:sp>
          <p:nvSpPr>
            <p:cNvPr id="520" name="TextBox 519"/>
            <p:cNvSpPr txBox="1"/>
            <p:nvPr/>
          </p:nvSpPr>
          <p:spPr>
            <a:xfrm>
              <a:off x="6243918" y="5337593"/>
              <a:ext cx="330540" cy="246221"/>
            </a:xfrm>
            <a:prstGeom prst="rect">
              <a:avLst/>
            </a:prstGeom>
            <a:noFill/>
          </p:spPr>
          <p:txBody>
            <a:bodyPr wrap="none" rtlCol="0">
              <a:spAutoFit/>
            </a:bodyPr>
            <a:lstStyle/>
            <a:p>
              <a:r>
                <a:rPr lang="en-US" sz="1000" b="1" dirty="0" smtClean="0"/>
                <a:t>D2</a:t>
              </a:r>
              <a:endParaRPr lang="en-US" sz="1000" b="1" dirty="0"/>
            </a:p>
          </p:txBody>
        </p:sp>
        <p:sp>
          <p:nvSpPr>
            <p:cNvPr id="521" name="TextBox 520"/>
            <p:cNvSpPr txBox="1"/>
            <p:nvPr/>
          </p:nvSpPr>
          <p:spPr>
            <a:xfrm>
              <a:off x="6955109" y="5346063"/>
              <a:ext cx="330540" cy="246221"/>
            </a:xfrm>
            <a:prstGeom prst="rect">
              <a:avLst/>
            </a:prstGeom>
            <a:noFill/>
          </p:spPr>
          <p:txBody>
            <a:bodyPr wrap="none" rtlCol="0">
              <a:spAutoFit/>
            </a:bodyPr>
            <a:lstStyle/>
            <a:p>
              <a:r>
                <a:rPr lang="en-US" sz="1000" b="1" dirty="0" smtClean="0"/>
                <a:t>D3</a:t>
              </a:r>
              <a:endParaRPr lang="en-US" sz="1000" b="1" dirty="0"/>
            </a:p>
          </p:txBody>
        </p:sp>
        <p:sp>
          <p:nvSpPr>
            <p:cNvPr id="522" name="Text Box 2"/>
            <p:cNvSpPr txBox="1">
              <a:spLocks noChangeArrowheads="1"/>
            </p:cNvSpPr>
            <p:nvPr/>
          </p:nvSpPr>
          <p:spPr bwMode="auto">
            <a:xfrm>
              <a:off x="2504316" y="1957973"/>
              <a:ext cx="639519" cy="107722"/>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1" i="0" u="none" strike="noStrike" cap="none" normalizeH="0" baseline="0" dirty="0" smtClean="0">
                  <a:ln>
                    <a:noFill/>
                  </a:ln>
                  <a:solidFill>
                    <a:srgbClr val="C00000"/>
                  </a:solidFill>
                  <a:effectLst/>
                  <a:latin typeface="Calibri" pitchFamily="34" charset="0"/>
                  <a:cs typeface="Arial" pitchFamily="34" charset="0"/>
                </a:rPr>
                <a:t>0x08000</a:t>
              </a:r>
              <a:r>
                <a:rPr kumimoji="0" lang="en-US" sz="700" b="1" i="0" u="none" strike="noStrike" cap="none" normalizeH="0" baseline="-25000" dirty="0" smtClean="0">
                  <a:ln>
                    <a:noFill/>
                  </a:ln>
                  <a:solidFill>
                    <a:srgbClr val="0000FF"/>
                  </a:solidFill>
                  <a:effectLst/>
                  <a:latin typeface="Calibri" pitchFamily="34" charset="0"/>
                  <a:cs typeface="Arial" pitchFamily="34" charset="0"/>
                </a:rPr>
                <a:t>000</a:t>
              </a:r>
              <a:endParaRPr kumimoji="0" lang="en-US" sz="1200" b="1" i="0" u="none" strike="noStrike" cap="none" normalizeH="0" baseline="-25000" dirty="0" smtClean="0">
                <a:ln>
                  <a:noFill/>
                </a:ln>
                <a:solidFill>
                  <a:srgbClr val="0000FF"/>
                </a:solidFill>
                <a:effectLst/>
                <a:latin typeface="Arial" pitchFamily="34" charset="0"/>
                <a:cs typeface="Arial" pitchFamily="34" charset="0"/>
              </a:endParaRPr>
            </a:p>
          </p:txBody>
        </p:sp>
        <p:sp>
          <p:nvSpPr>
            <p:cNvPr id="523" name="Text Box 2"/>
            <p:cNvSpPr txBox="1">
              <a:spLocks noChangeArrowheads="1"/>
            </p:cNvSpPr>
            <p:nvPr/>
          </p:nvSpPr>
          <p:spPr bwMode="auto">
            <a:xfrm>
              <a:off x="4223049" y="1955442"/>
              <a:ext cx="639519" cy="107722"/>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700" b="1" i="0" u="none" strike="noStrike" cap="none" normalizeH="0" baseline="0" dirty="0" smtClean="0">
                  <a:ln>
                    <a:noFill/>
                  </a:ln>
                  <a:solidFill>
                    <a:srgbClr val="C00000"/>
                  </a:solidFill>
                  <a:effectLst/>
                  <a:latin typeface="Calibri" pitchFamily="34" charset="0"/>
                  <a:cs typeface="Arial" pitchFamily="34" charset="0"/>
                </a:rPr>
                <a:t>0x098F0</a:t>
              </a:r>
              <a:r>
                <a:rPr kumimoji="0" lang="en-US" sz="700" b="1" i="0" u="none" strike="noStrike" cap="none" normalizeH="0" baseline="-25000" dirty="0" smtClean="0">
                  <a:ln>
                    <a:noFill/>
                  </a:ln>
                  <a:solidFill>
                    <a:srgbClr val="0000FF"/>
                  </a:solidFill>
                  <a:effectLst/>
                  <a:latin typeface="Calibri" pitchFamily="34" charset="0"/>
                  <a:cs typeface="Arial" pitchFamily="34" charset="0"/>
                </a:rPr>
                <a:t>000</a:t>
              </a:r>
              <a:endParaRPr kumimoji="0" lang="en-US" sz="1200" b="1" i="0" u="none" strike="noStrike" cap="none" normalizeH="0" baseline="-25000" dirty="0" smtClean="0">
                <a:ln>
                  <a:noFill/>
                </a:ln>
                <a:solidFill>
                  <a:srgbClr val="0000FF"/>
                </a:solidFill>
                <a:effectLst/>
                <a:latin typeface="Arial" pitchFamily="34" charset="0"/>
                <a:cs typeface="Arial" pitchFamily="34" charset="0"/>
              </a:endParaRPr>
            </a:p>
          </p:txBody>
        </p:sp>
        <p:sp>
          <p:nvSpPr>
            <p:cNvPr id="524" name="TextBox 523"/>
            <p:cNvSpPr txBox="1"/>
            <p:nvPr/>
          </p:nvSpPr>
          <p:spPr>
            <a:xfrm>
              <a:off x="2633133" y="1523999"/>
              <a:ext cx="604653" cy="261610"/>
            </a:xfrm>
            <a:prstGeom prst="rect">
              <a:avLst/>
            </a:prstGeom>
            <a:noFill/>
          </p:spPr>
          <p:txBody>
            <a:bodyPr wrap="none" rtlCol="0">
              <a:spAutoFit/>
            </a:bodyPr>
            <a:lstStyle/>
            <a:p>
              <a:r>
                <a:rPr lang="en-US" sz="1050" b="1" dirty="0" smtClean="0"/>
                <a:t>Block 0</a:t>
              </a:r>
              <a:endParaRPr lang="en-US" sz="1050" b="1" dirty="0"/>
            </a:p>
          </p:txBody>
        </p:sp>
        <p:sp>
          <p:nvSpPr>
            <p:cNvPr id="525" name="TextBox 524"/>
            <p:cNvSpPr txBox="1"/>
            <p:nvPr/>
          </p:nvSpPr>
          <p:spPr>
            <a:xfrm>
              <a:off x="4377262" y="1549399"/>
              <a:ext cx="585417" cy="253916"/>
            </a:xfrm>
            <a:prstGeom prst="rect">
              <a:avLst/>
            </a:prstGeom>
            <a:noFill/>
          </p:spPr>
          <p:txBody>
            <a:bodyPr wrap="none" rtlCol="0">
              <a:spAutoFit/>
            </a:bodyPr>
            <a:lstStyle/>
            <a:p>
              <a:r>
                <a:rPr lang="en-US" sz="1050" b="1" dirty="0" smtClean="0"/>
                <a:t>Block 1</a:t>
              </a:r>
              <a:endParaRPr lang="en-US" sz="1050" b="1" dirty="0"/>
            </a:p>
          </p:txBody>
        </p:sp>
        <p:sp>
          <p:nvSpPr>
            <p:cNvPr id="526" name="TextBox 525"/>
            <p:cNvSpPr txBox="1"/>
            <p:nvPr/>
          </p:nvSpPr>
          <p:spPr>
            <a:xfrm>
              <a:off x="6045195" y="1540932"/>
              <a:ext cx="585417" cy="253916"/>
            </a:xfrm>
            <a:prstGeom prst="rect">
              <a:avLst/>
            </a:prstGeom>
            <a:noFill/>
          </p:spPr>
          <p:txBody>
            <a:bodyPr wrap="none" rtlCol="0">
              <a:spAutoFit/>
            </a:bodyPr>
            <a:lstStyle/>
            <a:p>
              <a:r>
                <a:rPr lang="en-US" sz="1050" b="1" dirty="0" smtClean="0"/>
                <a:t>Block 2</a:t>
              </a:r>
              <a:endParaRPr lang="en-US" sz="1050" b="1" dirty="0"/>
            </a:p>
          </p:txBody>
        </p:sp>
        <p:sp>
          <p:nvSpPr>
            <p:cNvPr id="527" name="TextBox 526"/>
            <p:cNvSpPr txBox="1"/>
            <p:nvPr/>
          </p:nvSpPr>
          <p:spPr>
            <a:xfrm>
              <a:off x="7746997" y="1532466"/>
              <a:ext cx="585417" cy="253916"/>
            </a:xfrm>
            <a:prstGeom prst="rect">
              <a:avLst/>
            </a:prstGeom>
            <a:noFill/>
          </p:spPr>
          <p:txBody>
            <a:bodyPr wrap="none" rtlCol="0">
              <a:spAutoFit/>
            </a:bodyPr>
            <a:lstStyle/>
            <a:p>
              <a:r>
                <a:rPr lang="en-US" sz="1050" b="1" dirty="0" smtClean="0"/>
                <a:t>Block 3</a:t>
              </a:r>
              <a:endParaRPr lang="en-US" sz="1050" b="1" dirty="0"/>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90525" y="336430"/>
            <a:ext cx="8429625" cy="5816719"/>
          </a:xfrm>
          <a:prstGeom prst="rect">
            <a:avLst/>
          </a:prstGeom>
        </p:spPr>
        <p:txBody>
          <a:bodyPr vert="horz" lIns="91440" tIns="45720" rIns="91440" bIns="45720" rtlCol="0">
            <a:noAutofit/>
          </a:bodyPr>
          <a:lstStyle/>
          <a:p>
            <a:pPr marL="285750" indent="-285750">
              <a:spcBef>
                <a:spcPct val="20000"/>
              </a:spcBef>
            </a:pPr>
            <a:r>
              <a:rPr kumimoji="0" lang="en-US" sz="2000" b="1" i="0" u="none" strike="noStrike" kern="1200" cap="none" spc="0" normalizeH="0" baseline="0" noProof="0" dirty="0" smtClean="0">
                <a:ln>
                  <a:noFill/>
                </a:ln>
                <a:solidFill>
                  <a:srgbClr val="C00000"/>
                </a:solidFill>
                <a:effectLst/>
                <a:uLnTx/>
                <a:uFillTx/>
                <a:latin typeface="+mn-lt"/>
                <a:ea typeface="+mn-ea"/>
                <a:cs typeface="+mn-cs"/>
              </a:rPr>
              <a:t>Other factors that can affect</a:t>
            </a:r>
            <a:r>
              <a:rPr kumimoji="0" lang="en-US" sz="2000" b="1" i="0" u="none" strike="noStrike" kern="1200" cap="none" spc="0" normalizeH="0" noProof="0" dirty="0" smtClean="0">
                <a:ln>
                  <a:noFill/>
                </a:ln>
                <a:solidFill>
                  <a:srgbClr val="C00000"/>
                </a:solidFill>
                <a:effectLst/>
                <a:uLnTx/>
                <a:uFillTx/>
                <a:latin typeface="+mn-lt"/>
                <a:ea typeface="+mn-ea"/>
                <a:cs typeface="+mn-cs"/>
              </a:rPr>
              <a:t> cache performance</a:t>
            </a:r>
            <a:br>
              <a:rPr kumimoji="0" lang="en-US" sz="2000" b="1" i="0" u="none" strike="noStrike" kern="1200" cap="none" spc="0" normalizeH="0" noProof="0" dirty="0" smtClean="0">
                <a:ln>
                  <a:noFill/>
                </a:ln>
                <a:solidFill>
                  <a:srgbClr val="C00000"/>
                </a:solidFill>
                <a:effectLst/>
                <a:uLnTx/>
                <a:uFillTx/>
                <a:latin typeface="+mn-lt"/>
                <a:ea typeface="+mn-ea"/>
                <a:cs typeface="+mn-cs"/>
              </a:rPr>
            </a:br>
            <a:endParaRPr kumimoji="0" lang="en-US" sz="2000" b="1" i="0" u="none" strike="noStrike" kern="1200" cap="none" spc="0" normalizeH="0" noProof="0" dirty="0" smtClean="0">
              <a:ln>
                <a:noFill/>
              </a:ln>
              <a:solidFill>
                <a:srgbClr val="C00000"/>
              </a:solidFill>
              <a:effectLst/>
              <a:uLnTx/>
              <a:uFillTx/>
              <a:latin typeface="+mn-lt"/>
              <a:ea typeface="+mn-ea"/>
              <a:cs typeface="+mn-cs"/>
            </a:endParaRPr>
          </a:p>
          <a:p>
            <a:pPr marL="285750" indent="-285750">
              <a:spcBef>
                <a:spcPct val="20000"/>
              </a:spcBef>
            </a:pPr>
            <a:r>
              <a:rPr kumimoji="0" lang="en-US" b="1" i="1" u="none" strike="noStrike" kern="1200" cap="none" spc="0" normalizeH="0" baseline="0" noProof="0" dirty="0" smtClean="0">
                <a:ln>
                  <a:noFill/>
                </a:ln>
                <a:effectLst/>
                <a:uLnTx/>
                <a:uFillTx/>
              </a:rPr>
              <a:t>See graph over </a:t>
            </a:r>
            <a:r>
              <a:rPr lang="en-US" b="1" i="1" dirty="0" smtClean="0"/>
              <a:t>page</a:t>
            </a:r>
          </a:p>
          <a:p>
            <a:pPr marL="285750" indent="-285750">
              <a:spcBef>
                <a:spcPct val="20000"/>
              </a:spcBef>
            </a:pPr>
            <a:endParaRPr kumimoji="0" lang="en-US" b="1" i="0" u="none" strike="noStrike" kern="1200" cap="none" spc="0" normalizeH="0" baseline="0" noProof="0" dirty="0" smtClean="0">
              <a:ln>
                <a:noFill/>
              </a:ln>
              <a:solidFill>
                <a:srgbClr val="0000FF"/>
              </a:solidFill>
              <a:effectLst/>
              <a:uLnTx/>
              <a:uFillTx/>
              <a:latin typeface="+mn-lt"/>
              <a:ea typeface="+mn-ea"/>
              <a:cs typeface="+mn-cs"/>
            </a:endParaRPr>
          </a:p>
          <a:p>
            <a:pPr marL="285750" indent="-285750">
              <a:spcBef>
                <a:spcPct val="20000"/>
              </a:spcBef>
            </a:pPr>
            <a:r>
              <a:rPr kumimoji="0" lang="en-US" b="1" i="0" u="none" strike="noStrike" kern="1200" cap="none" spc="0" normalizeH="0" baseline="0" noProof="0" dirty="0" smtClean="0">
                <a:ln>
                  <a:noFill/>
                </a:ln>
                <a:solidFill>
                  <a:srgbClr val="0000FF"/>
                </a:solidFill>
                <a:effectLst/>
                <a:uLnTx/>
                <a:uFillTx/>
                <a:latin typeface="+mn-lt"/>
                <a:ea typeface="+mn-ea"/>
                <a:cs typeface="+mn-cs"/>
              </a:rPr>
              <a:t>Small Line </a:t>
            </a:r>
            <a:r>
              <a:rPr lang="en-US" b="1" dirty="0" smtClean="0">
                <a:solidFill>
                  <a:srgbClr val="0000FF"/>
                </a:solidFill>
              </a:rPr>
              <a:t>Size </a:t>
            </a:r>
            <a:r>
              <a:rPr kumimoji="0" lang="en-US" b="0" i="0" u="none" strike="noStrike" kern="1200" cap="none" spc="0" normalizeH="0" baseline="0" noProof="0" dirty="0" smtClean="0">
                <a:ln>
                  <a:noFill/>
                </a:ln>
                <a:solidFill>
                  <a:schemeClr val="tx1"/>
                </a:solidFill>
                <a:effectLst/>
                <a:uLnTx/>
                <a:uFillTx/>
                <a:latin typeface="+mn-lt"/>
                <a:ea typeface="+mn-ea"/>
                <a:cs typeface="+mn-cs"/>
              </a:rPr>
              <a:t>(i.e. # of bytes/words per cache</a:t>
            </a:r>
            <a:r>
              <a:rPr kumimoji="0" lang="en-US" b="0" i="0" u="none" strike="noStrike" kern="1200" cap="none" spc="0" normalizeH="0" noProof="0" dirty="0" smtClean="0">
                <a:ln>
                  <a:noFill/>
                </a:ln>
                <a:solidFill>
                  <a:schemeClr val="tx1"/>
                </a:solidFill>
                <a:effectLst/>
                <a:uLnTx/>
                <a:uFillTx/>
                <a:latin typeface="+mn-lt"/>
                <a:ea typeface="+mn-ea"/>
                <a:cs typeface="+mn-cs"/>
              </a:rPr>
              <a:t> line)</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285750" indent="-285750">
              <a:spcBef>
                <a:spcPct val="20000"/>
              </a:spcBef>
              <a:buFont typeface="Arial" pitchFamily="34" charset="0"/>
              <a:buChar char="•"/>
            </a:pPr>
            <a:r>
              <a:rPr kumimoji="0" lang="en-US" b="0" i="0" u="none" strike="noStrike" kern="1200" cap="none" spc="0" normalizeH="0" baseline="0" noProof="0" dirty="0" smtClean="0">
                <a:ln>
                  <a:noFill/>
                </a:ln>
                <a:solidFill>
                  <a:schemeClr val="tx1"/>
                </a:solidFill>
                <a:effectLst/>
                <a:uLnTx/>
                <a:uFillTx/>
                <a:latin typeface="+mn-lt"/>
                <a:ea typeface="+mn-ea"/>
                <a:cs typeface="+mn-cs"/>
              </a:rPr>
              <a:t>Poor performance because they do not take maximum advantage of </a:t>
            </a:r>
            <a:r>
              <a:rPr kumimoji="0" lang="en-US" i="0" u="none" strike="noStrike" kern="1200" cap="none" spc="0" normalizeH="0" baseline="0" noProof="0" dirty="0" smtClean="0">
                <a:ln>
                  <a:noFill/>
                </a:ln>
                <a:effectLst/>
                <a:uLnTx/>
                <a:uFillTx/>
                <a:latin typeface="+mn-lt"/>
                <a:ea typeface="+mn-ea"/>
                <a:cs typeface="+mn-cs"/>
              </a:rPr>
              <a:t>spatial locality, i.e. the idea that data close</a:t>
            </a:r>
            <a:r>
              <a:rPr kumimoji="0" lang="en-US" i="0" u="none" strike="noStrike" kern="1200" cap="none" spc="0" normalizeH="0" noProof="0" dirty="0" smtClean="0">
                <a:ln>
                  <a:noFill/>
                </a:ln>
                <a:effectLst/>
                <a:uLnTx/>
                <a:uFillTx/>
                <a:latin typeface="+mn-lt"/>
                <a:ea typeface="+mn-ea"/>
                <a:cs typeface="+mn-cs"/>
              </a:rPr>
              <a:t> to the current access will be needed soon</a:t>
            </a:r>
            <a:r>
              <a:rPr kumimoji="0" lang="en-US" i="0" u="none" strike="noStrike" kern="1200" cap="none" spc="0" normalizeH="0" baseline="0" noProof="0" dirty="0" smtClean="0">
                <a:ln>
                  <a:noFill/>
                </a:ln>
                <a:effectLst/>
                <a:uLnTx/>
                <a:uFillTx/>
                <a:latin typeface="+mn-lt"/>
                <a:ea typeface="+mn-ea"/>
                <a:cs typeface="+mn-cs"/>
              </a:rPr>
              <a:t>. </a:t>
            </a:r>
            <a:r>
              <a:rPr kumimoji="0" lang="en-US" b="0" i="0" u="none" strike="noStrike" kern="1200" cap="none" spc="0" normalizeH="0" baseline="0" noProof="0" dirty="0" smtClean="0">
                <a:ln>
                  <a:noFill/>
                </a:ln>
                <a:solidFill>
                  <a:schemeClr val="tx1"/>
                </a:solidFill>
                <a:effectLst/>
                <a:uLnTx/>
                <a:uFillTx/>
                <a:latin typeface="+mn-lt"/>
                <a:ea typeface="+mn-ea"/>
                <a:cs typeface="+mn-cs"/>
              </a:rPr>
              <a:t/>
            </a:r>
            <a:br>
              <a:rPr kumimoji="0" lang="en-US" b="0" i="0" u="none" strike="noStrike" kern="1200" cap="none" spc="0" normalizeH="0" baseline="0" noProof="0" dirty="0" smtClean="0">
                <a:ln>
                  <a:noFill/>
                </a:ln>
                <a:solidFill>
                  <a:schemeClr val="tx1"/>
                </a:solidFill>
                <a:effectLst/>
                <a:uLnTx/>
                <a:uFillTx/>
                <a:latin typeface="+mn-lt"/>
                <a:ea typeface="+mn-ea"/>
                <a:cs typeface="+mn-cs"/>
              </a:rPr>
            </a:br>
            <a:endParaRPr kumimoji="0" lang="en-US" sz="1200" b="0" i="0" u="none" strike="noStrike" kern="1200" cap="none" spc="0" normalizeH="0" baseline="0" noProof="0" dirty="0" smtClean="0">
              <a:ln>
                <a:noFill/>
              </a:ln>
              <a:solidFill>
                <a:schemeClr val="tx1"/>
              </a:solidFill>
              <a:effectLst/>
              <a:uLnTx/>
              <a:uFillTx/>
              <a:latin typeface="+mn-lt"/>
              <a:ea typeface="+mn-ea"/>
              <a:cs typeface="+mn-cs"/>
            </a:endParaRPr>
          </a:p>
          <a:p>
            <a:pPr marL="285750" indent="-285750">
              <a:spcBef>
                <a:spcPct val="20000"/>
              </a:spcBef>
            </a:pPr>
            <a:r>
              <a:rPr lang="en-US" b="1" noProof="0" dirty="0" smtClean="0">
                <a:solidFill>
                  <a:srgbClr val="0000FF"/>
                </a:solidFill>
              </a:rPr>
              <a:t>Large Line Size</a:t>
            </a:r>
          </a:p>
          <a:p>
            <a:pPr marL="285750" indent="-285750">
              <a:spcBef>
                <a:spcPct val="20000"/>
              </a:spcBef>
              <a:buFont typeface="Arial" pitchFamily="34" charset="0"/>
              <a:buChar char="•"/>
            </a:pPr>
            <a:r>
              <a:rPr lang="en-US" b="1" noProof="0" dirty="0" smtClean="0"/>
              <a:t>Interestingly Miss rates</a:t>
            </a:r>
            <a:r>
              <a:rPr lang="en-US" noProof="0" dirty="0" smtClean="0"/>
              <a:t> </a:t>
            </a:r>
            <a:r>
              <a:rPr lang="en-US" i="1" noProof="0" dirty="0" smtClean="0">
                <a:solidFill>
                  <a:srgbClr val="C00000"/>
                </a:solidFill>
              </a:rPr>
              <a:t>increase</a:t>
            </a:r>
            <a:r>
              <a:rPr lang="en-US" noProof="0" dirty="0" smtClean="0"/>
              <a:t> with lines that are too large. This is because more data has to be </a:t>
            </a:r>
            <a:r>
              <a:rPr lang="en-US" b="1" noProof="0" dirty="0" smtClean="0">
                <a:solidFill>
                  <a:srgbClr val="9933FF"/>
                </a:solidFill>
              </a:rPr>
              <a:t>evicted</a:t>
            </a:r>
            <a:r>
              <a:rPr lang="en-US" noProof="0" dirty="0" smtClean="0"/>
              <a:t> (written to dram) to make room for any new data. This is especially noticeable for </a:t>
            </a:r>
            <a:r>
              <a:rPr lang="en-US" b="1" noProof="0" dirty="0" smtClean="0"/>
              <a:t>small caches with large lines.</a:t>
            </a:r>
            <a:endParaRPr lang="en-US" noProof="0" dirty="0" smtClean="0"/>
          </a:p>
          <a:p>
            <a:pPr marL="285750" indent="-285750">
              <a:spcBef>
                <a:spcPct val="20000"/>
              </a:spcBef>
              <a:buFont typeface="Arial" pitchFamily="34" charset="0"/>
              <a:buChar char="•"/>
            </a:pPr>
            <a:endParaRPr lang="en-US" sz="1200" noProof="0" dirty="0" smtClean="0"/>
          </a:p>
          <a:p>
            <a:pPr marL="285750" indent="-285750">
              <a:spcBef>
                <a:spcPct val="20000"/>
              </a:spcBef>
              <a:buFont typeface="Arial" pitchFamily="34" charset="0"/>
              <a:buChar char="•"/>
            </a:pPr>
            <a:r>
              <a:rPr lang="en-US" noProof="0" dirty="0" smtClean="0"/>
              <a:t>In addition, the more data brought in, the further away the extremities of that data are from the CPU’s current access and the </a:t>
            </a:r>
            <a:r>
              <a:rPr lang="en-US" i="1" noProof="0" dirty="0" smtClean="0">
                <a:solidFill>
                  <a:srgbClr val="C00000"/>
                </a:solidFill>
              </a:rPr>
              <a:t>less likely</a:t>
            </a:r>
            <a:r>
              <a:rPr lang="en-US" noProof="0" dirty="0" smtClean="0"/>
              <a:t> it is that such data will be used before being evicted. That is, we might waste time bringing in data that may never be accessed – it’s always a trade of.</a:t>
            </a:r>
          </a:p>
          <a:p>
            <a:pPr marL="285750" indent="-285750">
              <a:spcBef>
                <a:spcPct val="20000"/>
              </a:spcBef>
              <a:buFont typeface="Arial" pitchFamily="34" charset="0"/>
              <a:buChar char="•"/>
            </a:pPr>
            <a:endParaRPr kumimoji="0" lang="en-US" b="0" i="0" u="none" strike="noStrike" kern="1200" cap="none" spc="0" normalizeH="0" baseline="0" dirty="0" smtClean="0">
              <a:ln>
                <a:noFill/>
              </a:ln>
              <a:solidFill>
                <a:schemeClr val="tx1"/>
              </a:solidFill>
              <a:effectLst/>
              <a:uLnTx/>
              <a:uFillTx/>
              <a:latin typeface="+mn-lt"/>
              <a:ea typeface="+mn-ea"/>
              <a:cs typeface="+mn-cs"/>
            </a:endParaRPr>
          </a:p>
          <a:p>
            <a:pPr marL="285750" indent="-285750">
              <a:spcBef>
                <a:spcPct val="20000"/>
              </a:spcBef>
            </a:pPr>
            <a:r>
              <a:rPr lang="en-US" b="1" dirty="0" smtClean="0">
                <a:solidFill>
                  <a:srgbClr val="0000FF"/>
                </a:solidFill>
              </a:rPr>
              <a:t>Sweet Spot</a:t>
            </a:r>
            <a:endParaRPr kumimoji="0" lang="en-US" b="1" i="0" u="none" strike="noStrike" kern="1200" cap="none" spc="0" normalizeH="0" baseline="0" dirty="0" smtClean="0">
              <a:ln>
                <a:noFill/>
              </a:ln>
              <a:solidFill>
                <a:srgbClr val="0000FF"/>
              </a:solidFill>
              <a:effectLst/>
              <a:uLnTx/>
              <a:uFillTx/>
              <a:latin typeface="+mn-lt"/>
              <a:ea typeface="+mn-ea"/>
              <a:cs typeface="+mn-cs"/>
            </a:endParaRPr>
          </a:p>
          <a:p>
            <a:pPr marL="285750" indent="-285750">
              <a:spcBef>
                <a:spcPct val="20000"/>
              </a:spcBef>
              <a:buFont typeface="Arial" pitchFamily="34" charset="0"/>
              <a:buChar char="•"/>
            </a:pPr>
            <a:r>
              <a:rPr lang="en-US" noProof="0" dirty="0" smtClean="0"/>
              <a:t>Approximately </a:t>
            </a:r>
            <a:r>
              <a:rPr lang="en-US" noProof="0" dirty="0" smtClean="0">
                <a:solidFill>
                  <a:srgbClr val="C00000"/>
                </a:solidFill>
              </a:rPr>
              <a:t>32/64 bytes</a:t>
            </a:r>
            <a:r>
              <a:rPr lang="en-US" noProof="0" dirty="0" smtClean="0"/>
              <a:t> per line for a medium sized cache.</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4" name="Slide Number Placeholder 63"/>
          <p:cNvSpPr>
            <a:spLocks noGrp="1"/>
          </p:cNvSpPr>
          <p:nvPr>
            <p:ph type="sldNum" sz="quarter" idx="12"/>
          </p:nvPr>
        </p:nvSpPr>
        <p:spPr/>
        <p:txBody>
          <a:bodyPr/>
          <a:lstStyle/>
          <a:p>
            <a:fld id="{82679164-5335-4580-91AE-42FE7C1F87D3}"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2900" y="200025"/>
            <a:ext cx="6229350" cy="400110"/>
          </a:xfrm>
          <a:prstGeom prst="rect">
            <a:avLst/>
          </a:prstGeom>
          <a:noFill/>
        </p:spPr>
        <p:txBody>
          <a:bodyPr wrap="square" rtlCol="0">
            <a:spAutoFit/>
          </a:bodyPr>
          <a:lstStyle/>
          <a:p>
            <a:r>
              <a:rPr lang="en-US" sz="2000" b="1" dirty="0" smtClean="0"/>
              <a:t>Impact of Line size on Cache Miss Rate</a:t>
            </a:r>
            <a:endParaRPr lang="en-US" sz="2000" b="1" dirty="0"/>
          </a:p>
        </p:txBody>
      </p:sp>
      <p:grpSp>
        <p:nvGrpSpPr>
          <p:cNvPr id="8" name="Group 7"/>
          <p:cNvGrpSpPr/>
          <p:nvPr/>
        </p:nvGrpSpPr>
        <p:grpSpPr>
          <a:xfrm>
            <a:off x="223838" y="1047749"/>
            <a:ext cx="8515833" cy="5290841"/>
            <a:chOff x="242888" y="828674"/>
            <a:chExt cx="8515833" cy="5290841"/>
          </a:xfrm>
        </p:grpSpPr>
        <p:pic>
          <p:nvPicPr>
            <p:cNvPr id="2050" name="Picture 2"/>
            <p:cNvPicPr>
              <a:picLocks noChangeAspect="1" noChangeArrowheads="1"/>
            </p:cNvPicPr>
            <p:nvPr/>
          </p:nvPicPr>
          <p:blipFill>
            <a:blip r:embed="rId2" cstate="print"/>
            <a:srcRect/>
            <a:stretch>
              <a:fillRect/>
            </a:stretch>
          </p:blipFill>
          <p:spPr bwMode="auto">
            <a:xfrm>
              <a:off x="242888" y="828674"/>
              <a:ext cx="8515833" cy="5286375"/>
            </a:xfrm>
            <a:prstGeom prst="rect">
              <a:avLst/>
            </a:prstGeom>
            <a:noFill/>
            <a:ln w="9525">
              <a:noFill/>
              <a:miter lim="800000"/>
              <a:headEnd/>
              <a:tailEnd/>
            </a:ln>
          </p:spPr>
        </p:pic>
        <p:sp>
          <p:nvSpPr>
            <p:cNvPr id="7" name="TextBox 6"/>
            <p:cNvSpPr txBox="1"/>
            <p:nvPr/>
          </p:nvSpPr>
          <p:spPr>
            <a:xfrm>
              <a:off x="2543175" y="5657850"/>
              <a:ext cx="2943225" cy="461665"/>
            </a:xfrm>
            <a:prstGeom prst="rect">
              <a:avLst/>
            </a:prstGeom>
            <a:solidFill>
              <a:schemeClr val="bg1"/>
            </a:solidFill>
            <a:ln>
              <a:noFill/>
            </a:ln>
          </p:spPr>
          <p:txBody>
            <a:bodyPr wrap="square" rtlCol="0">
              <a:spAutoFit/>
            </a:bodyPr>
            <a:lstStyle/>
            <a:p>
              <a:pPr algn="ctr"/>
              <a:r>
                <a:rPr lang="en-US" sz="2400" b="1" dirty="0" smtClean="0"/>
                <a:t>Line Size (Bytes)</a:t>
              </a:r>
              <a:endParaRPr lang="en-US" sz="2400" b="1" dirty="0"/>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43464" y="574968"/>
            <a:ext cx="8021677" cy="6091178"/>
          </a:xfrm>
          <a:prstGeom prst="rect">
            <a:avLst/>
          </a:prstGeom>
          <a:noFill/>
          <a:ln w="9525">
            <a:noFill/>
            <a:miter lim="800000"/>
            <a:headEnd/>
            <a:tailEnd/>
          </a:ln>
        </p:spPr>
      </p:pic>
      <p:sp>
        <p:nvSpPr>
          <p:cNvPr id="1027" name="Rectangle 3"/>
          <p:cNvSpPr>
            <a:spLocks noChangeArrowheads="1"/>
          </p:cNvSpPr>
          <p:nvPr/>
        </p:nvSpPr>
        <p:spPr bwMode="auto">
          <a:xfrm>
            <a:off x="3964075" y="1638621"/>
            <a:ext cx="1301262" cy="4795644"/>
          </a:xfrm>
          <a:prstGeom prst="rect">
            <a:avLst/>
          </a:prstGeom>
          <a:solidFill>
            <a:srgbClr val="D8D8D8">
              <a:alpha val="12000"/>
            </a:srgbClr>
          </a:solidFill>
          <a:ln w="9525" algn="ctr">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6" name="Rectangle 3"/>
          <p:cNvSpPr>
            <a:spLocks noChangeArrowheads="1"/>
          </p:cNvSpPr>
          <p:nvPr/>
        </p:nvSpPr>
        <p:spPr bwMode="auto">
          <a:xfrm>
            <a:off x="6968532" y="1644121"/>
            <a:ext cx="529114" cy="4795644"/>
          </a:xfrm>
          <a:prstGeom prst="rect">
            <a:avLst/>
          </a:prstGeom>
          <a:solidFill>
            <a:srgbClr val="D8D8D8">
              <a:alpha val="12000"/>
            </a:srgbClr>
          </a:solidFill>
          <a:ln w="9525" algn="ctr">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1029" name="AutoShape 5"/>
          <p:cNvSpPr>
            <a:spLocks noChangeArrowheads="1"/>
          </p:cNvSpPr>
          <p:nvPr/>
        </p:nvSpPr>
        <p:spPr bwMode="auto">
          <a:xfrm>
            <a:off x="3935104" y="5749104"/>
            <a:ext cx="157997" cy="101403"/>
          </a:xfrm>
          <a:prstGeom prst="roundRect">
            <a:avLst>
              <a:gd name="adj" fmla="val 16667"/>
            </a:avLst>
          </a:prstGeom>
          <a:noFill/>
          <a:ln w="12700" cap="rnd" algn="ctr">
            <a:solidFill>
              <a:srgbClr val="C00000"/>
            </a:solidFill>
            <a:prstDash val="sysDot"/>
            <a:round/>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1030" name="AutoShape 6"/>
          <p:cNvSpPr>
            <a:spLocks noChangeArrowheads="1"/>
          </p:cNvSpPr>
          <p:nvPr/>
        </p:nvSpPr>
        <p:spPr bwMode="auto">
          <a:xfrm>
            <a:off x="4460022" y="5398579"/>
            <a:ext cx="544057" cy="168208"/>
          </a:xfrm>
          <a:prstGeom prst="roundRect">
            <a:avLst>
              <a:gd name="adj" fmla="val 16667"/>
            </a:avLst>
          </a:prstGeom>
          <a:noFill/>
          <a:ln w="12700" cap="rnd" algn="ctr">
            <a:solidFill>
              <a:srgbClr val="C00000"/>
            </a:solidFill>
            <a:prstDash val="sysDot"/>
            <a:round/>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1032" name="AutoShape 8"/>
          <p:cNvSpPr>
            <a:spLocks noChangeArrowheads="1"/>
          </p:cNvSpPr>
          <p:nvPr/>
        </p:nvSpPr>
        <p:spPr bwMode="auto">
          <a:xfrm>
            <a:off x="7002645" y="5726125"/>
            <a:ext cx="110319" cy="156949"/>
          </a:xfrm>
          <a:prstGeom prst="roundRect">
            <a:avLst>
              <a:gd name="adj" fmla="val 16667"/>
            </a:avLst>
          </a:prstGeom>
          <a:noFill/>
          <a:ln w="12700" cap="rnd" algn="ctr">
            <a:solidFill>
              <a:srgbClr val="C00000"/>
            </a:solidFill>
            <a:prstDash val="sysDot"/>
            <a:round/>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1033" name="AutoShape 9"/>
          <p:cNvSpPr>
            <a:spLocks noChangeArrowheads="1"/>
          </p:cNvSpPr>
          <p:nvPr/>
        </p:nvSpPr>
        <p:spPr bwMode="auto">
          <a:xfrm>
            <a:off x="4428438" y="5877360"/>
            <a:ext cx="607586" cy="162663"/>
          </a:xfrm>
          <a:prstGeom prst="roundRect">
            <a:avLst>
              <a:gd name="adj" fmla="val 16667"/>
            </a:avLst>
          </a:prstGeom>
          <a:noFill/>
          <a:ln w="12700" cap="rnd" algn="ctr">
            <a:solidFill>
              <a:srgbClr val="C00000"/>
            </a:solidFill>
            <a:prstDash val="sysDot"/>
            <a:round/>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1034" name="AutoShape 10"/>
          <p:cNvSpPr>
            <a:spLocks noChangeArrowheads="1"/>
          </p:cNvSpPr>
          <p:nvPr/>
        </p:nvSpPr>
        <p:spPr bwMode="auto">
          <a:xfrm>
            <a:off x="4100797" y="6040374"/>
            <a:ext cx="300605" cy="156597"/>
          </a:xfrm>
          <a:prstGeom prst="roundRect">
            <a:avLst>
              <a:gd name="adj" fmla="val 16667"/>
            </a:avLst>
          </a:prstGeom>
          <a:noFill/>
          <a:ln w="12700" cap="rnd" algn="ctr">
            <a:solidFill>
              <a:srgbClr val="C00000"/>
            </a:solidFill>
            <a:prstDash val="sysDot"/>
            <a:round/>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1035" name="AutoShape 11"/>
          <p:cNvSpPr>
            <a:spLocks noChangeArrowheads="1"/>
          </p:cNvSpPr>
          <p:nvPr/>
        </p:nvSpPr>
        <p:spPr bwMode="auto">
          <a:xfrm>
            <a:off x="5059345" y="3521516"/>
            <a:ext cx="236136" cy="128587"/>
          </a:xfrm>
          <a:prstGeom prst="roundRect">
            <a:avLst>
              <a:gd name="adj" fmla="val 16667"/>
            </a:avLst>
          </a:prstGeom>
          <a:noFill/>
          <a:ln w="9525" cap="rnd" algn="ctr">
            <a:solidFill>
              <a:srgbClr val="C00000"/>
            </a:solidFill>
            <a:prstDash val="sysDot"/>
            <a:round/>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1036" name="AutoShape 12"/>
          <p:cNvSpPr>
            <a:spLocks noChangeArrowheads="1"/>
          </p:cNvSpPr>
          <p:nvPr/>
        </p:nvSpPr>
        <p:spPr bwMode="auto">
          <a:xfrm>
            <a:off x="7204028" y="5412435"/>
            <a:ext cx="288593" cy="143093"/>
          </a:xfrm>
          <a:prstGeom prst="roundRect">
            <a:avLst>
              <a:gd name="adj" fmla="val 16667"/>
            </a:avLst>
          </a:prstGeom>
          <a:noFill/>
          <a:ln w="12700" cap="rnd" algn="ctr">
            <a:solidFill>
              <a:srgbClr val="C00000"/>
            </a:solidFill>
            <a:prstDash val="sysDot"/>
            <a:round/>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16" name="Rectangle 15"/>
          <p:cNvSpPr/>
          <p:nvPr/>
        </p:nvSpPr>
        <p:spPr>
          <a:xfrm>
            <a:off x="685800" y="896544"/>
            <a:ext cx="3664081" cy="738664"/>
          </a:xfrm>
          <a:prstGeom prst="rect">
            <a:avLst/>
          </a:prstGeom>
          <a:solidFill>
            <a:schemeClr val="bg2">
              <a:lumMod val="90000"/>
            </a:schemeClr>
          </a:solidFill>
          <a:ln>
            <a:solidFill>
              <a:schemeClr val="tx1"/>
            </a:solidFill>
          </a:ln>
        </p:spPr>
        <p:txBody>
          <a:bodyPr wrap="square">
            <a:spAutoFit/>
          </a:bodyPr>
          <a:lstStyle/>
          <a:p>
            <a:r>
              <a:rPr lang="en-CA" sz="1400" dirty="0" smtClean="0"/>
              <a:t>68k attempts to </a:t>
            </a:r>
            <a:r>
              <a:rPr lang="en-CA" sz="1400" dirty="0" smtClean="0">
                <a:solidFill>
                  <a:srgbClr val="C00000"/>
                </a:solidFill>
              </a:rPr>
              <a:t>read</a:t>
            </a:r>
            <a:r>
              <a:rPr lang="en-CA" sz="1400" dirty="0" smtClean="0"/>
              <a:t> a Word from </a:t>
            </a:r>
            <a:r>
              <a:rPr lang="en-CA" sz="1400" b="1" dirty="0" smtClean="0">
                <a:solidFill>
                  <a:srgbClr val="0000FF"/>
                </a:solidFill>
              </a:rPr>
              <a:t>0x08060002</a:t>
            </a:r>
            <a:r>
              <a:rPr lang="en-CA" sz="1400" b="1" dirty="0" smtClean="0"/>
              <a:t>, </a:t>
            </a:r>
            <a:r>
              <a:rPr lang="en-CA" sz="1400" dirty="0" smtClean="0"/>
              <a:t>it generates a </a:t>
            </a:r>
            <a:r>
              <a:rPr lang="en-CA" sz="1400" b="1" dirty="0" smtClean="0">
                <a:solidFill>
                  <a:srgbClr val="0000FF"/>
                </a:solidFill>
              </a:rPr>
              <a:t>MISS</a:t>
            </a:r>
            <a:r>
              <a:rPr lang="en-CA" sz="1400" dirty="0" smtClean="0"/>
              <a:t> and the access time is </a:t>
            </a:r>
            <a:r>
              <a:rPr lang="en-CA" sz="1400" b="1" dirty="0" smtClean="0">
                <a:solidFill>
                  <a:srgbClr val="0000FF"/>
                </a:solidFill>
              </a:rPr>
              <a:t>10 CPU clocks </a:t>
            </a:r>
            <a:r>
              <a:rPr lang="en-CA" sz="1400" b="1" dirty="0" smtClean="0"/>
              <a:t>from </a:t>
            </a:r>
            <a:r>
              <a:rPr lang="en-CA" sz="1400" b="1" dirty="0" smtClean="0">
                <a:solidFill>
                  <a:srgbClr val="0000FF"/>
                </a:solidFill>
              </a:rPr>
              <a:t>AS_L</a:t>
            </a:r>
            <a:r>
              <a:rPr lang="en-CA" sz="1400" dirty="0" smtClean="0"/>
              <a:t>.</a:t>
            </a:r>
            <a:endParaRPr lang="en-US" sz="1400" dirty="0"/>
          </a:p>
        </p:txBody>
      </p:sp>
      <p:sp>
        <p:nvSpPr>
          <p:cNvPr id="17" name="Right Brace 16"/>
          <p:cNvSpPr/>
          <p:nvPr/>
        </p:nvSpPr>
        <p:spPr>
          <a:xfrm rot="16200000">
            <a:off x="4444278" y="1146917"/>
            <a:ext cx="214693" cy="1436934"/>
          </a:xfrm>
          <a:prstGeom prst="rightBrace">
            <a:avLst>
              <a:gd name="adj1" fmla="val 28333"/>
              <a:gd name="adj2" fmla="val 50000"/>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Arrow Connector 18"/>
          <p:cNvCxnSpPr>
            <a:endCxn id="17" idx="1"/>
          </p:cNvCxnSpPr>
          <p:nvPr/>
        </p:nvCxnSpPr>
        <p:spPr>
          <a:xfrm>
            <a:off x="4205059" y="1420256"/>
            <a:ext cx="346566" cy="337782"/>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543266" y="994857"/>
            <a:ext cx="3109415" cy="523220"/>
          </a:xfrm>
          <a:prstGeom prst="rect">
            <a:avLst/>
          </a:prstGeom>
          <a:solidFill>
            <a:schemeClr val="bg2">
              <a:lumMod val="90000"/>
            </a:schemeClr>
          </a:solidFill>
          <a:ln>
            <a:solidFill>
              <a:schemeClr val="tx1"/>
            </a:solidFill>
          </a:ln>
        </p:spPr>
        <p:txBody>
          <a:bodyPr wrap="square">
            <a:spAutoFit/>
          </a:bodyPr>
          <a:lstStyle/>
          <a:p>
            <a:r>
              <a:rPr lang="en-CA" sz="1400" dirty="0" smtClean="0"/>
              <a:t>Byte Read from </a:t>
            </a:r>
            <a:r>
              <a:rPr lang="en-CA" sz="1400" b="1" dirty="0" smtClean="0">
                <a:solidFill>
                  <a:srgbClr val="0000FF"/>
                </a:solidFill>
              </a:rPr>
              <a:t>0x08060003</a:t>
            </a:r>
            <a:r>
              <a:rPr lang="en-CA" sz="1400" b="1" dirty="0" smtClean="0"/>
              <a:t>, </a:t>
            </a:r>
            <a:r>
              <a:rPr lang="en-CA" sz="1400" dirty="0" smtClean="0"/>
              <a:t>generates a </a:t>
            </a:r>
            <a:r>
              <a:rPr lang="en-CA" sz="1400" b="1" dirty="0" smtClean="0">
                <a:solidFill>
                  <a:srgbClr val="0000FF"/>
                </a:solidFill>
              </a:rPr>
              <a:t>HIT</a:t>
            </a:r>
            <a:r>
              <a:rPr lang="en-CA" sz="1400" dirty="0" smtClean="0"/>
              <a:t>, just </a:t>
            </a:r>
            <a:r>
              <a:rPr lang="en-CA" sz="1400" b="1" dirty="0" smtClean="0">
                <a:solidFill>
                  <a:srgbClr val="0000FF"/>
                </a:solidFill>
              </a:rPr>
              <a:t>4 CPU clocks</a:t>
            </a:r>
            <a:r>
              <a:rPr lang="en-CA" sz="1400" dirty="0" smtClean="0"/>
              <a:t>.</a:t>
            </a:r>
            <a:endParaRPr lang="en-US" sz="1400" dirty="0"/>
          </a:p>
        </p:txBody>
      </p:sp>
      <p:sp>
        <p:nvSpPr>
          <p:cNvPr id="21" name="Right Brace 20"/>
          <p:cNvSpPr/>
          <p:nvPr/>
        </p:nvSpPr>
        <p:spPr>
          <a:xfrm rot="16200000">
            <a:off x="7133802" y="1595403"/>
            <a:ext cx="204716" cy="512930"/>
          </a:xfrm>
          <a:prstGeom prst="rightBrace">
            <a:avLst>
              <a:gd name="adj1" fmla="val 28333"/>
              <a:gd name="adj2" fmla="val 50000"/>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a:endCxn id="21" idx="1"/>
          </p:cNvCxnSpPr>
          <p:nvPr/>
        </p:nvCxnSpPr>
        <p:spPr>
          <a:xfrm flipH="1">
            <a:off x="7236160" y="1411728"/>
            <a:ext cx="115436" cy="337782"/>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257265" y="5863306"/>
            <a:ext cx="677839" cy="329780"/>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2775045" y="6014264"/>
            <a:ext cx="602776" cy="307777"/>
          </a:xfrm>
          <a:prstGeom prst="rect">
            <a:avLst/>
          </a:prstGeom>
          <a:solidFill>
            <a:schemeClr val="bg2">
              <a:lumMod val="90000"/>
            </a:schemeClr>
          </a:solidFill>
          <a:ln>
            <a:solidFill>
              <a:schemeClr val="tx1"/>
            </a:solidFill>
          </a:ln>
        </p:spPr>
        <p:txBody>
          <a:bodyPr wrap="square">
            <a:spAutoFit/>
          </a:bodyPr>
          <a:lstStyle/>
          <a:p>
            <a:r>
              <a:rPr lang="en-CA" sz="1400" b="1" dirty="0" smtClean="0">
                <a:solidFill>
                  <a:srgbClr val="0000FF"/>
                </a:solidFill>
              </a:rPr>
              <a:t>Miss</a:t>
            </a:r>
            <a:endParaRPr lang="en-US" sz="1400" b="1" dirty="0">
              <a:solidFill>
                <a:srgbClr val="0000FF"/>
              </a:solidFill>
            </a:endParaRPr>
          </a:p>
        </p:txBody>
      </p:sp>
      <p:cxnSp>
        <p:nvCxnSpPr>
          <p:cNvPr id="27" name="Straight Arrow Connector 26"/>
          <p:cNvCxnSpPr/>
          <p:nvPr/>
        </p:nvCxnSpPr>
        <p:spPr>
          <a:xfrm flipV="1">
            <a:off x="6637266" y="5888607"/>
            <a:ext cx="344499" cy="288177"/>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346114" y="6017012"/>
            <a:ext cx="411708" cy="307777"/>
          </a:xfrm>
          <a:prstGeom prst="rect">
            <a:avLst/>
          </a:prstGeom>
          <a:solidFill>
            <a:schemeClr val="bg2">
              <a:lumMod val="90000"/>
            </a:schemeClr>
          </a:solidFill>
          <a:ln>
            <a:solidFill>
              <a:schemeClr val="tx1"/>
            </a:solidFill>
          </a:ln>
        </p:spPr>
        <p:txBody>
          <a:bodyPr wrap="square">
            <a:spAutoFit/>
          </a:bodyPr>
          <a:lstStyle/>
          <a:p>
            <a:r>
              <a:rPr lang="en-CA" sz="1400" b="1" dirty="0" smtClean="0">
                <a:solidFill>
                  <a:srgbClr val="C00000"/>
                </a:solidFill>
              </a:rPr>
              <a:t>Hit</a:t>
            </a:r>
            <a:endParaRPr lang="en-US" sz="1600" b="1" dirty="0">
              <a:solidFill>
                <a:srgbClr val="C00000"/>
              </a:solidFill>
            </a:endParaRPr>
          </a:p>
        </p:txBody>
      </p:sp>
      <p:sp>
        <p:nvSpPr>
          <p:cNvPr id="29" name="Rectangle 28"/>
          <p:cNvSpPr/>
          <p:nvPr/>
        </p:nvSpPr>
        <p:spPr>
          <a:xfrm>
            <a:off x="2627194" y="4676973"/>
            <a:ext cx="1207828" cy="523220"/>
          </a:xfrm>
          <a:prstGeom prst="rect">
            <a:avLst/>
          </a:prstGeom>
          <a:solidFill>
            <a:schemeClr val="bg2">
              <a:lumMod val="90000"/>
            </a:schemeClr>
          </a:solidFill>
          <a:ln>
            <a:solidFill>
              <a:schemeClr val="tx1"/>
            </a:solidFill>
          </a:ln>
        </p:spPr>
        <p:txBody>
          <a:bodyPr wrap="square">
            <a:spAutoFit/>
          </a:bodyPr>
          <a:lstStyle/>
          <a:p>
            <a:r>
              <a:rPr lang="en-CA" sz="1400" b="1" dirty="0" smtClean="0"/>
              <a:t>Burst read of 8 words </a:t>
            </a:r>
            <a:r>
              <a:rPr lang="en-CA" sz="1400" b="1" dirty="0" smtClean="0">
                <a:solidFill>
                  <a:srgbClr val="0000FF"/>
                </a:solidFill>
              </a:rPr>
              <a:t>0 - 7</a:t>
            </a:r>
            <a:endParaRPr lang="en-US" sz="1400" b="1" dirty="0">
              <a:solidFill>
                <a:srgbClr val="0000FF"/>
              </a:solidFill>
            </a:endParaRPr>
          </a:p>
        </p:txBody>
      </p:sp>
      <p:cxnSp>
        <p:nvCxnSpPr>
          <p:cNvPr id="30" name="Straight Arrow Connector 29"/>
          <p:cNvCxnSpPr>
            <a:stCxn id="29" idx="3"/>
          </p:cNvCxnSpPr>
          <p:nvPr/>
        </p:nvCxnSpPr>
        <p:spPr>
          <a:xfrm>
            <a:off x="3835022" y="4938583"/>
            <a:ext cx="593677" cy="453172"/>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34" idx="1"/>
          </p:cNvCxnSpPr>
          <p:nvPr/>
        </p:nvCxnSpPr>
        <p:spPr>
          <a:xfrm flipH="1">
            <a:off x="5247567" y="4961329"/>
            <a:ext cx="357116" cy="485017"/>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4" idx="3"/>
            <a:endCxn id="1036" idx="0"/>
          </p:cNvCxnSpPr>
          <p:nvPr/>
        </p:nvCxnSpPr>
        <p:spPr>
          <a:xfrm>
            <a:off x="6762467" y="4961329"/>
            <a:ext cx="585858" cy="451106"/>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5604683" y="4699719"/>
            <a:ext cx="1157784" cy="523220"/>
          </a:xfrm>
          <a:prstGeom prst="rect">
            <a:avLst/>
          </a:prstGeom>
          <a:solidFill>
            <a:schemeClr val="bg2">
              <a:lumMod val="90000"/>
            </a:schemeClr>
          </a:solidFill>
          <a:ln>
            <a:solidFill>
              <a:schemeClr val="tx1"/>
            </a:solidFill>
          </a:ln>
        </p:spPr>
        <p:txBody>
          <a:bodyPr wrap="square">
            <a:spAutoFit/>
          </a:bodyPr>
          <a:lstStyle/>
          <a:p>
            <a:r>
              <a:rPr lang="en-CA" sz="1400" b="1" dirty="0" smtClean="0"/>
              <a:t>Word 1 given to CPU</a:t>
            </a:r>
            <a:endParaRPr lang="en-US" sz="1400" b="1" dirty="0"/>
          </a:p>
        </p:txBody>
      </p:sp>
      <p:sp>
        <p:nvSpPr>
          <p:cNvPr id="41" name="AutoShape 5"/>
          <p:cNvSpPr>
            <a:spLocks noChangeArrowheads="1"/>
          </p:cNvSpPr>
          <p:nvPr/>
        </p:nvSpPr>
        <p:spPr bwMode="auto">
          <a:xfrm>
            <a:off x="4025405" y="4142984"/>
            <a:ext cx="648953" cy="491320"/>
          </a:xfrm>
          <a:prstGeom prst="roundRect">
            <a:avLst>
              <a:gd name="adj" fmla="val 16667"/>
            </a:avLst>
          </a:prstGeom>
          <a:noFill/>
          <a:ln w="12700" cap="rnd" algn="ctr">
            <a:solidFill>
              <a:srgbClr val="C00000"/>
            </a:solidFill>
            <a:prstDash val="sysDot"/>
            <a:round/>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42" name="AutoShape 5"/>
          <p:cNvSpPr>
            <a:spLocks noChangeArrowheads="1"/>
          </p:cNvSpPr>
          <p:nvPr/>
        </p:nvSpPr>
        <p:spPr bwMode="auto">
          <a:xfrm>
            <a:off x="6980830" y="4136161"/>
            <a:ext cx="504967" cy="507241"/>
          </a:xfrm>
          <a:prstGeom prst="roundRect">
            <a:avLst>
              <a:gd name="adj" fmla="val 16667"/>
            </a:avLst>
          </a:prstGeom>
          <a:noFill/>
          <a:ln w="12700" cap="rnd" algn="ctr">
            <a:solidFill>
              <a:srgbClr val="C00000"/>
            </a:solidFill>
            <a:prstDash val="sysDot"/>
            <a:round/>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47" name="Rectangle 46"/>
          <p:cNvSpPr/>
          <p:nvPr/>
        </p:nvSpPr>
        <p:spPr>
          <a:xfrm>
            <a:off x="2825084" y="3730729"/>
            <a:ext cx="998563" cy="523220"/>
          </a:xfrm>
          <a:prstGeom prst="rect">
            <a:avLst/>
          </a:prstGeom>
          <a:solidFill>
            <a:schemeClr val="bg2">
              <a:lumMod val="90000"/>
            </a:schemeClr>
          </a:solidFill>
          <a:ln>
            <a:solidFill>
              <a:schemeClr val="tx1"/>
            </a:solidFill>
          </a:ln>
        </p:spPr>
        <p:txBody>
          <a:bodyPr wrap="square">
            <a:spAutoFit/>
          </a:bodyPr>
          <a:lstStyle/>
          <a:p>
            <a:r>
              <a:rPr lang="en-CA" sz="1400" b="1" dirty="0" smtClean="0"/>
              <a:t>Dram Read on Miss</a:t>
            </a:r>
            <a:endParaRPr lang="en-US" sz="1400" b="1" dirty="0"/>
          </a:p>
        </p:txBody>
      </p:sp>
      <p:sp>
        <p:nvSpPr>
          <p:cNvPr id="48" name="Rectangle 47"/>
          <p:cNvSpPr/>
          <p:nvPr/>
        </p:nvSpPr>
        <p:spPr>
          <a:xfrm>
            <a:off x="5684294" y="3753475"/>
            <a:ext cx="1089546" cy="523220"/>
          </a:xfrm>
          <a:prstGeom prst="rect">
            <a:avLst/>
          </a:prstGeom>
          <a:solidFill>
            <a:schemeClr val="bg2">
              <a:lumMod val="90000"/>
            </a:schemeClr>
          </a:solidFill>
          <a:ln>
            <a:solidFill>
              <a:schemeClr val="tx1"/>
            </a:solidFill>
          </a:ln>
        </p:spPr>
        <p:txBody>
          <a:bodyPr wrap="square">
            <a:spAutoFit/>
          </a:bodyPr>
          <a:lstStyle/>
          <a:p>
            <a:r>
              <a:rPr lang="en-CA" sz="1400" b="1" dirty="0" smtClean="0">
                <a:solidFill>
                  <a:srgbClr val="FF0000"/>
                </a:solidFill>
              </a:rPr>
              <a:t>No</a:t>
            </a:r>
            <a:r>
              <a:rPr lang="en-CA" sz="1400" b="1" dirty="0" smtClean="0"/>
              <a:t> Dram Read on Hit</a:t>
            </a:r>
            <a:endParaRPr lang="en-US" sz="1400" b="1" dirty="0"/>
          </a:p>
        </p:txBody>
      </p:sp>
      <p:cxnSp>
        <p:nvCxnSpPr>
          <p:cNvPr id="49" name="Straight Arrow Connector 48"/>
          <p:cNvCxnSpPr/>
          <p:nvPr/>
        </p:nvCxnSpPr>
        <p:spPr>
          <a:xfrm>
            <a:off x="3837296" y="4001957"/>
            <a:ext cx="195617" cy="168323"/>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6767015" y="4011056"/>
            <a:ext cx="195617" cy="168323"/>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20132" y="152399"/>
            <a:ext cx="7155677" cy="369332"/>
          </a:xfrm>
          <a:prstGeom prst="rect">
            <a:avLst/>
          </a:prstGeom>
          <a:noFill/>
        </p:spPr>
        <p:txBody>
          <a:bodyPr wrap="none" rtlCol="0">
            <a:spAutoFit/>
          </a:bodyPr>
          <a:lstStyle/>
          <a:p>
            <a:r>
              <a:rPr lang="en-US" dirty="0" smtClean="0"/>
              <a:t>Quartus Simulation of 68k read showing Dram burst read to fill a cache line</a:t>
            </a:r>
            <a:endParaRPr lang="en-US" dirty="0"/>
          </a:p>
        </p:txBody>
      </p:sp>
      <p:cxnSp>
        <p:nvCxnSpPr>
          <p:cNvPr id="55" name="Straight Arrow Connector 54"/>
          <p:cNvCxnSpPr/>
          <p:nvPr/>
        </p:nvCxnSpPr>
        <p:spPr>
          <a:xfrm>
            <a:off x="127000" y="3767667"/>
            <a:ext cx="364067" cy="0"/>
          </a:xfrm>
          <a:prstGeom prst="straightConnector1">
            <a:avLst/>
          </a:prstGeom>
          <a:ln w="158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27000" y="2328334"/>
            <a:ext cx="364067" cy="0"/>
          </a:xfrm>
          <a:prstGeom prst="straightConnector1">
            <a:avLst/>
          </a:prstGeom>
          <a:ln w="1587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57" name="AutoShape 11"/>
          <p:cNvSpPr>
            <a:spLocks noChangeArrowheads="1"/>
          </p:cNvSpPr>
          <p:nvPr/>
        </p:nvSpPr>
        <p:spPr bwMode="auto">
          <a:xfrm>
            <a:off x="7203952" y="3518172"/>
            <a:ext cx="283673" cy="128587"/>
          </a:xfrm>
          <a:prstGeom prst="roundRect">
            <a:avLst>
              <a:gd name="adj" fmla="val 16667"/>
            </a:avLst>
          </a:prstGeom>
          <a:noFill/>
          <a:ln w="9525" cap="rnd" algn="ctr">
            <a:solidFill>
              <a:srgbClr val="C00000"/>
            </a:solidFill>
            <a:prstDash val="sysDot"/>
            <a:round/>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37" name="Slide Number Placeholder 36"/>
          <p:cNvSpPr>
            <a:spLocks noGrp="1"/>
          </p:cNvSpPr>
          <p:nvPr>
            <p:ph type="sldNum" sz="quarter" idx="12"/>
          </p:nvPr>
        </p:nvSpPr>
        <p:spPr/>
        <p:txBody>
          <a:bodyPr/>
          <a:lstStyle/>
          <a:p>
            <a:fld id="{82679164-5335-4580-91AE-42FE7C1F87D3}"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12800" y="1617135"/>
            <a:ext cx="8060267" cy="1667932"/>
          </a:xfrm>
          <a:prstGeom prst="rect">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517586"/>
            <a:ext cx="8246533" cy="6089948"/>
          </a:xfrm>
        </p:spPr>
        <p:txBody>
          <a:bodyPr>
            <a:normAutofit/>
          </a:bodyPr>
          <a:lstStyle/>
          <a:p>
            <a:pPr>
              <a:buNone/>
            </a:pPr>
            <a:r>
              <a:rPr lang="en-US" sz="1800" b="1" dirty="0" smtClean="0"/>
              <a:t>Question</a:t>
            </a:r>
          </a:p>
          <a:p>
            <a:r>
              <a:rPr lang="en-US" sz="1800" dirty="0" smtClean="0"/>
              <a:t>How do cache hits and misses affect overall system performance, using our 68k as an example?</a:t>
            </a:r>
            <a:br>
              <a:rPr lang="en-US" sz="1800" dirty="0" smtClean="0"/>
            </a:br>
            <a:endParaRPr lang="en-US" sz="1800" dirty="0" smtClean="0"/>
          </a:p>
          <a:p>
            <a:pPr lvl="1">
              <a:buFont typeface="Arial" pitchFamily="34" charset="0"/>
              <a:buChar char="•"/>
            </a:pPr>
            <a:r>
              <a:rPr lang="en-US" sz="1800" dirty="0" smtClean="0"/>
              <a:t>Assuming a </a:t>
            </a:r>
            <a:r>
              <a:rPr lang="en-US" sz="1800" b="1" dirty="0" smtClean="0">
                <a:solidFill>
                  <a:srgbClr val="C00000"/>
                </a:solidFill>
              </a:rPr>
              <a:t>hit</a:t>
            </a:r>
            <a:r>
              <a:rPr lang="en-US" sz="1800" dirty="0" smtClean="0"/>
              <a:t> access time of </a:t>
            </a:r>
            <a:r>
              <a:rPr lang="en-US" sz="1800" dirty="0" smtClean="0">
                <a:solidFill>
                  <a:srgbClr val="0000FF"/>
                </a:solidFill>
              </a:rPr>
              <a:t>4 CPU clock cycles</a:t>
            </a:r>
            <a:r>
              <a:rPr lang="en-US" sz="1800" dirty="0" smtClean="0"/>
              <a:t> (i.e. no delays), program execution will continue </a:t>
            </a:r>
            <a:r>
              <a:rPr lang="en-US" sz="1800" b="1" dirty="0" smtClean="0"/>
              <a:t>normally</a:t>
            </a:r>
            <a:r>
              <a:rPr lang="en-US" sz="1800" dirty="0" smtClean="0"/>
              <a:t> on a cache hit with </a:t>
            </a:r>
            <a:r>
              <a:rPr lang="en-US" sz="1800" b="1" dirty="0" smtClean="0"/>
              <a:t>no wait states</a:t>
            </a:r>
            <a:r>
              <a:rPr lang="en-US" sz="1800" dirty="0" smtClean="0"/>
              <a:t>. </a:t>
            </a:r>
          </a:p>
          <a:p>
            <a:pPr lvl="1">
              <a:buFont typeface="Arial" pitchFamily="34" charset="0"/>
              <a:buChar char="•"/>
            </a:pPr>
            <a:r>
              <a:rPr lang="en-US" sz="1800" dirty="0" smtClean="0"/>
              <a:t>For a cache </a:t>
            </a:r>
            <a:r>
              <a:rPr lang="en-US" sz="1800" b="1" dirty="0" smtClean="0">
                <a:solidFill>
                  <a:srgbClr val="C00000"/>
                </a:solidFill>
              </a:rPr>
              <a:t>miss</a:t>
            </a:r>
            <a:r>
              <a:rPr lang="en-US" sz="1800" dirty="0" smtClean="0"/>
              <a:t> our CPU must wait for a “burst fill” from main memory into a line of the cache. Assuming a burst length of 8 words per line, as per last slide, this takes </a:t>
            </a:r>
            <a:r>
              <a:rPr lang="en-US" sz="1800" dirty="0" smtClean="0">
                <a:solidFill>
                  <a:srgbClr val="0000FF"/>
                </a:solidFill>
              </a:rPr>
              <a:t>10 CPU clock cycles</a:t>
            </a:r>
            <a:r>
              <a:rPr lang="en-US" sz="1800" dirty="0" smtClean="0"/>
              <a:t>.</a:t>
            </a:r>
            <a:endParaRPr lang="en-US" sz="2200" b="1" dirty="0" smtClean="0"/>
          </a:p>
          <a:p>
            <a:pPr marL="342900" lvl="1" indent="-342900">
              <a:buNone/>
            </a:pPr>
            <a:endParaRPr lang="en-US" sz="1600" dirty="0" smtClean="0"/>
          </a:p>
          <a:p>
            <a:pPr>
              <a:buNone/>
            </a:pPr>
            <a:r>
              <a:rPr lang="en-US" sz="2000" b="1" dirty="0" smtClean="0"/>
              <a:t>Simple Example Analysis of Cache Performance</a:t>
            </a:r>
            <a:endParaRPr lang="en-US" sz="2000" dirty="0" smtClean="0"/>
          </a:p>
          <a:p>
            <a:pPr>
              <a:tabLst>
                <a:tab pos="682625" algn="l"/>
                <a:tab pos="1881188" algn="l"/>
                <a:tab pos="2627313" algn="l"/>
                <a:tab pos="3027363" algn="l"/>
              </a:tabLst>
            </a:pPr>
            <a:r>
              <a:rPr lang="en-US" sz="1800" dirty="0" smtClean="0"/>
              <a:t>Imagine we have a </a:t>
            </a:r>
            <a:r>
              <a:rPr lang="en-US" sz="1800" b="1" dirty="0" smtClean="0">
                <a:solidFill>
                  <a:srgbClr val="0000FF"/>
                </a:solidFill>
              </a:rPr>
              <a:t>25Mhz 68k </a:t>
            </a:r>
            <a:r>
              <a:rPr lang="en-US" sz="1800" dirty="0" smtClean="0"/>
              <a:t>running a program with </a:t>
            </a:r>
            <a:r>
              <a:rPr lang="en-US" sz="1800" b="1" dirty="0" smtClean="0">
                <a:solidFill>
                  <a:srgbClr val="0000FF"/>
                </a:solidFill>
              </a:rPr>
              <a:t>1000 instructions</a:t>
            </a:r>
            <a:r>
              <a:rPr lang="en-US" sz="1800" dirty="0" smtClean="0"/>
              <a:t> directly from Dram i.e. </a:t>
            </a:r>
            <a:r>
              <a:rPr lang="en-US" sz="1800" b="1" dirty="0" smtClean="0">
                <a:solidFill>
                  <a:srgbClr val="9933FF"/>
                </a:solidFill>
              </a:rPr>
              <a:t>no cache</a:t>
            </a:r>
            <a:r>
              <a:rPr lang="en-US" sz="1800" dirty="0" smtClean="0"/>
              <a:t> and </a:t>
            </a:r>
            <a:r>
              <a:rPr lang="en-US" sz="1800" b="1" dirty="0" smtClean="0">
                <a:solidFill>
                  <a:srgbClr val="9933FF"/>
                </a:solidFill>
              </a:rPr>
              <a:t>no wait states</a:t>
            </a:r>
            <a:r>
              <a:rPr lang="en-US" sz="1800" dirty="0" smtClean="0"/>
              <a:t>. The situation we had at the end of assignment 2.</a:t>
            </a:r>
          </a:p>
          <a:p>
            <a:pPr>
              <a:buNone/>
              <a:tabLst>
                <a:tab pos="682625" algn="l"/>
                <a:tab pos="1881188" algn="l"/>
                <a:tab pos="2627313" algn="l"/>
                <a:tab pos="3027363" algn="l"/>
              </a:tabLst>
            </a:pPr>
            <a:r>
              <a:rPr lang="en-US" sz="1800" dirty="0" smtClean="0"/>
              <a:t> </a:t>
            </a:r>
          </a:p>
          <a:p>
            <a:pPr>
              <a:tabLst>
                <a:tab pos="682625" algn="l"/>
                <a:tab pos="1881188" algn="l"/>
                <a:tab pos="2627313" algn="l"/>
                <a:tab pos="3027363" algn="l"/>
              </a:tabLst>
            </a:pPr>
            <a:r>
              <a:rPr lang="en-US" sz="1800" dirty="0" smtClean="0"/>
              <a:t>Assuming </a:t>
            </a:r>
            <a:r>
              <a:rPr lang="en-US" sz="1800" b="1" dirty="0" smtClean="0">
                <a:solidFill>
                  <a:srgbClr val="C00000"/>
                </a:solidFill>
              </a:rPr>
              <a:t>4 clocks per dram access</a:t>
            </a:r>
            <a:r>
              <a:rPr lang="en-US" sz="1800" dirty="0" smtClean="0"/>
              <a:t> that’s </a:t>
            </a:r>
            <a:r>
              <a:rPr lang="en-US" sz="1800" b="1" dirty="0" smtClean="0">
                <a:solidFill>
                  <a:srgbClr val="0000FF"/>
                </a:solidFill>
              </a:rPr>
              <a:t>4000 clock periods</a:t>
            </a:r>
            <a:r>
              <a:rPr lang="en-US" sz="1800" dirty="0" smtClean="0"/>
              <a:t> to run the whole program. We’ll Ignore writes to Dram – just to get an impression of the impact that cache size, and read miss rate has on execution performance.</a:t>
            </a:r>
          </a:p>
        </p:txBody>
      </p:sp>
      <p:sp>
        <p:nvSpPr>
          <p:cNvPr id="4" name="Slide Number Placeholder 3"/>
          <p:cNvSpPr>
            <a:spLocks noGrp="1"/>
          </p:cNvSpPr>
          <p:nvPr>
            <p:ph type="sldNum" sz="quarter" idx="12"/>
          </p:nvPr>
        </p:nvSpPr>
        <p:spPr/>
        <p:txBody>
          <a:bodyPr/>
          <a:lstStyle/>
          <a:p>
            <a:fld id="{82679164-5335-4580-91AE-42FE7C1F87D3}"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82600"/>
            <a:ext cx="8229600" cy="5643564"/>
          </a:xfrm>
          <a:solidFill>
            <a:schemeClr val="bg1"/>
          </a:solidFill>
        </p:spPr>
        <p:txBody>
          <a:bodyPr>
            <a:normAutofit/>
          </a:bodyPr>
          <a:lstStyle/>
          <a:p>
            <a:pPr>
              <a:buNone/>
              <a:tabLst>
                <a:tab pos="682625" algn="l"/>
                <a:tab pos="1881188" algn="l"/>
                <a:tab pos="2627313" algn="l"/>
                <a:tab pos="3027363" algn="l"/>
              </a:tabLst>
            </a:pPr>
            <a:r>
              <a:rPr lang="en-US" sz="1800" b="1" dirty="0" smtClean="0"/>
              <a:t>What if we had a small cache with a 75% hit rate</a:t>
            </a:r>
          </a:p>
          <a:p>
            <a:pPr>
              <a:tabLst>
                <a:tab pos="682625" algn="l"/>
                <a:tab pos="1881188" algn="l"/>
                <a:tab pos="2627313" algn="l"/>
                <a:tab pos="3027363" algn="l"/>
              </a:tabLst>
            </a:pPr>
            <a:r>
              <a:rPr lang="en-US" sz="1800" dirty="0" smtClean="0"/>
              <a:t>Here, just </a:t>
            </a:r>
            <a:r>
              <a:rPr lang="en-US" sz="1800" b="1" dirty="0" smtClean="0">
                <a:solidFill>
                  <a:srgbClr val="9933FF"/>
                </a:solidFill>
              </a:rPr>
              <a:t>3 out of 4 </a:t>
            </a:r>
            <a:r>
              <a:rPr lang="en-US" sz="1800" dirty="0" smtClean="0"/>
              <a:t>of our </a:t>
            </a:r>
            <a:r>
              <a:rPr lang="en-US" sz="1800" b="1" dirty="0" smtClean="0">
                <a:solidFill>
                  <a:srgbClr val="9933FF"/>
                </a:solidFill>
              </a:rPr>
              <a:t>1000 </a:t>
            </a:r>
            <a:r>
              <a:rPr lang="en-US" sz="1800" dirty="0" smtClean="0"/>
              <a:t>instruction fetches result in a </a:t>
            </a:r>
            <a:r>
              <a:rPr lang="en-US" sz="1800" b="1" dirty="0" smtClean="0">
                <a:solidFill>
                  <a:srgbClr val="C00000"/>
                </a:solidFill>
              </a:rPr>
              <a:t>hit</a:t>
            </a:r>
            <a:r>
              <a:rPr lang="en-US" sz="1800" dirty="0" smtClean="0"/>
              <a:t>.</a:t>
            </a:r>
          </a:p>
          <a:p>
            <a:pPr>
              <a:tabLst>
                <a:tab pos="682625" algn="l"/>
                <a:tab pos="1881188" algn="l"/>
                <a:tab pos="2627313" algn="l"/>
                <a:tab pos="3027363" algn="l"/>
              </a:tabLst>
            </a:pPr>
            <a:r>
              <a:rPr lang="en-US" sz="1800" dirty="0" smtClean="0"/>
              <a:t>Execution time = </a:t>
            </a:r>
            <a:r>
              <a:rPr lang="en-US" sz="1800" dirty="0" smtClean="0">
                <a:solidFill>
                  <a:srgbClr val="C00000"/>
                </a:solidFill>
              </a:rPr>
              <a:t>750 (4)</a:t>
            </a:r>
            <a:r>
              <a:rPr lang="en-US" sz="1800" dirty="0" smtClean="0"/>
              <a:t> + </a:t>
            </a:r>
            <a:r>
              <a:rPr lang="en-US" sz="1800" dirty="0" smtClean="0">
                <a:solidFill>
                  <a:srgbClr val="C00000"/>
                </a:solidFill>
              </a:rPr>
              <a:t>250 (10)</a:t>
            </a:r>
            <a:r>
              <a:rPr lang="en-US" sz="1800" dirty="0" smtClean="0"/>
              <a:t>  = </a:t>
            </a:r>
            <a:r>
              <a:rPr lang="en-US" sz="1800" b="1" dirty="0" smtClean="0">
                <a:solidFill>
                  <a:srgbClr val="0000FF"/>
                </a:solidFill>
              </a:rPr>
              <a:t>5500</a:t>
            </a:r>
            <a:r>
              <a:rPr lang="en-US" sz="1800" dirty="0" smtClean="0"/>
              <a:t> clocks.</a:t>
            </a:r>
          </a:p>
          <a:p>
            <a:pPr>
              <a:tabLst>
                <a:tab pos="682625" algn="l"/>
                <a:tab pos="1881188" algn="l"/>
                <a:tab pos="2627313" algn="l"/>
                <a:tab pos="3027363" algn="l"/>
              </a:tabLst>
            </a:pPr>
            <a:r>
              <a:rPr lang="en-US" sz="1800" dirty="0" smtClean="0"/>
              <a:t>Relative performance is therefore = 4000/5500 = </a:t>
            </a:r>
            <a:r>
              <a:rPr lang="en-US" sz="1800" b="1" dirty="0" smtClean="0">
                <a:solidFill>
                  <a:srgbClr val="0000FF"/>
                </a:solidFill>
              </a:rPr>
              <a:t>0.727</a:t>
            </a:r>
            <a:r>
              <a:rPr lang="en-US" sz="1800" dirty="0"/>
              <a:t> </a:t>
            </a:r>
            <a:r>
              <a:rPr lang="en-US" sz="1800" dirty="0" smtClean="0"/>
              <a:t>i.e. slower</a:t>
            </a:r>
          </a:p>
          <a:p>
            <a:pPr>
              <a:tabLst>
                <a:tab pos="682625" algn="l"/>
                <a:tab pos="1881188" algn="l"/>
                <a:tab pos="2627313" algn="l"/>
                <a:tab pos="3027363" algn="l"/>
              </a:tabLst>
            </a:pPr>
            <a:r>
              <a:rPr lang="en-US" sz="1800" dirty="0" smtClean="0"/>
              <a:t>However, </a:t>
            </a:r>
            <a:r>
              <a:rPr lang="en-US" sz="1800" i="1" dirty="0" smtClean="0"/>
              <a:t>having</a:t>
            </a:r>
            <a:r>
              <a:rPr lang="en-US" sz="1800" dirty="0" smtClean="0"/>
              <a:t> the cache allows us to increase the CPU clock speed from </a:t>
            </a:r>
            <a:r>
              <a:rPr lang="en-US" sz="1800" b="1" dirty="0" smtClean="0">
                <a:solidFill>
                  <a:srgbClr val="C00000"/>
                </a:solidFill>
              </a:rPr>
              <a:t>25</a:t>
            </a:r>
            <a:r>
              <a:rPr lang="en-US" sz="1800" dirty="0" smtClean="0"/>
              <a:t> to </a:t>
            </a:r>
            <a:r>
              <a:rPr lang="en-US" sz="1800" b="1" dirty="0" smtClean="0">
                <a:solidFill>
                  <a:srgbClr val="C00000"/>
                </a:solidFill>
              </a:rPr>
              <a:t>45Mhz</a:t>
            </a:r>
            <a:r>
              <a:rPr lang="en-US" sz="1800" dirty="0" smtClean="0"/>
              <a:t>  i.e. a factor of </a:t>
            </a:r>
            <a:r>
              <a:rPr lang="en-US" sz="1800" b="1" dirty="0" smtClean="0">
                <a:solidFill>
                  <a:srgbClr val="0000FF"/>
                </a:solidFill>
              </a:rPr>
              <a:t>1.8</a:t>
            </a:r>
            <a:r>
              <a:rPr lang="en-US" sz="1800" dirty="0" smtClean="0"/>
              <a:t> and performance at </a:t>
            </a:r>
            <a:r>
              <a:rPr lang="en-US" sz="1800" b="1" dirty="0" smtClean="0">
                <a:solidFill>
                  <a:srgbClr val="C00000"/>
                </a:solidFill>
              </a:rPr>
              <a:t>45Mhz</a:t>
            </a:r>
            <a:r>
              <a:rPr lang="en-US" sz="1800" dirty="0" smtClean="0"/>
              <a:t> will be</a:t>
            </a:r>
            <a:r>
              <a:rPr lang="en-US" sz="1800" dirty="0" smtClean="0">
                <a:solidFill>
                  <a:srgbClr val="C00000"/>
                </a:solidFill>
              </a:rPr>
              <a:t> (1.8 * 0.727)</a:t>
            </a:r>
            <a:r>
              <a:rPr lang="en-US" sz="1800" dirty="0" smtClean="0"/>
              <a:t> = </a:t>
            </a:r>
            <a:r>
              <a:rPr lang="en-US" sz="1800" b="1" dirty="0" smtClean="0">
                <a:solidFill>
                  <a:srgbClr val="0000FF"/>
                </a:solidFill>
              </a:rPr>
              <a:t>1.31</a:t>
            </a:r>
            <a:endParaRPr lang="en-US" sz="1800" dirty="0" smtClean="0">
              <a:solidFill>
                <a:srgbClr val="0000FF"/>
              </a:solidFill>
            </a:endParaRPr>
          </a:p>
          <a:p>
            <a:pPr>
              <a:tabLst>
                <a:tab pos="682625" algn="l"/>
                <a:tab pos="1881188" algn="l"/>
                <a:tab pos="2627313" algn="l"/>
                <a:tab pos="3027363" algn="l"/>
              </a:tabLst>
            </a:pPr>
            <a:r>
              <a:rPr lang="en-US" sz="1800" dirty="0" smtClean="0"/>
              <a:t>That is, our </a:t>
            </a:r>
            <a:r>
              <a:rPr lang="en-US" sz="1800" b="1" dirty="0" smtClean="0">
                <a:solidFill>
                  <a:srgbClr val="C00000"/>
                </a:solidFill>
              </a:rPr>
              <a:t>45Mhz</a:t>
            </a:r>
            <a:r>
              <a:rPr lang="en-US" sz="1800" dirty="0" smtClean="0"/>
              <a:t> CPU will perform like a </a:t>
            </a:r>
            <a:r>
              <a:rPr lang="en-US" sz="1800" b="1" dirty="0" smtClean="0">
                <a:solidFill>
                  <a:srgbClr val="C00000"/>
                </a:solidFill>
              </a:rPr>
              <a:t>32.7Mhz</a:t>
            </a:r>
            <a:r>
              <a:rPr lang="en-US" sz="1800" dirty="0" smtClean="0"/>
              <a:t> processor with no wait states.</a:t>
            </a:r>
          </a:p>
          <a:p>
            <a:pPr>
              <a:buNone/>
              <a:tabLst>
                <a:tab pos="682625" algn="l"/>
                <a:tab pos="1881188" algn="l"/>
                <a:tab pos="2627313" algn="l"/>
                <a:tab pos="3027363" algn="l"/>
              </a:tabLst>
            </a:pPr>
            <a:endParaRPr lang="en-US" sz="1800" b="1" dirty="0" smtClean="0"/>
          </a:p>
          <a:p>
            <a:pPr>
              <a:buNone/>
              <a:tabLst>
                <a:tab pos="682625" algn="l"/>
                <a:tab pos="1881188" algn="l"/>
                <a:tab pos="2627313" algn="l"/>
                <a:tab pos="3027363" algn="l"/>
              </a:tabLst>
            </a:pPr>
            <a:r>
              <a:rPr lang="en-US" sz="1800" b="1" dirty="0" smtClean="0"/>
              <a:t>What if our cache was larger with a 95% hit rate while running this program</a:t>
            </a:r>
            <a:endParaRPr lang="en-US" sz="1800" dirty="0" smtClean="0"/>
          </a:p>
          <a:p>
            <a:pPr>
              <a:tabLst>
                <a:tab pos="682625" algn="l"/>
                <a:tab pos="1881188" algn="l"/>
                <a:tab pos="2627313" algn="l"/>
                <a:tab pos="3027363" algn="l"/>
              </a:tabLst>
            </a:pPr>
            <a:r>
              <a:rPr lang="en-US" sz="1800" dirty="0" smtClean="0"/>
              <a:t>With a </a:t>
            </a:r>
            <a:r>
              <a:rPr lang="en-US" sz="1800" b="1" dirty="0" smtClean="0">
                <a:solidFill>
                  <a:srgbClr val="0000FF"/>
                </a:solidFill>
              </a:rPr>
              <a:t>95% hit rate</a:t>
            </a:r>
            <a:r>
              <a:rPr lang="en-US" sz="1800" dirty="0" smtClean="0"/>
              <a:t>, execution time = </a:t>
            </a:r>
            <a:r>
              <a:rPr lang="en-US" sz="1800" dirty="0" smtClean="0">
                <a:solidFill>
                  <a:srgbClr val="C00000"/>
                </a:solidFill>
              </a:rPr>
              <a:t>950 (4)</a:t>
            </a:r>
            <a:r>
              <a:rPr lang="en-US" sz="1800" dirty="0" smtClean="0"/>
              <a:t> + </a:t>
            </a:r>
            <a:r>
              <a:rPr lang="en-US" sz="1800" dirty="0" smtClean="0">
                <a:solidFill>
                  <a:srgbClr val="C00000"/>
                </a:solidFill>
              </a:rPr>
              <a:t>50 (10) </a:t>
            </a:r>
            <a:r>
              <a:rPr lang="en-US" sz="1800" dirty="0" smtClean="0"/>
              <a:t> = </a:t>
            </a:r>
            <a:r>
              <a:rPr lang="en-US" sz="1800" b="1" dirty="0" smtClean="0">
                <a:solidFill>
                  <a:srgbClr val="0000FF"/>
                </a:solidFill>
              </a:rPr>
              <a:t>4300</a:t>
            </a:r>
            <a:r>
              <a:rPr lang="en-US" sz="1800" dirty="0" smtClean="0"/>
              <a:t> clocks.</a:t>
            </a:r>
          </a:p>
          <a:p>
            <a:pPr>
              <a:tabLst>
                <a:tab pos="682625" algn="l"/>
                <a:tab pos="1881188" algn="l"/>
                <a:tab pos="2627313" algn="l"/>
                <a:tab pos="3027363" algn="l"/>
              </a:tabLst>
            </a:pPr>
            <a:r>
              <a:rPr lang="en-US" sz="1800" dirty="0" smtClean="0"/>
              <a:t>Relative performance is therefore = 4000/4300  =  </a:t>
            </a:r>
            <a:r>
              <a:rPr lang="en-US" sz="1800" b="1" dirty="0" smtClean="0">
                <a:solidFill>
                  <a:srgbClr val="0000FF"/>
                </a:solidFill>
              </a:rPr>
              <a:t>0.93</a:t>
            </a:r>
            <a:r>
              <a:rPr lang="en-US" sz="1800" dirty="0" smtClean="0"/>
              <a:t>.</a:t>
            </a:r>
          </a:p>
          <a:p>
            <a:pPr>
              <a:tabLst>
                <a:tab pos="682625" algn="l"/>
                <a:tab pos="1881188" algn="l"/>
                <a:tab pos="2627313" algn="l"/>
                <a:tab pos="3027363" algn="l"/>
              </a:tabLst>
            </a:pPr>
            <a:r>
              <a:rPr lang="en-US" sz="1800" dirty="0" smtClean="0"/>
              <a:t>Again the cache allows us to raise CPU clock speed from </a:t>
            </a:r>
            <a:r>
              <a:rPr lang="en-US" sz="1800" b="1" dirty="0" smtClean="0">
                <a:solidFill>
                  <a:srgbClr val="C00000"/>
                </a:solidFill>
              </a:rPr>
              <a:t>25</a:t>
            </a:r>
            <a:r>
              <a:rPr lang="en-US" sz="1800" dirty="0" smtClean="0"/>
              <a:t> to </a:t>
            </a:r>
            <a:r>
              <a:rPr lang="en-US" sz="1800" b="1" dirty="0" smtClean="0">
                <a:solidFill>
                  <a:srgbClr val="C00000"/>
                </a:solidFill>
              </a:rPr>
              <a:t>45Mhz</a:t>
            </a:r>
            <a:r>
              <a:rPr lang="en-US" sz="1800" dirty="0" smtClean="0"/>
              <a:t>  i.e. by factor of </a:t>
            </a:r>
            <a:r>
              <a:rPr lang="en-US" sz="1800" b="1" dirty="0" smtClean="0">
                <a:solidFill>
                  <a:srgbClr val="0000FF"/>
                </a:solidFill>
              </a:rPr>
              <a:t>1.8</a:t>
            </a:r>
            <a:r>
              <a:rPr lang="en-US" sz="1800" dirty="0" smtClean="0"/>
              <a:t> and performance at </a:t>
            </a:r>
            <a:r>
              <a:rPr lang="en-US" sz="1800" b="1" dirty="0" smtClean="0">
                <a:solidFill>
                  <a:srgbClr val="C00000"/>
                </a:solidFill>
              </a:rPr>
              <a:t>45Mhz</a:t>
            </a:r>
            <a:r>
              <a:rPr lang="en-US" sz="1800" dirty="0" smtClean="0"/>
              <a:t> will be (</a:t>
            </a:r>
            <a:r>
              <a:rPr lang="en-US" sz="1800" dirty="0" smtClean="0">
                <a:solidFill>
                  <a:srgbClr val="C00000"/>
                </a:solidFill>
              </a:rPr>
              <a:t>1.8 * 0.93</a:t>
            </a:r>
            <a:r>
              <a:rPr lang="en-US" sz="1800" dirty="0" smtClean="0"/>
              <a:t>) = </a:t>
            </a:r>
            <a:r>
              <a:rPr lang="en-US" sz="1800" b="1" dirty="0" smtClean="0">
                <a:solidFill>
                  <a:srgbClr val="0000FF"/>
                </a:solidFill>
              </a:rPr>
              <a:t>1.67</a:t>
            </a:r>
            <a:r>
              <a:rPr lang="en-US" sz="1800" dirty="0" smtClean="0"/>
              <a:t>. </a:t>
            </a:r>
          </a:p>
          <a:p>
            <a:pPr>
              <a:tabLst>
                <a:tab pos="682625" algn="l"/>
                <a:tab pos="1881188" algn="l"/>
                <a:tab pos="2627313" algn="l"/>
                <a:tab pos="3027363" algn="l"/>
              </a:tabLst>
            </a:pPr>
            <a:r>
              <a:rPr lang="en-US" sz="1800" dirty="0" smtClean="0"/>
              <a:t>That is, our </a:t>
            </a:r>
            <a:r>
              <a:rPr lang="en-US" sz="1800" b="1" dirty="0" smtClean="0">
                <a:solidFill>
                  <a:srgbClr val="C00000"/>
                </a:solidFill>
              </a:rPr>
              <a:t>45Mhz</a:t>
            </a:r>
            <a:r>
              <a:rPr lang="en-US" sz="1800" dirty="0" smtClean="0"/>
              <a:t> CPU will perform like a </a:t>
            </a:r>
            <a:r>
              <a:rPr lang="en-US" sz="1800" b="1" dirty="0" smtClean="0">
                <a:solidFill>
                  <a:srgbClr val="C00000"/>
                </a:solidFill>
              </a:rPr>
              <a:t>41.75Mhz </a:t>
            </a:r>
            <a:r>
              <a:rPr lang="en-US" sz="1800" dirty="0" smtClean="0"/>
              <a:t>processor with no wait states.</a:t>
            </a:r>
          </a:p>
        </p:txBody>
      </p:sp>
      <p:sp>
        <p:nvSpPr>
          <p:cNvPr id="4" name="Slide Number Placeholder 3"/>
          <p:cNvSpPr>
            <a:spLocks noGrp="1"/>
          </p:cNvSpPr>
          <p:nvPr>
            <p:ph type="sldNum" sz="quarter" idx="12"/>
          </p:nvPr>
        </p:nvSpPr>
        <p:spPr/>
        <p:txBody>
          <a:bodyPr/>
          <a:lstStyle/>
          <a:p>
            <a:fld id="{82679164-5335-4580-91AE-42FE7C1F87D3}"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379562"/>
            <a:ext cx="8372007" cy="5746601"/>
          </a:xfrm>
        </p:spPr>
        <p:txBody>
          <a:bodyPr>
            <a:noAutofit/>
          </a:bodyPr>
          <a:lstStyle/>
          <a:p>
            <a:pPr marL="0" indent="0">
              <a:buNone/>
              <a:tabLst>
                <a:tab pos="682625" algn="l"/>
                <a:tab pos="1881188" algn="l"/>
                <a:tab pos="2627313" algn="l"/>
                <a:tab pos="3027363" algn="l"/>
              </a:tabLst>
            </a:pPr>
            <a:r>
              <a:rPr lang="en-US" sz="1800" b="1" dirty="0" smtClean="0"/>
              <a:t>What if our cache still had a </a:t>
            </a:r>
            <a:r>
              <a:rPr lang="en-US" sz="1800" b="1" dirty="0" smtClean="0">
                <a:solidFill>
                  <a:srgbClr val="0000FF"/>
                </a:solidFill>
              </a:rPr>
              <a:t>95% hit rate</a:t>
            </a:r>
            <a:r>
              <a:rPr lang="en-US" sz="1800" b="1" dirty="0" smtClean="0"/>
              <a:t> but we raised the CPU clock speed to </a:t>
            </a:r>
            <a:r>
              <a:rPr lang="en-US" sz="1800" b="1" dirty="0" smtClean="0">
                <a:solidFill>
                  <a:srgbClr val="C00000"/>
                </a:solidFill>
              </a:rPr>
              <a:t>1Ghz </a:t>
            </a:r>
            <a:r>
              <a:rPr lang="en-US" sz="1800" b="1" dirty="0" smtClean="0"/>
              <a:t>and kept the same slow Dram. </a:t>
            </a:r>
            <a:r>
              <a:rPr lang="en-US" sz="1800" b="1" dirty="0"/>
              <a:t>N</a:t>
            </a:r>
            <a:r>
              <a:rPr lang="en-US" sz="1800" b="1" dirty="0" smtClean="0"/>
              <a:t>ow we have a </a:t>
            </a:r>
            <a:r>
              <a:rPr lang="en-US" sz="1800" b="1" dirty="0" smtClean="0">
                <a:solidFill>
                  <a:srgbClr val="0000FF"/>
                </a:solidFill>
              </a:rPr>
              <a:t>400 clock “miss” </a:t>
            </a:r>
            <a:r>
              <a:rPr lang="en-US" sz="1800" dirty="0" smtClean="0"/>
              <a:t>penalty</a:t>
            </a:r>
            <a:r>
              <a:rPr lang="en-US" sz="1800" b="1" dirty="0" smtClean="0"/>
              <a:t> (not </a:t>
            </a:r>
            <a:r>
              <a:rPr lang="en-US" sz="1800" b="1" dirty="0" smtClean="0">
                <a:solidFill>
                  <a:srgbClr val="0000FF"/>
                </a:solidFill>
              </a:rPr>
              <a:t>10</a:t>
            </a:r>
            <a:r>
              <a:rPr lang="en-US" sz="1800" b="1" dirty="0" smtClean="0"/>
              <a:t>)</a:t>
            </a:r>
            <a:endParaRPr lang="en-US" sz="1800" dirty="0" smtClean="0"/>
          </a:p>
          <a:p>
            <a:pPr>
              <a:tabLst>
                <a:tab pos="682625" algn="l"/>
                <a:tab pos="1881188" algn="l"/>
                <a:tab pos="2627313" algn="l"/>
                <a:tab pos="3027363" algn="l"/>
              </a:tabLst>
            </a:pPr>
            <a:r>
              <a:rPr lang="en-US" sz="1800" dirty="0" smtClean="0"/>
              <a:t>With a </a:t>
            </a:r>
            <a:r>
              <a:rPr lang="en-US" sz="1800" b="1" dirty="0" smtClean="0">
                <a:solidFill>
                  <a:srgbClr val="0000FF"/>
                </a:solidFill>
              </a:rPr>
              <a:t>95% hit rate</a:t>
            </a:r>
            <a:r>
              <a:rPr lang="en-US" sz="1800" dirty="0" smtClean="0"/>
              <a:t>, execution time = </a:t>
            </a:r>
            <a:r>
              <a:rPr lang="en-US" sz="1800" b="1" dirty="0" smtClean="0">
                <a:solidFill>
                  <a:srgbClr val="C00000"/>
                </a:solidFill>
              </a:rPr>
              <a:t>950 (4) + 50 (400)</a:t>
            </a:r>
            <a:r>
              <a:rPr lang="en-US" sz="1800" dirty="0" smtClean="0"/>
              <a:t>  = </a:t>
            </a:r>
            <a:r>
              <a:rPr lang="en-US" sz="1800" b="1" dirty="0" smtClean="0">
                <a:solidFill>
                  <a:srgbClr val="0000FF"/>
                </a:solidFill>
              </a:rPr>
              <a:t>23,800</a:t>
            </a:r>
            <a:r>
              <a:rPr lang="en-US" sz="1800" dirty="0" smtClean="0"/>
              <a:t> clocks.</a:t>
            </a:r>
          </a:p>
          <a:p>
            <a:pPr>
              <a:tabLst>
                <a:tab pos="682625" algn="l"/>
                <a:tab pos="1881188" algn="l"/>
                <a:tab pos="2627313" algn="l"/>
                <a:tab pos="3027363" algn="l"/>
              </a:tabLst>
            </a:pPr>
            <a:r>
              <a:rPr lang="en-US" sz="1800" dirty="0" smtClean="0"/>
              <a:t>Relative performance is therefore = 4000/23800  =  </a:t>
            </a:r>
            <a:r>
              <a:rPr lang="en-US" sz="1800" b="1" dirty="0" smtClean="0">
                <a:solidFill>
                  <a:srgbClr val="0000FF"/>
                </a:solidFill>
              </a:rPr>
              <a:t>0.168</a:t>
            </a:r>
            <a:r>
              <a:rPr lang="en-US" sz="1800" dirty="0" smtClean="0"/>
              <a:t>.</a:t>
            </a:r>
          </a:p>
          <a:p>
            <a:pPr>
              <a:tabLst>
                <a:tab pos="682625" algn="l"/>
                <a:tab pos="1881188" algn="l"/>
                <a:tab pos="2627313" algn="l"/>
                <a:tab pos="3027363" algn="l"/>
              </a:tabLst>
            </a:pPr>
            <a:r>
              <a:rPr lang="en-US" sz="1800" dirty="0" smtClean="0"/>
              <a:t>Raise clock speed from 25 to 1Ghz  i.e. by factor of </a:t>
            </a:r>
            <a:r>
              <a:rPr lang="en-US" sz="1800" b="1" dirty="0" smtClean="0">
                <a:solidFill>
                  <a:srgbClr val="0000FF"/>
                </a:solidFill>
              </a:rPr>
              <a:t>40</a:t>
            </a:r>
            <a:r>
              <a:rPr lang="en-US" sz="1800" dirty="0" smtClean="0"/>
              <a:t> and performance of new CPU  will be (40 * 0.168) = </a:t>
            </a:r>
            <a:r>
              <a:rPr lang="en-US" sz="1800" b="1" dirty="0" smtClean="0">
                <a:solidFill>
                  <a:srgbClr val="0000FF"/>
                </a:solidFill>
              </a:rPr>
              <a:t>6.72</a:t>
            </a:r>
            <a:r>
              <a:rPr lang="en-US" sz="1800" dirty="0" smtClean="0"/>
              <a:t>. </a:t>
            </a:r>
          </a:p>
          <a:p>
            <a:pPr>
              <a:tabLst>
                <a:tab pos="682625" algn="l"/>
                <a:tab pos="1881188" algn="l"/>
                <a:tab pos="2627313" algn="l"/>
                <a:tab pos="3027363" algn="l"/>
              </a:tabLst>
            </a:pPr>
            <a:r>
              <a:rPr lang="en-US" sz="1800" dirty="0" smtClean="0"/>
              <a:t>That is, our 1Ghz will perform like a </a:t>
            </a:r>
            <a:r>
              <a:rPr lang="en-US" sz="1800" b="1" dirty="0" smtClean="0">
                <a:solidFill>
                  <a:srgbClr val="C00000"/>
                </a:solidFill>
              </a:rPr>
              <a:t>168 MHz </a:t>
            </a:r>
            <a:r>
              <a:rPr lang="en-US" sz="1800" dirty="0" smtClean="0"/>
              <a:t>processor with no wait states.</a:t>
            </a:r>
          </a:p>
          <a:p>
            <a:pPr>
              <a:tabLst>
                <a:tab pos="682625" algn="l"/>
                <a:tab pos="1881188" algn="l"/>
                <a:tab pos="2627313" algn="l"/>
                <a:tab pos="3027363" algn="l"/>
              </a:tabLst>
            </a:pPr>
            <a:r>
              <a:rPr lang="en-US" sz="1800" dirty="0" smtClean="0"/>
              <a:t>You can see that even with a </a:t>
            </a:r>
            <a:r>
              <a:rPr lang="en-US" sz="1800" b="1" dirty="0" smtClean="0">
                <a:solidFill>
                  <a:srgbClr val="9933FF"/>
                </a:solidFill>
              </a:rPr>
              <a:t>relatively low MISS rate</a:t>
            </a:r>
            <a:r>
              <a:rPr lang="en-US" sz="1800" dirty="0" smtClean="0"/>
              <a:t>, a main memory access can have a </a:t>
            </a:r>
            <a:r>
              <a:rPr lang="en-US" sz="1800" b="1" dirty="0" smtClean="0"/>
              <a:t>huge</a:t>
            </a:r>
            <a:r>
              <a:rPr lang="en-US" sz="1800" dirty="0" smtClean="0"/>
              <a:t> impact on the performance of a very fast CPU.</a:t>
            </a:r>
          </a:p>
          <a:p>
            <a:pPr>
              <a:tabLst>
                <a:tab pos="682625" algn="l"/>
                <a:tab pos="1881188" algn="l"/>
                <a:tab pos="2627313" algn="l"/>
                <a:tab pos="3027363" algn="l"/>
              </a:tabLst>
            </a:pPr>
            <a:endParaRPr lang="en-US" sz="1800" dirty="0" smtClean="0"/>
          </a:p>
          <a:p>
            <a:pPr marL="0" indent="0">
              <a:buNone/>
              <a:tabLst>
                <a:tab pos="682625" algn="l"/>
                <a:tab pos="1881188" algn="l"/>
                <a:tab pos="2627313" algn="l"/>
                <a:tab pos="3027363" algn="l"/>
              </a:tabLst>
            </a:pPr>
            <a:r>
              <a:rPr lang="en-US" sz="1800" b="1" dirty="0" smtClean="0"/>
              <a:t>If our cache had a </a:t>
            </a:r>
            <a:r>
              <a:rPr lang="en-US" sz="1800" b="1" dirty="0" smtClean="0">
                <a:solidFill>
                  <a:srgbClr val="0000FF"/>
                </a:solidFill>
              </a:rPr>
              <a:t>75% hit rate</a:t>
            </a:r>
            <a:r>
              <a:rPr lang="en-US" sz="1800" b="1" dirty="0" smtClean="0"/>
              <a:t> with the same </a:t>
            </a:r>
            <a:r>
              <a:rPr lang="en-US" sz="1800" b="1" dirty="0" smtClean="0">
                <a:solidFill>
                  <a:srgbClr val="C00000"/>
                </a:solidFill>
              </a:rPr>
              <a:t>1Ghz</a:t>
            </a:r>
            <a:r>
              <a:rPr lang="en-US" sz="1800" b="1" dirty="0" smtClean="0"/>
              <a:t> and </a:t>
            </a:r>
            <a:r>
              <a:rPr lang="en-US" sz="1800" b="1" dirty="0" smtClean="0">
                <a:solidFill>
                  <a:srgbClr val="0000FF"/>
                </a:solidFill>
              </a:rPr>
              <a:t>400 clock “miss” penalty</a:t>
            </a:r>
            <a:endParaRPr lang="en-US" sz="1800" dirty="0" smtClean="0"/>
          </a:p>
          <a:p>
            <a:pPr>
              <a:tabLst>
                <a:tab pos="682625" algn="l"/>
                <a:tab pos="1881188" algn="l"/>
                <a:tab pos="2627313" algn="l"/>
                <a:tab pos="3027363" algn="l"/>
              </a:tabLst>
            </a:pPr>
            <a:r>
              <a:rPr lang="en-US" sz="1800" dirty="0" smtClean="0"/>
              <a:t>With a </a:t>
            </a:r>
            <a:r>
              <a:rPr lang="en-US" sz="1800" b="1" dirty="0" smtClean="0">
                <a:solidFill>
                  <a:srgbClr val="0000FF"/>
                </a:solidFill>
              </a:rPr>
              <a:t>75% hit rate</a:t>
            </a:r>
            <a:r>
              <a:rPr lang="en-US" sz="1800" dirty="0" smtClean="0"/>
              <a:t>, execution time = </a:t>
            </a:r>
            <a:r>
              <a:rPr lang="en-US" sz="1800" b="1" dirty="0" smtClean="0">
                <a:solidFill>
                  <a:srgbClr val="C00000"/>
                </a:solidFill>
              </a:rPr>
              <a:t>750 (4) + 250 (400)</a:t>
            </a:r>
            <a:r>
              <a:rPr lang="en-US" sz="1800" dirty="0" smtClean="0"/>
              <a:t>  = </a:t>
            </a:r>
            <a:r>
              <a:rPr lang="en-US" sz="1800" b="1" dirty="0" smtClean="0">
                <a:solidFill>
                  <a:srgbClr val="0000FF"/>
                </a:solidFill>
              </a:rPr>
              <a:t>103,000</a:t>
            </a:r>
            <a:r>
              <a:rPr lang="en-US" sz="1800" dirty="0" smtClean="0"/>
              <a:t> clocks.</a:t>
            </a:r>
          </a:p>
          <a:p>
            <a:pPr>
              <a:tabLst>
                <a:tab pos="682625" algn="l"/>
                <a:tab pos="1881188" algn="l"/>
                <a:tab pos="2627313" algn="l"/>
                <a:tab pos="3027363" algn="l"/>
              </a:tabLst>
            </a:pPr>
            <a:r>
              <a:rPr lang="en-US" sz="1800" dirty="0" smtClean="0"/>
              <a:t>Relative performance is therefore = 4000/103000  =  </a:t>
            </a:r>
            <a:r>
              <a:rPr lang="en-US" sz="1800" b="1" dirty="0" smtClean="0">
                <a:solidFill>
                  <a:srgbClr val="0000FF"/>
                </a:solidFill>
              </a:rPr>
              <a:t>0.039</a:t>
            </a:r>
            <a:r>
              <a:rPr lang="en-US" sz="1800" dirty="0" smtClean="0"/>
              <a:t>.</a:t>
            </a:r>
          </a:p>
          <a:p>
            <a:pPr>
              <a:tabLst>
                <a:tab pos="682625" algn="l"/>
                <a:tab pos="1881188" algn="l"/>
                <a:tab pos="2627313" algn="l"/>
                <a:tab pos="3027363" algn="l"/>
              </a:tabLst>
            </a:pPr>
            <a:r>
              <a:rPr lang="en-US" sz="1800" dirty="0" smtClean="0"/>
              <a:t>Raise clock speed from </a:t>
            </a:r>
            <a:r>
              <a:rPr lang="en-US" sz="1800" b="1" dirty="0" smtClean="0">
                <a:solidFill>
                  <a:srgbClr val="C00000"/>
                </a:solidFill>
              </a:rPr>
              <a:t>25</a:t>
            </a:r>
            <a:r>
              <a:rPr lang="en-US" sz="1800" dirty="0" smtClean="0">
                <a:solidFill>
                  <a:srgbClr val="C00000"/>
                </a:solidFill>
              </a:rPr>
              <a:t> </a:t>
            </a:r>
            <a:r>
              <a:rPr lang="en-US" sz="1800" dirty="0" smtClean="0"/>
              <a:t>to </a:t>
            </a:r>
            <a:r>
              <a:rPr lang="en-US" sz="1800" b="1" dirty="0" smtClean="0">
                <a:solidFill>
                  <a:srgbClr val="C00000"/>
                </a:solidFill>
              </a:rPr>
              <a:t>1Ghz</a:t>
            </a:r>
            <a:r>
              <a:rPr lang="en-US" sz="1800" dirty="0" smtClean="0"/>
              <a:t>  i.e. by factor of </a:t>
            </a:r>
            <a:r>
              <a:rPr lang="en-US" sz="1800" b="1" dirty="0" smtClean="0">
                <a:solidFill>
                  <a:srgbClr val="0000FF"/>
                </a:solidFill>
              </a:rPr>
              <a:t>40</a:t>
            </a:r>
            <a:r>
              <a:rPr lang="en-US" sz="1800" dirty="0" smtClean="0"/>
              <a:t> and performance of new CPU  will be (40 * 0.039) = </a:t>
            </a:r>
            <a:r>
              <a:rPr lang="en-US" sz="1800" b="1" dirty="0" smtClean="0">
                <a:solidFill>
                  <a:srgbClr val="0000FF"/>
                </a:solidFill>
              </a:rPr>
              <a:t>1.56</a:t>
            </a:r>
            <a:r>
              <a:rPr lang="en-US" sz="1800" dirty="0" smtClean="0"/>
              <a:t>. </a:t>
            </a:r>
          </a:p>
          <a:p>
            <a:pPr>
              <a:tabLst>
                <a:tab pos="682625" algn="l"/>
                <a:tab pos="1881188" algn="l"/>
                <a:tab pos="2627313" algn="l"/>
                <a:tab pos="3027363" algn="l"/>
              </a:tabLst>
            </a:pPr>
            <a:r>
              <a:rPr lang="en-US" sz="1800" dirty="0" smtClean="0"/>
              <a:t>That is, our </a:t>
            </a:r>
            <a:r>
              <a:rPr lang="en-US" sz="1800" b="1" dirty="0" smtClean="0">
                <a:solidFill>
                  <a:srgbClr val="C00000"/>
                </a:solidFill>
              </a:rPr>
              <a:t>1Ghz</a:t>
            </a:r>
            <a:r>
              <a:rPr lang="en-US" sz="1800" dirty="0" smtClean="0"/>
              <a:t> will perform like a </a:t>
            </a:r>
            <a:r>
              <a:rPr lang="en-US" sz="1800" b="1" dirty="0" smtClean="0">
                <a:solidFill>
                  <a:srgbClr val="C00000"/>
                </a:solidFill>
              </a:rPr>
              <a:t>39MHz </a:t>
            </a:r>
            <a:r>
              <a:rPr lang="en-US" sz="1800" dirty="0" smtClean="0"/>
              <a:t>processor with no wait states.</a:t>
            </a:r>
          </a:p>
          <a:p>
            <a:pPr>
              <a:tabLst>
                <a:tab pos="682625" algn="l"/>
                <a:tab pos="1881188" algn="l"/>
                <a:tab pos="2627313" algn="l"/>
                <a:tab pos="3027363" algn="l"/>
              </a:tabLst>
            </a:pPr>
            <a:r>
              <a:rPr lang="en-US" sz="1800" dirty="0" smtClean="0"/>
              <a:t>Cache designers aim for 99% hit rates, often with 3 large levels of cache to soften the blow of a miss from a level 1 cache. The last thing you want is to go out to dram for data.</a:t>
            </a:r>
          </a:p>
        </p:txBody>
      </p:sp>
      <p:sp>
        <p:nvSpPr>
          <p:cNvPr id="4" name="Slide Number Placeholder 3"/>
          <p:cNvSpPr>
            <a:spLocks noGrp="1"/>
          </p:cNvSpPr>
          <p:nvPr>
            <p:ph type="sldNum" sz="quarter" idx="12"/>
          </p:nvPr>
        </p:nvSpPr>
        <p:spPr/>
        <p:txBody>
          <a:bodyPr/>
          <a:lstStyle/>
          <a:p>
            <a:fld id="{82679164-5335-4580-91AE-42FE7C1F87D3}" type="slidenum">
              <a:rPr lang="en-US" smtClean="0"/>
              <a:pPr/>
              <a:t>35</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ph idx="1"/>
          </p:nvPr>
        </p:nvSpPr>
        <p:spPr>
          <a:xfrm>
            <a:off x="457200" y="245533"/>
            <a:ext cx="8561540" cy="1269999"/>
          </a:xfrm>
        </p:spPr>
        <p:txBody>
          <a:bodyPr>
            <a:noAutofit/>
          </a:bodyPr>
          <a:lstStyle/>
          <a:p>
            <a:pPr>
              <a:buNone/>
            </a:pPr>
            <a:r>
              <a:rPr lang="en-US" sz="2000" b="1" dirty="0" smtClean="0"/>
              <a:t>Cache Line </a:t>
            </a:r>
            <a:r>
              <a:rPr lang="en-US" sz="2000" b="1" dirty="0" smtClean="0">
                <a:solidFill>
                  <a:srgbClr val="C00000"/>
                </a:solidFill>
              </a:rPr>
              <a:t>Replacement</a:t>
            </a:r>
            <a:r>
              <a:rPr lang="en-US" sz="2000" b="1" dirty="0" smtClean="0"/>
              <a:t> Policies</a:t>
            </a:r>
            <a:br>
              <a:rPr lang="en-US" sz="2000" b="1" dirty="0" smtClean="0"/>
            </a:br>
            <a:endParaRPr lang="en-US" sz="1100" b="1" dirty="0" smtClean="0"/>
          </a:p>
          <a:p>
            <a:r>
              <a:rPr lang="en-US" sz="2000" dirty="0" smtClean="0"/>
              <a:t>When new data is needed by the CPU and all blocks in the cache that </a:t>
            </a:r>
            <a:r>
              <a:rPr lang="en-US" sz="2000" u="sng" dirty="0" smtClean="0">
                <a:solidFill>
                  <a:srgbClr val="0000FF"/>
                </a:solidFill>
              </a:rPr>
              <a:t>could</a:t>
            </a:r>
            <a:r>
              <a:rPr lang="en-US" sz="2000" dirty="0" smtClean="0"/>
              <a:t> store that data are </a:t>
            </a:r>
            <a:r>
              <a:rPr lang="en-US" sz="2000" dirty="0" smtClean="0">
                <a:solidFill>
                  <a:srgbClr val="0000FF"/>
                </a:solidFill>
              </a:rPr>
              <a:t>full</a:t>
            </a:r>
            <a:r>
              <a:rPr lang="en-US" sz="2000" dirty="0" smtClean="0"/>
              <a:t>, a line from a block will have to be </a:t>
            </a:r>
            <a:r>
              <a:rPr lang="en-US" sz="2000" dirty="0" smtClean="0">
                <a:solidFill>
                  <a:srgbClr val="0000FF"/>
                </a:solidFill>
              </a:rPr>
              <a:t>replaced</a:t>
            </a:r>
            <a:r>
              <a:rPr lang="en-US" sz="2000" dirty="0" smtClean="0"/>
              <a:t>. This means </a:t>
            </a:r>
            <a:r>
              <a:rPr lang="en-US" sz="2000" dirty="0" smtClean="0">
                <a:solidFill>
                  <a:srgbClr val="C00000"/>
                </a:solidFill>
              </a:rPr>
              <a:t>evicting</a:t>
            </a:r>
            <a:r>
              <a:rPr lang="en-US" sz="2000" dirty="0" smtClean="0"/>
              <a:t> the data from a </a:t>
            </a:r>
            <a:r>
              <a:rPr lang="en-US" sz="2000" dirty="0" smtClean="0">
                <a:solidFill>
                  <a:srgbClr val="0000FF"/>
                </a:solidFill>
              </a:rPr>
              <a:t>block</a:t>
            </a:r>
            <a:r>
              <a:rPr lang="en-US" sz="2000" dirty="0" smtClean="0"/>
              <a:t> to create space for the new data.</a:t>
            </a:r>
            <a:br>
              <a:rPr lang="en-US" sz="2000" dirty="0" smtClean="0"/>
            </a:br>
            <a:endParaRPr lang="en-US" sz="2000" dirty="0" smtClean="0"/>
          </a:p>
          <a:p>
            <a:r>
              <a:rPr lang="en-US" sz="2000" dirty="0" smtClean="0"/>
              <a:t>A cache </a:t>
            </a:r>
            <a:r>
              <a:rPr lang="en-US" sz="2000" i="1" dirty="0" smtClean="0">
                <a:solidFill>
                  <a:srgbClr val="C00000"/>
                </a:solidFill>
              </a:rPr>
              <a:t>replacement policy</a:t>
            </a:r>
            <a:r>
              <a:rPr lang="en-US" sz="2000" dirty="0" smtClean="0"/>
              <a:t> describes the algorithm used to select the block whose line will be evicted.</a:t>
            </a:r>
            <a:br>
              <a:rPr lang="en-US" sz="2000" dirty="0" smtClean="0"/>
            </a:br>
            <a:endParaRPr lang="en-US" sz="2000" dirty="0" smtClean="0"/>
          </a:p>
          <a:p>
            <a:r>
              <a:rPr lang="en-US" sz="2000" dirty="0" smtClean="0"/>
              <a:t>For </a:t>
            </a:r>
            <a:r>
              <a:rPr lang="en-US" sz="2000" dirty="0" smtClean="0">
                <a:solidFill>
                  <a:srgbClr val="0000FF"/>
                </a:solidFill>
              </a:rPr>
              <a:t>DIRECT mapped</a:t>
            </a:r>
            <a:r>
              <a:rPr lang="en-US" sz="2000" dirty="0" smtClean="0"/>
              <a:t> caches, the choice of “</a:t>
            </a:r>
            <a:r>
              <a:rPr lang="en-US" sz="2000" dirty="0" smtClean="0">
                <a:solidFill>
                  <a:srgbClr val="C00000"/>
                </a:solidFill>
              </a:rPr>
              <a:t>victim</a:t>
            </a:r>
            <a:r>
              <a:rPr lang="en-US" sz="2000" dirty="0" smtClean="0"/>
              <a:t>” is </a:t>
            </a:r>
            <a:r>
              <a:rPr lang="en-US" sz="2000" dirty="0" smtClean="0">
                <a:solidFill>
                  <a:srgbClr val="0000FF"/>
                </a:solidFill>
              </a:rPr>
              <a:t>easy</a:t>
            </a:r>
            <a:r>
              <a:rPr lang="en-US" sz="2000" dirty="0" smtClean="0"/>
              <a:t>, since there is only one block and any new data always maps, by virtue of the CPU’s address to exactly one line in that block, so we always know which line to evict/replace.</a:t>
            </a:r>
            <a:br>
              <a:rPr lang="en-US" sz="2000" dirty="0" smtClean="0"/>
            </a:br>
            <a:endParaRPr lang="en-US" sz="2000" dirty="0" smtClean="0"/>
          </a:p>
          <a:p>
            <a:r>
              <a:rPr lang="en-US" sz="2000" dirty="0" smtClean="0"/>
              <a:t>For a</a:t>
            </a:r>
            <a:r>
              <a:rPr lang="en-US" sz="2000" dirty="0" smtClean="0">
                <a:solidFill>
                  <a:srgbClr val="C00000"/>
                </a:solidFill>
              </a:rPr>
              <a:t> 4 way</a:t>
            </a:r>
            <a:r>
              <a:rPr lang="en-US" sz="2000" dirty="0" smtClean="0"/>
              <a:t> </a:t>
            </a:r>
            <a:r>
              <a:rPr lang="en-US" sz="2000" dirty="0" smtClean="0">
                <a:solidFill>
                  <a:srgbClr val="0000FF"/>
                </a:solidFill>
              </a:rPr>
              <a:t>SET associative</a:t>
            </a:r>
            <a:r>
              <a:rPr lang="en-US" sz="2000" dirty="0" smtClean="0"/>
              <a:t> caches, choices have to be made. A CPU’s address still defines which line in the cache to use but given there are 4 potential blocks whose lines could hold that new data, the cache controller now has to choose which block to select/evict. </a:t>
            </a:r>
          </a:p>
        </p:txBody>
      </p:sp>
      <p:sp>
        <p:nvSpPr>
          <p:cNvPr id="4" name="Slide Number Placeholder 3"/>
          <p:cNvSpPr>
            <a:spLocks noGrp="1"/>
          </p:cNvSpPr>
          <p:nvPr>
            <p:ph type="sldNum" sz="quarter" idx="12"/>
          </p:nvPr>
        </p:nvSpPr>
        <p:spPr/>
        <p:txBody>
          <a:bodyPr/>
          <a:lstStyle/>
          <a:p>
            <a:fld id="{82679164-5335-4580-91AE-42FE7C1F87D3}"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3890" y="754907"/>
            <a:ext cx="8029575" cy="3457575"/>
          </a:xfrm>
          <a:prstGeom prst="rect">
            <a:avLst/>
          </a:prstGeom>
          <a:solidFill>
            <a:srgbClr val="FF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228600" y="426720"/>
            <a:ext cx="8458200" cy="6245013"/>
          </a:xfrm>
        </p:spPr>
        <p:txBody>
          <a:bodyPr>
            <a:normAutofit fontScale="85000" lnSpcReduction="20000"/>
          </a:bodyPr>
          <a:lstStyle/>
          <a:p>
            <a:r>
              <a:rPr lang="en-US" sz="2000" dirty="0" smtClean="0"/>
              <a:t>Common </a:t>
            </a:r>
            <a:r>
              <a:rPr lang="en-US" sz="2000" dirty="0" smtClean="0">
                <a:solidFill>
                  <a:srgbClr val="0000FF"/>
                </a:solidFill>
              </a:rPr>
              <a:t>eviction</a:t>
            </a:r>
            <a:r>
              <a:rPr lang="en-US" sz="2000" dirty="0" smtClean="0"/>
              <a:t> algorithms include:-</a:t>
            </a:r>
          </a:p>
          <a:p>
            <a:endParaRPr lang="en-US" sz="1100" dirty="0" smtClean="0"/>
          </a:p>
          <a:p>
            <a:pPr lvl="1">
              <a:buFont typeface="Arial" pitchFamily="34" charset="0"/>
              <a:buChar char="•"/>
            </a:pPr>
            <a:r>
              <a:rPr lang="en-CA" sz="2000" i="1" dirty="0" smtClean="0">
                <a:solidFill>
                  <a:srgbClr val="0000FF"/>
                </a:solidFill>
              </a:rPr>
              <a:t>Least</a:t>
            </a:r>
            <a:r>
              <a:rPr lang="en-CA" sz="2000" i="1" dirty="0" smtClean="0"/>
              <a:t> </a:t>
            </a:r>
            <a:r>
              <a:rPr lang="en-CA" sz="2000" i="1" dirty="0" smtClean="0">
                <a:solidFill>
                  <a:srgbClr val="0000FF"/>
                </a:solidFill>
              </a:rPr>
              <a:t>recently</a:t>
            </a:r>
            <a:r>
              <a:rPr lang="en-CA" sz="2000" i="1" dirty="0" smtClean="0"/>
              <a:t> </a:t>
            </a:r>
            <a:r>
              <a:rPr lang="en-CA" sz="2000" i="1" dirty="0" smtClean="0">
                <a:solidFill>
                  <a:srgbClr val="0000FF"/>
                </a:solidFill>
              </a:rPr>
              <a:t>used </a:t>
            </a:r>
            <a:r>
              <a:rPr lang="en-CA" sz="2000" i="1" dirty="0" smtClean="0"/>
              <a:t>(evict the line that has not been used for longest time)</a:t>
            </a:r>
          </a:p>
          <a:p>
            <a:pPr lvl="2"/>
            <a:r>
              <a:rPr lang="en-CA" sz="1600" i="1" dirty="0" smtClean="0"/>
              <a:t>good but costly , have to maintain “age” bits to track usage of lines in blocks.</a:t>
            </a:r>
            <a:br>
              <a:rPr lang="en-CA" sz="1600" i="1" dirty="0" smtClean="0"/>
            </a:br>
            <a:endParaRPr lang="en-CA" sz="1600" i="1" dirty="0" smtClean="0"/>
          </a:p>
          <a:p>
            <a:pPr lvl="1">
              <a:buFont typeface="Arial" pitchFamily="34" charset="0"/>
              <a:buChar char="•"/>
            </a:pPr>
            <a:r>
              <a:rPr lang="en-CA" sz="2000" i="1" dirty="0" smtClean="0">
                <a:solidFill>
                  <a:srgbClr val="0000FF"/>
                </a:solidFill>
              </a:rPr>
              <a:t>Least</a:t>
            </a:r>
            <a:r>
              <a:rPr lang="en-CA" sz="2000" i="1" dirty="0" smtClean="0"/>
              <a:t> </a:t>
            </a:r>
            <a:r>
              <a:rPr lang="en-CA" sz="2000" i="1" dirty="0" smtClean="0">
                <a:solidFill>
                  <a:srgbClr val="0000FF"/>
                </a:solidFill>
              </a:rPr>
              <a:t>frequently</a:t>
            </a:r>
            <a:r>
              <a:rPr lang="en-CA" sz="2000" i="1" dirty="0" smtClean="0"/>
              <a:t> </a:t>
            </a:r>
            <a:r>
              <a:rPr lang="en-CA" sz="2000" i="1" dirty="0" smtClean="0">
                <a:solidFill>
                  <a:srgbClr val="0000FF"/>
                </a:solidFill>
              </a:rPr>
              <a:t>accessed</a:t>
            </a:r>
            <a:r>
              <a:rPr lang="en-CA" sz="2000" i="1" dirty="0" smtClean="0"/>
              <a:t> </a:t>
            </a:r>
          </a:p>
          <a:p>
            <a:pPr lvl="2"/>
            <a:r>
              <a:rPr lang="en-CA" sz="1600" i="1" dirty="0" smtClean="0"/>
              <a:t>very good but costly – “access history” has to be tracked for each line all blocks.</a:t>
            </a:r>
            <a:br>
              <a:rPr lang="en-CA" sz="1600" i="1" dirty="0" smtClean="0"/>
            </a:br>
            <a:endParaRPr lang="en-CA" sz="1600" i="1" dirty="0" smtClean="0"/>
          </a:p>
          <a:p>
            <a:pPr lvl="1">
              <a:buFont typeface="Arial" pitchFamily="34" charset="0"/>
              <a:buChar char="•"/>
            </a:pPr>
            <a:r>
              <a:rPr lang="en-CA" sz="2000" i="1" dirty="0" smtClean="0">
                <a:solidFill>
                  <a:srgbClr val="C00000"/>
                </a:solidFill>
              </a:rPr>
              <a:t>Random</a:t>
            </a:r>
            <a:r>
              <a:rPr lang="en-CA" sz="2000" i="1" dirty="0" smtClean="0"/>
              <a:t> </a:t>
            </a:r>
          </a:p>
          <a:p>
            <a:pPr lvl="2"/>
            <a:r>
              <a:rPr lang="en-CA" sz="1600" i="1" dirty="0" smtClean="0"/>
              <a:t>simple but poor – a random number generator selects the block with the line to evict. </a:t>
            </a:r>
            <a:br>
              <a:rPr lang="en-CA" sz="1600" i="1" dirty="0" smtClean="0"/>
            </a:br>
            <a:endParaRPr lang="en-CA" sz="1600" i="1" dirty="0" smtClean="0"/>
          </a:p>
          <a:p>
            <a:pPr lvl="1">
              <a:buFont typeface="Arial" pitchFamily="34" charset="0"/>
              <a:buChar char="•"/>
            </a:pPr>
            <a:r>
              <a:rPr lang="en-CA" sz="2000" i="1" dirty="0" smtClean="0">
                <a:solidFill>
                  <a:srgbClr val="C00000"/>
                </a:solidFill>
              </a:rPr>
              <a:t>Round Robin </a:t>
            </a:r>
          </a:p>
          <a:p>
            <a:pPr lvl="2"/>
            <a:r>
              <a:rPr lang="en-CA" sz="1600" i="1" dirty="0" smtClean="0"/>
              <a:t>similar to Random, but just uses a counter</a:t>
            </a:r>
            <a:br>
              <a:rPr lang="en-CA" sz="1600" i="1" dirty="0" smtClean="0"/>
            </a:br>
            <a:endParaRPr lang="en-CA" sz="1600" i="1" dirty="0" smtClean="0"/>
          </a:p>
          <a:p>
            <a:pPr lvl="1">
              <a:buFont typeface="Arial" pitchFamily="34" charset="0"/>
              <a:buChar char="•"/>
            </a:pPr>
            <a:r>
              <a:rPr lang="en-CA" sz="2000" i="1" dirty="0" smtClean="0">
                <a:solidFill>
                  <a:srgbClr val="C00000"/>
                </a:solidFill>
              </a:rPr>
              <a:t>FIFO</a:t>
            </a:r>
            <a:r>
              <a:rPr lang="en-CA" sz="2000" i="1" dirty="0" smtClean="0"/>
              <a:t> </a:t>
            </a:r>
          </a:p>
          <a:p>
            <a:pPr lvl="2"/>
            <a:r>
              <a:rPr lang="en-CA" sz="1600" i="1" dirty="0" smtClean="0"/>
              <a:t>Simple, but poor – maintain history of when data was loaded and evict oldest one there with no regard to how often it has been accessed since it was loaded </a:t>
            </a:r>
          </a:p>
          <a:p>
            <a:pPr lvl="1"/>
            <a:endParaRPr lang="en-US" sz="1800" i="1" dirty="0" smtClean="0"/>
          </a:p>
          <a:p>
            <a:r>
              <a:rPr lang="en-US" sz="2000" dirty="0" smtClean="0"/>
              <a:t>Some algorithms are better/easier to implement than others, but generally the more complex the algorithm, the better it performs. </a:t>
            </a:r>
          </a:p>
          <a:p>
            <a:endParaRPr lang="en-US" sz="2000" dirty="0" smtClean="0"/>
          </a:p>
          <a:p>
            <a:r>
              <a:rPr lang="en-US" sz="2000" dirty="0" smtClean="0"/>
              <a:t>For example the </a:t>
            </a:r>
            <a:r>
              <a:rPr lang="en-US" sz="2000" dirty="0" smtClean="0">
                <a:solidFill>
                  <a:srgbClr val="C00000"/>
                </a:solidFill>
              </a:rPr>
              <a:t>last 3 above </a:t>
            </a:r>
            <a:r>
              <a:rPr lang="en-US" sz="2000" dirty="0" smtClean="0"/>
              <a:t>perform poorly because they do not consider the “</a:t>
            </a:r>
            <a:r>
              <a:rPr lang="en-US" sz="2000" dirty="0" smtClean="0">
                <a:solidFill>
                  <a:srgbClr val="C00000"/>
                </a:solidFill>
              </a:rPr>
              <a:t>usage</a:t>
            </a:r>
            <a:r>
              <a:rPr lang="en-US" sz="2000" dirty="0" smtClean="0"/>
              <a:t>” of the data. If data is used </a:t>
            </a:r>
            <a:r>
              <a:rPr lang="en-US" sz="2000" b="1" dirty="0" smtClean="0">
                <a:solidFill>
                  <a:srgbClr val="C00000"/>
                </a:solidFill>
              </a:rPr>
              <a:t>a lot </a:t>
            </a:r>
            <a:r>
              <a:rPr lang="en-US" sz="2000" dirty="0" smtClean="0"/>
              <a:t>and/or accessed </a:t>
            </a:r>
            <a:r>
              <a:rPr lang="en-US" sz="2000" b="1" dirty="0" smtClean="0">
                <a:solidFill>
                  <a:srgbClr val="C00000"/>
                </a:solidFill>
              </a:rPr>
              <a:t>recently</a:t>
            </a:r>
            <a:r>
              <a:rPr lang="en-US" sz="2000" dirty="0" smtClean="0"/>
              <a:t>, then it is likely to be used again in the near future, so we should try to avoid evicting it.</a:t>
            </a:r>
          </a:p>
          <a:p>
            <a:pPr>
              <a:buNone/>
            </a:pPr>
            <a:endParaRPr lang="en-US" sz="2000" dirty="0" smtClean="0">
              <a:solidFill>
                <a:srgbClr val="0000FF"/>
              </a:solidFill>
            </a:endParaRPr>
          </a:p>
          <a:p>
            <a:r>
              <a:rPr lang="en-US" sz="1600" b="1" dirty="0" smtClean="0"/>
              <a:t>See</a:t>
            </a:r>
            <a:r>
              <a:rPr lang="en-US" sz="1600" dirty="0" smtClean="0">
                <a:solidFill>
                  <a:srgbClr val="0000FF"/>
                </a:solidFill>
              </a:rPr>
              <a:t> https://en.wikipedia.org/wiki/Cache_replacement_policies</a:t>
            </a:r>
            <a:endParaRPr lang="en-US" dirty="0"/>
          </a:p>
        </p:txBody>
      </p:sp>
      <p:sp>
        <p:nvSpPr>
          <p:cNvPr id="4" name="Slide Number Placeholder 3"/>
          <p:cNvSpPr>
            <a:spLocks noGrp="1"/>
          </p:cNvSpPr>
          <p:nvPr>
            <p:ph type="sldNum" sz="quarter" idx="12"/>
          </p:nvPr>
        </p:nvSpPr>
        <p:spPr/>
        <p:txBody>
          <a:bodyPr/>
          <a:lstStyle/>
          <a:p>
            <a:fld id="{82679164-5335-4580-91AE-42FE7C1F87D3}"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0267" y="2937932"/>
            <a:ext cx="5257800" cy="1124401"/>
          </a:xfrm>
        </p:spPr>
        <p:txBody>
          <a:bodyPr>
            <a:normAutofit fontScale="85000" lnSpcReduction="20000"/>
          </a:bodyPr>
          <a:lstStyle/>
          <a:p>
            <a:pPr marL="0" indent="0" algn="ctr">
              <a:buNone/>
            </a:pPr>
            <a:r>
              <a:rPr lang="en-US" b="1" dirty="0" smtClean="0"/>
              <a:t>Good Eviction Algorithms</a:t>
            </a:r>
            <a:br>
              <a:rPr lang="en-US" b="1" dirty="0" smtClean="0"/>
            </a:br>
            <a:r>
              <a:rPr lang="en-US" b="1" dirty="0" smtClean="0"/>
              <a:t>Least Recently Used </a:t>
            </a:r>
            <a:br>
              <a:rPr lang="en-US" b="1" dirty="0" smtClean="0"/>
            </a:br>
            <a:r>
              <a:rPr lang="en-US" b="1" dirty="0" smtClean="0"/>
              <a:t>(</a:t>
            </a:r>
            <a:r>
              <a:rPr lang="en-US" b="1" dirty="0" smtClean="0">
                <a:solidFill>
                  <a:srgbClr val="0000FF"/>
                </a:solidFill>
              </a:rPr>
              <a:t>LRU</a:t>
            </a:r>
            <a:r>
              <a:rPr lang="en-US" b="1" dirty="0" smtClean="0"/>
              <a:t>)</a:t>
            </a:r>
          </a:p>
          <a:p>
            <a:pPr marL="0" indent="0" algn="ctr">
              <a:buNone/>
            </a:pPr>
            <a:endParaRPr lang="en-US" b="1" dirty="0"/>
          </a:p>
        </p:txBody>
      </p:sp>
      <p:sp>
        <p:nvSpPr>
          <p:cNvPr id="4" name="Slide Number Placeholder 3"/>
          <p:cNvSpPr>
            <a:spLocks noGrp="1"/>
          </p:cNvSpPr>
          <p:nvPr>
            <p:ph type="sldNum" sz="quarter" idx="12"/>
          </p:nvPr>
        </p:nvSpPr>
        <p:spPr/>
        <p:txBody>
          <a:bodyPr/>
          <a:lstStyle/>
          <a:p>
            <a:fld id="{82679164-5335-4580-91AE-42FE7C1F87D3}"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456295" y="1998138"/>
            <a:ext cx="2286000" cy="355600"/>
          </a:xfrm>
          <a:prstGeom prst="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296334"/>
            <a:ext cx="8451954" cy="5829830"/>
          </a:xfrm>
        </p:spPr>
        <p:txBody>
          <a:bodyPr>
            <a:normAutofit/>
          </a:bodyPr>
          <a:lstStyle/>
          <a:p>
            <a:pPr marL="0" indent="0">
              <a:buNone/>
            </a:pPr>
            <a:r>
              <a:rPr lang="en-US" sz="1800" dirty="0" smtClean="0"/>
              <a:t>Most caches implement a variation of the </a:t>
            </a:r>
            <a:r>
              <a:rPr lang="en-US" sz="1800" b="1" dirty="0" smtClean="0">
                <a:solidFill>
                  <a:srgbClr val="0000FF"/>
                </a:solidFill>
              </a:rPr>
              <a:t>least recently used</a:t>
            </a:r>
            <a:r>
              <a:rPr lang="en-US" sz="1800" dirty="0" smtClean="0"/>
              <a:t> algorithm. The access sequence below shows an initially empty 4-way set associative cache. Imagine the CPU now accesses items of data in the order </a:t>
            </a:r>
            <a:r>
              <a:rPr lang="en-US" sz="1800" b="1" dirty="0" smtClean="0">
                <a:solidFill>
                  <a:srgbClr val="C00000"/>
                </a:solidFill>
              </a:rPr>
              <a:t>A B C D A C E D F</a:t>
            </a:r>
            <a:r>
              <a:rPr lang="en-US" sz="1800" dirty="0" smtClean="0"/>
              <a:t> which for this example we assume map to the same line in each block, gradually filling up the blocks until replacement becomes necessary. Blocks with lowest age will be </a:t>
            </a:r>
            <a:r>
              <a:rPr lang="en-US" sz="1800" b="1" dirty="0" smtClean="0">
                <a:solidFill>
                  <a:srgbClr val="0000FF"/>
                </a:solidFill>
              </a:rPr>
              <a:t>evicted</a:t>
            </a:r>
            <a:r>
              <a:rPr lang="en-US" sz="1800" dirty="0" smtClean="0"/>
              <a:t> when required.</a:t>
            </a:r>
          </a:p>
          <a:p>
            <a:pPr marL="0" indent="0">
              <a:buNone/>
            </a:pPr>
            <a:endParaRPr lang="en-US" sz="2000" dirty="0"/>
          </a:p>
        </p:txBody>
      </p:sp>
      <p:sp>
        <p:nvSpPr>
          <p:cNvPr id="4" name="Slide Number Placeholder 3"/>
          <p:cNvSpPr>
            <a:spLocks noGrp="1"/>
          </p:cNvSpPr>
          <p:nvPr>
            <p:ph type="sldNum" sz="quarter" idx="12"/>
          </p:nvPr>
        </p:nvSpPr>
        <p:spPr/>
        <p:txBody>
          <a:bodyPr/>
          <a:lstStyle/>
          <a:p>
            <a:fld id="{82679164-5335-4580-91AE-42FE7C1F87D3}" type="slidenum">
              <a:rPr lang="en-US" smtClean="0"/>
              <a:pPr/>
              <a:t>7</a:t>
            </a:fld>
            <a:endParaRPr lang="en-US"/>
          </a:p>
        </p:txBody>
      </p:sp>
      <p:sp>
        <p:nvSpPr>
          <p:cNvPr id="5" name="Rectangle 4"/>
          <p:cNvSpPr/>
          <p:nvPr/>
        </p:nvSpPr>
        <p:spPr>
          <a:xfrm>
            <a:off x="1430900" y="1972743"/>
            <a:ext cx="2286000" cy="3556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0"/>
            <a:endCxn id="5" idx="2"/>
          </p:cNvCxnSpPr>
          <p:nvPr/>
        </p:nvCxnSpPr>
        <p:spPr>
          <a:xfrm>
            <a:off x="2573900" y="1972743"/>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06637" y="1972743"/>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32704" y="1972743"/>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490167" y="2015054"/>
            <a:ext cx="465667" cy="276999"/>
          </a:xfrm>
          <a:prstGeom prst="rect">
            <a:avLst/>
          </a:prstGeom>
          <a:noFill/>
        </p:spPr>
        <p:txBody>
          <a:bodyPr wrap="square" rtlCol="0">
            <a:spAutoFit/>
          </a:bodyPr>
          <a:lstStyle/>
          <a:p>
            <a:r>
              <a:rPr lang="en-US" sz="1200" dirty="0" smtClean="0"/>
              <a:t>A[0]</a:t>
            </a:r>
            <a:endParaRPr lang="en-US" sz="1200" dirty="0"/>
          </a:p>
        </p:txBody>
      </p:sp>
      <p:sp>
        <p:nvSpPr>
          <p:cNvPr id="12" name="Rectangle 11"/>
          <p:cNvSpPr/>
          <p:nvPr/>
        </p:nvSpPr>
        <p:spPr>
          <a:xfrm>
            <a:off x="1447822" y="2463817"/>
            <a:ext cx="2286000" cy="355600"/>
          </a:xfrm>
          <a:prstGeom prst="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422427" y="2438422"/>
            <a:ext cx="2286000" cy="3556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13" idx="0"/>
            <a:endCxn id="13" idx="2"/>
          </p:cNvCxnSpPr>
          <p:nvPr/>
        </p:nvCxnSpPr>
        <p:spPr>
          <a:xfrm>
            <a:off x="2565427" y="2438422"/>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998164" y="2438422"/>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124231" y="2438422"/>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481694" y="2480733"/>
            <a:ext cx="465667" cy="276999"/>
          </a:xfrm>
          <a:prstGeom prst="rect">
            <a:avLst/>
          </a:prstGeom>
          <a:noFill/>
        </p:spPr>
        <p:txBody>
          <a:bodyPr wrap="square" rtlCol="0">
            <a:spAutoFit/>
          </a:bodyPr>
          <a:lstStyle/>
          <a:p>
            <a:r>
              <a:rPr lang="en-US" sz="1200" dirty="0" smtClean="0"/>
              <a:t>A[0]</a:t>
            </a:r>
            <a:endParaRPr lang="en-US" sz="1200" dirty="0"/>
          </a:p>
        </p:txBody>
      </p:sp>
      <p:sp>
        <p:nvSpPr>
          <p:cNvPr id="18" name="TextBox 17"/>
          <p:cNvSpPr txBox="1"/>
          <p:nvPr/>
        </p:nvSpPr>
        <p:spPr>
          <a:xfrm>
            <a:off x="2048977" y="2480727"/>
            <a:ext cx="465667" cy="276999"/>
          </a:xfrm>
          <a:prstGeom prst="rect">
            <a:avLst/>
          </a:prstGeom>
          <a:noFill/>
        </p:spPr>
        <p:txBody>
          <a:bodyPr wrap="square" rtlCol="0">
            <a:spAutoFit/>
          </a:bodyPr>
          <a:lstStyle/>
          <a:p>
            <a:r>
              <a:rPr lang="en-US" sz="1200" dirty="0" smtClean="0"/>
              <a:t>B[1]</a:t>
            </a:r>
            <a:endParaRPr lang="en-US" sz="1200" dirty="0"/>
          </a:p>
        </p:txBody>
      </p:sp>
      <p:sp>
        <p:nvSpPr>
          <p:cNvPr id="19" name="Rectangle 18"/>
          <p:cNvSpPr/>
          <p:nvPr/>
        </p:nvSpPr>
        <p:spPr>
          <a:xfrm>
            <a:off x="1456289" y="2946436"/>
            <a:ext cx="2286000" cy="355600"/>
          </a:xfrm>
          <a:prstGeom prst="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430894" y="2921041"/>
            <a:ext cx="2286000" cy="3556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20" idx="0"/>
            <a:endCxn id="20" idx="2"/>
          </p:cNvCxnSpPr>
          <p:nvPr/>
        </p:nvCxnSpPr>
        <p:spPr>
          <a:xfrm>
            <a:off x="2573894" y="2921041"/>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006631" y="2921041"/>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132698" y="2921041"/>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490161" y="2963352"/>
            <a:ext cx="465667" cy="276999"/>
          </a:xfrm>
          <a:prstGeom prst="rect">
            <a:avLst/>
          </a:prstGeom>
          <a:noFill/>
        </p:spPr>
        <p:txBody>
          <a:bodyPr wrap="square" rtlCol="0">
            <a:spAutoFit/>
          </a:bodyPr>
          <a:lstStyle/>
          <a:p>
            <a:r>
              <a:rPr lang="en-US" sz="1200" dirty="0" smtClean="0"/>
              <a:t>A[0]</a:t>
            </a:r>
            <a:endParaRPr lang="en-US" sz="1200" dirty="0"/>
          </a:p>
        </p:txBody>
      </p:sp>
      <p:sp>
        <p:nvSpPr>
          <p:cNvPr id="25" name="Rectangle 24"/>
          <p:cNvSpPr/>
          <p:nvPr/>
        </p:nvSpPr>
        <p:spPr>
          <a:xfrm>
            <a:off x="1447816" y="3429049"/>
            <a:ext cx="2286000" cy="355600"/>
          </a:xfrm>
          <a:prstGeom prst="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422421" y="3403654"/>
            <a:ext cx="2286000" cy="3556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a:stCxn id="26" idx="0"/>
            <a:endCxn id="26" idx="2"/>
          </p:cNvCxnSpPr>
          <p:nvPr/>
        </p:nvCxnSpPr>
        <p:spPr>
          <a:xfrm>
            <a:off x="2565421" y="3403654"/>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998158" y="3403654"/>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124225" y="3403654"/>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481688" y="3445965"/>
            <a:ext cx="465667" cy="276999"/>
          </a:xfrm>
          <a:prstGeom prst="rect">
            <a:avLst/>
          </a:prstGeom>
          <a:noFill/>
        </p:spPr>
        <p:txBody>
          <a:bodyPr wrap="square" rtlCol="0">
            <a:spAutoFit/>
          </a:bodyPr>
          <a:lstStyle/>
          <a:p>
            <a:r>
              <a:rPr lang="en-US" sz="1200" dirty="0" smtClean="0"/>
              <a:t>A[0]</a:t>
            </a:r>
            <a:endParaRPr lang="en-US" sz="1200" dirty="0"/>
          </a:p>
        </p:txBody>
      </p:sp>
      <p:sp>
        <p:nvSpPr>
          <p:cNvPr id="31" name="TextBox 30"/>
          <p:cNvSpPr txBox="1"/>
          <p:nvPr/>
        </p:nvSpPr>
        <p:spPr>
          <a:xfrm>
            <a:off x="2048971" y="3445959"/>
            <a:ext cx="465667" cy="276999"/>
          </a:xfrm>
          <a:prstGeom prst="rect">
            <a:avLst/>
          </a:prstGeom>
          <a:noFill/>
        </p:spPr>
        <p:txBody>
          <a:bodyPr wrap="square" rtlCol="0">
            <a:spAutoFit/>
          </a:bodyPr>
          <a:lstStyle/>
          <a:p>
            <a:r>
              <a:rPr lang="en-US" sz="1200" dirty="0" smtClean="0"/>
              <a:t>B[1]</a:t>
            </a:r>
            <a:endParaRPr lang="en-US" sz="1200" dirty="0"/>
          </a:p>
        </p:txBody>
      </p:sp>
      <p:sp>
        <p:nvSpPr>
          <p:cNvPr id="32" name="TextBox 31"/>
          <p:cNvSpPr txBox="1"/>
          <p:nvPr/>
        </p:nvSpPr>
        <p:spPr>
          <a:xfrm>
            <a:off x="2048971" y="2963340"/>
            <a:ext cx="465667" cy="276999"/>
          </a:xfrm>
          <a:prstGeom prst="rect">
            <a:avLst/>
          </a:prstGeom>
          <a:noFill/>
        </p:spPr>
        <p:txBody>
          <a:bodyPr wrap="square" rtlCol="0">
            <a:spAutoFit/>
          </a:bodyPr>
          <a:lstStyle/>
          <a:p>
            <a:r>
              <a:rPr lang="en-US" sz="1200" dirty="0" smtClean="0"/>
              <a:t>B[1]</a:t>
            </a:r>
            <a:endParaRPr lang="en-US" sz="1200" dirty="0"/>
          </a:p>
        </p:txBody>
      </p:sp>
      <p:sp>
        <p:nvSpPr>
          <p:cNvPr id="33" name="TextBox 32"/>
          <p:cNvSpPr txBox="1"/>
          <p:nvPr/>
        </p:nvSpPr>
        <p:spPr>
          <a:xfrm>
            <a:off x="2616236" y="2963340"/>
            <a:ext cx="465667" cy="276999"/>
          </a:xfrm>
          <a:prstGeom prst="rect">
            <a:avLst/>
          </a:prstGeom>
          <a:noFill/>
        </p:spPr>
        <p:txBody>
          <a:bodyPr wrap="square" rtlCol="0">
            <a:spAutoFit/>
          </a:bodyPr>
          <a:lstStyle/>
          <a:p>
            <a:r>
              <a:rPr lang="en-US" sz="1200" dirty="0" smtClean="0"/>
              <a:t>C[2]</a:t>
            </a:r>
            <a:endParaRPr lang="en-US" sz="1200" dirty="0"/>
          </a:p>
        </p:txBody>
      </p:sp>
      <p:sp>
        <p:nvSpPr>
          <p:cNvPr id="34" name="TextBox 33"/>
          <p:cNvSpPr txBox="1"/>
          <p:nvPr/>
        </p:nvSpPr>
        <p:spPr>
          <a:xfrm>
            <a:off x="2616230" y="3445953"/>
            <a:ext cx="465667" cy="276999"/>
          </a:xfrm>
          <a:prstGeom prst="rect">
            <a:avLst/>
          </a:prstGeom>
          <a:noFill/>
        </p:spPr>
        <p:txBody>
          <a:bodyPr wrap="square" rtlCol="0">
            <a:spAutoFit/>
          </a:bodyPr>
          <a:lstStyle/>
          <a:p>
            <a:r>
              <a:rPr lang="en-US" sz="1200" dirty="0" smtClean="0"/>
              <a:t>C[2]</a:t>
            </a:r>
            <a:endParaRPr lang="en-US" sz="1200" dirty="0"/>
          </a:p>
        </p:txBody>
      </p:sp>
      <p:sp>
        <p:nvSpPr>
          <p:cNvPr id="35" name="TextBox 34"/>
          <p:cNvSpPr txBox="1"/>
          <p:nvPr/>
        </p:nvSpPr>
        <p:spPr>
          <a:xfrm>
            <a:off x="3175046" y="3445947"/>
            <a:ext cx="465667" cy="276999"/>
          </a:xfrm>
          <a:prstGeom prst="rect">
            <a:avLst/>
          </a:prstGeom>
          <a:noFill/>
        </p:spPr>
        <p:txBody>
          <a:bodyPr wrap="square" rtlCol="0">
            <a:spAutoFit/>
          </a:bodyPr>
          <a:lstStyle/>
          <a:p>
            <a:r>
              <a:rPr lang="en-US" sz="1200" dirty="0" smtClean="0"/>
              <a:t>D[3]</a:t>
            </a:r>
            <a:endParaRPr lang="en-US" sz="1200" dirty="0"/>
          </a:p>
        </p:txBody>
      </p:sp>
      <p:sp>
        <p:nvSpPr>
          <p:cNvPr id="36" name="TextBox 35"/>
          <p:cNvSpPr txBox="1"/>
          <p:nvPr/>
        </p:nvSpPr>
        <p:spPr>
          <a:xfrm>
            <a:off x="3843898" y="2031987"/>
            <a:ext cx="4020394" cy="276999"/>
          </a:xfrm>
          <a:prstGeom prst="rect">
            <a:avLst/>
          </a:prstGeom>
          <a:noFill/>
        </p:spPr>
        <p:txBody>
          <a:bodyPr wrap="square" rtlCol="0">
            <a:spAutoFit/>
          </a:bodyPr>
          <a:lstStyle/>
          <a:p>
            <a:r>
              <a:rPr lang="en-US" sz="1200" b="1" dirty="0" smtClean="0"/>
              <a:t>Miss on A</a:t>
            </a:r>
            <a:r>
              <a:rPr lang="en-US" sz="1200" dirty="0" smtClean="0"/>
              <a:t>: Load A into empty Block[0] : Set A’s Age = 0</a:t>
            </a:r>
            <a:endParaRPr lang="en-US" sz="1200" dirty="0"/>
          </a:p>
        </p:txBody>
      </p:sp>
      <p:sp>
        <p:nvSpPr>
          <p:cNvPr id="38" name="TextBox 37"/>
          <p:cNvSpPr txBox="1"/>
          <p:nvPr/>
        </p:nvSpPr>
        <p:spPr>
          <a:xfrm>
            <a:off x="3843894" y="2480732"/>
            <a:ext cx="3941762" cy="276999"/>
          </a:xfrm>
          <a:prstGeom prst="rect">
            <a:avLst/>
          </a:prstGeom>
          <a:noFill/>
        </p:spPr>
        <p:txBody>
          <a:bodyPr wrap="square" rtlCol="0">
            <a:spAutoFit/>
          </a:bodyPr>
          <a:lstStyle/>
          <a:p>
            <a:r>
              <a:rPr lang="en-US" sz="1200" b="1" dirty="0" smtClean="0"/>
              <a:t>Miss on B</a:t>
            </a:r>
            <a:r>
              <a:rPr lang="en-US" sz="1200" dirty="0" smtClean="0"/>
              <a:t>: Load B into empty Block[1] : Set B’s Age = 1</a:t>
            </a:r>
            <a:endParaRPr lang="en-US" sz="1200" dirty="0"/>
          </a:p>
        </p:txBody>
      </p:sp>
      <p:sp>
        <p:nvSpPr>
          <p:cNvPr id="39" name="TextBox 38"/>
          <p:cNvSpPr txBox="1"/>
          <p:nvPr/>
        </p:nvSpPr>
        <p:spPr>
          <a:xfrm>
            <a:off x="3843893" y="2980285"/>
            <a:ext cx="3990911" cy="276999"/>
          </a:xfrm>
          <a:prstGeom prst="rect">
            <a:avLst/>
          </a:prstGeom>
          <a:noFill/>
        </p:spPr>
        <p:txBody>
          <a:bodyPr wrap="square" rtlCol="0">
            <a:spAutoFit/>
          </a:bodyPr>
          <a:lstStyle/>
          <a:p>
            <a:r>
              <a:rPr lang="en-US" sz="1200" b="1" dirty="0" smtClean="0"/>
              <a:t>Miss on C</a:t>
            </a:r>
            <a:r>
              <a:rPr lang="en-US" sz="1200" dirty="0" smtClean="0"/>
              <a:t>: Load C into empty Block[2] : Set C’s Age = 2</a:t>
            </a:r>
            <a:endParaRPr lang="en-US" sz="1200" dirty="0"/>
          </a:p>
        </p:txBody>
      </p:sp>
      <p:sp>
        <p:nvSpPr>
          <p:cNvPr id="40" name="TextBox 39"/>
          <p:cNvSpPr txBox="1"/>
          <p:nvPr/>
        </p:nvSpPr>
        <p:spPr>
          <a:xfrm>
            <a:off x="3843886" y="3445964"/>
            <a:ext cx="3951599" cy="276999"/>
          </a:xfrm>
          <a:prstGeom prst="rect">
            <a:avLst/>
          </a:prstGeom>
          <a:noFill/>
        </p:spPr>
        <p:txBody>
          <a:bodyPr wrap="square" rtlCol="0">
            <a:spAutoFit/>
          </a:bodyPr>
          <a:lstStyle/>
          <a:p>
            <a:r>
              <a:rPr lang="en-US" sz="1200" b="1" dirty="0" smtClean="0"/>
              <a:t>Miss on D</a:t>
            </a:r>
            <a:r>
              <a:rPr lang="en-US" sz="1200" dirty="0" smtClean="0"/>
              <a:t>: Load D into empty Block[3] : Set D’s Age = 3</a:t>
            </a:r>
            <a:endParaRPr lang="en-US" sz="1200" dirty="0"/>
          </a:p>
        </p:txBody>
      </p:sp>
      <p:sp>
        <p:nvSpPr>
          <p:cNvPr id="41" name="TextBox 40"/>
          <p:cNvSpPr txBox="1"/>
          <p:nvPr/>
        </p:nvSpPr>
        <p:spPr>
          <a:xfrm>
            <a:off x="1388567" y="3936979"/>
            <a:ext cx="2362200" cy="261610"/>
          </a:xfrm>
          <a:prstGeom prst="rect">
            <a:avLst/>
          </a:prstGeom>
          <a:solidFill>
            <a:schemeClr val="tx1"/>
          </a:solidFill>
        </p:spPr>
        <p:txBody>
          <a:bodyPr wrap="square" rtlCol="0">
            <a:spAutoFit/>
          </a:bodyPr>
          <a:lstStyle/>
          <a:p>
            <a:r>
              <a:rPr lang="en-US" sz="1100" b="1" dirty="0" smtClean="0">
                <a:solidFill>
                  <a:schemeClr val="bg1"/>
                </a:solidFill>
              </a:rPr>
              <a:t>Lines full. New miss will have to evict</a:t>
            </a:r>
            <a:endParaRPr lang="en-US" sz="1100" b="1" dirty="0">
              <a:solidFill>
                <a:schemeClr val="bg1"/>
              </a:solidFill>
            </a:endParaRPr>
          </a:p>
        </p:txBody>
      </p:sp>
      <p:sp>
        <p:nvSpPr>
          <p:cNvPr id="76" name="Rectangle 75"/>
          <p:cNvSpPr/>
          <p:nvPr/>
        </p:nvSpPr>
        <p:spPr>
          <a:xfrm>
            <a:off x="1447827" y="4385718"/>
            <a:ext cx="2286000" cy="355600"/>
          </a:xfrm>
          <a:prstGeom prst="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1422432" y="4360323"/>
            <a:ext cx="2286000" cy="355600"/>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77" idx="0"/>
            <a:endCxn id="77" idx="2"/>
          </p:cNvCxnSpPr>
          <p:nvPr/>
        </p:nvCxnSpPr>
        <p:spPr>
          <a:xfrm>
            <a:off x="2565432" y="4360323"/>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998169" y="4360323"/>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3124236" y="4360323"/>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1439354" y="4851397"/>
            <a:ext cx="2286000" cy="355600"/>
          </a:xfrm>
          <a:prstGeom prst="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1413959" y="4826002"/>
            <a:ext cx="2286000" cy="355600"/>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p:cNvCxnSpPr>
            <a:stCxn id="83" idx="0"/>
            <a:endCxn id="83" idx="2"/>
          </p:cNvCxnSpPr>
          <p:nvPr/>
        </p:nvCxnSpPr>
        <p:spPr>
          <a:xfrm>
            <a:off x="2556959" y="4826002"/>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989696" y="4826002"/>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3115763" y="4826002"/>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1447821" y="5334016"/>
            <a:ext cx="2286000" cy="355600"/>
          </a:xfrm>
          <a:prstGeom prst="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1422426" y="5308621"/>
            <a:ext cx="2286000" cy="355600"/>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p:cNvCxnSpPr>
            <a:stCxn id="90" idx="0"/>
            <a:endCxn id="90" idx="2"/>
          </p:cNvCxnSpPr>
          <p:nvPr/>
        </p:nvCxnSpPr>
        <p:spPr>
          <a:xfrm>
            <a:off x="2565426" y="5308621"/>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998163" y="5308621"/>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3124230" y="5308621"/>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1439348" y="5816629"/>
            <a:ext cx="2286000" cy="355600"/>
          </a:xfrm>
          <a:prstGeom prst="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1413953" y="5791234"/>
            <a:ext cx="2286000" cy="355600"/>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a:stCxn id="96" idx="0"/>
            <a:endCxn id="96" idx="2"/>
          </p:cNvCxnSpPr>
          <p:nvPr/>
        </p:nvCxnSpPr>
        <p:spPr>
          <a:xfrm>
            <a:off x="2556953" y="5791234"/>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1989690" y="5791234"/>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115757" y="5791234"/>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3835431" y="4419567"/>
            <a:ext cx="3243869" cy="276999"/>
          </a:xfrm>
          <a:prstGeom prst="rect">
            <a:avLst/>
          </a:prstGeom>
          <a:noFill/>
        </p:spPr>
        <p:txBody>
          <a:bodyPr wrap="square" rtlCol="0">
            <a:spAutoFit/>
          </a:bodyPr>
          <a:lstStyle/>
          <a:p>
            <a:r>
              <a:rPr lang="en-US" sz="1200" b="1" dirty="0" smtClean="0"/>
              <a:t>Hit on A</a:t>
            </a:r>
            <a:r>
              <a:rPr lang="en-US" sz="1200" dirty="0" smtClean="0"/>
              <a:t>: Set A’s Age = 5. LRU is B</a:t>
            </a:r>
            <a:endParaRPr lang="en-US" sz="1200" dirty="0"/>
          </a:p>
        </p:txBody>
      </p:sp>
      <p:sp>
        <p:nvSpPr>
          <p:cNvPr id="110" name="TextBox 109"/>
          <p:cNvSpPr txBox="1"/>
          <p:nvPr/>
        </p:nvSpPr>
        <p:spPr>
          <a:xfrm>
            <a:off x="237174" y="2023521"/>
            <a:ext cx="982027" cy="276999"/>
          </a:xfrm>
          <a:prstGeom prst="rect">
            <a:avLst/>
          </a:prstGeom>
          <a:noFill/>
        </p:spPr>
        <p:txBody>
          <a:bodyPr wrap="square" rtlCol="0">
            <a:spAutoFit/>
          </a:bodyPr>
          <a:lstStyle/>
          <a:p>
            <a:r>
              <a:rPr lang="en-US" sz="1200" dirty="0" smtClean="0"/>
              <a:t>CPU Reads A</a:t>
            </a:r>
            <a:endParaRPr lang="en-US" sz="1200" dirty="0"/>
          </a:p>
        </p:txBody>
      </p:sp>
      <p:sp>
        <p:nvSpPr>
          <p:cNvPr id="111" name="TextBox 110"/>
          <p:cNvSpPr txBox="1"/>
          <p:nvPr/>
        </p:nvSpPr>
        <p:spPr>
          <a:xfrm>
            <a:off x="237171" y="2506136"/>
            <a:ext cx="982027" cy="276999"/>
          </a:xfrm>
          <a:prstGeom prst="rect">
            <a:avLst/>
          </a:prstGeom>
          <a:noFill/>
        </p:spPr>
        <p:txBody>
          <a:bodyPr wrap="square" rtlCol="0">
            <a:spAutoFit/>
          </a:bodyPr>
          <a:lstStyle/>
          <a:p>
            <a:r>
              <a:rPr lang="en-US" sz="1200" dirty="0" smtClean="0"/>
              <a:t>CPU Reads B</a:t>
            </a:r>
            <a:endParaRPr lang="en-US" sz="1200" dirty="0"/>
          </a:p>
        </p:txBody>
      </p:sp>
      <p:sp>
        <p:nvSpPr>
          <p:cNvPr id="112" name="TextBox 111"/>
          <p:cNvSpPr txBox="1"/>
          <p:nvPr/>
        </p:nvSpPr>
        <p:spPr>
          <a:xfrm>
            <a:off x="228628" y="2963352"/>
            <a:ext cx="982027" cy="276999"/>
          </a:xfrm>
          <a:prstGeom prst="rect">
            <a:avLst/>
          </a:prstGeom>
          <a:noFill/>
        </p:spPr>
        <p:txBody>
          <a:bodyPr wrap="square" rtlCol="0">
            <a:spAutoFit/>
          </a:bodyPr>
          <a:lstStyle/>
          <a:p>
            <a:r>
              <a:rPr lang="en-US" sz="1200" dirty="0" smtClean="0"/>
              <a:t>CPU Reads C</a:t>
            </a:r>
            <a:endParaRPr lang="en-US" sz="1200" dirty="0"/>
          </a:p>
        </p:txBody>
      </p:sp>
      <p:sp>
        <p:nvSpPr>
          <p:cNvPr id="113" name="TextBox 112"/>
          <p:cNvSpPr txBox="1"/>
          <p:nvPr/>
        </p:nvSpPr>
        <p:spPr>
          <a:xfrm>
            <a:off x="228625" y="3445967"/>
            <a:ext cx="1024442" cy="276999"/>
          </a:xfrm>
          <a:prstGeom prst="rect">
            <a:avLst/>
          </a:prstGeom>
          <a:noFill/>
        </p:spPr>
        <p:txBody>
          <a:bodyPr wrap="square" rtlCol="0">
            <a:spAutoFit/>
          </a:bodyPr>
          <a:lstStyle/>
          <a:p>
            <a:r>
              <a:rPr lang="en-US" sz="1200" dirty="0" smtClean="0"/>
              <a:t>CPU Reads D</a:t>
            </a:r>
            <a:endParaRPr lang="en-US" sz="1200" dirty="0"/>
          </a:p>
        </p:txBody>
      </p:sp>
      <p:sp>
        <p:nvSpPr>
          <p:cNvPr id="116" name="TextBox 115"/>
          <p:cNvSpPr txBox="1"/>
          <p:nvPr/>
        </p:nvSpPr>
        <p:spPr>
          <a:xfrm>
            <a:off x="211771" y="4385721"/>
            <a:ext cx="982027" cy="276999"/>
          </a:xfrm>
          <a:prstGeom prst="rect">
            <a:avLst/>
          </a:prstGeom>
          <a:noFill/>
        </p:spPr>
        <p:txBody>
          <a:bodyPr wrap="square" rtlCol="0">
            <a:spAutoFit/>
          </a:bodyPr>
          <a:lstStyle/>
          <a:p>
            <a:r>
              <a:rPr lang="en-US" sz="1200" dirty="0" smtClean="0"/>
              <a:t>CPU Reads A</a:t>
            </a:r>
            <a:endParaRPr lang="en-US" sz="1200" dirty="0"/>
          </a:p>
        </p:txBody>
      </p:sp>
      <p:sp>
        <p:nvSpPr>
          <p:cNvPr id="117" name="TextBox 116"/>
          <p:cNvSpPr txBox="1"/>
          <p:nvPr/>
        </p:nvSpPr>
        <p:spPr>
          <a:xfrm>
            <a:off x="211768" y="4868336"/>
            <a:ext cx="982027" cy="276999"/>
          </a:xfrm>
          <a:prstGeom prst="rect">
            <a:avLst/>
          </a:prstGeom>
          <a:noFill/>
        </p:spPr>
        <p:txBody>
          <a:bodyPr wrap="square" rtlCol="0">
            <a:spAutoFit/>
          </a:bodyPr>
          <a:lstStyle/>
          <a:p>
            <a:r>
              <a:rPr lang="en-US" sz="1200" dirty="0" smtClean="0"/>
              <a:t>CPU Reads C</a:t>
            </a:r>
            <a:endParaRPr lang="en-US" sz="1200" dirty="0"/>
          </a:p>
        </p:txBody>
      </p:sp>
      <p:sp>
        <p:nvSpPr>
          <p:cNvPr id="118" name="TextBox 117"/>
          <p:cNvSpPr txBox="1"/>
          <p:nvPr/>
        </p:nvSpPr>
        <p:spPr>
          <a:xfrm>
            <a:off x="203225" y="5325552"/>
            <a:ext cx="982027" cy="276999"/>
          </a:xfrm>
          <a:prstGeom prst="rect">
            <a:avLst/>
          </a:prstGeom>
          <a:noFill/>
        </p:spPr>
        <p:txBody>
          <a:bodyPr wrap="square" rtlCol="0">
            <a:spAutoFit/>
          </a:bodyPr>
          <a:lstStyle/>
          <a:p>
            <a:r>
              <a:rPr lang="en-US" sz="1200" dirty="0" smtClean="0"/>
              <a:t>CPU Reads E</a:t>
            </a:r>
            <a:endParaRPr lang="en-US" sz="1200" dirty="0"/>
          </a:p>
        </p:txBody>
      </p:sp>
      <p:sp>
        <p:nvSpPr>
          <p:cNvPr id="119" name="TextBox 118"/>
          <p:cNvSpPr txBox="1"/>
          <p:nvPr/>
        </p:nvSpPr>
        <p:spPr>
          <a:xfrm>
            <a:off x="203222" y="5808167"/>
            <a:ext cx="1007511" cy="276999"/>
          </a:xfrm>
          <a:prstGeom prst="rect">
            <a:avLst/>
          </a:prstGeom>
          <a:noFill/>
        </p:spPr>
        <p:txBody>
          <a:bodyPr wrap="square" rtlCol="0">
            <a:spAutoFit/>
          </a:bodyPr>
          <a:lstStyle/>
          <a:p>
            <a:r>
              <a:rPr lang="en-US" sz="1200" dirty="0" smtClean="0"/>
              <a:t>CPU Reads D</a:t>
            </a:r>
            <a:endParaRPr lang="en-US" sz="1200" dirty="0"/>
          </a:p>
        </p:txBody>
      </p:sp>
      <p:sp>
        <p:nvSpPr>
          <p:cNvPr id="120" name="TextBox 119"/>
          <p:cNvSpPr txBox="1"/>
          <p:nvPr/>
        </p:nvSpPr>
        <p:spPr>
          <a:xfrm>
            <a:off x="1481687" y="4402678"/>
            <a:ext cx="465667" cy="276999"/>
          </a:xfrm>
          <a:prstGeom prst="rect">
            <a:avLst/>
          </a:prstGeom>
          <a:noFill/>
        </p:spPr>
        <p:txBody>
          <a:bodyPr wrap="square" rtlCol="0">
            <a:spAutoFit/>
          </a:bodyPr>
          <a:lstStyle/>
          <a:p>
            <a:r>
              <a:rPr lang="en-US" sz="1200" dirty="0" smtClean="0"/>
              <a:t>A[5]</a:t>
            </a:r>
            <a:endParaRPr lang="en-US" sz="1200" dirty="0"/>
          </a:p>
        </p:txBody>
      </p:sp>
      <p:sp>
        <p:nvSpPr>
          <p:cNvPr id="121" name="TextBox 120"/>
          <p:cNvSpPr txBox="1"/>
          <p:nvPr/>
        </p:nvSpPr>
        <p:spPr>
          <a:xfrm>
            <a:off x="2048970" y="4402672"/>
            <a:ext cx="465667" cy="276999"/>
          </a:xfrm>
          <a:prstGeom prst="rect">
            <a:avLst/>
          </a:prstGeom>
          <a:noFill/>
        </p:spPr>
        <p:txBody>
          <a:bodyPr wrap="square" rtlCol="0">
            <a:spAutoFit/>
          </a:bodyPr>
          <a:lstStyle/>
          <a:p>
            <a:r>
              <a:rPr lang="en-US" sz="1200" dirty="0" smtClean="0"/>
              <a:t>B[1]</a:t>
            </a:r>
            <a:endParaRPr lang="en-US" sz="1200" dirty="0"/>
          </a:p>
        </p:txBody>
      </p:sp>
      <p:sp>
        <p:nvSpPr>
          <p:cNvPr id="122" name="TextBox 121"/>
          <p:cNvSpPr txBox="1"/>
          <p:nvPr/>
        </p:nvSpPr>
        <p:spPr>
          <a:xfrm>
            <a:off x="2616229" y="4402666"/>
            <a:ext cx="465667" cy="276999"/>
          </a:xfrm>
          <a:prstGeom prst="rect">
            <a:avLst/>
          </a:prstGeom>
          <a:noFill/>
        </p:spPr>
        <p:txBody>
          <a:bodyPr wrap="square" rtlCol="0">
            <a:spAutoFit/>
          </a:bodyPr>
          <a:lstStyle/>
          <a:p>
            <a:r>
              <a:rPr lang="en-US" sz="1200" dirty="0" smtClean="0"/>
              <a:t>C[2]</a:t>
            </a:r>
            <a:endParaRPr lang="en-US" sz="1200" dirty="0"/>
          </a:p>
        </p:txBody>
      </p:sp>
      <p:sp>
        <p:nvSpPr>
          <p:cNvPr id="123" name="TextBox 122"/>
          <p:cNvSpPr txBox="1"/>
          <p:nvPr/>
        </p:nvSpPr>
        <p:spPr>
          <a:xfrm>
            <a:off x="3175045" y="4402660"/>
            <a:ext cx="465667" cy="276999"/>
          </a:xfrm>
          <a:prstGeom prst="rect">
            <a:avLst/>
          </a:prstGeom>
          <a:noFill/>
        </p:spPr>
        <p:txBody>
          <a:bodyPr wrap="square" rtlCol="0">
            <a:spAutoFit/>
          </a:bodyPr>
          <a:lstStyle/>
          <a:p>
            <a:r>
              <a:rPr lang="en-US" sz="1200" dirty="0" smtClean="0"/>
              <a:t>D[3]</a:t>
            </a:r>
            <a:endParaRPr lang="en-US" sz="1200" dirty="0"/>
          </a:p>
        </p:txBody>
      </p:sp>
      <p:sp>
        <p:nvSpPr>
          <p:cNvPr id="124" name="TextBox 123"/>
          <p:cNvSpPr txBox="1"/>
          <p:nvPr/>
        </p:nvSpPr>
        <p:spPr>
          <a:xfrm>
            <a:off x="3835431" y="4885233"/>
            <a:ext cx="3243869" cy="276999"/>
          </a:xfrm>
          <a:prstGeom prst="rect">
            <a:avLst/>
          </a:prstGeom>
          <a:noFill/>
        </p:spPr>
        <p:txBody>
          <a:bodyPr wrap="square" rtlCol="0">
            <a:spAutoFit/>
          </a:bodyPr>
          <a:lstStyle/>
          <a:p>
            <a:r>
              <a:rPr lang="en-US" sz="1200" b="1" dirty="0" smtClean="0"/>
              <a:t>Hit on C</a:t>
            </a:r>
            <a:r>
              <a:rPr lang="en-US" sz="1200" dirty="0" smtClean="0"/>
              <a:t>: Set C’s Age = 6. LRU is B</a:t>
            </a:r>
            <a:endParaRPr lang="en-US" sz="1200" dirty="0"/>
          </a:p>
        </p:txBody>
      </p:sp>
      <p:sp>
        <p:nvSpPr>
          <p:cNvPr id="125" name="TextBox 124"/>
          <p:cNvSpPr txBox="1"/>
          <p:nvPr/>
        </p:nvSpPr>
        <p:spPr>
          <a:xfrm>
            <a:off x="1481687" y="4868344"/>
            <a:ext cx="465667" cy="276999"/>
          </a:xfrm>
          <a:prstGeom prst="rect">
            <a:avLst/>
          </a:prstGeom>
          <a:noFill/>
        </p:spPr>
        <p:txBody>
          <a:bodyPr wrap="square" rtlCol="0">
            <a:spAutoFit/>
          </a:bodyPr>
          <a:lstStyle/>
          <a:p>
            <a:r>
              <a:rPr lang="en-US" sz="1200" dirty="0" smtClean="0"/>
              <a:t>A[5]</a:t>
            </a:r>
            <a:endParaRPr lang="en-US" sz="1200" dirty="0"/>
          </a:p>
        </p:txBody>
      </p:sp>
      <p:sp>
        <p:nvSpPr>
          <p:cNvPr id="126" name="TextBox 125"/>
          <p:cNvSpPr txBox="1"/>
          <p:nvPr/>
        </p:nvSpPr>
        <p:spPr>
          <a:xfrm>
            <a:off x="2048970" y="4868338"/>
            <a:ext cx="465667" cy="276999"/>
          </a:xfrm>
          <a:prstGeom prst="rect">
            <a:avLst/>
          </a:prstGeom>
          <a:noFill/>
        </p:spPr>
        <p:txBody>
          <a:bodyPr wrap="square" rtlCol="0">
            <a:spAutoFit/>
          </a:bodyPr>
          <a:lstStyle/>
          <a:p>
            <a:r>
              <a:rPr lang="en-US" sz="1200" dirty="0" smtClean="0"/>
              <a:t>B[1]</a:t>
            </a:r>
            <a:endParaRPr lang="en-US" sz="1200" dirty="0"/>
          </a:p>
        </p:txBody>
      </p:sp>
      <p:sp>
        <p:nvSpPr>
          <p:cNvPr id="127" name="TextBox 126"/>
          <p:cNvSpPr txBox="1"/>
          <p:nvPr/>
        </p:nvSpPr>
        <p:spPr>
          <a:xfrm>
            <a:off x="2616229" y="4868332"/>
            <a:ext cx="465667" cy="276999"/>
          </a:xfrm>
          <a:prstGeom prst="rect">
            <a:avLst/>
          </a:prstGeom>
          <a:noFill/>
        </p:spPr>
        <p:txBody>
          <a:bodyPr wrap="square" rtlCol="0">
            <a:spAutoFit/>
          </a:bodyPr>
          <a:lstStyle/>
          <a:p>
            <a:r>
              <a:rPr lang="en-US" sz="1200" dirty="0" smtClean="0"/>
              <a:t>C[6]</a:t>
            </a:r>
            <a:endParaRPr lang="en-US" sz="1200" dirty="0"/>
          </a:p>
        </p:txBody>
      </p:sp>
      <p:sp>
        <p:nvSpPr>
          <p:cNvPr id="128" name="TextBox 127"/>
          <p:cNvSpPr txBox="1"/>
          <p:nvPr/>
        </p:nvSpPr>
        <p:spPr>
          <a:xfrm>
            <a:off x="3175045" y="4868326"/>
            <a:ext cx="465667" cy="276999"/>
          </a:xfrm>
          <a:prstGeom prst="rect">
            <a:avLst/>
          </a:prstGeom>
          <a:noFill/>
        </p:spPr>
        <p:txBody>
          <a:bodyPr wrap="square" rtlCol="0">
            <a:spAutoFit/>
          </a:bodyPr>
          <a:lstStyle/>
          <a:p>
            <a:r>
              <a:rPr lang="en-US" sz="1200" dirty="0" smtClean="0"/>
              <a:t>D[3]</a:t>
            </a:r>
            <a:endParaRPr lang="en-US" sz="1200" dirty="0"/>
          </a:p>
        </p:txBody>
      </p:sp>
      <p:sp>
        <p:nvSpPr>
          <p:cNvPr id="129" name="TextBox 128"/>
          <p:cNvSpPr txBox="1"/>
          <p:nvPr/>
        </p:nvSpPr>
        <p:spPr>
          <a:xfrm>
            <a:off x="3835425" y="5367846"/>
            <a:ext cx="4079382" cy="276999"/>
          </a:xfrm>
          <a:prstGeom prst="rect">
            <a:avLst/>
          </a:prstGeom>
          <a:noFill/>
        </p:spPr>
        <p:txBody>
          <a:bodyPr wrap="square" rtlCol="0">
            <a:spAutoFit/>
          </a:bodyPr>
          <a:lstStyle/>
          <a:p>
            <a:r>
              <a:rPr lang="en-US" sz="1200" b="1" dirty="0" smtClean="0"/>
              <a:t>Miss on E</a:t>
            </a:r>
            <a:r>
              <a:rPr lang="en-US" sz="1200" dirty="0" smtClean="0"/>
              <a:t>: Evict B, Load E (Block[1]) and set Age to 7. LRU is D</a:t>
            </a:r>
            <a:endParaRPr lang="en-US" sz="1200" dirty="0"/>
          </a:p>
        </p:txBody>
      </p:sp>
      <p:sp>
        <p:nvSpPr>
          <p:cNvPr id="130" name="TextBox 129"/>
          <p:cNvSpPr txBox="1"/>
          <p:nvPr/>
        </p:nvSpPr>
        <p:spPr>
          <a:xfrm>
            <a:off x="1481681" y="5350957"/>
            <a:ext cx="465667" cy="276999"/>
          </a:xfrm>
          <a:prstGeom prst="rect">
            <a:avLst/>
          </a:prstGeom>
          <a:noFill/>
        </p:spPr>
        <p:txBody>
          <a:bodyPr wrap="square" rtlCol="0">
            <a:spAutoFit/>
          </a:bodyPr>
          <a:lstStyle/>
          <a:p>
            <a:r>
              <a:rPr lang="en-US" sz="1200" dirty="0" smtClean="0"/>
              <a:t>A[5]</a:t>
            </a:r>
            <a:endParaRPr lang="en-US" sz="1200" dirty="0"/>
          </a:p>
        </p:txBody>
      </p:sp>
      <p:sp>
        <p:nvSpPr>
          <p:cNvPr id="131" name="TextBox 130"/>
          <p:cNvSpPr txBox="1"/>
          <p:nvPr/>
        </p:nvSpPr>
        <p:spPr>
          <a:xfrm>
            <a:off x="2048964" y="5350951"/>
            <a:ext cx="465667" cy="276999"/>
          </a:xfrm>
          <a:prstGeom prst="rect">
            <a:avLst/>
          </a:prstGeom>
          <a:noFill/>
        </p:spPr>
        <p:txBody>
          <a:bodyPr wrap="square" rtlCol="0">
            <a:spAutoFit/>
          </a:bodyPr>
          <a:lstStyle/>
          <a:p>
            <a:r>
              <a:rPr lang="en-US" sz="1200" dirty="0" smtClean="0"/>
              <a:t>E[7]</a:t>
            </a:r>
            <a:endParaRPr lang="en-US" sz="1200" dirty="0"/>
          </a:p>
        </p:txBody>
      </p:sp>
      <p:sp>
        <p:nvSpPr>
          <p:cNvPr id="132" name="TextBox 131"/>
          <p:cNvSpPr txBox="1"/>
          <p:nvPr/>
        </p:nvSpPr>
        <p:spPr>
          <a:xfrm>
            <a:off x="2616223" y="5350945"/>
            <a:ext cx="465667" cy="276999"/>
          </a:xfrm>
          <a:prstGeom prst="rect">
            <a:avLst/>
          </a:prstGeom>
          <a:noFill/>
        </p:spPr>
        <p:txBody>
          <a:bodyPr wrap="square" rtlCol="0">
            <a:spAutoFit/>
          </a:bodyPr>
          <a:lstStyle/>
          <a:p>
            <a:r>
              <a:rPr lang="en-US" sz="1200" dirty="0" smtClean="0"/>
              <a:t>C[6]</a:t>
            </a:r>
            <a:endParaRPr lang="en-US" sz="1200" dirty="0"/>
          </a:p>
        </p:txBody>
      </p:sp>
      <p:sp>
        <p:nvSpPr>
          <p:cNvPr id="133" name="TextBox 132"/>
          <p:cNvSpPr txBox="1"/>
          <p:nvPr/>
        </p:nvSpPr>
        <p:spPr>
          <a:xfrm>
            <a:off x="3175039" y="5350939"/>
            <a:ext cx="465667" cy="276999"/>
          </a:xfrm>
          <a:prstGeom prst="rect">
            <a:avLst/>
          </a:prstGeom>
          <a:noFill/>
        </p:spPr>
        <p:txBody>
          <a:bodyPr wrap="square" rtlCol="0">
            <a:spAutoFit/>
          </a:bodyPr>
          <a:lstStyle/>
          <a:p>
            <a:r>
              <a:rPr lang="en-US" sz="1200" dirty="0" smtClean="0"/>
              <a:t>D[3]</a:t>
            </a:r>
            <a:endParaRPr lang="en-US" sz="1200" dirty="0"/>
          </a:p>
        </p:txBody>
      </p:sp>
      <p:sp>
        <p:nvSpPr>
          <p:cNvPr id="134" name="TextBox 133"/>
          <p:cNvSpPr txBox="1"/>
          <p:nvPr/>
        </p:nvSpPr>
        <p:spPr>
          <a:xfrm>
            <a:off x="3826958" y="5833531"/>
            <a:ext cx="3243869" cy="276999"/>
          </a:xfrm>
          <a:prstGeom prst="rect">
            <a:avLst/>
          </a:prstGeom>
          <a:noFill/>
        </p:spPr>
        <p:txBody>
          <a:bodyPr wrap="square" rtlCol="0">
            <a:spAutoFit/>
          </a:bodyPr>
          <a:lstStyle/>
          <a:p>
            <a:r>
              <a:rPr lang="en-US" sz="1200" b="1" dirty="0" smtClean="0"/>
              <a:t>Hit on D</a:t>
            </a:r>
            <a:r>
              <a:rPr lang="en-US" sz="1200" dirty="0" smtClean="0"/>
              <a:t>: Set D’s Age = 8. LRU is A</a:t>
            </a:r>
            <a:endParaRPr lang="en-US" sz="1200" dirty="0"/>
          </a:p>
        </p:txBody>
      </p:sp>
      <p:sp>
        <p:nvSpPr>
          <p:cNvPr id="135" name="TextBox 134"/>
          <p:cNvSpPr txBox="1"/>
          <p:nvPr/>
        </p:nvSpPr>
        <p:spPr>
          <a:xfrm>
            <a:off x="1473208" y="5825103"/>
            <a:ext cx="465667" cy="276999"/>
          </a:xfrm>
          <a:prstGeom prst="rect">
            <a:avLst/>
          </a:prstGeom>
          <a:noFill/>
        </p:spPr>
        <p:txBody>
          <a:bodyPr wrap="square" rtlCol="0">
            <a:spAutoFit/>
          </a:bodyPr>
          <a:lstStyle/>
          <a:p>
            <a:r>
              <a:rPr lang="en-US" sz="1200" dirty="0" smtClean="0"/>
              <a:t>A[5]</a:t>
            </a:r>
            <a:endParaRPr lang="en-US" sz="1200" dirty="0"/>
          </a:p>
        </p:txBody>
      </p:sp>
      <p:sp>
        <p:nvSpPr>
          <p:cNvPr id="136" name="TextBox 135"/>
          <p:cNvSpPr txBox="1"/>
          <p:nvPr/>
        </p:nvSpPr>
        <p:spPr>
          <a:xfrm>
            <a:off x="2040491" y="5825097"/>
            <a:ext cx="465667" cy="276999"/>
          </a:xfrm>
          <a:prstGeom prst="rect">
            <a:avLst/>
          </a:prstGeom>
          <a:noFill/>
        </p:spPr>
        <p:txBody>
          <a:bodyPr wrap="square" rtlCol="0">
            <a:spAutoFit/>
          </a:bodyPr>
          <a:lstStyle/>
          <a:p>
            <a:r>
              <a:rPr lang="en-US" sz="1200" dirty="0" smtClean="0"/>
              <a:t>E[7]</a:t>
            </a:r>
            <a:endParaRPr lang="en-US" sz="1200" dirty="0"/>
          </a:p>
        </p:txBody>
      </p:sp>
      <p:sp>
        <p:nvSpPr>
          <p:cNvPr id="137" name="TextBox 136"/>
          <p:cNvSpPr txBox="1"/>
          <p:nvPr/>
        </p:nvSpPr>
        <p:spPr>
          <a:xfrm>
            <a:off x="2607750" y="5825091"/>
            <a:ext cx="465667" cy="276999"/>
          </a:xfrm>
          <a:prstGeom prst="rect">
            <a:avLst/>
          </a:prstGeom>
          <a:noFill/>
        </p:spPr>
        <p:txBody>
          <a:bodyPr wrap="square" rtlCol="0">
            <a:spAutoFit/>
          </a:bodyPr>
          <a:lstStyle/>
          <a:p>
            <a:r>
              <a:rPr lang="en-US" sz="1200" dirty="0" smtClean="0"/>
              <a:t>C[6]</a:t>
            </a:r>
            <a:endParaRPr lang="en-US" sz="1200" dirty="0"/>
          </a:p>
        </p:txBody>
      </p:sp>
      <p:sp>
        <p:nvSpPr>
          <p:cNvPr id="138" name="TextBox 137"/>
          <p:cNvSpPr txBox="1"/>
          <p:nvPr/>
        </p:nvSpPr>
        <p:spPr>
          <a:xfrm>
            <a:off x="3166566" y="5825085"/>
            <a:ext cx="465667" cy="276999"/>
          </a:xfrm>
          <a:prstGeom prst="rect">
            <a:avLst/>
          </a:prstGeom>
          <a:noFill/>
        </p:spPr>
        <p:txBody>
          <a:bodyPr wrap="square" rtlCol="0">
            <a:spAutoFit/>
          </a:bodyPr>
          <a:lstStyle/>
          <a:p>
            <a:r>
              <a:rPr lang="en-US" sz="1200" dirty="0" smtClean="0"/>
              <a:t>D[8]</a:t>
            </a:r>
            <a:endParaRPr lang="en-US" sz="1200" dirty="0"/>
          </a:p>
        </p:txBody>
      </p:sp>
      <p:sp>
        <p:nvSpPr>
          <p:cNvPr id="139" name="Rectangle 138"/>
          <p:cNvSpPr/>
          <p:nvPr/>
        </p:nvSpPr>
        <p:spPr>
          <a:xfrm>
            <a:off x="1422408" y="6282308"/>
            <a:ext cx="2286000" cy="355600"/>
          </a:xfrm>
          <a:prstGeom prst="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1397013" y="6256913"/>
            <a:ext cx="2286000" cy="355600"/>
          </a:xfrm>
          <a:prstGeom prst="rect">
            <a:avLst/>
          </a:prstGeom>
          <a:solidFill>
            <a:schemeClr val="accent6">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1" name="Straight Connector 140"/>
          <p:cNvCxnSpPr>
            <a:stCxn id="140" idx="0"/>
            <a:endCxn id="140" idx="2"/>
          </p:cNvCxnSpPr>
          <p:nvPr/>
        </p:nvCxnSpPr>
        <p:spPr>
          <a:xfrm>
            <a:off x="2540013" y="6256913"/>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1972750" y="6256913"/>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3098817" y="6256913"/>
            <a:ext cx="0" cy="35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3810018" y="6299210"/>
            <a:ext cx="4169746" cy="276999"/>
          </a:xfrm>
          <a:prstGeom prst="rect">
            <a:avLst/>
          </a:prstGeom>
          <a:noFill/>
        </p:spPr>
        <p:txBody>
          <a:bodyPr wrap="square" rtlCol="0">
            <a:spAutoFit/>
          </a:bodyPr>
          <a:lstStyle/>
          <a:p>
            <a:r>
              <a:rPr lang="en-US" sz="1200" b="1" dirty="0" smtClean="0"/>
              <a:t>Miss on F</a:t>
            </a:r>
            <a:r>
              <a:rPr lang="en-US" sz="1200" dirty="0" smtClean="0"/>
              <a:t>: Evict A, Load F (Block[0]) and set Age to 9. LRU is C</a:t>
            </a:r>
            <a:endParaRPr lang="en-US" sz="1200" dirty="0"/>
          </a:p>
        </p:txBody>
      </p:sp>
      <p:sp>
        <p:nvSpPr>
          <p:cNvPr id="145" name="TextBox 144"/>
          <p:cNvSpPr txBox="1"/>
          <p:nvPr/>
        </p:nvSpPr>
        <p:spPr>
          <a:xfrm>
            <a:off x="1456268" y="6290782"/>
            <a:ext cx="465667" cy="276999"/>
          </a:xfrm>
          <a:prstGeom prst="rect">
            <a:avLst/>
          </a:prstGeom>
          <a:noFill/>
        </p:spPr>
        <p:txBody>
          <a:bodyPr wrap="square" rtlCol="0">
            <a:spAutoFit/>
          </a:bodyPr>
          <a:lstStyle/>
          <a:p>
            <a:r>
              <a:rPr lang="en-US" sz="1200" dirty="0" smtClean="0"/>
              <a:t>F[9]</a:t>
            </a:r>
            <a:endParaRPr lang="en-US" sz="1200" dirty="0"/>
          </a:p>
        </p:txBody>
      </p:sp>
      <p:sp>
        <p:nvSpPr>
          <p:cNvPr id="146" name="TextBox 145"/>
          <p:cNvSpPr txBox="1"/>
          <p:nvPr/>
        </p:nvSpPr>
        <p:spPr>
          <a:xfrm>
            <a:off x="2023551" y="6290776"/>
            <a:ext cx="465667" cy="276999"/>
          </a:xfrm>
          <a:prstGeom prst="rect">
            <a:avLst/>
          </a:prstGeom>
          <a:noFill/>
        </p:spPr>
        <p:txBody>
          <a:bodyPr wrap="square" rtlCol="0">
            <a:spAutoFit/>
          </a:bodyPr>
          <a:lstStyle/>
          <a:p>
            <a:r>
              <a:rPr lang="en-US" sz="1200" dirty="0" smtClean="0"/>
              <a:t>E[7]</a:t>
            </a:r>
            <a:endParaRPr lang="en-US" sz="1200" dirty="0"/>
          </a:p>
        </p:txBody>
      </p:sp>
      <p:sp>
        <p:nvSpPr>
          <p:cNvPr id="147" name="TextBox 146"/>
          <p:cNvSpPr txBox="1"/>
          <p:nvPr/>
        </p:nvSpPr>
        <p:spPr>
          <a:xfrm>
            <a:off x="2590810" y="6290770"/>
            <a:ext cx="465667" cy="276999"/>
          </a:xfrm>
          <a:prstGeom prst="rect">
            <a:avLst/>
          </a:prstGeom>
          <a:noFill/>
        </p:spPr>
        <p:txBody>
          <a:bodyPr wrap="square" rtlCol="0">
            <a:spAutoFit/>
          </a:bodyPr>
          <a:lstStyle/>
          <a:p>
            <a:r>
              <a:rPr lang="en-US" sz="1200" dirty="0" smtClean="0"/>
              <a:t>C[6]</a:t>
            </a:r>
            <a:endParaRPr lang="en-US" sz="1200" dirty="0"/>
          </a:p>
        </p:txBody>
      </p:sp>
      <p:sp>
        <p:nvSpPr>
          <p:cNvPr id="148" name="TextBox 147"/>
          <p:cNvSpPr txBox="1"/>
          <p:nvPr/>
        </p:nvSpPr>
        <p:spPr>
          <a:xfrm>
            <a:off x="3149626" y="6290764"/>
            <a:ext cx="465667" cy="276999"/>
          </a:xfrm>
          <a:prstGeom prst="rect">
            <a:avLst/>
          </a:prstGeom>
          <a:noFill/>
        </p:spPr>
        <p:txBody>
          <a:bodyPr wrap="square" rtlCol="0">
            <a:spAutoFit/>
          </a:bodyPr>
          <a:lstStyle/>
          <a:p>
            <a:r>
              <a:rPr lang="en-US" sz="1200" dirty="0" smtClean="0"/>
              <a:t>D[8]</a:t>
            </a:r>
            <a:endParaRPr lang="en-US" sz="1200" dirty="0"/>
          </a:p>
        </p:txBody>
      </p:sp>
      <p:sp>
        <p:nvSpPr>
          <p:cNvPr id="149" name="TextBox 148"/>
          <p:cNvSpPr txBox="1"/>
          <p:nvPr/>
        </p:nvSpPr>
        <p:spPr>
          <a:xfrm>
            <a:off x="203216" y="6307714"/>
            <a:ext cx="1007511" cy="276999"/>
          </a:xfrm>
          <a:prstGeom prst="rect">
            <a:avLst/>
          </a:prstGeom>
          <a:noFill/>
        </p:spPr>
        <p:txBody>
          <a:bodyPr wrap="square" rtlCol="0">
            <a:spAutoFit/>
          </a:bodyPr>
          <a:lstStyle/>
          <a:p>
            <a:r>
              <a:rPr lang="en-US" sz="1200" dirty="0" smtClean="0"/>
              <a:t>CPU Reads F</a:t>
            </a:r>
            <a:endParaRPr lang="en-US" sz="1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Straight Connector 65"/>
          <p:cNvCxnSpPr/>
          <p:nvPr/>
        </p:nvCxnSpPr>
        <p:spPr>
          <a:xfrm>
            <a:off x="4792133" y="5909736"/>
            <a:ext cx="30225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4385744" y="5969011"/>
            <a:ext cx="3539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8" name="Rectangle 797"/>
          <p:cNvSpPr/>
          <p:nvPr/>
        </p:nvSpPr>
        <p:spPr>
          <a:xfrm>
            <a:off x="5198783" y="4394265"/>
            <a:ext cx="2142067" cy="1049867"/>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6" name="Rectangle 795"/>
          <p:cNvSpPr/>
          <p:nvPr/>
        </p:nvSpPr>
        <p:spPr>
          <a:xfrm>
            <a:off x="1761100" y="4394277"/>
            <a:ext cx="2142067" cy="1049867"/>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Content Placeholder 2"/>
          <p:cNvSpPr>
            <a:spLocks noGrp="1"/>
          </p:cNvSpPr>
          <p:nvPr>
            <p:ph idx="1"/>
          </p:nvPr>
        </p:nvSpPr>
        <p:spPr>
          <a:xfrm>
            <a:off x="372533" y="296334"/>
            <a:ext cx="8441267" cy="3454399"/>
          </a:xfrm>
        </p:spPr>
        <p:txBody>
          <a:bodyPr>
            <a:normAutofit lnSpcReduction="10000"/>
          </a:bodyPr>
          <a:lstStyle/>
          <a:p>
            <a:pPr>
              <a:buNone/>
            </a:pPr>
            <a:r>
              <a:rPr lang="en-US" sz="1800" b="1" dirty="0" smtClean="0"/>
              <a:t>Implementation</a:t>
            </a:r>
            <a:endParaRPr lang="en-US" sz="1800" dirty="0" smtClean="0"/>
          </a:p>
          <a:p>
            <a:r>
              <a:rPr lang="en-US" sz="1800" dirty="0" smtClean="0"/>
              <a:t>True LRU is expensive, if it is to be done quickly (e.g. in 1 clock cycle).</a:t>
            </a:r>
          </a:p>
          <a:p>
            <a:r>
              <a:rPr lang="en-US" sz="1800" dirty="0" smtClean="0"/>
              <a:t>One solution might be to use an additional </a:t>
            </a:r>
            <a:r>
              <a:rPr lang="en-US" sz="1800" b="1" dirty="0" smtClean="0">
                <a:solidFill>
                  <a:srgbClr val="0000FF"/>
                </a:solidFill>
              </a:rPr>
              <a:t>64 age bits </a:t>
            </a:r>
            <a:r>
              <a:rPr lang="en-US" sz="1800" dirty="0" smtClean="0"/>
              <a:t>per Line plus a </a:t>
            </a:r>
            <a:r>
              <a:rPr lang="en-US" sz="1800" b="1" dirty="0" smtClean="0">
                <a:solidFill>
                  <a:srgbClr val="0000FF"/>
                </a:solidFill>
              </a:rPr>
              <a:t>64 bit age counter </a:t>
            </a:r>
            <a:r>
              <a:rPr lang="en-US" sz="1800" dirty="0" smtClean="0"/>
              <a:t>and an </a:t>
            </a:r>
            <a:r>
              <a:rPr lang="en-US" sz="1800" b="1" dirty="0" smtClean="0">
                <a:solidFill>
                  <a:srgbClr val="0000FF"/>
                </a:solidFill>
              </a:rPr>
              <a:t>age comparator </a:t>
            </a:r>
            <a:r>
              <a:rPr lang="en-US" sz="1800" dirty="0" smtClean="0"/>
              <a:t>to find LRU block. It also needs a </a:t>
            </a:r>
            <a:r>
              <a:rPr lang="en-US" sz="1800" b="1" dirty="0" smtClean="0">
                <a:solidFill>
                  <a:srgbClr val="0000FF"/>
                </a:solidFill>
              </a:rPr>
              <a:t>complex state machine </a:t>
            </a:r>
            <a:r>
              <a:rPr lang="en-US" sz="1800" dirty="0" smtClean="0"/>
              <a:t>for the cache controller. </a:t>
            </a:r>
          </a:p>
          <a:p>
            <a:endParaRPr lang="en-US" sz="1800" dirty="0" smtClean="0"/>
          </a:p>
          <a:p>
            <a:pPr>
              <a:buNone/>
            </a:pPr>
            <a:r>
              <a:rPr lang="en-US" sz="1800" b="1" dirty="0" smtClean="0"/>
              <a:t>Operation</a:t>
            </a:r>
          </a:p>
          <a:p>
            <a:r>
              <a:rPr lang="en-US" sz="1800" dirty="0" smtClean="0"/>
              <a:t>With each </a:t>
            </a:r>
            <a:r>
              <a:rPr lang="en-US" sz="1800" i="1" dirty="0" smtClean="0"/>
              <a:t>access</a:t>
            </a:r>
            <a:r>
              <a:rPr lang="en-US" sz="1800" dirty="0" smtClean="0"/>
              <a:t>, the age counter for that line is incremented. </a:t>
            </a:r>
          </a:p>
          <a:p>
            <a:r>
              <a:rPr lang="en-US" sz="1800" dirty="0" smtClean="0"/>
              <a:t>When new data is loaded, the block/line’s age bits are set to the value of the counter.</a:t>
            </a:r>
          </a:p>
          <a:p>
            <a:r>
              <a:rPr lang="en-US" sz="1800" dirty="0" smtClean="0"/>
              <a:t>The example below shows </a:t>
            </a:r>
            <a:r>
              <a:rPr lang="en-US" sz="1800" b="1" u="sng" dirty="0" smtClean="0"/>
              <a:t>one line</a:t>
            </a:r>
            <a:r>
              <a:rPr lang="en-US" sz="1800" dirty="0" smtClean="0"/>
              <a:t> of a </a:t>
            </a:r>
            <a:r>
              <a:rPr lang="en-US" sz="1800" b="1" dirty="0" smtClean="0">
                <a:solidFill>
                  <a:srgbClr val="C00000"/>
                </a:solidFill>
              </a:rPr>
              <a:t>4 – way set associative cache</a:t>
            </a:r>
            <a:r>
              <a:rPr lang="en-US" sz="1800" dirty="0" smtClean="0"/>
              <a:t> where the CPU has read data in the order </a:t>
            </a:r>
            <a:r>
              <a:rPr lang="en-US" sz="1800" b="1" dirty="0" smtClean="0">
                <a:solidFill>
                  <a:srgbClr val="C00000"/>
                </a:solidFill>
              </a:rPr>
              <a:t>ABCD </a:t>
            </a:r>
            <a:r>
              <a:rPr lang="en-US" sz="1800" dirty="0" smtClean="0"/>
              <a:t>(</a:t>
            </a:r>
            <a:r>
              <a:rPr lang="en-US" sz="1800" i="1" dirty="0" smtClean="0"/>
              <a:t>as per previous slide.</a:t>
            </a:r>
            <a:r>
              <a:rPr lang="en-US" sz="1800" dirty="0" smtClean="0"/>
              <a:t>). Note the ages in each line.</a:t>
            </a:r>
          </a:p>
        </p:txBody>
      </p:sp>
      <p:sp>
        <p:nvSpPr>
          <p:cNvPr id="361" name="TextBox 360"/>
          <p:cNvSpPr txBox="1"/>
          <p:nvPr/>
        </p:nvSpPr>
        <p:spPr>
          <a:xfrm>
            <a:off x="3280207" y="4704586"/>
            <a:ext cx="486519" cy="338554"/>
          </a:xfrm>
          <a:prstGeom prst="rect">
            <a:avLst/>
          </a:prstGeom>
          <a:noFill/>
        </p:spPr>
        <p:txBody>
          <a:bodyPr wrap="none" rtlCol="0">
            <a:spAutoFit/>
          </a:bodyPr>
          <a:lstStyle/>
          <a:p>
            <a:r>
              <a:rPr lang="en-US" sz="1600" dirty="0" smtClean="0"/>
              <a:t>Data</a:t>
            </a:r>
            <a:endParaRPr lang="en-US" sz="1600" dirty="0"/>
          </a:p>
        </p:txBody>
      </p:sp>
      <p:sp>
        <p:nvSpPr>
          <p:cNvPr id="154" name="TextBox 153"/>
          <p:cNvSpPr txBox="1"/>
          <p:nvPr/>
        </p:nvSpPr>
        <p:spPr>
          <a:xfrm>
            <a:off x="2386199" y="4364786"/>
            <a:ext cx="741433" cy="369332"/>
          </a:xfrm>
          <a:prstGeom prst="rect">
            <a:avLst/>
          </a:prstGeom>
          <a:noFill/>
        </p:spPr>
        <p:txBody>
          <a:bodyPr wrap="none" rtlCol="0">
            <a:spAutoFit/>
          </a:bodyPr>
          <a:lstStyle/>
          <a:p>
            <a:r>
              <a:rPr lang="en-US" b="1" dirty="0" smtClean="0">
                <a:solidFill>
                  <a:srgbClr val="0000FF"/>
                </a:solidFill>
              </a:rPr>
              <a:t>Block 0</a:t>
            </a:r>
            <a:endParaRPr lang="en-US" b="1" dirty="0">
              <a:solidFill>
                <a:srgbClr val="0000FF"/>
              </a:solidFill>
            </a:endParaRPr>
          </a:p>
        </p:txBody>
      </p:sp>
      <p:grpSp>
        <p:nvGrpSpPr>
          <p:cNvPr id="739" name="Group 738"/>
          <p:cNvGrpSpPr/>
          <p:nvPr/>
        </p:nvGrpSpPr>
        <p:grpSpPr>
          <a:xfrm>
            <a:off x="3266428" y="5071169"/>
            <a:ext cx="594403" cy="288327"/>
            <a:chOff x="1666197" y="2624206"/>
            <a:chExt cx="712936" cy="288327"/>
          </a:xfrm>
        </p:grpSpPr>
        <p:sp>
          <p:nvSpPr>
            <p:cNvPr id="362" name="Rectangle 361"/>
            <p:cNvSpPr/>
            <p:nvPr/>
          </p:nvSpPr>
          <p:spPr>
            <a:xfrm>
              <a:off x="1706022" y="2643980"/>
              <a:ext cx="673111" cy="268553"/>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Rectangle 362"/>
            <p:cNvSpPr/>
            <p:nvPr/>
          </p:nvSpPr>
          <p:spPr>
            <a:xfrm>
              <a:off x="1666197" y="2624206"/>
              <a:ext cx="655523" cy="254461"/>
            </a:xfrm>
            <a:prstGeom prst="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A</a:t>
              </a:r>
              <a:endParaRPr lang="en-US" dirty="0">
                <a:solidFill>
                  <a:srgbClr val="C00000"/>
                </a:solidFill>
              </a:endParaRPr>
            </a:p>
          </p:txBody>
        </p:sp>
      </p:grpSp>
      <p:grpSp>
        <p:nvGrpSpPr>
          <p:cNvPr id="794" name="Group 793"/>
          <p:cNvGrpSpPr/>
          <p:nvPr/>
        </p:nvGrpSpPr>
        <p:grpSpPr>
          <a:xfrm>
            <a:off x="2757893" y="4699259"/>
            <a:ext cx="455060" cy="655181"/>
            <a:chOff x="1098393" y="2252296"/>
            <a:chExt cx="455060" cy="655181"/>
          </a:xfrm>
        </p:grpSpPr>
        <p:sp>
          <p:nvSpPr>
            <p:cNvPr id="431" name="TextBox 430"/>
            <p:cNvSpPr txBox="1"/>
            <p:nvPr/>
          </p:nvSpPr>
          <p:spPr>
            <a:xfrm>
              <a:off x="1098393" y="2252296"/>
              <a:ext cx="426025" cy="338554"/>
            </a:xfrm>
            <a:prstGeom prst="rect">
              <a:avLst/>
            </a:prstGeom>
            <a:noFill/>
          </p:spPr>
          <p:txBody>
            <a:bodyPr wrap="none" rtlCol="0">
              <a:spAutoFit/>
            </a:bodyPr>
            <a:lstStyle/>
            <a:p>
              <a:r>
                <a:rPr lang="en-US" sz="1600" dirty="0" smtClean="0"/>
                <a:t>Age</a:t>
              </a:r>
              <a:endParaRPr lang="en-US" sz="1600" dirty="0"/>
            </a:p>
          </p:txBody>
        </p:sp>
        <p:sp>
          <p:nvSpPr>
            <p:cNvPr id="418" name="Rectangle 417"/>
            <p:cNvSpPr/>
            <p:nvPr/>
          </p:nvSpPr>
          <p:spPr>
            <a:xfrm>
              <a:off x="1146022" y="2648424"/>
              <a:ext cx="407431" cy="259053"/>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Rectangle 418"/>
            <p:cNvSpPr/>
            <p:nvPr/>
          </p:nvSpPr>
          <p:spPr>
            <a:xfrm>
              <a:off x="1114481" y="2620185"/>
              <a:ext cx="419774" cy="25848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Rectangle 435"/>
            <p:cNvSpPr/>
            <p:nvPr/>
          </p:nvSpPr>
          <p:spPr>
            <a:xfrm>
              <a:off x="1193660" y="2627531"/>
              <a:ext cx="256802" cy="261610"/>
            </a:xfrm>
            <a:prstGeom prst="rect">
              <a:avLst/>
            </a:prstGeom>
          </p:spPr>
          <p:txBody>
            <a:bodyPr wrap="none">
              <a:spAutoFit/>
            </a:bodyPr>
            <a:lstStyle/>
            <a:p>
              <a:pPr algn="ctr"/>
              <a:r>
                <a:rPr lang="en-US" sz="1100" b="1" dirty="0" smtClean="0">
                  <a:solidFill>
                    <a:srgbClr val="9933FF"/>
                  </a:solidFill>
                </a:rPr>
                <a:t>0</a:t>
              </a:r>
            </a:p>
          </p:txBody>
        </p:sp>
      </p:grpSp>
      <p:grpSp>
        <p:nvGrpSpPr>
          <p:cNvPr id="793" name="Group 792"/>
          <p:cNvGrpSpPr/>
          <p:nvPr/>
        </p:nvGrpSpPr>
        <p:grpSpPr>
          <a:xfrm>
            <a:off x="2277843" y="4699969"/>
            <a:ext cx="461986" cy="638247"/>
            <a:chOff x="618343" y="2253006"/>
            <a:chExt cx="461986" cy="638247"/>
          </a:xfrm>
        </p:grpSpPr>
        <p:sp>
          <p:nvSpPr>
            <p:cNvPr id="717" name="TextBox 716"/>
            <p:cNvSpPr txBox="1"/>
            <p:nvPr/>
          </p:nvSpPr>
          <p:spPr>
            <a:xfrm>
              <a:off x="618343" y="2253006"/>
              <a:ext cx="461986" cy="338554"/>
            </a:xfrm>
            <a:prstGeom prst="rect">
              <a:avLst/>
            </a:prstGeom>
            <a:noFill/>
          </p:spPr>
          <p:txBody>
            <a:bodyPr wrap="none" rtlCol="0">
              <a:spAutoFit/>
            </a:bodyPr>
            <a:lstStyle/>
            <a:p>
              <a:r>
                <a:rPr lang="en-US" sz="1600" dirty="0" smtClean="0"/>
                <a:t>Tag</a:t>
              </a:r>
              <a:endParaRPr lang="en-US" sz="1600" dirty="0"/>
            </a:p>
          </p:txBody>
        </p:sp>
        <p:sp>
          <p:nvSpPr>
            <p:cNvPr id="715" name="Rectangle 714"/>
            <p:cNvSpPr/>
            <p:nvPr/>
          </p:nvSpPr>
          <p:spPr>
            <a:xfrm>
              <a:off x="656736" y="2632200"/>
              <a:ext cx="407431" cy="259053"/>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6" name="Rectangle 715"/>
            <p:cNvSpPr/>
            <p:nvPr/>
          </p:nvSpPr>
          <p:spPr>
            <a:xfrm>
              <a:off x="625196" y="2612428"/>
              <a:ext cx="419774" cy="25848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 name="Rectangle 717"/>
            <p:cNvSpPr/>
            <p:nvPr/>
          </p:nvSpPr>
          <p:spPr>
            <a:xfrm>
              <a:off x="736031" y="2611307"/>
              <a:ext cx="193488" cy="261610"/>
            </a:xfrm>
            <a:prstGeom prst="rect">
              <a:avLst/>
            </a:prstGeom>
          </p:spPr>
          <p:txBody>
            <a:bodyPr wrap="none">
              <a:spAutoFit/>
            </a:bodyPr>
            <a:lstStyle/>
            <a:p>
              <a:pPr algn="ctr"/>
              <a:r>
                <a:rPr lang="en-US" sz="1100" b="1" dirty="0" smtClean="0">
                  <a:solidFill>
                    <a:srgbClr val="C00000"/>
                  </a:solidFill>
                </a:rPr>
                <a:t>0</a:t>
              </a:r>
            </a:p>
          </p:txBody>
        </p:sp>
      </p:grpSp>
      <p:grpSp>
        <p:nvGrpSpPr>
          <p:cNvPr id="792" name="Group 791"/>
          <p:cNvGrpSpPr/>
          <p:nvPr/>
        </p:nvGrpSpPr>
        <p:grpSpPr>
          <a:xfrm>
            <a:off x="1801989" y="4696358"/>
            <a:ext cx="445287" cy="634832"/>
            <a:chOff x="142489" y="2249395"/>
            <a:chExt cx="445287" cy="634832"/>
          </a:xfrm>
        </p:grpSpPr>
        <p:sp>
          <p:nvSpPr>
            <p:cNvPr id="721" name="Rectangle 720"/>
            <p:cNvSpPr/>
            <p:nvPr/>
          </p:nvSpPr>
          <p:spPr>
            <a:xfrm>
              <a:off x="168002" y="2625745"/>
              <a:ext cx="419774" cy="25848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C00000"/>
                  </a:solidFill>
                </a:rPr>
                <a:t>1</a:t>
              </a:r>
              <a:endParaRPr lang="en-US" sz="1400" dirty="0">
                <a:solidFill>
                  <a:srgbClr val="C00000"/>
                </a:solidFill>
              </a:endParaRPr>
            </a:p>
          </p:txBody>
        </p:sp>
        <p:sp>
          <p:nvSpPr>
            <p:cNvPr id="719" name="Rectangle 718"/>
            <p:cNvSpPr/>
            <p:nvPr/>
          </p:nvSpPr>
          <p:spPr>
            <a:xfrm>
              <a:off x="142489" y="2608817"/>
              <a:ext cx="419774" cy="25848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C00000"/>
                  </a:solidFill>
                </a:rPr>
                <a:t>1</a:t>
              </a:r>
              <a:endParaRPr lang="en-US" sz="1400" dirty="0">
                <a:solidFill>
                  <a:srgbClr val="C00000"/>
                </a:solidFill>
              </a:endParaRPr>
            </a:p>
          </p:txBody>
        </p:sp>
        <p:sp>
          <p:nvSpPr>
            <p:cNvPr id="720" name="TextBox 719"/>
            <p:cNvSpPr txBox="1"/>
            <p:nvPr/>
          </p:nvSpPr>
          <p:spPr>
            <a:xfrm>
              <a:off x="197827" y="2249395"/>
              <a:ext cx="301686" cy="338554"/>
            </a:xfrm>
            <a:prstGeom prst="rect">
              <a:avLst/>
            </a:prstGeom>
            <a:noFill/>
          </p:spPr>
          <p:txBody>
            <a:bodyPr wrap="none" rtlCol="0">
              <a:spAutoFit/>
            </a:bodyPr>
            <a:lstStyle/>
            <a:p>
              <a:r>
                <a:rPr lang="en-US" sz="1600" dirty="0" smtClean="0"/>
                <a:t>V</a:t>
              </a:r>
              <a:endParaRPr lang="en-US" sz="1600" dirty="0"/>
            </a:p>
          </p:txBody>
        </p:sp>
      </p:grpSp>
      <p:sp>
        <p:nvSpPr>
          <p:cNvPr id="776" name="TextBox 775"/>
          <p:cNvSpPr txBox="1"/>
          <p:nvPr/>
        </p:nvSpPr>
        <p:spPr>
          <a:xfrm>
            <a:off x="6717646" y="4729982"/>
            <a:ext cx="486519" cy="338554"/>
          </a:xfrm>
          <a:prstGeom prst="rect">
            <a:avLst/>
          </a:prstGeom>
          <a:noFill/>
        </p:spPr>
        <p:txBody>
          <a:bodyPr wrap="none" rtlCol="0">
            <a:spAutoFit/>
          </a:bodyPr>
          <a:lstStyle/>
          <a:p>
            <a:r>
              <a:rPr lang="en-US" sz="1600" dirty="0" smtClean="0"/>
              <a:t>Data</a:t>
            </a:r>
            <a:endParaRPr lang="en-US" sz="1600" dirty="0"/>
          </a:p>
        </p:txBody>
      </p:sp>
      <p:sp>
        <p:nvSpPr>
          <p:cNvPr id="777" name="TextBox 776"/>
          <p:cNvSpPr txBox="1"/>
          <p:nvPr/>
        </p:nvSpPr>
        <p:spPr>
          <a:xfrm>
            <a:off x="5967572" y="4364780"/>
            <a:ext cx="870751" cy="369332"/>
          </a:xfrm>
          <a:prstGeom prst="rect">
            <a:avLst/>
          </a:prstGeom>
          <a:noFill/>
        </p:spPr>
        <p:txBody>
          <a:bodyPr wrap="none" rtlCol="0">
            <a:spAutoFit/>
          </a:bodyPr>
          <a:lstStyle/>
          <a:p>
            <a:r>
              <a:rPr lang="en-US" b="1" dirty="0" smtClean="0">
                <a:solidFill>
                  <a:srgbClr val="0000FF"/>
                </a:solidFill>
              </a:rPr>
              <a:t>Block 3</a:t>
            </a:r>
            <a:endParaRPr lang="en-US" b="1" dirty="0">
              <a:solidFill>
                <a:srgbClr val="0000FF"/>
              </a:solidFill>
            </a:endParaRPr>
          </a:p>
        </p:txBody>
      </p:sp>
      <p:sp>
        <p:nvSpPr>
          <p:cNvPr id="778" name="TextBox 777"/>
          <p:cNvSpPr txBox="1"/>
          <p:nvPr/>
        </p:nvSpPr>
        <p:spPr>
          <a:xfrm>
            <a:off x="6212266" y="4724655"/>
            <a:ext cx="426025" cy="338554"/>
          </a:xfrm>
          <a:prstGeom prst="rect">
            <a:avLst/>
          </a:prstGeom>
          <a:noFill/>
        </p:spPr>
        <p:txBody>
          <a:bodyPr wrap="none" rtlCol="0">
            <a:spAutoFit/>
          </a:bodyPr>
          <a:lstStyle/>
          <a:p>
            <a:r>
              <a:rPr lang="en-US" sz="1600" dirty="0" smtClean="0"/>
              <a:t>Age</a:t>
            </a:r>
            <a:endParaRPr lang="en-US" sz="1600" dirty="0"/>
          </a:p>
        </p:txBody>
      </p:sp>
      <p:sp>
        <p:nvSpPr>
          <p:cNvPr id="779" name="TextBox 778"/>
          <p:cNvSpPr txBox="1"/>
          <p:nvPr/>
        </p:nvSpPr>
        <p:spPr>
          <a:xfrm>
            <a:off x="5732216" y="4725365"/>
            <a:ext cx="461986" cy="338554"/>
          </a:xfrm>
          <a:prstGeom prst="rect">
            <a:avLst/>
          </a:prstGeom>
          <a:noFill/>
        </p:spPr>
        <p:txBody>
          <a:bodyPr wrap="none" rtlCol="0">
            <a:spAutoFit/>
          </a:bodyPr>
          <a:lstStyle/>
          <a:p>
            <a:r>
              <a:rPr lang="en-US" sz="1600" dirty="0" smtClean="0"/>
              <a:t>Tag</a:t>
            </a:r>
            <a:endParaRPr lang="en-US" sz="1600" dirty="0"/>
          </a:p>
        </p:txBody>
      </p:sp>
      <p:sp>
        <p:nvSpPr>
          <p:cNvPr id="780" name="Rectangle 779"/>
          <p:cNvSpPr/>
          <p:nvPr/>
        </p:nvSpPr>
        <p:spPr>
          <a:xfrm>
            <a:off x="5281875" y="5098104"/>
            <a:ext cx="419774" cy="258482"/>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C00000"/>
                </a:solidFill>
              </a:rPr>
              <a:t>1</a:t>
            </a:r>
            <a:endParaRPr lang="en-US" sz="1400" dirty="0">
              <a:solidFill>
                <a:srgbClr val="C00000"/>
              </a:solidFill>
            </a:endParaRPr>
          </a:p>
        </p:txBody>
      </p:sp>
      <p:grpSp>
        <p:nvGrpSpPr>
          <p:cNvPr id="781" name="Group 738"/>
          <p:cNvGrpSpPr/>
          <p:nvPr/>
        </p:nvGrpSpPr>
        <p:grpSpPr>
          <a:xfrm>
            <a:off x="6703867" y="5096565"/>
            <a:ext cx="594403" cy="288327"/>
            <a:chOff x="1666197" y="2624206"/>
            <a:chExt cx="712936" cy="288327"/>
          </a:xfrm>
        </p:grpSpPr>
        <p:sp>
          <p:nvSpPr>
            <p:cNvPr id="790" name="Rectangle 789"/>
            <p:cNvSpPr/>
            <p:nvPr/>
          </p:nvSpPr>
          <p:spPr>
            <a:xfrm>
              <a:off x="1706022" y="2643980"/>
              <a:ext cx="673111" cy="268553"/>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1" name="Rectangle 790"/>
            <p:cNvSpPr/>
            <p:nvPr/>
          </p:nvSpPr>
          <p:spPr>
            <a:xfrm>
              <a:off x="1666197" y="2624206"/>
              <a:ext cx="655523" cy="254461"/>
            </a:xfrm>
            <a:prstGeom prst="rect">
              <a:avLst/>
            </a:prstGeom>
            <a:solidFill>
              <a:schemeClr val="bg2">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D</a:t>
              </a:r>
              <a:endParaRPr lang="en-US" dirty="0">
                <a:solidFill>
                  <a:srgbClr val="C00000"/>
                </a:solidFill>
              </a:endParaRPr>
            </a:p>
          </p:txBody>
        </p:sp>
      </p:grpSp>
      <p:sp>
        <p:nvSpPr>
          <p:cNvPr id="782" name="Rectangle 781"/>
          <p:cNvSpPr/>
          <p:nvPr/>
        </p:nvSpPr>
        <p:spPr>
          <a:xfrm>
            <a:off x="6259895" y="5120783"/>
            <a:ext cx="407431" cy="259053"/>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3" name="Rectangle 782"/>
          <p:cNvSpPr/>
          <p:nvPr/>
        </p:nvSpPr>
        <p:spPr>
          <a:xfrm>
            <a:off x="6228354" y="5092544"/>
            <a:ext cx="419774" cy="25848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4" name="Rectangle 783"/>
          <p:cNvSpPr/>
          <p:nvPr/>
        </p:nvSpPr>
        <p:spPr>
          <a:xfrm>
            <a:off x="6307533" y="5099890"/>
            <a:ext cx="256802" cy="261610"/>
          </a:xfrm>
          <a:prstGeom prst="rect">
            <a:avLst/>
          </a:prstGeom>
        </p:spPr>
        <p:txBody>
          <a:bodyPr wrap="none">
            <a:spAutoFit/>
          </a:bodyPr>
          <a:lstStyle/>
          <a:p>
            <a:pPr algn="ctr"/>
            <a:r>
              <a:rPr lang="en-US" sz="1100" b="1" dirty="0" smtClean="0">
                <a:solidFill>
                  <a:srgbClr val="9933FF"/>
                </a:solidFill>
              </a:rPr>
              <a:t>3</a:t>
            </a:r>
          </a:p>
        </p:txBody>
      </p:sp>
      <p:sp>
        <p:nvSpPr>
          <p:cNvPr id="785" name="Rectangle 784"/>
          <p:cNvSpPr/>
          <p:nvPr/>
        </p:nvSpPr>
        <p:spPr>
          <a:xfrm>
            <a:off x="5770609" y="5104559"/>
            <a:ext cx="407431" cy="259053"/>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6" name="Rectangle 785"/>
          <p:cNvSpPr/>
          <p:nvPr/>
        </p:nvSpPr>
        <p:spPr>
          <a:xfrm>
            <a:off x="5739069" y="5084787"/>
            <a:ext cx="419774" cy="25848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7" name="Rectangle 786"/>
          <p:cNvSpPr/>
          <p:nvPr/>
        </p:nvSpPr>
        <p:spPr>
          <a:xfrm>
            <a:off x="5849904" y="5083666"/>
            <a:ext cx="193488" cy="261610"/>
          </a:xfrm>
          <a:prstGeom prst="rect">
            <a:avLst/>
          </a:prstGeom>
        </p:spPr>
        <p:txBody>
          <a:bodyPr wrap="none">
            <a:spAutoFit/>
          </a:bodyPr>
          <a:lstStyle/>
          <a:p>
            <a:pPr algn="ctr"/>
            <a:r>
              <a:rPr lang="en-US" sz="1100" b="1" dirty="0" smtClean="0">
                <a:solidFill>
                  <a:srgbClr val="C00000"/>
                </a:solidFill>
              </a:rPr>
              <a:t>0</a:t>
            </a:r>
          </a:p>
        </p:txBody>
      </p:sp>
      <p:sp>
        <p:nvSpPr>
          <p:cNvPr id="788" name="Rectangle 787"/>
          <p:cNvSpPr/>
          <p:nvPr/>
        </p:nvSpPr>
        <p:spPr>
          <a:xfrm>
            <a:off x="5256362" y="5081176"/>
            <a:ext cx="419774" cy="25848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C00000"/>
                </a:solidFill>
              </a:rPr>
              <a:t>1</a:t>
            </a:r>
            <a:endParaRPr lang="en-US" sz="1400" dirty="0">
              <a:solidFill>
                <a:srgbClr val="C00000"/>
              </a:solidFill>
            </a:endParaRPr>
          </a:p>
        </p:txBody>
      </p:sp>
      <p:sp>
        <p:nvSpPr>
          <p:cNvPr id="789" name="TextBox 788"/>
          <p:cNvSpPr txBox="1"/>
          <p:nvPr/>
        </p:nvSpPr>
        <p:spPr>
          <a:xfrm>
            <a:off x="5311700" y="4721754"/>
            <a:ext cx="301686" cy="338554"/>
          </a:xfrm>
          <a:prstGeom prst="rect">
            <a:avLst/>
          </a:prstGeom>
          <a:noFill/>
        </p:spPr>
        <p:txBody>
          <a:bodyPr wrap="none" rtlCol="0">
            <a:spAutoFit/>
          </a:bodyPr>
          <a:lstStyle/>
          <a:p>
            <a:r>
              <a:rPr lang="en-US" sz="1600" dirty="0" smtClean="0"/>
              <a:t>V</a:t>
            </a:r>
            <a:endParaRPr lang="en-US" sz="1600" dirty="0"/>
          </a:p>
        </p:txBody>
      </p:sp>
      <p:cxnSp>
        <p:nvCxnSpPr>
          <p:cNvPr id="801" name="Straight Connector 800"/>
          <p:cNvCxnSpPr/>
          <p:nvPr/>
        </p:nvCxnSpPr>
        <p:spPr>
          <a:xfrm>
            <a:off x="4148700" y="4919191"/>
            <a:ext cx="853018" cy="0"/>
          </a:xfrm>
          <a:prstGeom prst="line">
            <a:avLst/>
          </a:prstGeom>
          <a:ln w="571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232832" y="4673861"/>
            <a:ext cx="1219181" cy="655181"/>
            <a:chOff x="1041220" y="2252296"/>
            <a:chExt cx="540372" cy="655181"/>
          </a:xfrm>
        </p:grpSpPr>
        <p:sp>
          <p:nvSpPr>
            <p:cNvPr id="42" name="TextBox 41"/>
            <p:cNvSpPr txBox="1"/>
            <p:nvPr/>
          </p:nvSpPr>
          <p:spPr>
            <a:xfrm>
              <a:off x="1041220" y="2252296"/>
              <a:ext cx="540372" cy="338554"/>
            </a:xfrm>
            <a:prstGeom prst="rect">
              <a:avLst/>
            </a:prstGeom>
            <a:noFill/>
          </p:spPr>
          <p:txBody>
            <a:bodyPr wrap="none" rtlCol="0">
              <a:spAutoFit/>
            </a:bodyPr>
            <a:lstStyle/>
            <a:p>
              <a:pPr algn="ctr"/>
              <a:r>
                <a:rPr lang="en-US" sz="1600" dirty="0" smtClean="0"/>
                <a:t>Age Counter</a:t>
              </a:r>
              <a:endParaRPr lang="en-US" sz="1600" dirty="0"/>
            </a:p>
          </p:txBody>
        </p:sp>
        <p:sp>
          <p:nvSpPr>
            <p:cNvPr id="43" name="Rectangle 42"/>
            <p:cNvSpPr/>
            <p:nvPr/>
          </p:nvSpPr>
          <p:spPr>
            <a:xfrm>
              <a:off x="1146022" y="2648424"/>
              <a:ext cx="407431" cy="259053"/>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114481" y="2620185"/>
              <a:ext cx="419774" cy="25848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1265150" y="2627531"/>
              <a:ext cx="113821" cy="261610"/>
            </a:xfrm>
            <a:prstGeom prst="rect">
              <a:avLst/>
            </a:prstGeom>
          </p:spPr>
          <p:txBody>
            <a:bodyPr wrap="none">
              <a:spAutoFit/>
            </a:bodyPr>
            <a:lstStyle/>
            <a:p>
              <a:pPr algn="ctr"/>
              <a:r>
                <a:rPr lang="en-US" sz="1100" b="1" dirty="0">
                  <a:solidFill>
                    <a:srgbClr val="9933FF"/>
                  </a:solidFill>
                </a:rPr>
                <a:t>3</a:t>
              </a:r>
              <a:endParaRPr lang="en-US" sz="1100" b="1" dirty="0" smtClean="0">
                <a:solidFill>
                  <a:srgbClr val="9933FF"/>
                </a:solidFill>
              </a:endParaRPr>
            </a:p>
          </p:txBody>
        </p:sp>
      </p:grpSp>
      <p:cxnSp>
        <p:nvCxnSpPr>
          <p:cNvPr id="47" name="Straight Connector 46"/>
          <p:cNvCxnSpPr>
            <a:stCxn id="436" idx="2"/>
          </p:cNvCxnSpPr>
          <p:nvPr/>
        </p:nvCxnSpPr>
        <p:spPr>
          <a:xfrm>
            <a:off x="2981561" y="5336104"/>
            <a:ext cx="7166" cy="692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988726" y="6028286"/>
            <a:ext cx="45042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784" idx="2"/>
          </p:cNvCxnSpPr>
          <p:nvPr/>
        </p:nvCxnSpPr>
        <p:spPr>
          <a:xfrm flipH="1">
            <a:off x="6426160" y="5361500"/>
            <a:ext cx="9774" cy="514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6434626" y="5867419"/>
            <a:ext cx="1066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7476057" y="5698083"/>
            <a:ext cx="1075268" cy="524934"/>
          </a:xfrm>
          <a:prstGeom prst="rect">
            <a:avLst/>
          </a:prstGeom>
          <a:solidFill>
            <a:schemeClr val="bg2">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4 way comparator</a:t>
            </a:r>
            <a:endParaRPr lang="en-US" sz="1400" dirty="0">
              <a:solidFill>
                <a:schemeClr val="tx1"/>
              </a:solidFill>
            </a:endParaRPr>
          </a:p>
        </p:txBody>
      </p:sp>
      <p:cxnSp>
        <p:nvCxnSpPr>
          <p:cNvPr id="62" name="Straight Arrow Connector 61"/>
          <p:cNvCxnSpPr>
            <a:stCxn id="60" idx="3"/>
          </p:cNvCxnSpPr>
          <p:nvPr/>
        </p:nvCxnSpPr>
        <p:spPr>
          <a:xfrm>
            <a:off x="8551325" y="5960550"/>
            <a:ext cx="347142" cy="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8510577" y="5647538"/>
            <a:ext cx="514885" cy="338554"/>
          </a:xfrm>
          <a:prstGeom prst="rect">
            <a:avLst/>
          </a:prstGeom>
          <a:noFill/>
        </p:spPr>
        <p:txBody>
          <a:bodyPr wrap="none" rtlCol="0">
            <a:spAutoFit/>
          </a:bodyPr>
          <a:lstStyle/>
          <a:p>
            <a:pPr algn="ctr"/>
            <a:r>
              <a:rPr lang="en-US" sz="1600" dirty="0" smtClean="0"/>
              <a:t>LRU</a:t>
            </a:r>
            <a:endParaRPr lang="en-US" sz="1600" dirty="0"/>
          </a:p>
        </p:txBody>
      </p:sp>
      <p:cxnSp>
        <p:nvCxnSpPr>
          <p:cNvPr id="68" name="Straight Connector 67"/>
          <p:cNvCxnSpPr/>
          <p:nvPr/>
        </p:nvCxnSpPr>
        <p:spPr>
          <a:xfrm>
            <a:off x="4800560" y="5435600"/>
            <a:ext cx="1" cy="4656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4394171" y="5435600"/>
            <a:ext cx="8496" cy="524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155685" y="6285877"/>
            <a:ext cx="1716012" cy="523220"/>
          </a:xfrm>
          <a:prstGeom prst="rect">
            <a:avLst/>
          </a:prstGeom>
          <a:noFill/>
        </p:spPr>
        <p:txBody>
          <a:bodyPr wrap="square" rtlCol="0">
            <a:spAutoFit/>
          </a:bodyPr>
          <a:lstStyle/>
          <a:p>
            <a:pPr algn="r"/>
            <a:r>
              <a:rPr lang="en-US" sz="1400" i="1" dirty="0" smtClean="0">
                <a:solidFill>
                  <a:srgbClr val="C00000"/>
                </a:solidFill>
              </a:rPr>
              <a:t>Block with lowest age is selected</a:t>
            </a:r>
            <a:endParaRPr lang="en-US" sz="1400" i="1" dirty="0">
              <a:solidFill>
                <a:srgbClr val="C0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684868" y="2201333"/>
            <a:ext cx="6223000" cy="2497668"/>
          </a:xfrm>
        </p:spPr>
        <p:txBody>
          <a:bodyPr>
            <a:normAutofit/>
          </a:bodyPr>
          <a:lstStyle/>
          <a:p>
            <a:pPr marL="0" indent="0" algn="ctr">
              <a:buNone/>
            </a:pPr>
            <a:r>
              <a:rPr lang="en-US" b="1" dirty="0" smtClean="0"/>
              <a:t>Tree Based</a:t>
            </a:r>
            <a:br>
              <a:rPr lang="en-US" b="1" dirty="0" smtClean="0"/>
            </a:br>
            <a:r>
              <a:rPr lang="en-US" b="1" dirty="0" smtClean="0"/>
              <a:t>Pseudo Least Recently Used </a:t>
            </a:r>
          </a:p>
          <a:p>
            <a:pPr marL="0" indent="0" algn="ctr">
              <a:buNone/>
            </a:pPr>
            <a:r>
              <a:rPr lang="en-US" b="1" dirty="0" smtClean="0"/>
              <a:t>(</a:t>
            </a:r>
            <a:r>
              <a:rPr lang="en-US" b="1" dirty="0" smtClean="0">
                <a:solidFill>
                  <a:srgbClr val="0000FF"/>
                </a:solidFill>
              </a:rPr>
              <a:t>PLRU</a:t>
            </a:r>
            <a:r>
              <a:rPr lang="en-US" b="1" dirty="0" smtClean="0"/>
              <a:t>)</a:t>
            </a:r>
            <a:endParaRPr lang="en-US" sz="1050" b="1" dirty="0" smtClean="0"/>
          </a:p>
        </p:txBody>
      </p:sp>
      <p:sp>
        <p:nvSpPr>
          <p:cNvPr id="2" name="Rectangle 1"/>
          <p:cNvSpPr/>
          <p:nvPr/>
        </p:nvSpPr>
        <p:spPr>
          <a:xfrm>
            <a:off x="186925" y="6272347"/>
            <a:ext cx="3266856" cy="307777"/>
          </a:xfrm>
          <a:prstGeom prst="rect">
            <a:avLst/>
          </a:prstGeom>
        </p:spPr>
        <p:txBody>
          <a:bodyPr wrap="none">
            <a:spAutoFit/>
          </a:bodyPr>
          <a:lstStyle/>
          <a:p>
            <a:r>
              <a:rPr lang="en-US" sz="1400" i="1" dirty="0">
                <a:hlinkClick r:id="rId2"/>
              </a:rPr>
              <a:t>https://en.wikipedia.org/wiki/Pseudo-LRU</a:t>
            </a:r>
            <a:endParaRPr lang="en-CA" sz="1400" i="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5283</TotalTime>
  <Words>3258</Words>
  <Application>Microsoft Office PowerPoint</Application>
  <PresentationFormat>On-screen Show (4:3)</PresentationFormat>
  <Paragraphs>705</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Review: The Need for CPU Caches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paul</dc:creator>
  <cp:lastModifiedBy>paul</cp:lastModifiedBy>
  <cp:revision>2037</cp:revision>
  <dcterms:created xsi:type="dcterms:W3CDTF">2017-10-31T15:48:19Z</dcterms:created>
  <dcterms:modified xsi:type="dcterms:W3CDTF">2020-11-17T02:46:29Z</dcterms:modified>
</cp:coreProperties>
</file>