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4" r:id="rId3"/>
    <p:sldId id="306" r:id="rId4"/>
    <p:sldId id="307" r:id="rId5"/>
    <p:sldId id="310" r:id="rId6"/>
    <p:sldId id="341" r:id="rId7"/>
    <p:sldId id="308" r:id="rId8"/>
    <p:sldId id="351" r:id="rId9"/>
    <p:sldId id="342" r:id="rId10"/>
    <p:sldId id="311" r:id="rId11"/>
    <p:sldId id="309" r:id="rId12"/>
    <p:sldId id="312" r:id="rId13"/>
    <p:sldId id="343" r:id="rId14"/>
    <p:sldId id="313" r:id="rId15"/>
    <p:sldId id="314" r:id="rId16"/>
    <p:sldId id="315" r:id="rId17"/>
    <p:sldId id="318" r:id="rId18"/>
    <p:sldId id="319" r:id="rId19"/>
    <p:sldId id="316" r:id="rId20"/>
    <p:sldId id="345" r:id="rId21"/>
    <p:sldId id="317" r:id="rId22"/>
    <p:sldId id="320" r:id="rId23"/>
    <p:sldId id="321" r:id="rId24"/>
    <p:sldId id="322" r:id="rId25"/>
    <p:sldId id="323" r:id="rId26"/>
    <p:sldId id="324" r:id="rId27"/>
    <p:sldId id="325" r:id="rId28"/>
    <p:sldId id="344" r:id="rId29"/>
    <p:sldId id="331" r:id="rId30"/>
    <p:sldId id="332" r:id="rId31"/>
    <p:sldId id="346" r:id="rId32"/>
    <p:sldId id="348" r:id="rId33"/>
    <p:sldId id="350" r:id="rId34"/>
    <p:sldId id="349" r:id="rId35"/>
    <p:sldId id="335" r:id="rId36"/>
    <p:sldId id="330" r:id="rId37"/>
    <p:sldId id="33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FF"/>
    <a:srgbClr val="FFCC00"/>
    <a:srgbClr val="FFFFCC"/>
    <a:srgbClr val="FDC72F"/>
    <a:srgbClr val="FD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8391" autoAdjust="0"/>
  </p:normalViewPr>
  <p:slideViewPr>
    <p:cSldViewPr snapToGrid="0">
      <p:cViewPr varScale="1">
        <p:scale>
          <a:sx n="109" d="100"/>
          <a:sy n="109" d="100"/>
        </p:scale>
        <p:origin x="-166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FD678-2A8A-456F-A1A2-12AE71E0A29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0CBC-F312-41CC-A629-49187B54B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18C4-9B8D-404A-8326-C127ED4B2B17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46D-609E-4E11-B37B-08EEAA9D30DF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112-1286-4363-9C97-AD0972F81B06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F29-0004-481D-A228-E3274DC2EFB2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995-6759-4A61-9AD1-F4CADCD26A50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4E2-B614-4DF7-B266-2CF479962B2C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4BA-DE9F-4F3D-825F-B3C56EA7EBFE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E02F-421A-48C7-8945-E7D297EF40EE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950-BD10-4F1C-BCAA-22167637F42E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2A5-1F0F-4F8D-AF6A-5AA83CF31D3D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02A-C188-4CEA-B635-425F9476701A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D670-C0DD-41AA-9BFF-8B5145AEABC0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9164-5335-4580-91AE-42FE7C1F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st-and-s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d-modify-wr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che_coherenc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914" y="2950552"/>
            <a:ext cx="1499290" cy="22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64469" y="2792710"/>
            <a:ext cx="8200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08031" y="1252675"/>
            <a:ext cx="0" cy="4677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>
          <a:xfrm>
            <a:off x="310875" y="1791682"/>
            <a:ext cx="6781800" cy="1156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</a:pPr>
            <a:r>
              <a:rPr lang="en-US" sz="3600" b="1" dirty="0" smtClean="0">
                <a:solidFill>
                  <a:srgbClr val="800000"/>
                </a:solidFill>
              </a:rPr>
              <a:t>Multiple CPU Systems</a:t>
            </a:r>
            <a:endParaRPr kumimoji="0" lang="en-CA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8649" y="2981997"/>
            <a:ext cx="6669197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GB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r>
              <a:rPr kumimoji="0" lang="en-GB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Overview</a:t>
            </a:r>
            <a:r>
              <a:rPr kumimoji="0" lang="en-GB" alt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and Operation</a:t>
            </a:r>
            <a:endParaRPr lang="en-CA" altLang="en-US" kern="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Use of Caches and Arbitration for Main Memory</a:t>
            </a:r>
            <a:endParaRPr kumimoji="0" lang="en-CA" altLang="en-US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CA" altLang="en-US" kern="0" baseline="0" dirty="0" smtClean="0">
                <a:solidFill>
                  <a:srgbClr val="000000"/>
                </a:solidFill>
              </a:rPr>
              <a:t>  </a:t>
            </a:r>
            <a:r>
              <a:rPr lang="en-CA" altLang="en-US" kern="0" dirty="0" smtClean="0">
                <a:solidFill>
                  <a:srgbClr val="000000"/>
                </a:solidFill>
              </a:rPr>
              <a:t>IO Arbitration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Mutual Exclusion for IO Devices</a:t>
            </a:r>
            <a:b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endParaRPr kumimoji="0" lang="en-CA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defRPr/>
            </a:pPr>
            <a:r>
              <a:rPr lang="en-CA" altLang="en-US" kern="0" dirty="0" smtClean="0">
                <a:solidFill>
                  <a:srgbClr val="000000"/>
                </a:solidFill>
              </a:rPr>
              <a:t>  Test and Set Instruction (</a:t>
            </a:r>
            <a:r>
              <a:rPr lang="en-CA" altLang="en-US" kern="0" dirty="0" smtClean="0">
                <a:solidFill>
                  <a:srgbClr val="0000FF"/>
                </a:solidFill>
              </a:rPr>
              <a:t>TAS</a:t>
            </a:r>
            <a:r>
              <a:rPr lang="en-CA" altLang="en-US" kern="0" dirty="0" smtClean="0">
                <a:solidFill>
                  <a:srgbClr val="000000"/>
                </a:solidFill>
              </a:rPr>
              <a:t>)</a:t>
            </a: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defRPr/>
            </a:pPr>
            <a:r>
              <a:rPr lang="en-CA" altLang="en-US" kern="0" dirty="0" smtClean="0">
                <a:solidFill>
                  <a:srgbClr val="000000"/>
                </a:solidFill>
              </a:rPr>
              <a:t>  Hardware </a:t>
            </a:r>
            <a:r>
              <a:rPr lang="en-CA" altLang="en-US" kern="0" dirty="0" smtClean="0">
                <a:solidFill>
                  <a:srgbClr val="0000FF"/>
                </a:solidFill>
              </a:rPr>
              <a:t>MUTEX</a:t>
            </a:r>
            <a:r>
              <a:rPr lang="en-CA" altLang="en-US" kern="0" dirty="0" smtClean="0">
                <a:solidFill>
                  <a:srgbClr val="000000"/>
                </a:solidFill>
              </a:rPr>
              <a:t/>
            </a:r>
            <a:br>
              <a:rPr lang="en-CA" altLang="en-US" kern="0" dirty="0" smtClean="0">
                <a:solidFill>
                  <a:srgbClr val="000000"/>
                </a:solidFill>
              </a:rPr>
            </a:br>
            <a:endParaRPr kumimoji="0" lang="en-CA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itchFamily="2" charset="2"/>
              <a:buChar char="l"/>
              <a:defRPr/>
            </a:pPr>
            <a:r>
              <a:rPr lang="en-CA" altLang="en-US" kern="0" dirty="0" smtClean="0">
                <a:solidFill>
                  <a:srgbClr val="000000"/>
                </a:solidFill>
              </a:rPr>
              <a:t>  Main Memory Coherency and Cache Bypassing</a:t>
            </a:r>
            <a:endParaRPr kumimoji="0" lang="en-CA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025" y="6519862"/>
            <a:ext cx="3265488" cy="3381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©Paul Davies. </a:t>
            </a: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rgbClr val="000000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5488" y="6604000"/>
            <a:ext cx="3265487" cy="21590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This lecture may contain animations and is best viewed as a slide show</a:t>
            </a:r>
            <a:endParaRPr lang="en-US" sz="1050" dirty="0">
              <a:solidFill>
                <a:srgbClr val="000000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727" y="5991291"/>
            <a:ext cx="4814887" cy="307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Note</a:t>
            </a:r>
            <a:r>
              <a:rPr lang="en-US" altLang="en-US" sz="1400" b="1" dirty="0">
                <a:latin typeface="Calibri" pitchFamily="34" charset="0"/>
                <a:cs typeface="Calibri" pitchFamily="34" charset="0"/>
              </a:rPr>
              <a:t>: After today, please read lectures </a:t>
            </a:r>
            <a:r>
              <a:rPr lang="en-US" altLang="en-US" sz="14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26A</a:t>
            </a:r>
            <a:r>
              <a:rPr lang="en-US" altLang="en-US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14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altLang="en-US" sz="14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26B</a:t>
            </a:r>
            <a:r>
              <a:rPr lang="en-US" altLang="en-US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1400" b="1" dirty="0">
                <a:latin typeface="Calibri" pitchFamily="34" charset="0"/>
                <a:cs typeface="Calibri" pitchFamily="34" charset="0"/>
              </a:rPr>
              <a:t>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33" y="996123"/>
            <a:ext cx="8859297" cy="4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76990" y="288889"/>
            <a:ext cx="653525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Dual Port Arbiter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C00000"/>
                </a:solidFill>
              </a:rPr>
              <a:t>Graphics Controller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rgbClr val="0000FF"/>
                </a:solidFill>
              </a:rPr>
              <a:t>Dual CPU 68k System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6247" y="1508457"/>
            <a:ext cx="84667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7959" y="4291404"/>
            <a:ext cx="94892" cy="741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4635" y="1472971"/>
            <a:ext cx="1204498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Dual Port Arbiter + MUX</a:t>
            </a:r>
            <a:endParaRPr lang="en-US" sz="12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93311" y="1178395"/>
            <a:ext cx="1557868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Single Port </a:t>
            </a:r>
            <a:br>
              <a:rPr lang="en-US" sz="1200" b="1" i="1" dirty="0" smtClean="0"/>
            </a:br>
            <a:r>
              <a:rPr lang="en-US" sz="1200" b="1" i="1" dirty="0" smtClean="0"/>
              <a:t>Graphics Controller</a:t>
            </a:r>
            <a:endParaRPr lang="en-US" sz="1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9115" y="1118990"/>
            <a:ext cx="700322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CPU #0 Signals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02723" y="4915700"/>
            <a:ext cx="726667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CPU #1 Signals</a:t>
            </a:r>
            <a:endParaRPr lang="en-US" sz="1200" i="1" dirty="0"/>
          </a:p>
        </p:txBody>
      </p:sp>
      <p:sp>
        <p:nvSpPr>
          <p:cNvPr id="16" name="Oval 15"/>
          <p:cNvSpPr/>
          <p:nvPr/>
        </p:nvSpPr>
        <p:spPr>
          <a:xfrm>
            <a:off x="3717985" y="4714104"/>
            <a:ext cx="776377" cy="37093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endCxn id="16" idx="6"/>
          </p:cNvCxnSpPr>
          <p:nvPr/>
        </p:nvCxnSpPr>
        <p:spPr>
          <a:xfrm flipH="1" flipV="1">
            <a:off x="4494362" y="4899572"/>
            <a:ext cx="224287" cy="168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8868" y="5050510"/>
            <a:ext cx="1407237" cy="73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CPU 0 and CPU 1 Data out and Dtack signals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34541" y="5033282"/>
            <a:ext cx="80523" cy="652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823" y="5568433"/>
            <a:ext cx="2164428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Data In from </a:t>
            </a:r>
            <a:r>
              <a:rPr lang="en-US" sz="1200" i="1" dirty="0"/>
              <a:t>G</a:t>
            </a:r>
            <a:r>
              <a:rPr lang="en-US" sz="1200" i="1" dirty="0" smtClean="0"/>
              <a:t>raphics fed back to CPU via arbiter during a read</a:t>
            </a:r>
            <a:endParaRPr lang="en-US" sz="1200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828020" y="6343003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649133" y="5480141"/>
            <a:ext cx="889000" cy="93133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9498" y="3402892"/>
            <a:ext cx="119171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Arbiter out drives Graphics</a:t>
            </a:r>
            <a:endParaRPr lang="en-US" sz="1200" i="1" dirty="0"/>
          </a:p>
        </p:txBody>
      </p:sp>
      <p:sp>
        <p:nvSpPr>
          <p:cNvPr id="21" name="Oval 20"/>
          <p:cNvSpPr/>
          <p:nvPr/>
        </p:nvSpPr>
        <p:spPr>
          <a:xfrm>
            <a:off x="4987985" y="1814074"/>
            <a:ext cx="539219" cy="11938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175356" y="3007876"/>
            <a:ext cx="127562" cy="395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54001" y="528433"/>
            <a:ext cx="874606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Two main IDLE states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depending upon rotating priority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In one state CPU 0 has top priority, in the other state CPU 1 has top priority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If both CPUs issue requests at the same time, the one with highest priority receives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a Bus Grant Signal :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BG0_L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BG1_L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for CPU 0 or 1 respectively.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BRx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comes from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AS_L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on CPU and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Address decoder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output that selected Shared resource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CurrentState 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CPU0_Top_Priority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Idle State 1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3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BR0_L = '0'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Highest priority given to CPU 0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BG0_L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&lt;= '0';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CPU 0 receives Bus Grant Signal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&lt;=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CPU0_Acknowledge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State to deal with CPU 0 transfer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3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BR1_L = '0'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Lowest priority given to CPU 1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BG1_L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&lt;= '0';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CPU 1 receives Bus Grant Signal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CPU1_Acknowledge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State to deal with CPU 1 transfer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end if;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CurrentState 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CPU1_Top_Priority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-- Idle State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3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BR1_L = '0'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 			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Highest priority given to CPU 1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BG1_L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&lt;= '0';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CPU 1 receives Bus Grant Signal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CPU1_Acknowledge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State to deal with CPU 1 transfer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3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BR0_L = '0'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Lowest priority given to CPU 0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BG0_L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&lt;= '0';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CPU 0 receives Bus Grant Signal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CPU0_Acknowledge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State to deal with CPU 0 transfer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end if;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8999" y="169333"/>
            <a:ext cx="638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Dual Port Prioritised Arbiter State Logic (</a:t>
            </a:r>
            <a:r>
              <a:rPr lang="en-US" b="1" dirty="0" smtClean="0">
                <a:solidFill>
                  <a:srgbClr val="0000FF"/>
                </a:solidFill>
              </a:rPr>
              <a:t>VHDL</a:t>
            </a:r>
            <a:r>
              <a:rPr lang="en-US" dirty="0" smtClean="0"/>
              <a:t>). Note </a:t>
            </a:r>
            <a:r>
              <a:rPr lang="en-US" b="1" dirty="0" smtClean="0">
                <a:solidFill>
                  <a:srgbClr val="0000FF"/>
                </a:solidFill>
              </a:rPr>
              <a:t>2 IDLE</a:t>
            </a:r>
            <a:r>
              <a:rPr lang="en-US" dirty="0" smtClean="0"/>
              <a:t>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7637" y="6069628"/>
            <a:ext cx="4598095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Bus Grant (</a:t>
            </a:r>
            <a:r>
              <a:rPr lang="en-US" sz="1600" dirty="0" err="1" smtClean="0">
                <a:solidFill>
                  <a:srgbClr val="C00000"/>
                </a:solidFill>
              </a:rPr>
              <a:t>BGx</a:t>
            </a:r>
            <a:r>
              <a:rPr lang="en-US" sz="1600" dirty="0" smtClean="0"/>
              <a:t>) signals used to control Mux that connects CPUs to shared resources.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87868"/>
            <a:ext cx="8534400" cy="5838296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CPU 0 Termination State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 CurrentState 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CPU0_Acknowledge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wait for CPU 0 to end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BG0_L &lt;= '0';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Using a MUX connect CPU0 signals to shared device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3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BR0_L = '0'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if CPU 0 still active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NextState &lt;=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CPU0_Acknowledge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stay in this state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NextState &lt;=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CPU1_Top_Priority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;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return to the idle state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	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with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CPU 1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now top priority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end if ;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CPU 1 Termination State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( CurrentState 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CPU1_Acknowledge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wait for CPU 1 to end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BG1_L &lt;= '0';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Using a MUX connect CPU1 </a:t>
            </a:r>
            <a:r>
              <a:rPr lang="en-US" sz="13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signals to shared device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BR1_L = '0'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if CPU 1 still active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NextState &lt;=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CPU1_Acknowledge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stay in this state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NextState &lt;=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CPU0_Top_Priority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;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return to the idle state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									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with 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CPU 0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now top priority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end if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end if;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8496300" y="1813560"/>
            <a:ext cx="342900" cy="10439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839200" y="2335530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006840" y="594360"/>
            <a:ext cx="0" cy="481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359140" y="594360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0980" y="248073"/>
            <a:ext cx="460671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Re-arbitration and re-prioritization only occurs when the CPU that currently owns the bus, releases it.</a:t>
            </a:r>
            <a:endParaRPr lang="en-US" sz="1600" dirty="0"/>
          </a:p>
        </p:txBody>
      </p:sp>
      <p:sp>
        <p:nvSpPr>
          <p:cNvPr id="12" name="Right Brace 11"/>
          <p:cNvSpPr/>
          <p:nvPr/>
        </p:nvSpPr>
        <p:spPr>
          <a:xfrm>
            <a:off x="8496300" y="4892040"/>
            <a:ext cx="342900" cy="10439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839200" y="5414010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599" y="2514601"/>
            <a:ext cx="5748867" cy="223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Mutual Exclusion</a:t>
            </a:r>
            <a:r>
              <a:rPr lang="en-US" b="1" dirty="0" smtClean="0"/>
              <a:t> in </a:t>
            </a:r>
            <a:br>
              <a:rPr lang="en-US" b="1" dirty="0" smtClean="0"/>
            </a:br>
            <a:r>
              <a:rPr lang="en-US" b="1" dirty="0" smtClean="0"/>
              <a:t>Multiple CPU Systems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24852"/>
            <a:ext cx="8678333" cy="62182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 dirty="0" smtClean="0"/>
              <a:t>Multiple CPU Mutual Exclusion for IO Devices</a:t>
            </a:r>
          </a:p>
          <a:p>
            <a:r>
              <a:rPr lang="en-US" sz="1700" dirty="0" smtClean="0"/>
              <a:t>Although arbiters can ensure that only 1 CPU is allowed to </a:t>
            </a:r>
            <a:r>
              <a:rPr lang="en-US" sz="1700" dirty="0" smtClean="0">
                <a:solidFill>
                  <a:srgbClr val="C00000"/>
                </a:solidFill>
              </a:rPr>
              <a:t>read </a:t>
            </a:r>
            <a:r>
              <a:rPr lang="en-US" sz="1700" dirty="0" smtClean="0"/>
              <a:t>or</a:t>
            </a:r>
            <a:r>
              <a:rPr lang="en-US" sz="1700" dirty="0" smtClean="0">
                <a:solidFill>
                  <a:srgbClr val="C00000"/>
                </a:solidFill>
              </a:rPr>
              <a:t> write</a:t>
            </a:r>
            <a:r>
              <a:rPr lang="en-US" sz="1700" dirty="0" smtClean="0"/>
              <a:t> to a device at any </a:t>
            </a:r>
            <a:r>
              <a:rPr lang="en-US" sz="1700" i="1" dirty="0" smtClean="0"/>
              <a:t>instant</a:t>
            </a:r>
            <a:r>
              <a:rPr lang="en-US" sz="1700" dirty="0" smtClean="0"/>
              <a:t>. They do not provide a means for a CPU to </a:t>
            </a:r>
            <a:r>
              <a:rPr lang="en-US" sz="1700" b="1" dirty="0" smtClean="0">
                <a:solidFill>
                  <a:srgbClr val="0000FF"/>
                </a:solidFill>
              </a:rPr>
              <a:t>lock/unlock</a:t>
            </a:r>
            <a:r>
              <a:rPr lang="en-US" sz="1700" dirty="0" smtClean="0"/>
              <a:t> an IO device for longer than 1 bus cycle, thus a CPU performing </a:t>
            </a:r>
            <a:r>
              <a:rPr lang="en-US" sz="1700" dirty="0" smtClean="0">
                <a:solidFill>
                  <a:srgbClr val="0000FF"/>
                </a:solidFill>
              </a:rPr>
              <a:t>multiple transactions</a:t>
            </a:r>
            <a:r>
              <a:rPr lang="en-US" sz="1700" dirty="0" smtClean="0"/>
              <a:t> on an IO device or memory risks losing control of it when each transaction completes. This can be problematic.</a:t>
            </a:r>
          </a:p>
          <a:p>
            <a:pPr marL="0" indent="0">
              <a:buNone/>
            </a:pPr>
            <a:r>
              <a:rPr lang="en-US" sz="1700" b="1" dirty="0" smtClean="0"/>
              <a:t>Example</a:t>
            </a:r>
          </a:p>
          <a:p>
            <a:r>
              <a:rPr lang="en-US" sz="1700" dirty="0" smtClean="0"/>
              <a:t>Consider 2 CPU’s drawing a shape by </a:t>
            </a:r>
            <a:r>
              <a:rPr lang="en-US" sz="1700" dirty="0" smtClean="0">
                <a:solidFill>
                  <a:srgbClr val="C00000"/>
                </a:solidFill>
              </a:rPr>
              <a:t>reading </a:t>
            </a:r>
            <a:r>
              <a:rPr lang="en-US" sz="1700" dirty="0" smtClean="0"/>
              <a:t>the</a:t>
            </a:r>
            <a:r>
              <a:rPr lang="en-US" sz="1700" dirty="0" smtClean="0">
                <a:solidFill>
                  <a:srgbClr val="C00000"/>
                </a:solidFill>
              </a:rPr>
              <a:t> status </a:t>
            </a:r>
            <a:r>
              <a:rPr lang="en-US" sz="1700" dirty="0" smtClean="0"/>
              <a:t>of a graphics chip (</a:t>
            </a:r>
            <a:r>
              <a:rPr lang="en-US" sz="1700" i="1" dirty="0" smtClean="0"/>
              <a:t>waiting for idle</a:t>
            </a:r>
            <a:r>
              <a:rPr lang="en-US" sz="1700" dirty="0" smtClean="0"/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W</a:t>
            </a:r>
            <a:r>
              <a:rPr lang="en-US" sz="1700" dirty="0" smtClean="0">
                <a:solidFill>
                  <a:srgbClr val="C00000"/>
                </a:solidFill>
              </a:rPr>
              <a:t>riting</a:t>
            </a:r>
            <a:r>
              <a:rPr lang="en-US" sz="1700" dirty="0" smtClean="0"/>
              <a:t> information to the</a:t>
            </a:r>
            <a:r>
              <a:rPr lang="en-US" sz="1700" dirty="0" smtClean="0">
                <a:solidFill>
                  <a:srgbClr val="0000FF"/>
                </a:solidFill>
              </a:rPr>
              <a:t>, X, Y, Colour </a:t>
            </a:r>
            <a:r>
              <a:rPr lang="en-US" sz="1700" dirty="0" smtClean="0"/>
              <a:t>and </a:t>
            </a:r>
            <a:r>
              <a:rPr lang="en-US" sz="1700" dirty="0">
                <a:solidFill>
                  <a:srgbClr val="0000FF"/>
                </a:solidFill>
              </a:rPr>
              <a:t>C</a:t>
            </a:r>
            <a:r>
              <a:rPr lang="en-US" sz="1700" dirty="0" smtClean="0">
                <a:solidFill>
                  <a:srgbClr val="0000FF"/>
                </a:solidFill>
              </a:rPr>
              <a:t>ommand </a:t>
            </a:r>
            <a:r>
              <a:rPr lang="en-US" sz="1700" dirty="0" smtClean="0"/>
              <a:t>registers of the graphics. </a:t>
            </a:r>
          </a:p>
          <a:p>
            <a:r>
              <a:rPr lang="en-US" sz="1700" b="1" u="sng" dirty="0"/>
              <a:t>B</a:t>
            </a:r>
            <a:r>
              <a:rPr lang="en-US" sz="1700" b="1" u="sng" dirty="0" smtClean="0"/>
              <a:t>oth</a:t>
            </a:r>
            <a:r>
              <a:rPr lang="en-US" sz="1700" dirty="0" smtClean="0"/>
              <a:t> CPUs could alternately read the graphics </a:t>
            </a:r>
            <a:r>
              <a:rPr lang="en-US" sz="1700" b="1" dirty="0" smtClean="0"/>
              <a:t>status</a:t>
            </a:r>
            <a:r>
              <a:rPr lang="en-US" sz="1700" dirty="0" smtClean="0"/>
              <a:t> reg (</a:t>
            </a:r>
            <a:r>
              <a:rPr lang="en-US" sz="1700" i="1" dirty="0" smtClean="0"/>
              <a:t>using arbitration</a:t>
            </a:r>
            <a:r>
              <a:rPr lang="en-US" sz="1700" dirty="0" smtClean="0"/>
              <a:t>), both see it as idle and, through interleaved/arbitrated writes, both attempt to draw a shape at same time.</a:t>
            </a:r>
            <a:endParaRPr lang="en-US" sz="1700" dirty="0"/>
          </a:p>
        </p:txBody>
      </p:sp>
      <p:sp>
        <p:nvSpPr>
          <p:cNvPr id="90" name="Line 21"/>
          <p:cNvSpPr>
            <a:spLocks noChangeShapeType="1"/>
          </p:cNvSpPr>
          <p:nvPr/>
        </p:nvSpPr>
        <p:spPr bwMode="auto">
          <a:xfrm>
            <a:off x="1935163" y="3660799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400" dirty="0"/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1258888" y="3886224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Miscellaneous</a:t>
            </a: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1252538" y="4670449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Read value of a (</a:t>
            </a:r>
            <a:r>
              <a:rPr lang="en-US" altLang="en-US" sz="1050" dirty="0">
                <a:solidFill>
                  <a:schemeClr val="hlink"/>
                </a:solidFill>
                <a:latin typeface="Arial" pitchFamily="34" charset="0"/>
              </a:rPr>
              <a:t>0</a:t>
            </a:r>
            <a:r>
              <a:rPr lang="en-US" altLang="en-US" sz="1050" dirty="0">
                <a:latin typeface="Arial" pitchFamily="34" charset="0"/>
              </a:rPr>
              <a:t>)</a:t>
            </a: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1254125" y="5018112"/>
            <a:ext cx="1557338" cy="309562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Add 1 to value (</a:t>
            </a:r>
            <a:r>
              <a:rPr lang="en-US" altLang="en-US" sz="1050" dirty="0">
                <a:solidFill>
                  <a:schemeClr val="hlink"/>
                </a:solidFill>
                <a:latin typeface="Arial" pitchFamily="34" charset="0"/>
              </a:rPr>
              <a:t>1</a:t>
            </a:r>
            <a:r>
              <a:rPr lang="en-US" altLang="en-US" sz="1050" dirty="0">
                <a:latin typeface="Arial" pitchFamily="34" charset="0"/>
              </a:rPr>
              <a:t>)</a:t>
            </a: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1252538" y="5364187"/>
            <a:ext cx="1557337" cy="309562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Store back a (</a:t>
            </a:r>
            <a:r>
              <a:rPr lang="en-US" altLang="en-US" sz="1050" dirty="0">
                <a:solidFill>
                  <a:schemeClr val="hlink"/>
                </a:solidFill>
                <a:latin typeface="Arial" pitchFamily="34" charset="0"/>
              </a:rPr>
              <a:t>1</a:t>
            </a:r>
            <a:r>
              <a:rPr lang="en-US" altLang="en-US" sz="1050" dirty="0">
                <a:latin typeface="Arial" pitchFamily="34" charset="0"/>
              </a:rPr>
              <a:t>)</a:t>
            </a:r>
          </a:p>
        </p:txBody>
      </p:sp>
      <p:sp>
        <p:nvSpPr>
          <p:cNvPr id="96" name="Line 27"/>
          <p:cNvSpPr>
            <a:spLocks noChangeShapeType="1"/>
          </p:cNvSpPr>
          <p:nvPr/>
        </p:nvSpPr>
        <p:spPr bwMode="auto">
          <a:xfrm>
            <a:off x="1941513" y="4194199"/>
            <a:ext cx="0" cy="461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400" dirty="0"/>
          </a:p>
        </p:txBody>
      </p:sp>
      <p:sp>
        <p:nvSpPr>
          <p:cNvPr id="97" name="Line 28"/>
          <p:cNvSpPr>
            <a:spLocks noChangeShapeType="1"/>
          </p:cNvSpPr>
          <p:nvPr/>
        </p:nvSpPr>
        <p:spPr bwMode="auto">
          <a:xfrm>
            <a:off x="1912938" y="5691212"/>
            <a:ext cx="0" cy="461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400" dirty="0"/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236663" y="3863999"/>
            <a:ext cx="1557337" cy="309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Miscellaneous</a:t>
            </a:r>
          </a:p>
        </p:txBody>
      </p:sp>
      <p:sp>
        <p:nvSpPr>
          <p:cNvPr id="99" name="Rectangle 30"/>
          <p:cNvSpPr>
            <a:spLocks noChangeArrowheads="1"/>
          </p:cNvSpPr>
          <p:nvPr/>
        </p:nvSpPr>
        <p:spPr bwMode="auto">
          <a:xfrm>
            <a:off x="1230313" y="4648224"/>
            <a:ext cx="1557337" cy="309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Read </a:t>
            </a:r>
            <a:r>
              <a:rPr lang="en-US" altLang="en-US" sz="1050" dirty="0" smtClean="0">
                <a:latin typeface="Arial" pitchFamily="34" charset="0"/>
              </a:rPr>
              <a:t>Status (</a:t>
            </a:r>
            <a:r>
              <a:rPr lang="en-US" altLang="en-US" sz="1050" dirty="0" smtClean="0">
                <a:solidFill>
                  <a:schemeClr val="hlink"/>
                </a:solidFill>
                <a:latin typeface="Arial" pitchFamily="34" charset="0"/>
              </a:rPr>
              <a:t>Idle</a:t>
            </a:r>
            <a:r>
              <a:rPr lang="en-US" altLang="en-US" sz="1050" dirty="0" smtClean="0">
                <a:latin typeface="Arial" pitchFamily="34" charset="0"/>
              </a:rPr>
              <a:t>)</a:t>
            </a:r>
            <a:endParaRPr lang="en-US" altLang="en-US" sz="1050" dirty="0">
              <a:latin typeface="Arial" pitchFamily="34" charset="0"/>
            </a:endParaRPr>
          </a:p>
        </p:txBody>
      </p:sp>
      <p:sp>
        <p:nvSpPr>
          <p:cNvPr id="100" name="Rectangle 31"/>
          <p:cNvSpPr>
            <a:spLocks noChangeArrowheads="1"/>
          </p:cNvSpPr>
          <p:nvPr/>
        </p:nvSpPr>
        <p:spPr bwMode="auto">
          <a:xfrm>
            <a:off x="1231900" y="4995887"/>
            <a:ext cx="1557338" cy="3095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 smtClean="0">
                <a:latin typeface="Arial" pitchFamily="34" charset="0"/>
              </a:rPr>
              <a:t>Set </a:t>
            </a:r>
            <a:r>
              <a:rPr lang="en-US" altLang="en-US" sz="1050" dirty="0" smtClean="0">
                <a:solidFill>
                  <a:srgbClr val="0000FF"/>
                </a:solidFill>
                <a:latin typeface="Arial" pitchFamily="34" charset="0"/>
              </a:rPr>
              <a:t>X</a:t>
            </a:r>
            <a:r>
              <a:rPr lang="en-US" altLang="en-US" sz="1050" dirty="0" smtClean="0">
                <a:latin typeface="Arial" pitchFamily="34" charset="0"/>
              </a:rPr>
              <a:t>,</a:t>
            </a:r>
            <a:r>
              <a:rPr lang="en-US" altLang="en-US" sz="1050" dirty="0" smtClean="0">
                <a:solidFill>
                  <a:srgbClr val="0000FF"/>
                </a:solidFill>
                <a:latin typeface="Arial" pitchFamily="34" charset="0"/>
              </a:rPr>
              <a:t>Y</a:t>
            </a:r>
            <a:r>
              <a:rPr lang="en-US" altLang="en-US" sz="1050" dirty="0" smtClean="0">
                <a:latin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FF"/>
                </a:solidFill>
                <a:latin typeface="Arial" pitchFamily="34" charset="0"/>
              </a:rPr>
              <a:t>Colour</a:t>
            </a:r>
            <a:endParaRPr lang="en-US" altLang="en-US" sz="105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01" name="Rectangle 32"/>
          <p:cNvSpPr>
            <a:spLocks noChangeArrowheads="1"/>
          </p:cNvSpPr>
          <p:nvPr/>
        </p:nvSpPr>
        <p:spPr bwMode="auto">
          <a:xfrm>
            <a:off x="1230313" y="5341962"/>
            <a:ext cx="1557337" cy="3095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 smtClean="0">
                <a:latin typeface="Arial" pitchFamily="34" charset="0"/>
              </a:rPr>
              <a:t>Draw </a:t>
            </a:r>
            <a:r>
              <a:rPr lang="en-US" altLang="en-US" sz="1050" dirty="0" smtClean="0">
                <a:solidFill>
                  <a:srgbClr val="C00000"/>
                </a:solidFill>
                <a:latin typeface="Arial" pitchFamily="34" charset="0"/>
              </a:rPr>
              <a:t>Rectangle</a:t>
            </a:r>
            <a:endParaRPr lang="en-US" altLang="en-US" sz="105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3" name="Text Box 34"/>
          <p:cNvSpPr txBox="1">
            <a:spLocks noChangeArrowheads="1"/>
          </p:cNvSpPr>
          <p:nvPr/>
        </p:nvSpPr>
        <p:spPr bwMode="auto">
          <a:xfrm>
            <a:off x="1358900" y="3343299"/>
            <a:ext cx="128905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folHlink"/>
                </a:solidFill>
                <a:latin typeface="Arial" pitchFamily="34" charset="0"/>
              </a:rPr>
              <a:t>CPU #0</a:t>
            </a:r>
            <a:endParaRPr lang="en-US" altLang="en-US" sz="1400" b="1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4" name="Line 35"/>
          <p:cNvSpPr>
            <a:spLocks noChangeShapeType="1"/>
          </p:cNvSpPr>
          <p:nvPr/>
        </p:nvSpPr>
        <p:spPr bwMode="auto">
          <a:xfrm>
            <a:off x="6797675" y="3641749"/>
            <a:ext cx="0" cy="225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400" dirty="0"/>
          </a:p>
        </p:txBody>
      </p:sp>
      <p:sp>
        <p:nvSpPr>
          <p:cNvPr id="105" name="Rectangle 36"/>
          <p:cNvSpPr>
            <a:spLocks noChangeArrowheads="1"/>
          </p:cNvSpPr>
          <p:nvPr/>
        </p:nvSpPr>
        <p:spPr bwMode="auto">
          <a:xfrm>
            <a:off x="6121400" y="3867174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Miscellaneous</a:t>
            </a:r>
          </a:p>
        </p:txBody>
      </p:sp>
      <p:sp>
        <p:nvSpPr>
          <p:cNvPr id="106" name="Rectangle 37"/>
          <p:cNvSpPr>
            <a:spLocks noChangeArrowheads="1"/>
          </p:cNvSpPr>
          <p:nvPr/>
        </p:nvSpPr>
        <p:spPr bwMode="auto">
          <a:xfrm>
            <a:off x="6115050" y="4651399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Read value of a (</a:t>
            </a:r>
            <a:r>
              <a:rPr lang="en-US" altLang="en-US" sz="1050" dirty="0">
                <a:solidFill>
                  <a:schemeClr val="hlink"/>
                </a:solidFill>
                <a:latin typeface="Arial" pitchFamily="34" charset="0"/>
              </a:rPr>
              <a:t>0</a:t>
            </a:r>
            <a:r>
              <a:rPr lang="en-US" altLang="en-US" sz="1050" dirty="0">
                <a:latin typeface="Arial" pitchFamily="34" charset="0"/>
              </a:rPr>
              <a:t>)</a:t>
            </a:r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6108700" y="5016524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Add 1 to value (</a:t>
            </a:r>
            <a:r>
              <a:rPr lang="en-US" altLang="en-US" sz="1050" dirty="0">
                <a:solidFill>
                  <a:schemeClr val="hlink"/>
                </a:solidFill>
                <a:latin typeface="Arial" pitchFamily="34" charset="0"/>
              </a:rPr>
              <a:t>1</a:t>
            </a:r>
            <a:r>
              <a:rPr lang="en-US" altLang="en-US" sz="1050" dirty="0">
                <a:latin typeface="Arial" pitchFamily="34" charset="0"/>
              </a:rPr>
              <a:t>)</a:t>
            </a: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6107113" y="5362599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Store back a (</a:t>
            </a:r>
            <a:r>
              <a:rPr lang="en-US" altLang="en-US" sz="1050" dirty="0">
                <a:solidFill>
                  <a:schemeClr val="hlink"/>
                </a:solidFill>
                <a:latin typeface="Arial" pitchFamily="34" charset="0"/>
              </a:rPr>
              <a:t>1</a:t>
            </a:r>
            <a:r>
              <a:rPr lang="en-US" altLang="en-US" sz="1050" dirty="0">
                <a:latin typeface="Arial" pitchFamily="34" charset="0"/>
              </a:rPr>
              <a:t>)</a:t>
            </a:r>
          </a:p>
        </p:txBody>
      </p:sp>
      <p:sp>
        <p:nvSpPr>
          <p:cNvPr id="110" name="Line 41"/>
          <p:cNvSpPr>
            <a:spLocks noChangeShapeType="1"/>
          </p:cNvSpPr>
          <p:nvPr/>
        </p:nvSpPr>
        <p:spPr bwMode="auto">
          <a:xfrm>
            <a:off x="6804025" y="4175149"/>
            <a:ext cx="0" cy="461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400" dirty="0"/>
          </a:p>
        </p:txBody>
      </p:sp>
      <p:sp>
        <p:nvSpPr>
          <p:cNvPr id="111" name="Line 42"/>
          <p:cNvSpPr>
            <a:spLocks noChangeShapeType="1"/>
          </p:cNvSpPr>
          <p:nvPr/>
        </p:nvSpPr>
        <p:spPr bwMode="auto">
          <a:xfrm>
            <a:off x="6775450" y="5672162"/>
            <a:ext cx="0" cy="461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400" dirty="0"/>
          </a:p>
        </p:txBody>
      </p:sp>
      <p:sp>
        <p:nvSpPr>
          <p:cNvPr id="112" name="Rectangle 43"/>
          <p:cNvSpPr>
            <a:spLocks noChangeArrowheads="1"/>
          </p:cNvSpPr>
          <p:nvPr/>
        </p:nvSpPr>
        <p:spPr bwMode="auto">
          <a:xfrm>
            <a:off x="6099175" y="3844949"/>
            <a:ext cx="1557338" cy="309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Miscellaneous</a:t>
            </a:r>
          </a:p>
        </p:txBody>
      </p:sp>
      <p:sp>
        <p:nvSpPr>
          <p:cNvPr id="113" name="Rectangle 44"/>
          <p:cNvSpPr>
            <a:spLocks noChangeArrowheads="1"/>
          </p:cNvSpPr>
          <p:nvPr/>
        </p:nvSpPr>
        <p:spPr bwMode="auto">
          <a:xfrm>
            <a:off x="6092825" y="4629174"/>
            <a:ext cx="1557338" cy="309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050" dirty="0">
                <a:latin typeface="Arial" pitchFamily="34" charset="0"/>
              </a:rPr>
              <a:t>Read </a:t>
            </a:r>
            <a:r>
              <a:rPr lang="en-US" altLang="en-US" sz="1050" dirty="0" smtClean="0">
                <a:latin typeface="Arial" pitchFamily="34" charset="0"/>
              </a:rPr>
              <a:t>Status (</a:t>
            </a:r>
            <a:r>
              <a:rPr lang="en-US" altLang="en-US" sz="1050" dirty="0" smtClean="0">
                <a:solidFill>
                  <a:schemeClr val="hlink"/>
                </a:solidFill>
                <a:latin typeface="Arial" pitchFamily="34" charset="0"/>
              </a:rPr>
              <a:t>Idle</a:t>
            </a:r>
            <a:r>
              <a:rPr lang="en-US" altLang="en-US" sz="1050" dirty="0" smtClean="0">
                <a:latin typeface="Arial" pitchFamily="34" charset="0"/>
              </a:rPr>
              <a:t>)</a:t>
            </a:r>
            <a:endParaRPr lang="en-US" altLang="en-US" sz="1050" dirty="0">
              <a:latin typeface="Arial" pitchFamily="34" charset="0"/>
            </a:endParaRPr>
          </a:p>
        </p:txBody>
      </p:sp>
      <p:sp>
        <p:nvSpPr>
          <p:cNvPr id="114" name="Rectangle 45"/>
          <p:cNvSpPr>
            <a:spLocks noChangeArrowheads="1"/>
          </p:cNvSpPr>
          <p:nvPr/>
        </p:nvSpPr>
        <p:spPr bwMode="auto">
          <a:xfrm>
            <a:off x="6086475" y="4994299"/>
            <a:ext cx="1557338" cy="309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050" dirty="0">
                <a:latin typeface="Arial" pitchFamily="34" charset="0"/>
              </a:rPr>
              <a:t>Set </a:t>
            </a:r>
            <a:r>
              <a:rPr lang="en-US" altLang="en-US" sz="1050" dirty="0">
                <a:solidFill>
                  <a:srgbClr val="0000FF"/>
                </a:solidFill>
                <a:latin typeface="Arial" pitchFamily="34" charset="0"/>
              </a:rPr>
              <a:t>X</a:t>
            </a:r>
            <a:r>
              <a:rPr lang="en-US" altLang="en-US" sz="1050" dirty="0">
                <a:latin typeface="Arial" pitchFamily="34" charset="0"/>
              </a:rPr>
              <a:t>,</a:t>
            </a:r>
            <a:r>
              <a:rPr lang="en-US" altLang="en-US" sz="1050" dirty="0">
                <a:solidFill>
                  <a:srgbClr val="0000FF"/>
                </a:solidFill>
                <a:latin typeface="Arial" pitchFamily="34" charset="0"/>
              </a:rPr>
              <a:t>Y</a:t>
            </a:r>
            <a:r>
              <a:rPr lang="en-US" altLang="en-US" sz="1050" dirty="0">
                <a:latin typeface="Arial" pitchFamily="34" charset="0"/>
              </a:rPr>
              <a:t> </a:t>
            </a:r>
            <a:r>
              <a:rPr lang="en-US" altLang="en-US" sz="1050" dirty="0">
                <a:solidFill>
                  <a:srgbClr val="0000FF"/>
                </a:solidFill>
                <a:latin typeface="Arial" pitchFamily="34" charset="0"/>
              </a:rPr>
              <a:t>Colour</a:t>
            </a:r>
          </a:p>
        </p:txBody>
      </p: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6084888" y="5340374"/>
            <a:ext cx="1557337" cy="3095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050" dirty="0" smtClean="0">
                <a:latin typeface="Arial" pitchFamily="34" charset="0"/>
              </a:rPr>
              <a:t>Draw </a:t>
            </a:r>
            <a:r>
              <a:rPr lang="en-US" altLang="en-US" sz="1050" dirty="0" smtClean="0">
                <a:solidFill>
                  <a:srgbClr val="C00000"/>
                </a:solidFill>
                <a:latin typeface="Arial" pitchFamily="34" charset="0"/>
              </a:rPr>
              <a:t>Circle</a:t>
            </a:r>
            <a:endParaRPr lang="en-US" altLang="en-US" sz="105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7" name="Text Box 48"/>
          <p:cNvSpPr txBox="1">
            <a:spLocks noChangeArrowheads="1"/>
          </p:cNvSpPr>
          <p:nvPr/>
        </p:nvSpPr>
        <p:spPr bwMode="auto">
          <a:xfrm>
            <a:off x="6221413" y="3324249"/>
            <a:ext cx="128905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folHlink"/>
                </a:solidFill>
                <a:latin typeface="Arial" pitchFamily="34" charset="0"/>
              </a:rPr>
              <a:t>CPU #1</a:t>
            </a:r>
            <a:endParaRPr lang="en-US" altLang="en-US" sz="1400" b="1" dirty="0">
              <a:solidFill>
                <a:schemeClr val="folHlink"/>
              </a:solidFill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9413" y="4154512"/>
            <a:ext cx="470429" cy="1885452"/>
            <a:chOff x="4189413" y="4056645"/>
            <a:chExt cx="470429" cy="1983319"/>
          </a:xfrm>
        </p:grpSpPr>
        <p:sp>
          <p:nvSpPr>
            <p:cNvPr id="118" name="Rectangle 49"/>
            <p:cNvSpPr>
              <a:spLocks noChangeArrowheads="1"/>
            </p:cNvSpPr>
            <p:nvPr/>
          </p:nvSpPr>
          <p:spPr bwMode="auto">
            <a:xfrm>
              <a:off x="4220105" y="4078870"/>
              <a:ext cx="439737" cy="1961094"/>
            </a:xfrm>
            <a:prstGeom prst="rect">
              <a:avLst/>
            </a:prstGeom>
            <a:solidFill>
              <a:srgbClr val="9E9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CA" altLang="en-US" sz="1400" dirty="0"/>
            </a:p>
          </p:txBody>
        </p:sp>
        <p:sp>
          <p:nvSpPr>
            <p:cNvPr id="119" name="Rectangle 50"/>
            <p:cNvSpPr>
              <a:spLocks noChangeArrowheads="1"/>
            </p:cNvSpPr>
            <p:nvPr/>
          </p:nvSpPr>
          <p:spPr bwMode="auto">
            <a:xfrm>
              <a:off x="4189413" y="4056645"/>
              <a:ext cx="439737" cy="19494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CA" altLang="en-US" sz="1400" dirty="0"/>
            </a:p>
          </p:txBody>
        </p:sp>
        <p:sp>
          <p:nvSpPr>
            <p:cNvPr id="123" name="Text Box 55"/>
            <p:cNvSpPr txBox="1">
              <a:spLocks noChangeArrowheads="1"/>
            </p:cNvSpPr>
            <p:nvPr/>
          </p:nvSpPr>
          <p:spPr bwMode="auto">
            <a:xfrm rot="16200000">
              <a:off x="3537984" y="4889547"/>
              <a:ext cx="17425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 smtClean="0">
                  <a:latin typeface="Arial" pitchFamily="34" charset="0"/>
                </a:rPr>
                <a:t>Graphics Chip</a:t>
              </a:r>
              <a:endParaRPr lang="en-US" altLang="en-US" sz="1400" b="1" dirty="0">
                <a:latin typeface="Arial" pitchFamily="34" charset="0"/>
              </a:endParaRPr>
            </a:p>
          </p:txBody>
        </p:sp>
      </p:grpSp>
      <p:sp>
        <p:nvSpPr>
          <p:cNvPr id="124" name="Text Box 73"/>
          <p:cNvSpPr txBox="1">
            <a:spLocks noChangeArrowheads="1"/>
          </p:cNvSpPr>
          <p:nvPr/>
        </p:nvSpPr>
        <p:spPr bwMode="auto">
          <a:xfrm>
            <a:off x="2694352" y="6153174"/>
            <a:ext cx="3885472" cy="52322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bg1"/>
                </a:solidFill>
                <a:latin typeface="Arial" pitchFamily="34" charset="0"/>
              </a:rPr>
              <a:t>With arbitration on an </a:t>
            </a:r>
            <a:r>
              <a:rPr lang="en-US" altLang="en-US" sz="1400" b="1" i="1" dirty="0" smtClean="0">
                <a:solidFill>
                  <a:schemeClr val="bg1"/>
                </a:solidFill>
                <a:latin typeface="Arial" pitchFamily="34" charset="0"/>
              </a:rPr>
              <a:t>access by access 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itchFamily="34" charset="0"/>
              </a:rPr>
              <a:t>basis, what Shape gets drawn and where?</a:t>
            </a:r>
            <a:endParaRPr lang="en-US" altLang="en-US" sz="1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5" name="AutoShape 75"/>
          <p:cNvSpPr>
            <a:spLocks noChangeArrowheads="1"/>
          </p:cNvSpPr>
          <p:nvPr/>
        </p:nvSpPr>
        <p:spPr bwMode="auto">
          <a:xfrm>
            <a:off x="4878918" y="4622824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800" dirty="0" smtClean="0">
                <a:latin typeface="Arial" pitchFamily="34" charset="0"/>
              </a:rPr>
              <a:t>Status</a:t>
            </a:r>
            <a:endParaRPr lang="en-CA" altLang="en-US" sz="800" dirty="0">
              <a:latin typeface="Arial" pitchFamily="34" charset="0"/>
            </a:endParaRPr>
          </a:p>
        </p:txBody>
      </p:sp>
      <p:sp>
        <p:nvSpPr>
          <p:cNvPr id="126" name="AutoShape 76"/>
          <p:cNvSpPr>
            <a:spLocks noChangeArrowheads="1"/>
          </p:cNvSpPr>
          <p:nvPr/>
        </p:nvSpPr>
        <p:spPr bwMode="auto">
          <a:xfrm rot="10800000">
            <a:off x="2989263" y="4622824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r>
              <a:rPr lang="en-GB" altLang="en-US" sz="800" dirty="0" smtClean="0">
                <a:latin typeface="Arial" pitchFamily="34" charset="0"/>
              </a:rPr>
              <a:t>Status</a:t>
            </a:r>
            <a:endParaRPr lang="en-CA" altLang="en-US" sz="800" dirty="0">
              <a:latin typeface="Arial" pitchFamily="34" charset="0"/>
            </a:endParaRPr>
          </a:p>
        </p:txBody>
      </p:sp>
      <p:sp>
        <p:nvSpPr>
          <p:cNvPr id="127" name="AutoShape 77"/>
          <p:cNvSpPr>
            <a:spLocks noChangeArrowheads="1"/>
          </p:cNvSpPr>
          <p:nvPr/>
        </p:nvSpPr>
        <p:spPr bwMode="auto">
          <a:xfrm rot="10800000">
            <a:off x="4835525" y="5363130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r>
              <a:rPr lang="en-GB" altLang="en-US" sz="800" dirty="0" smtClean="0">
                <a:latin typeface="Arial" pitchFamily="34" charset="0"/>
              </a:rPr>
              <a:t>Command</a:t>
            </a:r>
            <a:endParaRPr lang="en-CA" altLang="en-US" sz="800" dirty="0">
              <a:latin typeface="Arial" pitchFamily="34" charset="0"/>
            </a:endParaRPr>
          </a:p>
        </p:txBody>
      </p:sp>
      <p:sp>
        <p:nvSpPr>
          <p:cNvPr id="128" name="AutoShape 78"/>
          <p:cNvSpPr>
            <a:spLocks noChangeArrowheads="1"/>
          </p:cNvSpPr>
          <p:nvPr/>
        </p:nvSpPr>
        <p:spPr bwMode="auto">
          <a:xfrm>
            <a:off x="3024188" y="5329262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800" dirty="0" smtClean="0">
                <a:latin typeface="Arial" pitchFamily="34" charset="0"/>
              </a:rPr>
              <a:t>Command</a:t>
            </a:r>
            <a:endParaRPr lang="en-CA" altLang="en-US" sz="800" dirty="0">
              <a:latin typeface="Arial" pitchFamily="34" charset="0"/>
            </a:endParaRPr>
          </a:p>
        </p:txBody>
      </p:sp>
      <p:sp>
        <p:nvSpPr>
          <p:cNvPr id="42" name="AutoShape 78"/>
          <p:cNvSpPr>
            <a:spLocks noChangeArrowheads="1"/>
          </p:cNvSpPr>
          <p:nvPr/>
        </p:nvSpPr>
        <p:spPr bwMode="auto">
          <a:xfrm>
            <a:off x="3024186" y="4973661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800" dirty="0" smtClean="0">
                <a:latin typeface="Arial" pitchFamily="34" charset="0"/>
              </a:rPr>
              <a:t>Parameters</a:t>
            </a:r>
            <a:endParaRPr lang="en-CA" altLang="en-US" sz="800" dirty="0">
              <a:latin typeface="Arial" pitchFamily="34" charset="0"/>
            </a:endParaRPr>
          </a:p>
        </p:txBody>
      </p:sp>
      <p:sp>
        <p:nvSpPr>
          <p:cNvPr id="43" name="AutoShape 77"/>
          <p:cNvSpPr>
            <a:spLocks noChangeArrowheads="1"/>
          </p:cNvSpPr>
          <p:nvPr/>
        </p:nvSpPr>
        <p:spPr bwMode="auto">
          <a:xfrm rot="10800000">
            <a:off x="4835519" y="5007510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r>
              <a:rPr lang="en-GB" altLang="en-US" sz="800" dirty="0" smtClean="0">
                <a:latin typeface="Arial" pitchFamily="34" charset="0"/>
              </a:rPr>
              <a:t>Parameters</a:t>
            </a:r>
            <a:endParaRPr lang="en-CA" altLang="en-US" sz="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23850" y="464695"/>
            <a:ext cx="8631238" cy="56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Locking a Resource for Multiple</a:t>
            </a:r>
            <a:r>
              <a:rPr lang="en-CA" altLang="en-US" sz="2000" b="1" kern="0" dirty="0" smtClean="0">
                <a:solidFill>
                  <a:srgbClr val="000000"/>
                </a:solidFill>
                <a:cs typeface="Arial"/>
              </a:rPr>
              <a:t> Transactions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/>
            </a:r>
            <a:b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</a:br>
            <a:endParaRPr kumimoji="0" lang="en-CA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The solution to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locking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a resource for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multiple transactions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lies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with the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use a “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Arial"/>
              </a:rPr>
              <a:t>flag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” variable in 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memory which indicates if the resource is </a:t>
            </a:r>
            <a:r>
              <a:rPr lang="en-CA" altLang="en-US" sz="2000" b="1" kern="0" dirty="0" smtClean="0">
                <a:solidFill>
                  <a:srgbClr val="0000FF"/>
                </a:solidFill>
                <a:cs typeface="Arial"/>
              </a:rPr>
              <a:t>free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or </a:t>
            </a:r>
            <a:r>
              <a:rPr lang="en-CA" altLang="en-US" sz="2000" b="1" kern="0" dirty="0" smtClean="0">
                <a:solidFill>
                  <a:srgbClr val="0000FF"/>
                </a:solidFill>
                <a:cs typeface="Arial"/>
              </a:rPr>
              <a:t>busy.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CA" altLang="en-US" sz="2000" kern="0" baseline="0" dirty="0" smtClean="0">
              <a:solidFill>
                <a:srgbClr val="000000"/>
              </a:solidFill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Here, all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CPUs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attempt to </a:t>
            </a:r>
            <a:r>
              <a:rPr kumimoji="0" lang="en-CA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acquire/lock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the resource by executing a specialised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+mn-ea"/>
                <a:cs typeface="Arial"/>
              </a:rPr>
              <a:t>CPU instruction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, designed to enforce synchronisation between CPU’s.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CA" altLang="en-US" sz="2000" kern="0" dirty="0" smtClean="0">
              <a:solidFill>
                <a:srgbClr val="000000"/>
              </a:solidFill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That instruction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tests </a:t>
            </a:r>
            <a:r>
              <a:rPr kumimoji="0" lang="en-CA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and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sets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the flag as one </a:t>
            </a:r>
            <a:r>
              <a:rPr kumimoji="0" lang="en-CA" altLang="en-US" sz="2000" b="0" i="1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indivisible</a:t>
            </a:r>
            <a:r>
              <a:rPr lang="en-CA" altLang="en-US" sz="2000" kern="0" dirty="0">
                <a:solidFill>
                  <a:srgbClr val="000000"/>
                </a:solidFill>
                <a:cs typeface="Arial"/>
              </a:rPr>
              <a:t>/</a:t>
            </a:r>
            <a:r>
              <a:rPr kumimoji="0" lang="en-CA" altLang="en-US" sz="2000" b="0" i="1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atomic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operation.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endParaRPr lang="en-CA" altLang="en-US" sz="2000" kern="0" dirty="0" smtClean="0">
              <a:solidFill>
                <a:srgbClr val="000000"/>
              </a:solidFill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That is, it performs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a </a:t>
            </a:r>
            <a:r>
              <a:rPr lang="en-CA" altLang="en-US" sz="2000" b="1" kern="0" dirty="0" smtClean="0">
                <a:solidFill>
                  <a:srgbClr val="0000FF"/>
                </a:solidFill>
                <a:cs typeface="Arial"/>
              </a:rPr>
              <a:t>read-modify-write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of the flag </a:t>
            </a:r>
            <a:r>
              <a:rPr kumimoji="0" lang="en-CA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Arial"/>
              </a:rPr>
              <a:t>without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releasing control of the memory location.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 This </a:t>
            </a:r>
            <a:r>
              <a:rPr kumimoji="0" lang="en-CA" altLang="en-US" sz="2000" b="0" i="0" u="sng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prevents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 the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arbiter from handing control of the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fla</a:t>
            </a:r>
            <a:r>
              <a:rPr lang="en-CA" altLang="en-US" sz="2000" b="1" kern="0" dirty="0" smtClean="0">
                <a:solidFill>
                  <a:srgbClr val="C00000"/>
                </a:solidFill>
                <a:cs typeface="Arial"/>
              </a:rPr>
              <a:t>g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 to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 another CPU to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test and set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 at the same time.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endParaRPr kumimoji="0" lang="en-CA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On the </a:t>
            </a:r>
            <a:r>
              <a:rPr lang="en-CA" altLang="en-US" sz="2000" kern="0" dirty="0" smtClean="0">
                <a:solidFill>
                  <a:srgbClr val="C00000"/>
                </a:solidFill>
                <a:cs typeface="Arial"/>
              </a:rPr>
              <a:t>68k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family of CPUs (</a:t>
            </a:r>
            <a:r>
              <a:rPr lang="en-CA" altLang="en-US" sz="2000" i="1" kern="0" dirty="0" smtClean="0">
                <a:solidFill>
                  <a:srgbClr val="000000"/>
                </a:solidFill>
                <a:cs typeface="Arial"/>
              </a:rPr>
              <a:t>a processor designed for use in multiple CPU environments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), that assembly language instruction is </a:t>
            </a:r>
            <a:r>
              <a:rPr lang="en-CA" altLang="en-US" sz="2000" b="1" kern="0" dirty="0" smtClean="0">
                <a:solidFill>
                  <a:srgbClr val="FF0000"/>
                </a:solidFill>
                <a:cs typeface="Arial"/>
              </a:rPr>
              <a:t>TAS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which implements the “</a:t>
            </a:r>
            <a:r>
              <a:rPr lang="en-CA" altLang="en-US" sz="2000" b="1" kern="0" dirty="0" smtClean="0">
                <a:solidFill>
                  <a:srgbClr val="FF0000"/>
                </a:solidFill>
                <a:cs typeface="Arial"/>
              </a:rPr>
              <a:t>Test-and-Set</a:t>
            </a:r>
            <a:r>
              <a:rPr lang="en-CA" altLang="en-US" sz="2000" kern="0" dirty="0" smtClean="0">
                <a:cs typeface="Arial"/>
              </a:rPr>
              <a:t>”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protocol. This instruction is at the heart of Mutexes and Semaphores in concurrent systems/OS theory.</a:t>
            </a:r>
            <a:br>
              <a:rPr lang="en-CA" altLang="en-US" sz="2000" kern="0" dirty="0" smtClean="0">
                <a:solidFill>
                  <a:srgbClr val="000000"/>
                </a:solidFill>
                <a:cs typeface="Arial"/>
              </a:rPr>
            </a:b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en-CA" altLang="en-US" sz="2000" kern="0" dirty="0" smtClean="0">
                <a:solidFill>
                  <a:srgbClr val="000000"/>
                </a:solidFill>
                <a:cs typeface="Arial"/>
              </a:rPr>
            </a:b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en-CA" altLang="en-US" sz="2000" i="1" kern="0" dirty="0" smtClean="0">
                <a:solidFill>
                  <a:srgbClr val="000000"/>
                </a:solidFill>
                <a:cs typeface="Arial"/>
              </a:rPr>
              <a:t>see </a:t>
            </a:r>
            <a:r>
              <a:rPr lang="en-CA" altLang="en-US" sz="2000" i="1" kern="0" dirty="0" smtClean="0">
                <a:solidFill>
                  <a:srgbClr val="000000"/>
                </a:solidFill>
                <a:cs typeface="Arial"/>
                <a:hlinkClick r:id="rId2"/>
              </a:rPr>
              <a:t>http://en.wikipedia.org/wiki/Test-and-set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). </a:t>
            </a:r>
            <a:endParaRPr kumimoji="0" lang="en-CA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62" y="4731884"/>
            <a:ext cx="8539397" cy="170388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5913" y="519113"/>
            <a:ext cx="8480954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The “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Test and Set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” Instruction (used on</a:t>
            </a:r>
            <a:r>
              <a:rPr kumimoji="0" lang="en-CA" alt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en-CA" alt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Arial"/>
              </a:rPr>
              <a:t>68k</a:t>
            </a:r>
            <a:r>
              <a:rPr kumimoji="0" lang="en-CA" alt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and other CPUs)</a:t>
            </a:r>
            <a:endParaRPr kumimoji="0" lang="en-CA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CA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TAS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Arial"/>
              </a:rPr>
              <a:t>reads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a memory location and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Arial"/>
              </a:rPr>
              <a:t>writes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back a ‘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1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’ with one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memory access. 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CA" altLang="en-US" sz="2000" b="1" kern="0" dirty="0">
              <a:solidFill>
                <a:srgbClr val="000000"/>
              </a:solidFill>
              <a:cs typeface="Arial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CA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The program is returned the original</a:t>
            </a:r>
            <a:r>
              <a:rPr kumimoji="0" lang="en-CA" altLang="en-US" sz="20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value of the flag before it was set to ‘1’ </a:t>
            </a:r>
            <a:endParaRPr kumimoji="0" lang="en-CA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CA" altLang="en-US" sz="2000" b="1" kern="0" dirty="0" smtClean="0">
              <a:solidFill>
                <a:srgbClr val="000000"/>
              </a:solidFill>
              <a:cs typeface="Arial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CA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While 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this is taking place</a:t>
            </a:r>
            <a:r>
              <a:rPr kumimoji="0" lang="en-CA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,</a:t>
            </a:r>
            <a:r>
              <a:rPr kumimoji="0" lang="en-CA" altLang="en-US" sz="20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lang="en-CA" altLang="en-US" sz="2000" b="1" kern="0" dirty="0">
                <a:solidFill>
                  <a:srgbClr val="C00000"/>
                </a:solidFill>
                <a:cs typeface="Arial"/>
              </a:rPr>
              <a:t>AS_L</a:t>
            </a:r>
            <a:r>
              <a:rPr lang="en-CA" altLang="en-US" sz="2000" kern="0" dirty="0">
                <a:solidFill>
                  <a:srgbClr val="C00000"/>
                </a:solidFill>
                <a:cs typeface="Arial"/>
              </a:rPr>
              <a:t> 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is held </a:t>
            </a:r>
            <a:r>
              <a:rPr lang="en-CA" altLang="en-US" sz="2000" kern="0" dirty="0">
                <a:solidFill>
                  <a:srgbClr val="000000"/>
                </a:solidFill>
                <a:cs typeface="Arial"/>
              </a:rPr>
              <a:t>low 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throughout the instruction to </a:t>
            </a:r>
            <a:r>
              <a:rPr lang="en-CA" altLang="en-US" sz="2000" b="1" kern="0" dirty="0" smtClean="0">
                <a:solidFill>
                  <a:srgbClr val="000000"/>
                </a:solidFill>
                <a:cs typeface="Arial"/>
              </a:rPr>
              <a:t>prevent re-arbitration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between the </a:t>
            </a:r>
            <a:r>
              <a:rPr lang="en-CA" altLang="en-US" sz="2000" kern="0" dirty="0" smtClean="0">
                <a:solidFill>
                  <a:srgbClr val="C00000"/>
                </a:solidFill>
                <a:cs typeface="Arial"/>
              </a:rPr>
              <a:t>read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and the </a:t>
            </a:r>
            <a:r>
              <a:rPr lang="en-CA" altLang="en-US" sz="2000" kern="0" dirty="0" smtClean="0">
                <a:solidFill>
                  <a:srgbClr val="C00000"/>
                </a:solidFill>
                <a:cs typeface="Arial"/>
              </a:rPr>
              <a:t>write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operation.</a:t>
            </a:r>
            <a:endParaRPr lang="en-CA" altLang="en-US" sz="2000" kern="0" dirty="0">
              <a:solidFill>
                <a:srgbClr val="000000"/>
              </a:solidFill>
              <a:cs typeface="Arial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kumimoji="0" lang="en-CA" altLang="en-US" sz="200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CA" altLang="en-US" sz="20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Typically </a:t>
            </a:r>
            <a:r>
              <a:rPr kumimoji="0" lang="en-CA" alt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TAS</a:t>
            </a:r>
            <a:r>
              <a:rPr kumimoji="0" lang="en-CA" altLang="en-US" sz="20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will </a:t>
            </a:r>
            <a:r>
              <a:rPr kumimoji="0" lang="en-CA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take</a:t>
            </a:r>
            <a:r>
              <a:rPr kumimoji="0" lang="en-CA" altLang="en-US" sz="20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twice as many clock cycles to execute as a normal read </a:t>
            </a:r>
            <a:r>
              <a:rPr kumimoji="0" lang="en-CA" altLang="en-US" sz="2000" b="1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or</a:t>
            </a:r>
            <a:r>
              <a:rPr kumimoji="0" lang="en-CA" altLang="en-US" sz="20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write</a:t>
            </a:r>
            <a:r>
              <a:rPr kumimoji="0" lang="en-CA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. 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(see </a:t>
            </a:r>
            <a:r>
              <a:rPr lang="en-CA" altLang="en-US" sz="2000" i="1" kern="0" dirty="0" smtClean="0">
                <a:solidFill>
                  <a:srgbClr val="000000"/>
                </a:solidFill>
                <a:cs typeface="Arial"/>
                <a:hlinkClick r:id="rId2"/>
              </a:rPr>
              <a:t>https://en.wikipedia.org/wiki/Read-modify-write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 )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kumimoji="0" lang="en-CA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Note</a:t>
            </a:r>
            <a:r>
              <a:rPr kumimoji="0" lang="en-CA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: The Intel </a:t>
            </a:r>
            <a:r>
              <a:rPr kumimoji="0" lang="en-CA" alt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</a:rPr>
              <a:t>x86</a:t>
            </a:r>
            <a:r>
              <a:rPr kumimoji="0" lang="en-CA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family (i.e.. i3/i5/i7 etc has a </a:t>
            </a:r>
            <a:r>
              <a:rPr kumimoji="0" lang="en-CA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compare and exchange</a:t>
            </a:r>
            <a:r>
              <a:rPr kumimoji="0" lang="en-CA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instruction </a:t>
            </a:r>
            <a:r>
              <a:rPr kumimoji="0" lang="en-CA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/>
              </a:rPr>
              <a:t>CMPXCHG</a:t>
            </a:r>
            <a:r>
              <a:rPr kumimoji="0" lang="en-CA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which works slightly differently but achieves the same result.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CA" altLang="en-US" i="1" kern="0" dirty="0" smtClean="0">
              <a:solidFill>
                <a:srgbClr val="000000"/>
              </a:solidFill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Note</a:t>
            </a:r>
            <a:r>
              <a:rPr kumimoji="0" lang="en-CA" altLang="en-US" b="1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also</a:t>
            </a:r>
            <a:r>
              <a:rPr kumimoji="0" lang="en-CA" altLang="en-US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</a:t>
            </a:r>
            <a:r>
              <a:rPr kumimoji="0" lang="en-CA" altLang="en-US" b="1" i="1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</a:rPr>
              <a:t>ARM</a:t>
            </a:r>
            <a:r>
              <a:rPr kumimoji="0" lang="en-CA" altLang="en-US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family processors have the </a:t>
            </a:r>
            <a:r>
              <a:rPr kumimoji="0" lang="en-CA" altLang="en-US" b="1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SWP</a:t>
            </a:r>
            <a:r>
              <a:rPr kumimoji="0" lang="en-CA" altLang="en-US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(swap) and </a:t>
            </a:r>
            <a:r>
              <a:rPr kumimoji="0" lang="en-CA" altLang="en-US" b="1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SWPB</a:t>
            </a:r>
            <a:r>
              <a:rPr kumimoji="0" lang="en-CA" altLang="en-US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(swap byte) instructions to swap registers with a memory location on their A5 processors for example. This can be used to achieve the same result as TAS.</a:t>
            </a:r>
            <a:endParaRPr kumimoji="0" lang="en-CA" altLang="en-US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 bwMode="auto">
          <a:xfrm>
            <a:off x="237064" y="4204331"/>
            <a:ext cx="8712200" cy="247173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29127" y="1469069"/>
            <a:ext cx="8712200" cy="24733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323850" y="279400"/>
            <a:ext cx="8631238" cy="1092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Note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: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Simply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Reading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 flag followed by 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separate instruction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 it doesn’t work in a multiple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CPU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system, as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re-arbitration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could occur between the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read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the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allowing two 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CPUs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read the resource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as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free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, then both mark it </a:t>
            </a:r>
            <a:r>
              <a:rPr lang="en-US" sz="1800" kern="0" dirty="0" smtClean="0"/>
              <a:t>as </a:t>
            </a:r>
            <a:r>
              <a:rPr lang="en-US" sz="1800" kern="0" dirty="0" smtClean="0">
                <a:solidFill>
                  <a:srgbClr val="C00000"/>
                </a:solidFill>
              </a:rPr>
              <a:t>busy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cxnSp>
        <p:nvCxnSpPr>
          <p:cNvPr id="70" name="Straight Connector 5"/>
          <p:cNvCxnSpPr>
            <a:cxnSpLocks noChangeShapeType="1"/>
          </p:cNvCxnSpPr>
          <p:nvPr/>
        </p:nvCxnSpPr>
        <p:spPr bwMode="auto">
          <a:xfrm>
            <a:off x="1337202" y="2197731"/>
            <a:ext cx="8302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2175402" y="2062794"/>
            <a:ext cx="1203325" cy="26193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</a:t>
            </a:r>
          </a:p>
        </p:txBody>
      </p:sp>
      <p:cxnSp>
        <p:nvCxnSpPr>
          <p:cNvPr id="72" name="Straight Connector 7"/>
          <p:cNvCxnSpPr>
            <a:cxnSpLocks noChangeShapeType="1"/>
            <a:stCxn id="71" idx="3"/>
            <a:endCxn id="73" idx="1"/>
          </p:cNvCxnSpPr>
          <p:nvPr/>
        </p:nvCxnSpPr>
        <p:spPr bwMode="auto">
          <a:xfrm flipV="1">
            <a:off x="3378727" y="2192969"/>
            <a:ext cx="21082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5486927" y="2062794"/>
            <a:ext cx="1049337" cy="26193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</a:t>
            </a:r>
          </a:p>
        </p:txBody>
      </p:sp>
      <p:cxnSp>
        <p:nvCxnSpPr>
          <p:cNvPr id="74" name="Straight Connector 11"/>
          <p:cNvCxnSpPr>
            <a:cxnSpLocks noChangeShapeType="1"/>
          </p:cNvCxnSpPr>
          <p:nvPr/>
        </p:nvCxnSpPr>
        <p:spPr bwMode="auto">
          <a:xfrm>
            <a:off x="6544202" y="2180269"/>
            <a:ext cx="23542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5" name="TextBox 12"/>
          <p:cNvSpPr txBox="1">
            <a:spLocks noChangeArrowheads="1"/>
          </p:cNvSpPr>
          <p:nvPr/>
        </p:nvSpPr>
        <p:spPr bwMode="auto">
          <a:xfrm>
            <a:off x="372002" y="1613531"/>
            <a:ext cx="744114" cy="369332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0</a:t>
            </a:r>
          </a:p>
        </p:txBody>
      </p:sp>
      <p:sp>
        <p:nvSpPr>
          <p:cNvPr id="76" name="TextBox 13"/>
          <p:cNvSpPr txBox="1">
            <a:spLocks noChangeArrowheads="1"/>
          </p:cNvSpPr>
          <p:nvPr/>
        </p:nvSpPr>
        <p:spPr bwMode="auto">
          <a:xfrm>
            <a:off x="51327" y="2019931"/>
            <a:ext cx="1277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</a:t>
            </a:r>
          </a:p>
        </p:txBody>
      </p:sp>
      <p:cxnSp>
        <p:nvCxnSpPr>
          <p:cNvPr id="77" name="Straight Connector 14"/>
          <p:cNvCxnSpPr>
            <a:cxnSpLocks noChangeShapeType="1"/>
          </p:cNvCxnSpPr>
          <p:nvPr/>
        </p:nvCxnSpPr>
        <p:spPr bwMode="auto">
          <a:xfrm>
            <a:off x="1346727" y="2748594"/>
            <a:ext cx="8715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" name="Straight Connector 19"/>
          <p:cNvCxnSpPr>
            <a:cxnSpLocks noChangeShapeType="1"/>
          </p:cNvCxnSpPr>
          <p:nvPr/>
        </p:nvCxnSpPr>
        <p:spPr bwMode="auto">
          <a:xfrm>
            <a:off x="5512327" y="2748594"/>
            <a:ext cx="0" cy="1428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9" name="Straight Connector 20"/>
          <p:cNvCxnSpPr>
            <a:cxnSpLocks noChangeShapeType="1"/>
          </p:cNvCxnSpPr>
          <p:nvPr/>
        </p:nvCxnSpPr>
        <p:spPr bwMode="auto">
          <a:xfrm>
            <a:off x="5512327" y="2891469"/>
            <a:ext cx="100647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0" name="Straight Connector 22"/>
          <p:cNvCxnSpPr>
            <a:cxnSpLocks noChangeShapeType="1"/>
          </p:cNvCxnSpPr>
          <p:nvPr/>
        </p:nvCxnSpPr>
        <p:spPr bwMode="auto">
          <a:xfrm>
            <a:off x="6518802" y="2739069"/>
            <a:ext cx="0" cy="1444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1" name="Straight Connector 23"/>
          <p:cNvCxnSpPr>
            <a:cxnSpLocks noChangeShapeType="1"/>
          </p:cNvCxnSpPr>
          <p:nvPr/>
        </p:nvCxnSpPr>
        <p:spPr bwMode="auto">
          <a:xfrm>
            <a:off x="6518802" y="2731131"/>
            <a:ext cx="23717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82" name="TextBox 24"/>
          <p:cNvSpPr txBox="1">
            <a:spLocks noChangeArrowheads="1"/>
          </p:cNvSpPr>
          <p:nvPr/>
        </p:nvSpPr>
        <p:spPr bwMode="auto">
          <a:xfrm>
            <a:off x="92602" y="2604131"/>
            <a:ext cx="1279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R/W Signal</a:t>
            </a:r>
          </a:p>
        </p:txBody>
      </p:sp>
      <p:cxnSp>
        <p:nvCxnSpPr>
          <p:cNvPr id="83" name="Straight Connector 26"/>
          <p:cNvCxnSpPr>
            <a:cxnSpLocks noChangeShapeType="1"/>
          </p:cNvCxnSpPr>
          <p:nvPr/>
        </p:nvCxnSpPr>
        <p:spPr bwMode="auto">
          <a:xfrm>
            <a:off x="499528" y="2671337"/>
            <a:ext cx="1857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84" name="TextBox 27"/>
          <p:cNvSpPr txBox="1">
            <a:spLocks noChangeArrowheads="1"/>
          </p:cNvSpPr>
          <p:nvPr/>
        </p:nvSpPr>
        <p:spPr bwMode="auto">
          <a:xfrm>
            <a:off x="3867808" y="1867531"/>
            <a:ext cx="1303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Tests Result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28"/>
          <p:cNvCxnSpPr>
            <a:cxnSpLocks noChangeShapeType="1"/>
          </p:cNvCxnSpPr>
          <p:nvPr/>
        </p:nvCxnSpPr>
        <p:spPr bwMode="auto">
          <a:xfrm>
            <a:off x="1354664" y="3815394"/>
            <a:ext cx="753586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86" name="TextBox 34"/>
          <p:cNvSpPr txBox="1">
            <a:spLocks noChangeArrowheads="1"/>
          </p:cNvSpPr>
          <p:nvPr/>
        </p:nvSpPr>
        <p:spPr bwMode="auto">
          <a:xfrm>
            <a:off x="76727" y="3526469"/>
            <a:ext cx="1277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Out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5690127" y="3543931"/>
            <a:ext cx="871537" cy="261938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 (Busy)</a:t>
            </a:r>
          </a:p>
        </p:txBody>
      </p:sp>
      <p:cxnSp>
        <p:nvCxnSpPr>
          <p:cNvPr id="88" name="Straight Connector 36"/>
          <p:cNvCxnSpPr>
            <a:cxnSpLocks noChangeShapeType="1"/>
          </p:cNvCxnSpPr>
          <p:nvPr/>
        </p:nvCxnSpPr>
        <p:spPr bwMode="auto">
          <a:xfrm>
            <a:off x="1346727" y="3340731"/>
            <a:ext cx="75263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89" name="TextBox 38"/>
          <p:cNvSpPr txBox="1">
            <a:spLocks noChangeArrowheads="1"/>
          </p:cNvSpPr>
          <p:nvPr/>
        </p:nvSpPr>
        <p:spPr bwMode="auto">
          <a:xfrm>
            <a:off x="67202" y="3086731"/>
            <a:ext cx="1279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In</a:t>
            </a:r>
          </a:p>
        </p:txBody>
      </p: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2345264" y="3078794"/>
            <a:ext cx="1016000" cy="261937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(Free)</a:t>
            </a:r>
          </a:p>
        </p:txBody>
      </p:sp>
      <p:cxnSp>
        <p:nvCxnSpPr>
          <p:cNvPr id="91" name="Straight Connector 43"/>
          <p:cNvCxnSpPr>
            <a:cxnSpLocks noChangeShapeType="1"/>
          </p:cNvCxnSpPr>
          <p:nvPr/>
        </p:nvCxnSpPr>
        <p:spPr bwMode="auto">
          <a:xfrm>
            <a:off x="2218264" y="2596194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2" name="Straight Connector 44"/>
          <p:cNvCxnSpPr>
            <a:cxnSpLocks noChangeShapeType="1"/>
          </p:cNvCxnSpPr>
          <p:nvPr/>
        </p:nvCxnSpPr>
        <p:spPr bwMode="auto">
          <a:xfrm>
            <a:off x="2218264" y="2596194"/>
            <a:ext cx="11255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3" name="Straight Connector 45"/>
          <p:cNvCxnSpPr>
            <a:cxnSpLocks noChangeShapeType="1"/>
          </p:cNvCxnSpPr>
          <p:nvPr/>
        </p:nvCxnSpPr>
        <p:spPr bwMode="auto">
          <a:xfrm>
            <a:off x="3335864" y="2596194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4" name="Straight Connector 47"/>
          <p:cNvCxnSpPr>
            <a:cxnSpLocks noChangeShapeType="1"/>
          </p:cNvCxnSpPr>
          <p:nvPr/>
        </p:nvCxnSpPr>
        <p:spPr bwMode="auto">
          <a:xfrm>
            <a:off x="3343802" y="2748594"/>
            <a:ext cx="21685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95" name="Rectangle 94"/>
          <p:cNvSpPr/>
          <p:nvPr/>
        </p:nvSpPr>
        <p:spPr>
          <a:xfrm>
            <a:off x="2729439" y="2602544"/>
            <a:ext cx="260350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79039" y="2645406"/>
            <a:ext cx="26035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0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101"/>
          <p:cNvSpPr>
            <a:spLocks noChangeArrowheads="1"/>
          </p:cNvSpPr>
          <p:nvPr/>
        </p:nvSpPr>
        <p:spPr bwMode="auto">
          <a:xfrm>
            <a:off x="2175931" y="4669469"/>
            <a:ext cx="2683933" cy="26352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        </a:t>
            </a:r>
          </a:p>
        </p:txBody>
      </p:sp>
      <p:cxnSp>
        <p:nvCxnSpPr>
          <p:cNvPr id="98" name="Straight Connector 102"/>
          <p:cNvCxnSpPr>
            <a:cxnSpLocks noChangeShapeType="1"/>
            <a:stCxn id="97" idx="3"/>
            <a:endCxn id="99" idx="1"/>
          </p:cNvCxnSpPr>
          <p:nvPr/>
        </p:nvCxnSpPr>
        <p:spPr bwMode="auto">
          <a:xfrm>
            <a:off x="4859864" y="4801232"/>
            <a:ext cx="21082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99" name="Rectangle 103"/>
          <p:cNvSpPr>
            <a:spLocks noChangeArrowheads="1"/>
          </p:cNvSpPr>
          <p:nvPr/>
        </p:nvSpPr>
        <p:spPr bwMode="auto">
          <a:xfrm>
            <a:off x="6968064" y="4669469"/>
            <a:ext cx="1049338" cy="26352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</a:t>
            </a:r>
          </a:p>
        </p:txBody>
      </p:sp>
      <p:cxnSp>
        <p:nvCxnSpPr>
          <p:cNvPr id="100" name="Straight Connector 104"/>
          <p:cNvCxnSpPr>
            <a:cxnSpLocks noChangeShapeType="1"/>
          </p:cNvCxnSpPr>
          <p:nvPr/>
        </p:nvCxnSpPr>
        <p:spPr bwMode="auto">
          <a:xfrm>
            <a:off x="8026927" y="4788531"/>
            <a:ext cx="896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1" name="TextBox 105"/>
          <p:cNvSpPr txBox="1">
            <a:spLocks noChangeArrowheads="1"/>
          </p:cNvSpPr>
          <p:nvPr/>
        </p:nvSpPr>
        <p:spPr bwMode="auto">
          <a:xfrm>
            <a:off x="59264" y="4628194"/>
            <a:ext cx="1277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</a:t>
            </a:r>
          </a:p>
        </p:txBody>
      </p:sp>
      <p:cxnSp>
        <p:nvCxnSpPr>
          <p:cNvPr id="102" name="Straight Connector 107"/>
          <p:cNvCxnSpPr>
            <a:cxnSpLocks noChangeShapeType="1"/>
          </p:cNvCxnSpPr>
          <p:nvPr/>
        </p:nvCxnSpPr>
        <p:spPr bwMode="auto">
          <a:xfrm>
            <a:off x="6993464" y="5355269"/>
            <a:ext cx="0" cy="1444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" name="Straight Connector 108"/>
          <p:cNvCxnSpPr>
            <a:cxnSpLocks noChangeShapeType="1"/>
          </p:cNvCxnSpPr>
          <p:nvPr/>
        </p:nvCxnSpPr>
        <p:spPr bwMode="auto">
          <a:xfrm>
            <a:off x="6993464" y="5499731"/>
            <a:ext cx="100806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" name="Straight Connector 109"/>
          <p:cNvCxnSpPr>
            <a:cxnSpLocks noChangeShapeType="1"/>
          </p:cNvCxnSpPr>
          <p:nvPr/>
        </p:nvCxnSpPr>
        <p:spPr bwMode="auto">
          <a:xfrm>
            <a:off x="8001527" y="5347331"/>
            <a:ext cx="0" cy="1444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Straight Connector 110"/>
          <p:cNvCxnSpPr>
            <a:cxnSpLocks noChangeShapeType="1"/>
          </p:cNvCxnSpPr>
          <p:nvPr/>
        </p:nvCxnSpPr>
        <p:spPr bwMode="auto">
          <a:xfrm>
            <a:off x="8001527" y="5339394"/>
            <a:ext cx="8890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6" name="TextBox 111"/>
          <p:cNvSpPr txBox="1">
            <a:spLocks noChangeArrowheads="1"/>
          </p:cNvSpPr>
          <p:nvPr/>
        </p:nvSpPr>
        <p:spPr bwMode="auto">
          <a:xfrm>
            <a:off x="102127" y="5212394"/>
            <a:ext cx="1277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R/W Signal</a:t>
            </a:r>
          </a:p>
        </p:txBody>
      </p:sp>
      <p:cxnSp>
        <p:nvCxnSpPr>
          <p:cNvPr id="107" name="Straight Connector 112"/>
          <p:cNvCxnSpPr>
            <a:cxnSpLocks noChangeShapeType="1"/>
          </p:cNvCxnSpPr>
          <p:nvPr/>
        </p:nvCxnSpPr>
        <p:spPr bwMode="auto">
          <a:xfrm>
            <a:off x="507466" y="5279599"/>
            <a:ext cx="1873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8" name="TextBox 113"/>
          <p:cNvSpPr txBox="1">
            <a:spLocks noChangeArrowheads="1"/>
          </p:cNvSpPr>
          <p:nvPr/>
        </p:nvSpPr>
        <p:spPr bwMode="auto">
          <a:xfrm>
            <a:off x="5300429" y="4475794"/>
            <a:ext cx="1303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Tests Result</a:t>
            </a:r>
          </a:p>
        </p:txBody>
      </p:sp>
      <p:sp>
        <p:nvSpPr>
          <p:cNvPr id="109" name="TextBox 115"/>
          <p:cNvSpPr txBox="1">
            <a:spLocks noChangeArrowheads="1"/>
          </p:cNvSpPr>
          <p:nvPr/>
        </p:nvSpPr>
        <p:spPr bwMode="auto">
          <a:xfrm>
            <a:off x="84664" y="6134731"/>
            <a:ext cx="1277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Out</a:t>
            </a:r>
          </a:p>
        </p:txBody>
      </p:sp>
      <p:sp>
        <p:nvSpPr>
          <p:cNvPr id="110" name="Rectangle 116"/>
          <p:cNvSpPr>
            <a:spLocks noChangeArrowheads="1"/>
          </p:cNvSpPr>
          <p:nvPr/>
        </p:nvSpPr>
        <p:spPr bwMode="auto">
          <a:xfrm>
            <a:off x="7171264" y="6152194"/>
            <a:ext cx="871538" cy="261937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 (Busy)</a:t>
            </a:r>
          </a:p>
        </p:txBody>
      </p:sp>
      <p:cxnSp>
        <p:nvCxnSpPr>
          <p:cNvPr id="111" name="Straight Connector 100"/>
          <p:cNvCxnSpPr>
            <a:cxnSpLocks noChangeShapeType="1"/>
            <a:endCxn id="97" idx="1"/>
          </p:cNvCxnSpPr>
          <p:nvPr/>
        </p:nvCxnSpPr>
        <p:spPr bwMode="auto">
          <a:xfrm>
            <a:off x="1430864" y="4796469"/>
            <a:ext cx="745067" cy="47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" name="Straight Connector 106"/>
          <p:cNvCxnSpPr>
            <a:cxnSpLocks noChangeShapeType="1"/>
          </p:cNvCxnSpPr>
          <p:nvPr/>
        </p:nvCxnSpPr>
        <p:spPr bwMode="auto">
          <a:xfrm>
            <a:off x="1407052" y="5355269"/>
            <a:ext cx="22923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3" name="Straight Connector 114"/>
          <p:cNvCxnSpPr>
            <a:cxnSpLocks noChangeShapeType="1"/>
          </p:cNvCxnSpPr>
          <p:nvPr/>
        </p:nvCxnSpPr>
        <p:spPr bwMode="auto">
          <a:xfrm>
            <a:off x="1418164" y="6422069"/>
            <a:ext cx="74882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4" name="Straight Connector 117"/>
          <p:cNvCxnSpPr>
            <a:cxnSpLocks noChangeShapeType="1"/>
          </p:cNvCxnSpPr>
          <p:nvPr/>
        </p:nvCxnSpPr>
        <p:spPr bwMode="auto">
          <a:xfrm>
            <a:off x="1407052" y="5948994"/>
            <a:ext cx="745807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5" name="TextBox 118"/>
          <p:cNvSpPr txBox="1">
            <a:spLocks noChangeArrowheads="1"/>
          </p:cNvSpPr>
          <p:nvPr/>
        </p:nvSpPr>
        <p:spPr bwMode="auto">
          <a:xfrm>
            <a:off x="76727" y="5694994"/>
            <a:ext cx="1277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In</a:t>
            </a:r>
          </a:p>
        </p:txBody>
      </p:sp>
      <p:sp>
        <p:nvSpPr>
          <p:cNvPr id="116" name="Rectangle 119"/>
          <p:cNvSpPr>
            <a:spLocks noChangeArrowheads="1"/>
          </p:cNvSpPr>
          <p:nvPr/>
        </p:nvSpPr>
        <p:spPr bwMode="auto">
          <a:xfrm>
            <a:off x="3826402" y="5685469"/>
            <a:ext cx="1016000" cy="26352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(Free)</a:t>
            </a:r>
          </a:p>
        </p:txBody>
      </p:sp>
      <p:cxnSp>
        <p:nvCxnSpPr>
          <p:cNvPr id="117" name="Straight Connector 120"/>
          <p:cNvCxnSpPr>
            <a:cxnSpLocks noChangeShapeType="1"/>
          </p:cNvCxnSpPr>
          <p:nvPr/>
        </p:nvCxnSpPr>
        <p:spPr bwMode="auto">
          <a:xfrm>
            <a:off x="3699402" y="5202869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8" name="Straight Connector 121"/>
          <p:cNvCxnSpPr>
            <a:cxnSpLocks noChangeShapeType="1"/>
          </p:cNvCxnSpPr>
          <p:nvPr/>
        </p:nvCxnSpPr>
        <p:spPr bwMode="auto">
          <a:xfrm>
            <a:off x="3699402" y="5202869"/>
            <a:ext cx="11271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9" name="Straight Connector 122"/>
          <p:cNvCxnSpPr>
            <a:cxnSpLocks noChangeShapeType="1"/>
          </p:cNvCxnSpPr>
          <p:nvPr/>
        </p:nvCxnSpPr>
        <p:spPr bwMode="auto">
          <a:xfrm>
            <a:off x="4817002" y="5202869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0" name="Straight Connector 123"/>
          <p:cNvCxnSpPr>
            <a:cxnSpLocks noChangeShapeType="1"/>
          </p:cNvCxnSpPr>
          <p:nvPr/>
        </p:nvCxnSpPr>
        <p:spPr bwMode="auto">
          <a:xfrm>
            <a:off x="4826527" y="5355269"/>
            <a:ext cx="2166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1" name="Rectangle 120"/>
          <p:cNvSpPr/>
          <p:nvPr/>
        </p:nvSpPr>
        <p:spPr>
          <a:xfrm>
            <a:off x="4210577" y="5210806"/>
            <a:ext cx="261937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360177" y="5252081"/>
            <a:ext cx="261937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0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TextBox 136"/>
          <p:cNvSpPr txBox="1">
            <a:spLocks noChangeArrowheads="1"/>
          </p:cNvSpPr>
          <p:nvPr/>
        </p:nvSpPr>
        <p:spPr bwMode="auto">
          <a:xfrm>
            <a:off x="473602" y="4331331"/>
            <a:ext cx="744114" cy="369332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1</a:t>
            </a:r>
          </a:p>
        </p:txBody>
      </p:sp>
      <p:sp>
        <p:nvSpPr>
          <p:cNvPr id="124" name="TextBox 143"/>
          <p:cNvSpPr txBox="1">
            <a:spLocks noChangeArrowheads="1"/>
          </p:cNvSpPr>
          <p:nvPr/>
        </p:nvSpPr>
        <p:spPr bwMode="auto">
          <a:xfrm>
            <a:off x="2337327" y="1773869"/>
            <a:ext cx="8302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e.g. 10nS</a:t>
            </a:r>
          </a:p>
        </p:txBody>
      </p:sp>
      <p:sp>
        <p:nvSpPr>
          <p:cNvPr id="125" name="TextBox 144"/>
          <p:cNvSpPr txBox="1">
            <a:spLocks noChangeArrowheads="1"/>
          </p:cNvSpPr>
          <p:nvPr/>
        </p:nvSpPr>
        <p:spPr bwMode="auto">
          <a:xfrm>
            <a:off x="5629802" y="1783394"/>
            <a:ext cx="831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e.g. 10nS</a:t>
            </a:r>
          </a:p>
        </p:txBody>
      </p:sp>
      <p:sp>
        <p:nvSpPr>
          <p:cNvPr id="126" name="TextBox 145"/>
          <p:cNvSpPr txBox="1">
            <a:spLocks noChangeArrowheads="1"/>
          </p:cNvSpPr>
          <p:nvPr/>
        </p:nvSpPr>
        <p:spPr bwMode="auto">
          <a:xfrm>
            <a:off x="3818464" y="4382131"/>
            <a:ext cx="830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e.g. 10nS</a:t>
            </a:r>
          </a:p>
        </p:txBody>
      </p:sp>
      <p:sp>
        <p:nvSpPr>
          <p:cNvPr id="127" name="TextBox 146"/>
          <p:cNvSpPr txBox="1">
            <a:spLocks noChangeArrowheads="1"/>
          </p:cNvSpPr>
          <p:nvPr/>
        </p:nvSpPr>
        <p:spPr bwMode="auto">
          <a:xfrm>
            <a:off x="7112527" y="4390069"/>
            <a:ext cx="8302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e.g. 10nS</a:t>
            </a:r>
          </a:p>
        </p:txBody>
      </p:sp>
      <p:cxnSp>
        <p:nvCxnSpPr>
          <p:cNvPr id="165" name="Straight Connector 96"/>
          <p:cNvCxnSpPr>
            <a:cxnSpLocks noChangeShapeType="1"/>
          </p:cNvCxnSpPr>
          <p:nvPr/>
        </p:nvCxnSpPr>
        <p:spPr bwMode="auto">
          <a:xfrm>
            <a:off x="23198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6" name="Straight Connector 97"/>
          <p:cNvCxnSpPr>
            <a:cxnSpLocks noChangeShapeType="1"/>
          </p:cNvCxnSpPr>
          <p:nvPr/>
        </p:nvCxnSpPr>
        <p:spPr bwMode="auto">
          <a:xfrm>
            <a:off x="24722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7" name="Straight Connector 98"/>
          <p:cNvCxnSpPr>
            <a:cxnSpLocks noChangeShapeType="1"/>
          </p:cNvCxnSpPr>
          <p:nvPr/>
        </p:nvCxnSpPr>
        <p:spPr bwMode="auto">
          <a:xfrm>
            <a:off x="26246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8" name="Straight Connector 99"/>
          <p:cNvCxnSpPr>
            <a:cxnSpLocks noChangeShapeType="1"/>
          </p:cNvCxnSpPr>
          <p:nvPr/>
        </p:nvCxnSpPr>
        <p:spPr bwMode="auto">
          <a:xfrm>
            <a:off x="2777064" y="4678458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9" name="Straight Connector 100"/>
          <p:cNvCxnSpPr>
            <a:cxnSpLocks noChangeShapeType="1"/>
          </p:cNvCxnSpPr>
          <p:nvPr/>
        </p:nvCxnSpPr>
        <p:spPr bwMode="auto">
          <a:xfrm>
            <a:off x="2929464" y="4678458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0" name="Straight Connector 101"/>
          <p:cNvCxnSpPr>
            <a:cxnSpLocks noChangeShapeType="1"/>
          </p:cNvCxnSpPr>
          <p:nvPr/>
        </p:nvCxnSpPr>
        <p:spPr bwMode="auto">
          <a:xfrm>
            <a:off x="30818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1" name="Straight Connector 102"/>
          <p:cNvCxnSpPr>
            <a:cxnSpLocks noChangeShapeType="1"/>
          </p:cNvCxnSpPr>
          <p:nvPr/>
        </p:nvCxnSpPr>
        <p:spPr bwMode="auto">
          <a:xfrm>
            <a:off x="32342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2" name="Straight Connector 104"/>
          <p:cNvCxnSpPr>
            <a:cxnSpLocks noChangeShapeType="1"/>
          </p:cNvCxnSpPr>
          <p:nvPr/>
        </p:nvCxnSpPr>
        <p:spPr bwMode="auto">
          <a:xfrm>
            <a:off x="3386664" y="4678458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1" name="Straight Connector 114"/>
          <p:cNvCxnSpPr>
            <a:cxnSpLocks noChangeShapeType="1"/>
          </p:cNvCxnSpPr>
          <p:nvPr/>
        </p:nvCxnSpPr>
        <p:spPr bwMode="auto">
          <a:xfrm>
            <a:off x="22436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2" name="Straight Connector 115"/>
          <p:cNvCxnSpPr>
            <a:cxnSpLocks noChangeShapeType="1"/>
          </p:cNvCxnSpPr>
          <p:nvPr/>
        </p:nvCxnSpPr>
        <p:spPr bwMode="auto">
          <a:xfrm>
            <a:off x="23960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3" name="Straight Connector 116"/>
          <p:cNvCxnSpPr>
            <a:cxnSpLocks noChangeShapeType="1"/>
          </p:cNvCxnSpPr>
          <p:nvPr/>
        </p:nvCxnSpPr>
        <p:spPr bwMode="auto">
          <a:xfrm>
            <a:off x="25484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" name="Straight Connector 117"/>
          <p:cNvCxnSpPr>
            <a:cxnSpLocks noChangeShapeType="1"/>
          </p:cNvCxnSpPr>
          <p:nvPr/>
        </p:nvCxnSpPr>
        <p:spPr bwMode="auto">
          <a:xfrm>
            <a:off x="2700864" y="4678458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5" name="Straight Connector 118"/>
          <p:cNvCxnSpPr>
            <a:cxnSpLocks noChangeShapeType="1"/>
          </p:cNvCxnSpPr>
          <p:nvPr/>
        </p:nvCxnSpPr>
        <p:spPr bwMode="auto">
          <a:xfrm>
            <a:off x="2853264" y="4678458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6" name="Straight Connector 119"/>
          <p:cNvCxnSpPr>
            <a:cxnSpLocks noChangeShapeType="1"/>
          </p:cNvCxnSpPr>
          <p:nvPr/>
        </p:nvCxnSpPr>
        <p:spPr bwMode="auto">
          <a:xfrm>
            <a:off x="30056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7" name="Straight Connector 120"/>
          <p:cNvCxnSpPr>
            <a:cxnSpLocks noChangeShapeType="1"/>
          </p:cNvCxnSpPr>
          <p:nvPr/>
        </p:nvCxnSpPr>
        <p:spPr bwMode="auto">
          <a:xfrm>
            <a:off x="31580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8" name="Straight Connector 121"/>
          <p:cNvCxnSpPr>
            <a:cxnSpLocks noChangeShapeType="1"/>
          </p:cNvCxnSpPr>
          <p:nvPr/>
        </p:nvCxnSpPr>
        <p:spPr bwMode="auto">
          <a:xfrm>
            <a:off x="3310464" y="4678458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9" name="Straight Connector 122"/>
          <p:cNvCxnSpPr>
            <a:cxnSpLocks noChangeShapeType="1"/>
          </p:cNvCxnSpPr>
          <p:nvPr/>
        </p:nvCxnSpPr>
        <p:spPr bwMode="auto">
          <a:xfrm>
            <a:off x="3462864" y="4678988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7" name="Straight Connector 122"/>
          <p:cNvCxnSpPr>
            <a:cxnSpLocks noChangeShapeType="1"/>
          </p:cNvCxnSpPr>
          <p:nvPr/>
        </p:nvCxnSpPr>
        <p:spPr bwMode="auto">
          <a:xfrm>
            <a:off x="3547528" y="4670515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8" name="Straight Connector 104"/>
          <p:cNvCxnSpPr>
            <a:cxnSpLocks noChangeShapeType="1"/>
          </p:cNvCxnSpPr>
          <p:nvPr/>
        </p:nvCxnSpPr>
        <p:spPr bwMode="auto">
          <a:xfrm>
            <a:off x="3640668" y="4678452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9" name="Straight Connector 122"/>
          <p:cNvCxnSpPr>
            <a:cxnSpLocks noChangeShapeType="1"/>
          </p:cNvCxnSpPr>
          <p:nvPr/>
        </p:nvCxnSpPr>
        <p:spPr bwMode="auto">
          <a:xfrm>
            <a:off x="3716868" y="4670515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01" name="Rectangle 200"/>
          <p:cNvSpPr/>
          <p:nvPr/>
        </p:nvSpPr>
        <p:spPr>
          <a:xfrm>
            <a:off x="8322727" y="1706661"/>
            <a:ext cx="660400" cy="2201333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 rot="16200000">
            <a:off x="7788964" y="2656528"/>
            <a:ext cx="167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Access Graphics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8331187" y="4441398"/>
            <a:ext cx="660400" cy="2201333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 rot="16200000">
            <a:off x="7797424" y="5391265"/>
            <a:ext cx="167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Access Graphics</a:t>
            </a:r>
            <a:endParaRPr lang="en-US" dirty="0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1698885" y="1305556"/>
            <a:ext cx="734827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Re-arbitration after  simple “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r>
              <a:rPr lang="en-US" dirty="0" smtClean="0"/>
              <a:t>” allows CPU 0 &amp; 1 to </a:t>
            </a:r>
            <a:r>
              <a:rPr lang="en-US" b="1" dirty="0" smtClean="0">
                <a:solidFill>
                  <a:srgbClr val="0000FF"/>
                </a:solidFill>
              </a:rPr>
              <a:t>both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see </a:t>
            </a:r>
            <a:r>
              <a:rPr lang="en-US" dirty="0" smtClean="0"/>
              <a:t>flag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rgbClr val="0000FF"/>
                </a:solidFill>
              </a:rPr>
              <a:t>free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3429001" y="1686556"/>
            <a:ext cx="523874" cy="371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3733801" y="1686556"/>
            <a:ext cx="219074" cy="293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323849" y="220663"/>
            <a:ext cx="8681089" cy="11509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With a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TAS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instruction, the flag access timing looks like this. Worst case both CPUs “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TAS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” together. Hardware arbitration ensures only highest priority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gains access to the flag at that time.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TAS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reads then writes 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as one</a:t>
            </a:r>
            <a:r>
              <a:rPr kumimoji="0" lang="en-US" sz="1800" b="1" i="0" u="sng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bus-cycle</a:t>
            </a:r>
            <a:r>
              <a:rPr lang="en-US" sz="1800" kern="0" dirty="0" smtClean="0">
                <a:solidFill>
                  <a:sysClr val="windowText" lastClr="000000"/>
                </a:solidFill>
              </a:rPr>
              <a:t> preventing re-arbitration.</a:t>
            </a:r>
            <a:endParaRPr kumimoji="0" lang="en-US" sz="18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81274" y="1422400"/>
            <a:ext cx="7948326" cy="247173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94" name="Straight Connector 8"/>
          <p:cNvCxnSpPr>
            <a:cxnSpLocks noChangeShapeType="1"/>
          </p:cNvCxnSpPr>
          <p:nvPr/>
        </p:nvCxnSpPr>
        <p:spPr bwMode="auto">
          <a:xfrm>
            <a:off x="1292194" y="2151063"/>
            <a:ext cx="685919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95" name="Rectangle 9"/>
          <p:cNvSpPr>
            <a:spLocks noChangeArrowheads="1"/>
          </p:cNvSpPr>
          <p:nvPr/>
        </p:nvSpPr>
        <p:spPr bwMode="auto">
          <a:xfrm>
            <a:off x="2056902" y="2014538"/>
            <a:ext cx="2101498" cy="26352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Read/Write</a:t>
            </a:r>
          </a:p>
        </p:txBody>
      </p:sp>
      <p:sp>
        <p:nvSpPr>
          <p:cNvPr id="96" name="TextBox 13"/>
          <p:cNvSpPr txBox="1">
            <a:spLocks noChangeArrowheads="1"/>
          </p:cNvSpPr>
          <p:nvPr/>
        </p:nvSpPr>
        <p:spPr bwMode="auto">
          <a:xfrm>
            <a:off x="411622" y="1566863"/>
            <a:ext cx="620683" cy="307777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0</a:t>
            </a:r>
          </a:p>
        </p:txBody>
      </p:sp>
      <p:sp>
        <p:nvSpPr>
          <p:cNvPr id="97" name="TextBox 14"/>
          <p:cNvSpPr txBox="1">
            <a:spLocks noChangeArrowheads="1"/>
          </p:cNvSpPr>
          <p:nvPr/>
        </p:nvSpPr>
        <p:spPr bwMode="auto">
          <a:xfrm>
            <a:off x="119063" y="1973263"/>
            <a:ext cx="11658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 Bus</a:t>
            </a:r>
          </a:p>
        </p:txBody>
      </p:sp>
      <p:cxnSp>
        <p:nvCxnSpPr>
          <p:cNvPr id="98" name="Straight Connector 15"/>
          <p:cNvCxnSpPr>
            <a:cxnSpLocks noChangeShapeType="1"/>
          </p:cNvCxnSpPr>
          <p:nvPr/>
        </p:nvCxnSpPr>
        <p:spPr bwMode="auto">
          <a:xfrm>
            <a:off x="1300884" y="2700338"/>
            <a:ext cx="79512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9" name="Straight Connector 16"/>
          <p:cNvCxnSpPr>
            <a:cxnSpLocks noChangeShapeType="1"/>
          </p:cNvCxnSpPr>
          <p:nvPr/>
        </p:nvCxnSpPr>
        <p:spPr bwMode="auto">
          <a:xfrm>
            <a:off x="3115616" y="2700338"/>
            <a:ext cx="0" cy="1444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0" name="Straight Connector 17"/>
          <p:cNvCxnSpPr>
            <a:cxnSpLocks noChangeShapeType="1"/>
          </p:cNvCxnSpPr>
          <p:nvPr/>
        </p:nvCxnSpPr>
        <p:spPr bwMode="auto">
          <a:xfrm>
            <a:off x="3115616" y="2844800"/>
            <a:ext cx="91967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1" name="Straight Connector 18"/>
          <p:cNvCxnSpPr>
            <a:cxnSpLocks noChangeShapeType="1"/>
          </p:cNvCxnSpPr>
          <p:nvPr/>
        </p:nvCxnSpPr>
        <p:spPr bwMode="auto">
          <a:xfrm>
            <a:off x="4035294" y="2692400"/>
            <a:ext cx="0" cy="1444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" name="Straight Connector 19"/>
          <p:cNvCxnSpPr>
            <a:cxnSpLocks noChangeShapeType="1"/>
          </p:cNvCxnSpPr>
          <p:nvPr/>
        </p:nvCxnSpPr>
        <p:spPr bwMode="auto">
          <a:xfrm>
            <a:off x="4035294" y="2684463"/>
            <a:ext cx="1675694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156719" y="2557463"/>
            <a:ext cx="1167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R/W Signal</a:t>
            </a:r>
          </a:p>
        </p:txBody>
      </p:sp>
      <p:cxnSp>
        <p:nvCxnSpPr>
          <p:cNvPr id="104" name="Straight Connector 21"/>
          <p:cNvCxnSpPr>
            <a:cxnSpLocks noChangeShapeType="1"/>
          </p:cNvCxnSpPr>
          <p:nvPr/>
        </p:nvCxnSpPr>
        <p:spPr bwMode="auto">
          <a:xfrm>
            <a:off x="589763" y="2590800"/>
            <a:ext cx="16945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Straight Connector 23"/>
          <p:cNvCxnSpPr>
            <a:cxnSpLocks noChangeShapeType="1"/>
          </p:cNvCxnSpPr>
          <p:nvPr/>
        </p:nvCxnSpPr>
        <p:spPr bwMode="auto">
          <a:xfrm>
            <a:off x="1308125" y="3767138"/>
            <a:ext cx="6875129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6" name="TextBox 24"/>
          <p:cNvSpPr txBox="1">
            <a:spLocks noChangeArrowheads="1"/>
          </p:cNvSpPr>
          <p:nvPr/>
        </p:nvSpPr>
        <p:spPr bwMode="auto">
          <a:xfrm>
            <a:off x="142236" y="3479800"/>
            <a:ext cx="11658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Out</a:t>
            </a:r>
          </a:p>
        </p:txBody>
      </p:sp>
      <p:sp>
        <p:nvSpPr>
          <p:cNvPr id="107" name="Rectangle 25"/>
          <p:cNvSpPr>
            <a:spLocks noChangeArrowheads="1"/>
          </p:cNvSpPr>
          <p:nvPr/>
        </p:nvSpPr>
        <p:spPr bwMode="auto">
          <a:xfrm>
            <a:off x="3169204" y="3497263"/>
            <a:ext cx="796571" cy="261937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 (Busy)</a:t>
            </a:r>
          </a:p>
        </p:txBody>
      </p:sp>
      <p:cxnSp>
        <p:nvCxnSpPr>
          <p:cNvPr id="108" name="Straight Connector 26"/>
          <p:cNvCxnSpPr>
            <a:cxnSpLocks noChangeShapeType="1"/>
          </p:cNvCxnSpPr>
          <p:nvPr/>
        </p:nvCxnSpPr>
        <p:spPr bwMode="auto">
          <a:xfrm>
            <a:off x="1300884" y="3294063"/>
            <a:ext cx="68664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9" name="TextBox 27"/>
          <p:cNvSpPr txBox="1">
            <a:spLocks noChangeArrowheads="1"/>
          </p:cNvSpPr>
          <p:nvPr/>
        </p:nvSpPr>
        <p:spPr bwMode="auto">
          <a:xfrm>
            <a:off x="133546" y="3040063"/>
            <a:ext cx="1167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In</a:t>
            </a:r>
          </a:p>
        </p:txBody>
      </p:sp>
      <p:sp>
        <p:nvSpPr>
          <p:cNvPr id="110" name="Rectangle 28"/>
          <p:cNvSpPr>
            <a:spLocks noChangeArrowheads="1"/>
          </p:cNvSpPr>
          <p:nvPr/>
        </p:nvSpPr>
        <p:spPr bwMode="auto">
          <a:xfrm>
            <a:off x="2211871" y="3030538"/>
            <a:ext cx="926919" cy="26352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(Free)</a:t>
            </a:r>
          </a:p>
        </p:txBody>
      </p:sp>
      <p:cxnSp>
        <p:nvCxnSpPr>
          <p:cNvPr id="111" name="Straight Connector 29"/>
          <p:cNvCxnSpPr>
            <a:cxnSpLocks noChangeShapeType="1"/>
          </p:cNvCxnSpPr>
          <p:nvPr/>
        </p:nvCxnSpPr>
        <p:spPr bwMode="auto">
          <a:xfrm>
            <a:off x="2096006" y="2547938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" name="Straight Connector 30"/>
          <p:cNvCxnSpPr>
            <a:cxnSpLocks noChangeShapeType="1"/>
          </p:cNvCxnSpPr>
          <p:nvPr/>
        </p:nvCxnSpPr>
        <p:spPr bwMode="auto">
          <a:xfrm>
            <a:off x="2096006" y="2547938"/>
            <a:ext cx="102685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3" name="Straight Connector 31"/>
          <p:cNvCxnSpPr>
            <a:cxnSpLocks noChangeShapeType="1"/>
          </p:cNvCxnSpPr>
          <p:nvPr/>
        </p:nvCxnSpPr>
        <p:spPr bwMode="auto">
          <a:xfrm>
            <a:off x="3115616" y="2547938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4" name="Rectangle 113"/>
          <p:cNvSpPr/>
          <p:nvPr/>
        </p:nvSpPr>
        <p:spPr>
          <a:xfrm>
            <a:off x="2562362" y="2555875"/>
            <a:ext cx="237523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50176" y="2597150"/>
            <a:ext cx="238971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0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TextBox 93"/>
          <p:cNvSpPr txBox="1">
            <a:spLocks noChangeArrowheads="1"/>
          </p:cNvSpPr>
          <p:nvPr/>
        </p:nvSpPr>
        <p:spPr bwMode="auto">
          <a:xfrm>
            <a:off x="2026487" y="1693863"/>
            <a:ext cx="22765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 takes twice as long e.g. 20ns</a:t>
            </a:r>
          </a:p>
        </p:txBody>
      </p:sp>
      <p:sp>
        <p:nvSpPr>
          <p:cNvPr id="175" name="TextBox 134"/>
          <p:cNvSpPr txBox="1">
            <a:spLocks noChangeArrowheads="1"/>
          </p:cNvSpPr>
          <p:nvPr/>
        </p:nvSpPr>
        <p:spPr bwMode="auto">
          <a:xfrm>
            <a:off x="2026487" y="1465263"/>
            <a:ext cx="23679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0 “locks” memory for full TAS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575507" y="1650997"/>
            <a:ext cx="602497" cy="2201333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rot="16200000">
            <a:off x="4015020" y="2617055"/>
            <a:ext cx="1677126" cy="336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Access Graphics</a:t>
            </a:r>
            <a:endParaRPr lang="en-US" dirty="0"/>
          </a:p>
        </p:txBody>
      </p:sp>
      <p:sp>
        <p:nvSpPr>
          <p:cNvPr id="180" name="Rectangle 8"/>
          <p:cNvSpPr>
            <a:spLocks noChangeArrowheads="1"/>
          </p:cNvSpPr>
          <p:nvPr/>
        </p:nvSpPr>
        <p:spPr bwMode="auto">
          <a:xfrm>
            <a:off x="5626501" y="2040996"/>
            <a:ext cx="957333" cy="26193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014652" y="2622550"/>
            <a:ext cx="238971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0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2" name="Straight Connector 17"/>
          <p:cNvCxnSpPr>
            <a:cxnSpLocks noChangeShapeType="1"/>
          </p:cNvCxnSpPr>
          <p:nvPr/>
        </p:nvCxnSpPr>
        <p:spPr bwMode="auto">
          <a:xfrm>
            <a:off x="5687815" y="2836333"/>
            <a:ext cx="91967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3" name="Straight Connector 18"/>
          <p:cNvCxnSpPr>
            <a:cxnSpLocks noChangeShapeType="1"/>
          </p:cNvCxnSpPr>
          <p:nvPr/>
        </p:nvCxnSpPr>
        <p:spPr bwMode="auto">
          <a:xfrm>
            <a:off x="6607493" y="2683933"/>
            <a:ext cx="0" cy="1444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" name="Straight Connector 31"/>
          <p:cNvCxnSpPr>
            <a:cxnSpLocks noChangeShapeType="1"/>
          </p:cNvCxnSpPr>
          <p:nvPr/>
        </p:nvCxnSpPr>
        <p:spPr bwMode="auto">
          <a:xfrm>
            <a:off x="5687815" y="2683933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8" name="Straight Connector 19"/>
          <p:cNvCxnSpPr>
            <a:cxnSpLocks noChangeShapeType="1"/>
          </p:cNvCxnSpPr>
          <p:nvPr/>
        </p:nvCxnSpPr>
        <p:spPr bwMode="auto">
          <a:xfrm>
            <a:off x="6622943" y="2684463"/>
            <a:ext cx="150575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91" name="Rectangle 28"/>
          <p:cNvSpPr>
            <a:spLocks noChangeArrowheads="1"/>
          </p:cNvSpPr>
          <p:nvPr/>
        </p:nvSpPr>
        <p:spPr bwMode="auto">
          <a:xfrm>
            <a:off x="5664642" y="3504671"/>
            <a:ext cx="926919" cy="26352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(Free)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289871" y="4157663"/>
            <a:ext cx="8727129" cy="247173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16" name="TextBox 61"/>
          <p:cNvSpPr txBox="1">
            <a:spLocks noChangeArrowheads="1"/>
          </p:cNvSpPr>
          <p:nvPr/>
        </p:nvSpPr>
        <p:spPr bwMode="auto">
          <a:xfrm>
            <a:off x="504385" y="4284663"/>
            <a:ext cx="620683" cy="307777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1</a:t>
            </a:r>
          </a:p>
        </p:txBody>
      </p:sp>
      <p:cxnSp>
        <p:nvCxnSpPr>
          <p:cNvPr id="117" name="Straight Connector 66"/>
          <p:cNvCxnSpPr>
            <a:cxnSpLocks noChangeShapeType="1"/>
          </p:cNvCxnSpPr>
          <p:nvPr/>
        </p:nvCxnSpPr>
        <p:spPr bwMode="auto">
          <a:xfrm>
            <a:off x="1310609" y="4851400"/>
            <a:ext cx="741005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8" name="Rectangle 67"/>
          <p:cNvSpPr>
            <a:spLocks noChangeArrowheads="1"/>
          </p:cNvSpPr>
          <p:nvPr/>
        </p:nvSpPr>
        <p:spPr bwMode="auto">
          <a:xfrm>
            <a:off x="2079401" y="4716463"/>
            <a:ext cx="3948866" cy="26193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TextBox 68"/>
          <p:cNvSpPr txBox="1">
            <a:spLocks noChangeArrowheads="1"/>
          </p:cNvSpPr>
          <p:nvPr/>
        </p:nvSpPr>
        <p:spPr bwMode="auto">
          <a:xfrm>
            <a:off x="144463" y="4673600"/>
            <a:ext cx="11589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 Bus</a:t>
            </a:r>
          </a:p>
        </p:txBody>
      </p:sp>
      <p:cxnSp>
        <p:nvCxnSpPr>
          <p:cNvPr id="120" name="Straight Connector 69"/>
          <p:cNvCxnSpPr>
            <a:cxnSpLocks noChangeShapeType="1"/>
          </p:cNvCxnSpPr>
          <p:nvPr/>
        </p:nvCxnSpPr>
        <p:spPr bwMode="auto">
          <a:xfrm>
            <a:off x="1319247" y="5402263"/>
            <a:ext cx="299454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1" name="Straight Connector 70"/>
          <p:cNvCxnSpPr>
            <a:cxnSpLocks noChangeShapeType="1"/>
          </p:cNvCxnSpPr>
          <p:nvPr/>
        </p:nvCxnSpPr>
        <p:spPr bwMode="auto">
          <a:xfrm>
            <a:off x="5327333" y="5402263"/>
            <a:ext cx="0" cy="1428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2" name="Straight Connector 71"/>
          <p:cNvCxnSpPr>
            <a:cxnSpLocks noChangeShapeType="1"/>
          </p:cNvCxnSpPr>
          <p:nvPr/>
        </p:nvCxnSpPr>
        <p:spPr bwMode="auto">
          <a:xfrm>
            <a:off x="5327333" y="5545138"/>
            <a:ext cx="912761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3" name="Straight Connector 72"/>
          <p:cNvCxnSpPr>
            <a:cxnSpLocks noChangeShapeType="1"/>
          </p:cNvCxnSpPr>
          <p:nvPr/>
        </p:nvCxnSpPr>
        <p:spPr bwMode="auto">
          <a:xfrm>
            <a:off x="6240094" y="5392738"/>
            <a:ext cx="0" cy="1444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4" name="Straight Connector 73"/>
          <p:cNvCxnSpPr>
            <a:cxnSpLocks noChangeShapeType="1"/>
          </p:cNvCxnSpPr>
          <p:nvPr/>
        </p:nvCxnSpPr>
        <p:spPr bwMode="auto">
          <a:xfrm>
            <a:off x="6248732" y="5384800"/>
            <a:ext cx="337366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5" name="TextBox 74"/>
          <p:cNvSpPr txBox="1">
            <a:spLocks noChangeArrowheads="1"/>
          </p:cNvSpPr>
          <p:nvPr/>
        </p:nvSpPr>
        <p:spPr bwMode="auto">
          <a:xfrm>
            <a:off x="181895" y="5257800"/>
            <a:ext cx="1160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R/W Signal</a:t>
            </a:r>
          </a:p>
        </p:txBody>
      </p:sp>
      <p:cxnSp>
        <p:nvCxnSpPr>
          <p:cNvPr id="126" name="Straight Connector 75"/>
          <p:cNvCxnSpPr>
            <a:cxnSpLocks noChangeShapeType="1"/>
          </p:cNvCxnSpPr>
          <p:nvPr/>
        </p:nvCxnSpPr>
        <p:spPr bwMode="auto">
          <a:xfrm>
            <a:off x="612361" y="5291138"/>
            <a:ext cx="168444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7" name="Straight Connector 76"/>
          <p:cNvCxnSpPr>
            <a:cxnSpLocks noChangeShapeType="1"/>
          </p:cNvCxnSpPr>
          <p:nvPr/>
        </p:nvCxnSpPr>
        <p:spPr bwMode="auto">
          <a:xfrm>
            <a:off x="1326445" y="6469063"/>
            <a:ext cx="683419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8" name="TextBox 77"/>
          <p:cNvSpPr txBox="1">
            <a:spLocks noChangeArrowheads="1"/>
          </p:cNvSpPr>
          <p:nvPr/>
        </p:nvSpPr>
        <p:spPr bwMode="auto">
          <a:xfrm>
            <a:off x="167498" y="6180138"/>
            <a:ext cx="11589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Out</a:t>
            </a:r>
          </a:p>
        </p:txBody>
      </p:sp>
      <p:sp>
        <p:nvSpPr>
          <p:cNvPr id="129" name="Rectangle 78"/>
          <p:cNvSpPr>
            <a:spLocks noChangeArrowheads="1"/>
          </p:cNvSpPr>
          <p:nvPr/>
        </p:nvSpPr>
        <p:spPr bwMode="auto">
          <a:xfrm>
            <a:off x="5380601" y="6197600"/>
            <a:ext cx="790388" cy="261938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 (Busy)</a:t>
            </a:r>
          </a:p>
        </p:txBody>
      </p:sp>
      <p:cxnSp>
        <p:nvCxnSpPr>
          <p:cNvPr id="130" name="Straight Connector 79"/>
          <p:cNvCxnSpPr>
            <a:cxnSpLocks noChangeShapeType="1"/>
          </p:cNvCxnSpPr>
          <p:nvPr/>
        </p:nvCxnSpPr>
        <p:spPr bwMode="auto">
          <a:xfrm>
            <a:off x="1319247" y="5994400"/>
            <a:ext cx="729982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1" name="TextBox 80"/>
          <p:cNvSpPr txBox="1">
            <a:spLocks noChangeArrowheads="1"/>
          </p:cNvSpPr>
          <p:nvPr/>
        </p:nvSpPr>
        <p:spPr bwMode="auto">
          <a:xfrm>
            <a:off x="158860" y="5740400"/>
            <a:ext cx="11603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In</a:t>
            </a:r>
          </a:p>
        </p:txBody>
      </p:sp>
      <p:sp>
        <p:nvSpPr>
          <p:cNvPr id="132" name="Rectangle 81"/>
          <p:cNvSpPr>
            <a:spLocks noChangeArrowheads="1"/>
          </p:cNvSpPr>
          <p:nvPr/>
        </p:nvSpPr>
        <p:spPr bwMode="auto">
          <a:xfrm>
            <a:off x="4428969" y="5732463"/>
            <a:ext cx="921399" cy="261937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 (Busy)</a:t>
            </a:r>
          </a:p>
        </p:txBody>
      </p:sp>
      <p:cxnSp>
        <p:nvCxnSpPr>
          <p:cNvPr id="133" name="Straight Connector 82"/>
          <p:cNvCxnSpPr>
            <a:cxnSpLocks noChangeShapeType="1"/>
          </p:cNvCxnSpPr>
          <p:nvPr/>
        </p:nvCxnSpPr>
        <p:spPr bwMode="auto">
          <a:xfrm>
            <a:off x="4313794" y="5249863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4" name="Straight Connector 83"/>
          <p:cNvCxnSpPr>
            <a:cxnSpLocks noChangeShapeType="1"/>
          </p:cNvCxnSpPr>
          <p:nvPr/>
        </p:nvCxnSpPr>
        <p:spPr bwMode="auto">
          <a:xfrm>
            <a:off x="4313794" y="5249863"/>
            <a:ext cx="10207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5" name="Straight Connector 84"/>
          <p:cNvCxnSpPr>
            <a:cxnSpLocks noChangeShapeType="1"/>
          </p:cNvCxnSpPr>
          <p:nvPr/>
        </p:nvCxnSpPr>
        <p:spPr bwMode="auto">
          <a:xfrm>
            <a:off x="5327333" y="5249863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6" name="Rectangle 135"/>
          <p:cNvSpPr/>
          <p:nvPr/>
        </p:nvSpPr>
        <p:spPr>
          <a:xfrm>
            <a:off x="4775933" y="5256213"/>
            <a:ext cx="237549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659900" y="5299075"/>
            <a:ext cx="236109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0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TextBox 91"/>
          <p:cNvSpPr txBox="1">
            <a:spLocks noChangeArrowheads="1"/>
          </p:cNvSpPr>
          <p:nvPr/>
        </p:nvSpPr>
        <p:spPr bwMode="auto">
          <a:xfrm>
            <a:off x="1526562" y="5113338"/>
            <a:ext cx="27494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2 has to wait for CPU 1 to complete</a:t>
            </a:r>
          </a:p>
        </p:txBody>
      </p:sp>
      <p:sp>
        <p:nvSpPr>
          <p:cNvPr id="140" name="Oval 92"/>
          <p:cNvSpPr>
            <a:spLocks noChangeArrowheads="1"/>
          </p:cNvSpPr>
          <p:nvPr/>
        </p:nvSpPr>
        <p:spPr bwMode="auto">
          <a:xfrm>
            <a:off x="4182883" y="5570537"/>
            <a:ext cx="1336029" cy="576262"/>
          </a:xfrm>
          <a:prstGeom prst="ellipse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2" name="Straight Connector 96"/>
          <p:cNvCxnSpPr>
            <a:cxnSpLocks noChangeShapeType="1"/>
          </p:cNvCxnSpPr>
          <p:nvPr/>
        </p:nvCxnSpPr>
        <p:spPr bwMode="auto">
          <a:xfrm>
            <a:off x="2178739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3" name="Straight Connector 97"/>
          <p:cNvCxnSpPr>
            <a:cxnSpLocks noChangeShapeType="1"/>
          </p:cNvCxnSpPr>
          <p:nvPr/>
        </p:nvCxnSpPr>
        <p:spPr bwMode="auto">
          <a:xfrm>
            <a:off x="2316949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4" name="Straight Connector 98"/>
          <p:cNvCxnSpPr>
            <a:cxnSpLocks noChangeShapeType="1"/>
          </p:cNvCxnSpPr>
          <p:nvPr/>
        </p:nvCxnSpPr>
        <p:spPr bwMode="auto">
          <a:xfrm>
            <a:off x="2455159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5" name="Straight Connector 99"/>
          <p:cNvCxnSpPr>
            <a:cxnSpLocks noChangeShapeType="1"/>
          </p:cNvCxnSpPr>
          <p:nvPr/>
        </p:nvCxnSpPr>
        <p:spPr bwMode="auto">
          <a:xfrm>
            <a:off x="2593369" y="4724400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6" name="Straight Connector 100"/>
          <p:cNvCxnSpPr>
            <a:cxnSpLocks noChangeShapeType="1"/>
          </p:cNvCxnSpPr>
          <p:nvPr/>
        </p:nvCxnSpPr>
        <p:spPr bwMode="auto">
          <a:xfrm>
            <a:off x="2731578" y="4724400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7" name="Straight Connector 101"/>
          <p:cNvCxnSpPr>
            <a:cxnSpLocks noChangeShapeType="1"/>
          </p:cNvCxnSpPr>
          <p:nvPr/>
        </p:nvCxnSpPr>
        <p:spPr bwMode="auto">
          <a:xfrm>
            <a:off x="2869788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8" name="Straight Connector 102"/>
          <p:cNvCxnSpPr>
            <a:cxnSpLocks noChangeShapeType="1"/>
          </p:cNvCxnSpPr>
          <p:nvPr/>
        </p:nvCxnSpPr>
        <p:spPr bwMode="auto">
          <a:xfrm>
            <a:off x="3007998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9" name="Straight Connector 104"/>
          <p:cNvCxnSpPr>
            <a:cxnSpLocks noChangeShapeType="1"/>
          </p:cNvCxnSpPr>
          <p:nvPr/>
        </p:nvCxnSpPr>
        <p:spPr bwMode="auto">
          <a:xfrm>
            <a:off x="3146208" y="4724400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0" name="Straight Connector 105"/>
          <p:cNvCxnSpPr>
            <a:cxnSpLocks noChangeShapeType="1"/>
          </p:cNvCxnSpPr>
          <p:nvPr/>
        </p:nvCxnSpPr>
        <p:spPr bwMode="auto">
          <a:xfrm>
            <a:off x="3284418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1" name="Straight Connector 106"/>
          <p:cNvCxnSpPr>
            <a:cxnSpLocks noChangeShapeType="1"/>
          </p:cNvCxnSpPr>
          <p:nvPr/>
        </p:nvCxnSpPr>
        <p:spPr bwMode="auto">
          <a:xfrm>
            <a:off x="3422628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2" name="Straight Connector 107"/>
          <p:cNvCxnSpPr>
            <a:cxnSpLocks noChangeShapeType="1"/>
          </p:cNvCxnSpPr>
          <p:nvPr/>
        </p:nvCxnSpPr>
        <p:spPr bwMode="auto">
          <a:xfrm>
            <a:off x="3560838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3" name="Straight Connector 108"/>
          <p:cNvCxnSpPr>
            <a:cxnSpLocks noChangeShapeType="1"/>
          </p:cNvCxnSpPr>
          <p:nvPr/>
        </p:nvCxnSpPr>
        <p:spPr bwMode="auto">
          <a:xfrm>
            <a:off x="3699048" y="4706938"/>
            <a:ext cx="0" cy="2635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4" name="Straight Connector 109"/>
          <p:cNvCxnSpPr>
            <a:cxnSpLocks noChangeShapeType="1"/>
          </p:cNvCxnSpPr>
          <p:nvPr/>
        </p:nvCxnSpPr>
        <p:spPr bwMode="auto">
          <a:xfrm>
            <a:off x="3837257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5" name="Straight Connector 110"/>
          <p:cNvCxnSpPr>
            <a:cxnSpLocks noChangeShapeType="1"/>
          </p:cNvCxnSpPr>
          <p:nvPr/>
        </p:nvCxnSpPr>
        <p:spPr bwMode="auto">
          <a:xfrm>
            <a:off x="3975467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6" name="Straight Connector 111"/>
          <p:cNvCxnSpPr>
            <a:cxnSpLocks noChangeShapeType="1"/>
          </p:cNvCxnSpPr>
          <p:nvPr/>
        </p:nvCxnSpPr>
        <p:spPr bwMode="auto">
          <a:xfrm>
            <a:off x="4113677" y="4706938"/>
            <a:ext cx="0" cy="2635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7" name="Straight Connector 112"/>
          <p:cNvCxnSpPr>
            <a:cxnSpLocks noChangeShapeType="1"/>
          </p:cNvCxnSpPr>
          <p:nvPr/>
        </p:nvCxnSpPr>
        <p:spPr bwMode="auto">
          <a:xfrm>
            <a:off x="4251887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8" name="Straight Connector 114"/>
          <p:cNvCxnSpPr>
            <a:cxnSpLocks noChangeShapeType="1"/>
          </p:cNvCxnSpPr>
          <p:nvPr/>
        </p:nvCxnSpPr>
        <p:spPr bwMode="auto">
          <a:xfrm>
            <a:off x="2109634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9" name="Straight Connector 115"/>
          <p:cNvCxnSpPr>
            <a:cxnSpLocks noChangeShapeType="1"/>
          </p:cNvCxnSpPr>
          <p:nvPr/>
        </p:nvCxnSpPr>
        <p:spPr bwMode="auto">
          <a:xfrm>
            <a:off x="2247844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0" name="Straight Connector 116"/>
          <p:cNvCxnSpPr>
            <a:cxnSpLocks noChangeShapeType="1"/>
          </p:cNvCxnSpPr>
          <p:nvPr/>
        </p:nvCxnSpPr>
        <p:spPr bwMode="auto">
          <a:xfrm>
            <a:off x="2386054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1" name="Straight Connector 117"/>
          <p:cNvCxnSpPr>
            <a:cxnSpLocks noChangeShapeType="1"/>
          </p:cNvCxnSpPr>
          <p:nvPr/>
        </p:nvCxnSpPr>
        <p:spPr bwMode="auto">
          <a:xfrm>
            <a:off x="2524264" y="4724400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2" name="Straight Connector 118"/>
          <p:cNvCxnSpPr>
            <a:cxnSpLocks noChangeShapeType="1"/>
          </p:cNvCxnSpPr>
          <p:nvPr/>
        </p:nvCxnSpPr>
        <p:spPr bwMode="auto">
          <a:xfrm>
            <a:off x="2662474" y="4724400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" name="Straight Connector 119"/>
          <p:cNvCxnSpPr>
            <a:cxnSpLocks noChangeShapeType="1"/>
          </p:cNvCxnSpPr>
          <p:nvPr/>
        </p:nvCxnSpPr>
        <p:spPr bwMode="auto">
          <a:xfrm>
            <a:off x="2800683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" name="Straight Connector 120"/>
          <p:cNvCxnSpPr>
            <a:cxnSpLocks noChangeShapeType="1"/>
          </p:cNvCxnSpPr>
          <p:nvPr/>
        </p:nvCxnSpPr>
        <p:spPr bwMode="auto">
          <a:xfrm>
            <a:off x="2938893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5" name="Straight Connector 121"/>
          <p:cNvCxnSpPr>
            <a:cxnSpLocks noChangeShapeType="1"/>
          </p:cNvCxnSpPr>
          <p:nvPr/>
        </p:nvCxnSpPr>
        <p:spPr bwMode="auto">
          <a:xfrm>
            <a:off x="3077103" y="4724400"/>
            <a:ext cx="0" cy="2619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6" name="Straight Connector 122"/>
          <p:cNvCxnSpPr>
            <a:cxnSpLocks noChangeShapeType="1"/>
          </p:cNvCxnSpPr>
          <p:nvPr/>
        </p:nvCxnSpPr>
        <p:spPr bwMode="auto">
          <a:xfrm>
            <a:off x="3215313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7" name="Straight Connector 123"/>
          <p:cNvCxnSpPr>
            <a:cxnSpLocks noChangeShapeType="1"/>
          </p:cNvCxnSpPr>
          <p:nvPr/>
        </p:nvCxnSpPr>
        <p:spPr bwMode="auto">
          <a:xfrm>
            <a:off x="3353523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8" name="Straight Connector 124"/>
          <p:cNvCxnSpPr>
            <a:cxnSpLocks noChangeShapeType="1"/>
          </p:cNvCxnSpPr>
          <p:nvPr/>
        </p:nvCxnSpPr>
        <p:spPr bwMode="auto">
          <a:xfrm>
            <a:off x="3491733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9" name="Straight Connector 125"/>
          <p:cNvCxnSpPr>
            <a:cxnSpLocks noChangeShapeType="1"/>
          </p:cNvCxnSpPr>
          <p:nvPr/>
        </p:nvCxnSpPr>
        <p:spPr bwMode="auto">
          <a:xfrm>
            <a:off x="3629943" y="4706938"/>
            <a:ext cx="0" cy="2635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0" name="Straight Connector 126"/>
          <p:cNvCxnSpPr>
            <a:cxnSpLocks noChangeShapeType="1"/>
          </p:cNvCxnSpPr>
          <p:nvPr/>
        </p:nvCxnSpPr>
        <p:spPr bwMode="auto">
          <a:xfrm>
            <a:off x="3768152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1" name="Straight Connector 127"/>
          <p:cNvCxnSpPr>
            <a:cxnSpLocks noChangeShapeType="1"/>
          </p:cNvCxnSpPr>
          <p:nvPr/>
        </p:nvCxnSpPr>
        <p:spPr bwMode="auto">
          <a:xfrm>
            <a:off x="3906362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2" name="Straight Connector 128"/>
          <p:cNvCxnSpPr>
            <a:cxnSpLocks noChangeShapeType="1"/>
          </p:cNvCxnSpPr>
          <p:nvPr/>
        </p:nvCxnSpPr>
        <p:spPr bwMode="auto">
          <a:xfrm>
            <a:off x="4044572" y="4706938"/>
            <a:ext cx="0" cy="2635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3" name="Straight Connector 129"/>
          <p:cNvCxnSpPr>
            <a:cxnSpLocks noChangeShapeType="1"/>
          </p:cNvCxnSpPr>
          <p:nvPr/>
        </p:nvCxnSpPr>
        <p:spPr bwMode="auto">
          <a:xfrm>
            <a:off x="4182782" y="4716463"/>
            <a:ext cx="0" cy="26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74" name="Rectangle 130"/>
          <p:cNvSpPr>
            <a:spLocks noChangeArrowheads="1"/>
          </p:cNvSpPr>
          <p:nvPr/>
        </p:nvSpPr>
        <p:spPr bwMode="auto">
          <a:xfrm>
            <a:off x="4492375" y="4672540"/>
            <a:ext cx="1277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Read/Write</a:t>
            </a:r>
          </a:p>
        </p:txBody>
      </p:sp>
      <p:cxnSp>
        <p:nvCxnSpPr>
          <p:cNvPr id="192" name="Straight Connector 70"/>
          <p:cNvCxnSpPr>
            <a:cxnSpLocks noChangeShapeType="1"/>
          </p:cNvCxnSpPr>
          <p:nvPr/>
        </p:nvCxnSpPr>
        <p:spPr bwMode="auto">
          <a:xfrm>
            <a:off x="7592523" y="5402257"/>
            <a:ext cx="0" cy="1428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3" name="Straight Connector 71"/>
          <p:cNvCxnSpPr>
            <a:cxnSpLocks noChangeShapeType="1"/>
          </p:cNvCxnSpPr>
          <p:nvPr/>
        </p:nvCxnSpPr>
        <p:spPr bwMode="auto">
          <a:xfrm>
            <a:off x="7592523" y="5545132"/>
            <a:ext cx="912761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" name="Straight Connector 72"/>
          <p:cNvCxnSpPr>
            <a:cxnSpLocks noChangeShapeType="1"/>
          </p:cNvCxnSpPr>
          <p:nvPr/>
        </p:nvCxnSpPr>
        <p:spPr bwMode="auto">
          <a:xfrm>
            <a:off x="8505284" y="5519737"/>
            <a:ext cx="0" cy="1444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5" name="Straight Connector 73"/>
          <p:cNvCxnSpPr>
            <a:cxnSpLocks noChangeShapeType="1"/>
          </p:cNvCxnSpPr>
          <p:nvPr/>
        </p:nvCxnSpPr>
        <p:spPr bwMode="auto">
          <a:xfrm>
            <a:off x="8513922" y="5511799"/>
            <a:ext cx="443811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96" name="Rectangle 78"/>
          <p:cNvSpPr>
            <a:spLocks noChangeArrowheads="1"/>
          </p:cNvSpPr>
          <p:nvPr/>
        </p:nvSpPr>
        <p:spPr bwMode="auto">
          <a:xfrm>
            <a:off x="7645791" y="6197594"/>
            <a:ext cx="710809" cy="261938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 (Busy)</a:t>
            </a:r>
          </a:p>
        </p:txBody>
      </p:sp>
      <p:sp>
        <p:nvSpPr>
          <p:cNvPr id="197" name="Rectangle 81"/>
          <p:cNvSpPr>
            <a:spLocks noChangeArrowheads="1"/>
          </p:cNvSpPr>
          <p:nvPr/>
        </p:nvSpPr>
        <p:spPr bwMode="auto">
          <a:xfrm>
            <a:off x="6694159" y="5732457"/>
            <a:ext cx="921399" cy="261937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FFFFFF"/>
                </a:solidFill>
              </a:rPr>
              <a:t>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(Free)</a:t>
            </a:r>
          </a:p>
        </p:txBody>
      </p:sp>
      <p:cxnSp>
        <p:nvCxnSpPr>
          <p:cNvPr id="198" name="Straight Connector 82"/>
          <p:cNvCxnSpPr>
            <a:cxnSpLocks noChangeShapeType="1"/>
          </p:cNvCxnSpPr>
          <p:nvPr/>
        </p:nvCxnSpPr>
        <p:spPr bwMode="auto">
          <a:xfrm>
            <a:off x="6578984" y="5249857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9" name="Straight Connector 83"/>
          <p:cNvCxnSpPr>
            <a:cxnSpLocks noChangeShapeType="1"/>
          </p:cNvCxnSpPr>
          <p:nvPr/>
        </p:nvCxnSpPr>
        <p:spPr bwMode="auto">
          <a:xfrm>
            <a:off x="6578984" y="5249857"/>
            <a:ext cx="10207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0" name="Straight Connector 84"/>
          <p:cNvCxnSpPr>
            <a:cxnSpLocks noChangeShapeType="1"/>
          </p:cNvCxnSpPr>
          <p:nvPr/>
        </p:nvCxnSpPr>
        <p:spPr bwMode="auto">
          <a:xfrm>
            <a:off x="7592523" y="5249857"/>
            <a:ext cx="0" cy="152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01" name="Rectangle 200"/>
          <p:cNvSpPr/>
          <p:nvPr/>
        </p:nvSpPr>
        <p:spPr>
          <a:xfrm>
            <a:off x="7041123" y="5256207"/>
            <a:ext cx="237549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925090" y="5299069"/>
            <a:ext cx="236109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0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Oval 92"/>
          <p:cNvSpPr>
            <a:spLocks noChangeArrowheads="1"/>
          </p:cNvSpPr>
          <p:nvPr/>
        </p:nvSpPr>
        <p:spPr bwMode="auto">
          <a:xfrm>
            <a:off x="6481941" y="5587465"/>
            <a:ext cx="1336029" cy="576262"/>
          </a:xfrm>
          <a:prstGeom prst="ellipse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402441" y="4368802"/>
            <a:ext cx="602497" cy="2201333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/>
          <p:cNvSpPr/>
          <p:nvPr/>
        </p:nvSpPr>
        <p:spPr>
          <a:xfrm rot="16200000">
            <a:off x="7841954" y="5334860"/>
            <a:ext cx="1677126" cy="336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Access Graphics</a:t>
            </a:r>
            <a:endParaRPr lang="en-US" dirty="0"/>
          </a:p>
        </p:txBody>
      </p:sp>
      <p:sp>
        <p:nvSpPr>
          <p:cNvPr id="179" name="TextBox 134"/>
          <p:cNvSpPr txBox="1">
            <a:spLocks noChangeArrowheads="1"/>
          </p:cNvSpPr>
          <p:nvPr/>
        </p:nvSpPr>
        <p:spPr bwMode="auto">
          <a:xfrm>
            <a:off x="5447019" y="1753129"/>
            <a:ext cx="152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0 “releases flag”</a:t>
            </a:r>
          </a:p>
        </p:txBody>
      </p:sp>
      <p:sp>
        <p:nvSpPr>
          <p:cNvPr id="178" name="Slide Number Placeholder 1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603776" y="4675714"/>
            <a:ext cx="1711549" cy="369332"/>
            <a:chOff x="6670451" y="4618564"/>
            <a:chExt cx="1711549" cy="369332"/>
          </a:xfrm>
        </p:grpSpPr>
        <p:sp>
          <p:nvSpPr>
            <p:cNvPr id="185" name="Rectangle 67"/>
            <p:cNvSpPr>
              <a:spLocks noChangeArrowheads="1"/>
            </p:cNvSpPr>
            <p:nvPr/>
          </p:nvSpPr>
          <p:spPr bwMode="auto">
            <a:xfrm>
              <a:off x="6670451" y="4668838"/>
              <a:ext cx="1711549" cy="261937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Rectangle 130"/>
            <p:cNvSpPr>
              <a:spLocks noChangeArrowheads="1"/>
            </p:cNvSpPr>
            <p:nvPr/>
          </p:nvSpPr>
          <p:spPr bwMode="auto">
            <a:xfrm>
              <a:off x="6797425" y="4618564"/>
              <a:ext cx="12779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Read/Write</a:t>
              </a:r>
            </a:p>
          </p:txBody>
        </p:sp>
      </p:grpSp>
      <p:cxnSp>
        <p:nvCxnSpPr>
          <p:cNvPr id="190" name="Curved Connector 189"/>
          <p:cNvCxnSpPr/>
          <p:nvPr/>
        </p:nvCxnSpPr>
        <p:spPr>
          <a:xfrm rot="16200000" flipH="1">
            <a:off x="3024185" y="3424238"/>
            <a:ext cx="2371728" cy="114301"/>
          </a:xfrm>
          <a:prstGeom prst="curvedConnector3">
            <a:avLst>
              <a:gd name="adj1" fmla="val 50000"/>
            </a:avLst>
          </a:prstGeom>
          <a:ln w="15875">
            <a:solidFill>
              <a:srgbClr val="9933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/>
          <p:nvPr/>
        </p:nvCxnSpPr>
        <p:spPr>
          <a:xfrm rot="16200000" flipV="1">
            <a:off x="4672015" y="3328990"/>
            <a:ext cx="2362199" cy="276222"/>
          </a:xfrm>
          <a:prstGeom prst="curvedConnector3">
            <a:avLst>
              <a:gd name="adj1" fmla="val 50000"/>
            </a:avLst>
          </a:prstGeom>
          <a:ln w="15875">
            <a:solidFill>
              <a:srgbClr val="9933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/>
          <p:nvPr/>
        </p:nvCxnSpPr>
        <p:spPr>
          <a:xfrm rot="16200000" flipH="1">
            <a:off x="5462586" y="3433763"/>
            <a:ext cx="2371728" cy="114301"/>
          </a:xfrm>
          <a:prstGeom prst="curvedConnector3">
            <a:avLst>
              <a:gd name="adj1" fmla="val 50000"/>
            </a:avLst>
          </a:prstGeom>
          <a:ln w="15875">
            <a:solidFill>
              <a:srgbClr val="9933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90"/>
          <p:cNvSpPr txBox="1">
            <a:spLocks noChangeArrowheads="1"/>
          </p:cNvSpPr>
          <p:nvPr/>
        </p:nvSpPr>
        <p:spPr bwMode="auto">
          <a:xfrm>
            <a:off x="1556795" y="4368800"/>
            <a:ext cx="4690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1 tries TAS at same time as CPU0 – Arbiter gives memory to CPU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5913" y="339221"/>
            <a:ext cx="845820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Tx/>
              <a:buNone/>
              <a:tabLst/>
              <a:defRPr/>
            </a:pPr>
            <a:r>
              <a:rPr kumimoji="0" lang="en-CA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How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do</a:t>
            </a:r>
            <a:r>
              <a:rPr kumimoji="0" lang="en-CA" altLang="en-US" sz="20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we use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/>
              </a:rPr>
              <a:t>TAS</a:t>
            </a:r>
            <a:r>
              <a:rPr kumimoji="0" lang="en-CA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to lock a resource?</a:t>
            </a:r>
            <a:r>
              <a:rPr kumimoji="0" lang="en-CA" altLang="en-US" sz="20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</a:p>
          <a:p>
            <a:pPr marR="0" lvl="1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55000"/>
              <a:tabLst/>
              <a:defRPr/>
            </a:pPr>
            <a:endParaRPr kumimoji="0" lang="en-CA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If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TAS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/>
              </a:rPr>
              <a:t>returned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0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, your program will know that the resource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was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Arial"/>
              </a:rPr>
              <a:t>free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/>
              </a:rPr>
              <a:t>when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your CPU executed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TAS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. </a:t>
            </a:r>
            <a:b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</a:b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/>
            </a:r>
            <a:b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</a:b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Furthermore,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TAS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  <a: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  <a:t>will now have </a:t>
            </a:r>
            <a:r>
              <a:rPr lang="en-CA" altLang="en-US" sz="2000" b="1" kern="0" dirty="0" smtClean="0">
                <a:solidFill>
                  <a:sysClr val="windowText" lastClr="000000"/>
                </a:solidFill>
                <a:cs typeface="Arial"/>
              </a:rPr>
              <a:t>marked</a:t>
            </a:r>
            <a: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the resource as </a:t>
            </a:r>
            <a:r>
              <a:rPr kumimoji="0" lang="en-CA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Arial"/>
              </a:rPr>
              <a:t>busy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(</a:t>
            </a:r>
            <a:r>
              <a:rPr kumimoji="0" lang="en-CA" alt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by setting </a:t>
            </a:r>
            <a:r>
              <a:rPr lang="en-CA" altLang="en-US" sz="2000" i="1" kern="0" dirty="0" smtClean="0">
                <a:solidFill>
                  <a:sysClr val="windowText" lastClr="000000"/>
                </a:solidFill>
                <a:cs typeface="Arial"/>
              </a:rPr>
              <a:t>the flag</a:t>
            </a:r>
            <a:r>
              <a:rPr kumimoji="0" lang="en-CA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to </a:t>
            </a:r>
            <a:r>
              <a:rPr kumimoji="0" lang="en-CA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Arial"/>
              </a:rPr>
              <a:t>1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) and it is now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locked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for you, for as long as you want it. </a:t>
            </a:r>
            <a:endParaRPr kumimoji="0" lang="en-CA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/>
            </a:endParaRPr>
          </a:p>
          <a:p>
            <a:pPr marL="342900" marR="0" lvl="0" indent="-342900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CA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/>
            </a:endParaRPr>
          </a:p>
          <a:p>
            <a:pPr marL="342900" marR="0" lvl="0" indent="-342900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If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TAS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/>
              </a:rPr>
              <a:t>returned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1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, your program will know that the resource was already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Arial"/>
              </a:rPr>
              <a:t>in use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by another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CPU and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thus you will have to try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TAS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again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later. </a:t>
            </a:r>
            <a:b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</a:b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/>
            </a:r>
            <a:b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</a:br>
            <a:r>
              <a:rPr kumimoji="0" lang="en-CA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Note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that in this case, the act of setting the flag to 1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above will 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be </a:t>
            </a:r>
            <a:r>
              <a:rPr kumimoji="0" lang="en-CA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/>
              </a:rPr>
              <a:t>harmless</a:t>
            </a:r>
            <a:r>
              <a:rPr kumimoji="0" lang="en-CA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 since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it was already 1 due to 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the resource being in use by another CPU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  <a:t>.</a:t>
            </a:r>
            <a:b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/>
              </a:rPr>
            </a:b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/>
            </a:endParaRPr>
          </a:p>
          <a:p>
            <a:pPr marL="342900" marR="0" lvl="0" indent="-342900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CA" altLang="en-US" sz="2000" b="1" kern="0" dirty="0" smtClean="0">
                <a:solidFill>
                  <a:sysClr val="windowText" lastClr="000000"/>
                </a:solidFill>
                <a:cs typeface="Arial"/>
              </a:rPr>
              <a:t>IMPORTANT</a:t>
            </a:r>
            <a: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  <a:t>: Once a CPU has finished with the resource, it must remember to clear the </a:t>
            </a:r>
            <a:r>
              <a:rPr lang="en-CA" altLang="en-US" sz="2000" kern="0" dirty="0" smtClean="0">
                <a:solidFill>
                  <a:srgbClr val="C00000"/>
                </a:solidFill>
                <a:cs typeface="Arial"/>
              </a:rPr>
              <a:t>flag</a:t>
            </a:r>
            <a: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  <a:t> back to 0 to </a:t>
            </a:r>
            <a:r>
              <a:rPr lang="en-CA" altLang="en-US" sz="2000" b="1" kern="0" dirty="0" smtClean="0">
                <a:cs typeface="Arial"/>
              </a:rPr>
              <a:t>release/unlock</a:t>
            </a:r>
            <a: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  <a:t> the resource for other CPUs.</a:t>
            </a:r>
            <a:b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</a:br>
            <a: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  <a:t>All programs </a:t>
            </a:r>
            <a:r>
              <a:rPr lang="en-CA" altLang="en-US" sz="2000" b="1" u="sng" kern="0" dirty="0" smtClean="0">
                <a:solidFill>
                  <a:sysClr val="windowText" lastClr="000000"/>
                </a:solidFill>
                <a:cs typeface="Arial"/>
              </a:rPr>
              <a:t>must</a:t>
            </a:r>
            <a:r>
              <a:rPr lang="en-CA" altLang="en-US" sz="2000" kern="0" dirty="0" smtClean="0">
                <a:solidFill>
                  <a:sysClr val="windowText" lastClr="000000"/>
                </a:solidFill>
                <a:cs typeface="Arial"/>
              </a:rPr>
              <a:t> remember to use this protocol to lock/unlock the resource.</a:t>
            </a:r>
            <a:endParaRPr kumimoji="0" lang="en-CA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/>
            </a:endParaRPr>
          </a:p>
          <a:p>
            <a:pPr marL="342900" marR="0" lvl="0" indent="-342900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CA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047"/>
            <a:ext cx="8229600" cy="1559657"/>
          </a:xfrm>
        </p:spPr>
        <p:txBody>
          <a:bodyPr>
            <a:noAutofit/>
          </a:bodyPr>
          <a:lstStyle/>
          <a:p>
            <a:r>
              <a:rPr lang="en-US" sz="1600" dirty="0" smtClean="0"/>
              <a:t>With a cache, our CPU is no longer limited to running 100% from main memory.</a:t>
            </a:r>
          </a:p>
          <a:p>
            <a:r>
              <a:rPr lang="en-US" sz="1600" dirty="0" smtClean="0"/>
              <a:t>A cache frees up main memory bandwidth for multiple CPUs to share memory (and IO)</a:t>
            </a:r>
          </a:p>
          <a:p>
            <a:r>
              <a:rPr lang="en-US" sz="1600" dirty="0" smtClean="0"/>
              <a:t>Scheme relies on a </a:t>
            </a:r>
            <a:r>
              <a:rPr lang="en-US" sz="1600" b="1" dirty="0">
                <a:solidFill>
                  <a:srgbClr val="C00000"/>
                </a:solidFill>
              </a:rPr>
              <a:t>C</a:t>
            </a:r>
            <a:r>
              <a:rPr lang="en-US" sz="1600" b="1" dirty="0" smtClean="0">
                <a:solidFill>
                  <a:srgbClr val="C00000"/>
                </a:solidFill>
              </a:rPr>
              <a:t>entralised Arbiter </a:t>
            </a:r>
            <a:r>
              <a:rPr lang="en-US" sz="1600" dirty="0" smtClean="0"/>
              <a:t>to prioritise and grant one CPU (at a time</a:t>
            </a:r>
            <a:r>
              <a:rPr lang="en-US" sz="1600" dirty="0"/>
              <a:t>)</a:t>
            </a:r>
            <a:r>
              <a:rPr lang="en-US" sz="1600" dirty="0" smtClean="0"/>
              <a:t> access to a shared bus. Such a scheme is used on backplane buses such as </a:t>
            </a:r>
            <a:r>
              <a:rPr lang="en-US" sz="1600" dirty="0" smtClean="0">
                <a:solidFill>
                  <a:srgbClr val="0000FF"/>
                </a:solidFill>
              </a:rPr>
              <a:t>VME</a:t>
            </a:r>
            <a:r>
              <a:rPr lang="en-US" sz="1600" dirty="0" smtClean="0"/>
              <a:t> and others and is scalable to around 8 CPUs before bus </a:t>
            </a:r>
            <a:r>
              <a:rPr lang="en-US" sz="1600" dirty="0"/>
              <a:t>b</a:t>
            </a:r>
            <a:r>
              <a:rPr lang="en-US" sz="1600" dirty="0" smtClean="0"/>
              <a:t>andwidth becomes a bottleneck once again. 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4934" y="5521711"/>
            <a:ext cx="0" cy="806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768887" y="5531705"/>
            <a:ext cx="0" cy="806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792926" y="2558936"/>
            <a:ext cx="0" cy="150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05673" y="2548942"/>
            <a:ext cx="0" cy="150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528010" y="2557710"/>
            <a:ext cx="0" cy="149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040757" y="2577698"/>
            <a:ext cx="0" cy="149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03938" y="1856299"/>
            <a:ext cx="1082438" cy="1087187"/>
            <a:chOff x="1485900" y="2628900"/>
            <a:chExt cx="1171575" cy="1181100"/>
          </a:xfrm>
        </p:grpSpPr>
        <p:sp>
          <p:nvSpPr>
            <p:cNvPr id="6" name="Oval 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1191" y="1856299"/>
            <a:ext cx="1082438" cy="1087187"/>
            <a:chOff x="1485900" y="2628900"/>
            <a:chExt cx="1171575" cy="1181100"/>
          </a:xfrm>
        </p:grpSpPr>
        <p:sp>
          <p:nvSpPr>
            <p:cNvPr id="10" name="Oval 9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51253" y="1856299"/>
            <a:ext cx="1082438" cy="1087187"/>
            <a:chOff x="1485900" y="2628900"/>
            <a:chExt cx="1171575" cy="1181100"/>
          </a:xfrm>
        </p:grpSpPr>
        <p:sp>
          <p:nvSpPr>
            <p:cNvPr id="13" name="Oval 12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8506" y="1856299"/>
            <a:ext cx="1082438" cy="1087187"/>
            <a:chOff x="1485900" y="2628900"/>
            <a:chExt cx="1171575" cy="1181100"/>
          </a:xfrm>
        </p:grpSpPr>
        <p:sp>
          <p:nvSpPr>
            <p:cNvPr id="16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0872" y="3117795"/>
            <a:ext cx="1032458" cy="684705"/>
            <a:chOff x="971550" y="4162425"/>
            <a:chExt cx="1181100" cy="733425"/>
          </a:xfrm>
        </p:grpSpPr>
        <p:sp>
          <p:nvSpPr>
            <p:cNvPr id="19" name="Rectangle 18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63659" y="5798806"/>
            <a:ext cx="1645658" cy="736481"/>
            <a:chOff x="971550" y="5772150"/>
            <a:chExt cx="1781175" cy="657225"/>
          </a:xfrm>
        </p:grpSpPr>
        <p:sp>
          <p:nvSpPr>
            <p:cNvPr id="34" name="Rectangle 33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Memory (Dram)</a:t>
              </a:r>
              <a:endParaRPr lang="en-US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2031956" y="4055164"/>
            <a:ext cx="4760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3068" y="5896006"/>
            <a:ext cx="1788631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Centralized Shared </a:t>
            </a:r>
            <a:br>
              <a:rPr lang="en-US" sz="1600" i="1" dirty="0" smtClean="0"/>
            </a:br>
            <a:r>
              <a:rPr lang="en-US" sz="1600" i="1" dirty="0" smtClean="0"/>
              <a:t>Memory (and IO)</a:t>
            </a:r>
            <a:endParaRPr lang="en-US" sz="1600" i="1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789069" y="4053407"/>
            <a:ext cx="0" cy="1478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972241" y="4431270"/>
            <a:ext cx="1645658" cy="736481"/>
            <a:chOff x="624509" y="5210401"/>
            <a:chExt cx="1781175" cy="800100"/>
          </a:xfrm>
        </p:grpSpPr>
        <p:sp>
          <p:nvSpPr>
            <p:cNvPr id="49" name="Rectangle 48"/>
            <p:cNvSpPr/>
            <p:nvPr/>
          </p:nvSpPr>
          <p:spPr>
            <a:xfrm>
              <a:off x="662609" y="5256784"/>
              <a:ext cx="1743075" cy="75371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509" y="5210401"/>
              <a:ext cx="1743075" cy="7537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Centralised Arbiter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99706" y="5804534"/>
            <a:ext cx="1651754" cy="736481"/>
            <a:chOff x="964952" y="5772150"/>
            <a:chExt cx="1787773" cy="657225"/>
          </a:xfrm>
        </p:grpSpPr>
        <p:sp>
          <p:nvSpPr>
            <p:cNvPr id="53" name="Rectangle 52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64952" y="5772150"/>
              <a:ext cx="1743075" cy="6191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IO Sub-system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24732" y="3117795"/>
            <a:ext cx="1032458" cy="684705"/>
            <a:chOff x="971550" y="4162425"/>
            <a:chExt cx="1181100" cy="733425"/>
          </a:xfrm>
        </p:grpSpPr>
        <p:sp>
          <p:nvSpPr>
            <p:cNvPr id="56" name="Rectangle 55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92460" y="3117795"/>
            <a:ext cx="1032458" cy="684705"/>
            <a:chOff x="971550" y="4162425"/>
            <a:chExt cx="1181100" cy="733425"/>
          </a:xfrm>
        </p:grpSpPr>
        <p:sp>
          <p:nvSpPr>
            <p:cNvPr id="59" name="Rectangle 58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76332" y="3117795"/>
            <a:ext cx="1032458" cy="684705"/>
            <a:chOff x="971550" y="4162425"/>
            <a:chExt cx="1181100" cy="733425"/>
          </a:xfrm>
        </p:grpSpPr>
        <p:sp>
          <p:nvSpPr>
            <p:cNvPr id="62" name="Rectangle 61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3750669" y="5536702"/>
            <a:ext cx="22542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6121" y="1403656"/>
            <a:ext cx="1826483" cy="1266825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9334" y="1404347"/>
            <a:ext cx="1666875" cy="1206925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 = </a:t>
            </a:r>
            <a:r>
              <a:rPr lang="en-US" sz="2400" b="1" dirty="0" smtClean="0">
                <a:solidFill>
                  <a:srgbClr val="0000FF"/>
                </a:solidFill>
              </a:rPr>
              <a:t>Busy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9599" y="1454844"/>
            <a:ext cx="1485900" cy="1156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IO or Memory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6264" y="708331"/>
            <a:ext cx="1409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00FF"/>
                </a:solidFill>
              </a:rPr>
              <a:t>Location $10000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11316" y="1053800"/>
            <a:ext cx="105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Resource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436742" y="1430132"/>
            <a:ext cx="1538418" cy="569833"/>
            <a:chOff x="2436742" y="1226258"/>
            <a:chExt cx="1538418" cy="569833"/>
          </a:xfrm>
        </p:grpSpPr>
        <p:sp>
          <p:nvSpPr>
            <p:cNvPr id="13" name="Right Arrow 12"/>
            <p:cNvSpPr/>
            <p:nvPr/>
          </p:nvSpPr>
          <p:spPr>
            <a:xfrm rot="10800000">
              <a:off x="2436742" y="1415091"/>
              <a:ext cx="1538418" cy="381000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5499" y="1226258"/>
              <a:ext cx="12421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1: Read (Busy)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455090" y="5152340"/>
            <a:ext cx="125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4: Write (Free)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92199" y="1006519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</a:rPr>
              <a:t>TAS  $10000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2800" y="425828"/>
            <a:ext cx="2995628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2400" b="1" dirty="0" smtClean="0"/>
              <a:t>Case 1: Resource </a:t>
            </a:r>
            <a:r>
              <a:rPr lang="en-CA" sz="2400" b="1" dirty="0" smtClean="0">
                <a:solidFill>
                  <a:srgbClr val="0000FF"/>
                </a:solidFill>
              </a:rPr>
              <a:t>Busy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97128" y="4478171"/>
            <a:ext cx="1666875" cy="1206925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 = </a:t>
            </a:r>
            <a:r>
              <a:rPr lang="en-US" sz="2400" b="1" dirty="0" smtClean="0">
                <a:solidFill>
                  <a:srgbClr val="0000FF"/>
                </a:solidFill>
              </a:rPr>
              <a:t>Free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7393" y="4528668"/>
            <a:ext cx="1485900" cy="1156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IO or Memory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4058" y="3782155"/>
            <a:ext cx="1409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00FF"/>
                </a:solidFill>
              </a:rPr>
              <a:t>Location $10000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43796" y="4127624"/>
            <a:ext cx="105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Resource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434536" y="4306260"/>
            <a:ext cx="1538418" cy="557477"/>
            <a:chOff x="2434536" y="4442176"/>
            <a:chExt cx="1538418" cy="557477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2434536" y="4618653"/>
              <a:ext cx="1538418" cy="381000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59471" y="4442176"/>
              <a:ext cx="12139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1: Read (Free)</a:t>
              </a:r>
              <a:endParaRPr lang="en-US" sz="14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2436742" y="4894278"/>
            <a:ext cx="1538418" cy="381000"/>
          </a:xfrm>
          <a:prstGeom prst="rightArrow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42735" y="5151778"/>
            <a:ext cx="1287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2: Write (Busy)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52925" y="4092699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</a:rPr>
              <a:t>TAS  $10000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6121" y="3452660"/>
            <a:ext cx="2950359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2400" b="1" dirty="0" smtClean="0"/>
              <a:t>Case 2: Resource </a:t>
            </a:r>
            <a:r>
              <a:rPr lang="en-CA" sz="2400" b="1" dirty="0" smtClean="0">
                <a:solidFill>
                  <a:srgbClr val="0000FF"/>
                </a:solidFill>
              </a:rPr>
              <a:t>Free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176611" y="5684923"/>
            <a:ext cx="6694644" cy="962570"/>
            <a:chOff x="1176611" y="5820839"/>
            <a:chExt cx="6694644" cy="962570"/>
          </a:xfrm>
        </p:grpSpPr>
        <p:sp>
          <p:nvSpPr>
            <p:cNvPr id="34" name="Rectangle 33"/>
            <p:cNvSpPr/>
            <p:nvPr/>
          </p:nvSpPr>
          <p:spPr>
            <a:xfrm>
              <a:off x="1176611" y="5820839"/>
              <a:ext cx="154460" cy="6240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-Up Arrow 14"/>
            <p:cNvSpPr/>
            <p:nvPr/>
          </p:nvSpPr>
          <p:spPr>
            <a:xfrm>
              <a:off x="1176611" y="5821012"/>
              <a:ext cx="6694644" cy="623843"/>
            </a:xfrm>
            <a:prstGeom prst="bentUpArrow">
              <a:avLst>
                <a:gd name="adj1" fmla="val 28202"/>
                <a:gd name="adj2" fmla="val 29169"/>
                <a:gd name="adj3" fmla="val 25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94537" y="6184565"/>
              <a:ext cx="118947" cy="1359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55165" y="6444855"/>
              <a:ext cx="25614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00FF"/>
                  </a:solidFill>
                </a:rPr>
                <a:t>3: Access Resource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36742" y="2030506"/>
            <a:ext cx="1538418" cy="563818"/>
            <a:chOff x="2436742" y="1826632"/>
            <a:chExt cx="1538418" cy="563818"/>
          </a:xfrm>
        </p:grpSpPr>
        <p:sp>
          <p:nvSpPr>
            <p:cNvPr id="19" name="Right Arrow 18"/>
            <p:cNvSpPr/>
            <p:nvPr/>
          </p:nvSpPr>
          <p:spPr>
            <a:xfrm>
              <a:off x="2436742" y="1826632"/>
              <a:ext cx="1538418" cy="381000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81980" y="2082673"/>
              <a:ext cx="12873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2: Write (Busy)</a:t>
              </a:r>
              <a:endParaRPr lang="en-US" sz="1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099334" y="4476539"/>
            <a:ext cx="1666875" cy="1206925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 = </a:t>
            </a:r>
            <a:r>
              <a:rPr lang="en-US" sz="2400" b="1" dirty="0" smtClean="0">
                <a:solidFill>
                  <a:srgbClr val="0000FF"/>
                </a:solidFill>
              </a:rPr>
              <a:t>Busy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915" y="4477480"/>
            <a:ext cx="1826483" cy="1266825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5732" y="1402695"/>
            <a:ext cx="1826483" cy="1266825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CPU 1</a:t>
            </a:r>
          </a:p>
          <a:p>
            <a:pPr algn="ctr"/>
            <a:r>
              <a:rPr lang="en-CA" sz="1600" b="1" i="1" dirty="0" smtClean="0">
                <a:solidFill>
                  <a:schemeClr val="tx1"/>
                </a:solidFill>
              </a:rPr>
              <a:t>flag </a:t>
            </a:r>
            <a:r>
              <a:rPr lang="en-CA" sz="1600" b="1" i="1" dirty="0">
                <a:solidFill>
                  <a:schemeClr val="tx1"/>
                </a:solidFill>
              </a:rPr>
              <a:t>i</a:t>
            </a:r>
            <a:r>
              <a:rPr lang="en-CA" sz="1600" b="1" i="1" dirty="0" smtClean="0">
                <a:solidFill>
                  <a:schemeClr val="tx1"/>
                </a:solidFill>
              </a:rPr>
              <a:t>s </a:t>
            </a:r>
            <a:r>
              <a:rPr lang="en-CA" sz="1600" b="1" i="1" dirty="0" smtClean="0">
                <a:solidFill>
                  <a:srgbClr val="0000FF"/>
                </a:solidFill>
              </a:rPr>
              <a:t>Busy</a:t>
            </a:r>
            <a:endParaRPr lang="en-CA" sz="1600" b="1" i="1" dirty="0" smtClean="0">
              <a:solidFill>
                <a:schemeClr val="tx1"/>
              </a:solidFill>
            </a:endParaRPr>
          </a:p>
          <a:p>
            <a:pPr algn="ctr"/>
            <a:r>
              <a:rPr lang="en-CA" sz="1600" b="1" i="1" dirty="0" smtClean="0">
                <a:solidFill>
                  <a:schemeClr val="tx1"/>
                </a:solidFill>
              </a:rPr>
              <a:t>Must wait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1135" y="1399242"/>
            <a:ext cx="1826483" cy="1266825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CPU 1</a:t>
            </a:r>
          </a:p>
          <a:p>
            <a:pPr algn="ctr"/>
            <a:r>
              <a:rPr lang="en-CA" sz="1600" b="1" i="1" dirty="0" smtClean="0">
                <a:solidFill>
                  <a:srgbClr val="0000FF"/>
                </a:solidFill>
              </a:rPr>
              <a:t>Repeat</a:t>
            </a:r>
            <a:r>
              <a:rPr lang="en-CA" sz="1600" b="1" i="1" dirty="0" smtClean="0">
                <a:solidFill>
                  <a:schemeClr val="tx1"/>
                </a:solidFill>
              </a:rPr>
              <a:t> until acquired resource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937" y="4471823"/>
            <a:ext cx="1826483" cy="1266825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CPU 1</a:t>
            </a:r>
          </a:p>
          <a:p>
            <a:pPr algn="ctr"/>
            <a:r>
              <a:rPr lang="en-CA" sz="1600" b="1" i="1" dirty="0" smtClean="0">
                <a:solidFill>
                  <a:schemeClr val="tx1"/>
                </a:solidFill>
              </a:rPr>
              <a:t>flag as </a:t>
            </a:r>
            <a:r>
              <a:rPr lang="en-CA" sz="1600" b="1" i="1" dirty="0" smtClean="0">
                <a:solidFill>
                  <a:srgbClr val="0000FF"/>
                </a:solidFill>
              </a:rPr>
              <a:t>Free</a:t>
            </a:r>
            <a:endParaRPr lang="en-CA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97284" y="4480667"/>
            <a:ext cx="1666875" cy="1206925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 = </a:t>
            </a:r>
            <a:r>
              <a:rPr lang="en-US" sz="2400" b="1" dirty="0" smtClean="0">
                <a:solidFill>
                  <a:srgbClr val="0000FF"/>
                </a:solidFill>
              </a:rPr>
              <a:t>Free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30" grpId="0" animBg="1"/>
      <p:bldP spid="30" grpId="1" animBg="1"/>
      <p:bldP spid="30" grpId="2" animBg="1"/>
      <p:bldP spid="31" grpId="0"/>
      <p:bldP spid="31" grpId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9763" y="1737207"/>
            <a:ext cx="8299450" cy="1968508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>
            <a:off x="346075" y="2202345"/>
            <a:ext cx="7191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346075" y="1913420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46075" y="191342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400801" y="3644324"/>
            <a:ext cx="2599266" cy="301625"/>
          </a:xfrm>
          <a:prstGeom prst="rect">
            <a:avLst/>
          </a:prstGeom>
          <a:solidFill>
            <a:srgbClr val="FFCF01">
              <a:lumMod val="60000"/>
              <a:lumOff val="40000"/>
            </a:srgbClr>
          </a:solidFill>
          <a:ln w="952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Busy-waiting or Spin Lock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2200" y="2503448"/>
            <a:ext cx="7628467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23850" y="425972"/>
            <a:ext cx="8615363" cy="602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Gaining Entry to a Resource using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TAS</a:t>
            </a: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You could include the following assembly language code into your programs to acquire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and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lock the resource by looping</a:t>
            </a:r>
            <a: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on the flag variable while is it zero</a:t>
            </a:r>
            <a:br>
              <a:rPr kumimoji="0" lang="en-CA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</a:b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/>
            </a:r>
            <a:b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</a:b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	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+mn-ea"/>
                <a:cs typeface="Arial"/>
              </a:rPr>
              <a:t>loop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:	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TAS   $10000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	   Test and set a flag variable at location hex 10000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		</a:t>
            </a:r>
            <a:r>
              <a:rPr kumimoji="0" lang="en-CA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bne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  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+mn-ea"/>
                <a:cs typeface="Arial"/>
              </a:rPr>
              <a:t>loop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	   branch</a:t>
            </a:r>
            <a:r>
              <a:rPr kumimoji="0" lang="en-CA" alt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if read flag not equal to 0 (i.e. was 1) </a:t>
            </a:r>
            <a:r>
              <a:rPr lang="en-CA" altLang="en-US" kern="0" dirty="0" smtClean="0">
                <a:solidFill>
                  <a:srgbClr val="000000"/>
                </a:solidFill>
                <a:cs typeface="Arial"/>
              </a:rPr>
              <a:t>i.e. </a:t>
            </a:r>
            <a:r>
              <a:rPr kumimoji="0" lang="en-CA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busy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/>
            </a:r>
            <a:b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</a:br>
            <a:endParaRPr kumimoji="0" lang="en-CA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		.....		   Locked resource. I can do what I like with it now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CA" altLang="en-US" kern="0" dirty="0" smtClean="0">
                <a:solidFill>
                  <a:srgbClr val="000000"/>
                </a:solidFill>
                <a:cs typeface="Arial"/>
              </a:rPr>
              <a:t>		…..		   wait for graphics chip, write colour, x, y, shape etc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/>
            </a:r>
            <a:b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</a:br>
            <a:endParaRPr kumimoji="0" lang="en-CA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		</a:t>
            </a:r>
            <a:r>
              <a:rPr kumimoji="0" lang="en-CA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clr.b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   $10000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	   Clear the flag to release the resource (</a:t>
            </a:r>
            <a:r>
              <a:rPr kumimoji="0" lang="en-CA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free</a:t>
            </a:r>
            <a:r>
              <a:rPr kumimoji="0" lang="en-CA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)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CA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endParaRPr lang="en-CA" altLang="en-US" sz="2000" kern="0" dirty="0">
              <a:solidFill>
                <a:srgbClr val="000000"/>
              </a:solidFill>
              <a:cs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This </a:t>
            </a:r>
            <a:r>
              <a:rPr lang="en-CA" altLang="en-US" sz="2000" kern="0" dirty="0">
                <a:solidFill>
                  <a:srgbClr val="000000"/>
                </a:solidFill>
                <a:cs typeface="Arial"/>
              </a:rPr>
              <a:t>code could be wrapped into a function if required (</a:t>
            </a:r>
            <a:r>
              <a:rPr lang="en-CA" altLang="en-US" sz="2000" i="1" kern="0" dirty="0">
                <a:solidFill>
                  <a:srgbClr val="000000"/>
                </a:solidFill>
                <a:cs typeface="Arial"/>
              </a:rPr>
              <a:t>see </a:t>
            </a:r>
            <a:r>
              <a:rPr lang="en-CA" altLang="en-US" sz="2000" i="1" kern="0" dirty="0" err="1">
                <a:solidFill>
                  <a:srgbClr val="0000FF"/>
                </a:solidFill>
                <a:cs typeface="Arial"/>
              </a:rPr>
              <a:t>test_and_set</a:t>
            </a:r>
            <a:r>
              <a:rPr lang="en-CA" altLang="en-US" sz="2000" i="1" kern="0" dirty="0">
                <a:solidFill>
                  <a:srgbClr val="0000FF"/>
                </a:solidFill>
                <a:cs typeface="Arial"/>
              </a:rPr>
              <a:t>()</a:t>
            </a:r>
            <a:r>
              <a:rPr lang="en-CA" altLang="en-US" sz="2000" i="1" kern="0" dirty="0">
                <a:solidFill>
                  <a:srgbClr val="000000"/>
                </a:solidFill>
                <a:cs typeface="Arial"/>
              </a:rPr>
              <a:t> function in C++ ‘11</a:t>
            </a:r>
            <a:r>
              <a:rPr lang="en-CA" altLang="en-US" sz="2000" kern="0" dirty="0">
                <a:solidFill>
                  <a:srgbClr val="000000"/>
                </a:solidFill>
                <a:cs typeface="Arial"/>
              </a:rPr>
              <a:t>). </a:t>
            </a:r>
            <a:endParaRPr lang="en-CA" altLang="en-US" sz="2000" kern="0" dirty="0" smtClean="0">
              <a:solidFill>
                <a:srgbClr val="000000"/>
              </a:solidFill>
              <a:cs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Looping while testing a flag is </a:t>
            </a:r>
            <a:r>
              <a:rPr lang="en-CA" altLang="en-US" sz="2000" kern="0" dirty="0" smtClean="0">
                <a:solidFill>
                  <a:srgbClr val="000000"/>
                </a:solidFill>
                <a:cs typeface="Arial"/>
              </a:rPr>
              <a:t>known as a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busy-waiting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loop or </a:t>
            </a:r>
            <a:r>
              <a:rPr kumimoji="0" lang="en-CA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Arial"/>
              </a:rPr>
              <a:t>spin-lock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Wasteful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of CPU time.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Possibility of </a:t>
            </a:r>
            <a:r>
              <a:rPr kumimoji="0" lang="en-CA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starvation </a:t>
            </a:r>
            <a:r>
              <a:rPr kumimoji="0" lang="en-CA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and </a:t>
            </a:r>
            <a:r>
              <a:rPr kumimoji="0" lang="en-CA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Arial"/>
              </a:rPr>
              <a:t>non-deterministic </a:t>
            </a:r>
            <a:r>
              <a:rPr kumimoji="0" lang="en-CA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/>
              </a:rPr>
              <a:t>program behaviour.</a:t>
            </a:r>
            <a:r>
              <a:rPr kumimoji="0" lang="en-CA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/>
            </a:r>
            <a:br>
              <a:rPr kumimoji="0" lang="en-CA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</a:br>
            <a:endParaRPr kumimoji="0" lang="en-CA" altLang="en-US" sz="20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10" y="524934"/>
            <a:ext cx="8589364" cy="5601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What if the processor doesn’t support something like </a:t>
            </a:r>
            <a:r>
              <a:rPr lang="en-US" sz="2000" b="1" dirty="0" smtClean="0">
                <a:solidFill>
                  <a:srgbClr val="C00000"/>
                </a:solidFill>
              </a:rPr>
              <a:t>TAS</a:t>
            </a:r>
            <a:r>
              <a:rPr lang="en-US" sz="2000" b="1" dirty="0" smtClean="0"/>
              <a:t>?</a:t>
            </a:r>
          </a:p>
          <a:p>
            <a:r>
              <a:rPr lang="en-US" sz="2000" dirty="0" smtClean="0"/>
              <a:t>Not all processors that end up being used in multiple CPU systems support a </a:t>
            </a:r>
            <a:r>
              <a:rPr lang="en-US" sz="2000" b="1" dirty="0" smtClean="0">
                <a:solidFill>
                  <a:srgbClr val="C00000"/>
                </a:solidFill>
              </a:rPr>
              <a:t>TAS</a:t>
            </a:r>
            <a:r>
              <a:rPr lang="en-US" sz="2000" dirty="0" smtClean="0"/>
              <a:t> like instruction. Altera’s </a:t>
            </a:r>
            <a:r>
              <a:rPr lang="en-US" sz="2000" b="1" dirty="0" smtClean="0">
                <a:solidFill>
                  <a:srgbClr val="C00000"/>
                </a:solidFill>
              </a:rPr>
              <a:t>NIOS II </a:t>
            </a:r>
            <a:r>
              <a:rPr lang="en-US" sz="2000" dirty="0" smtClean="0"/>
              <a:t>for example does not have it, or any equivalent </a:t>
            </a:r>
            <a:r>
              <a:rPr lang="en-US" sz="2000" i="1" dirty="0" smtClean="0">
                <a:solidFill>
                  <a:srgbClr val="0000FF"/>
                </a:solidFill>
              </a:rPr>
              <a:t>read-modify-write</a:t>
            </a:r>
            <a:r>
              <a:rPr lang="en-US" sz="2000" dirty="0" smtClean="0"/>
              <a:t> instruction.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All is not lost however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or those processors, we can implement a </a:t>
            </a:r>
            <a:r>
              <a:rPr lang="en-US" sz="2000" b="1" dirty="0" smtClean="0">
                <a:solidFill>
                  <a:srgbClr val="C00000"/>
                </a:solidFill>
              </a:rPr>
              <a:t>TAS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like operation on a </a:t>
            </a:r>
            <a:r>
              <a:rPr lang="en-US" sz="2000" dirty="0">
                <a:solidFill>
                  <a:srgbClr val="0000FF"/>
                </a:solidFill>
              </a:rPr>
              <a:t>hardware</a:t>
            </a:r>
            <a:r>
              <a:rPr lang="en-US" sz="2000" dirty="0"/>
              <a:t> </a:t>
            </a:r>
            <a:r>
              <a:rPr lang="en-US" sz="2000" dirty="0" smtClean="0"/>
              <a:t>variable (</a:t>
            </a:r>
            <a:r>
              <a:rPr lang="en-US" sz="2000" i="1" dirty="0" smtClean="0"/>
              <a:t>i.e. a “</a:t>
            </a:r>
            <a:r>
              <a:rPr lang="en-US" sz="2000" b="1" i="1" dirty="0" smtClean="0">
                <a:solidFill>
                  <a:srgbClr val="9933FF"/>
                </a:solidFill>
              </a:rPr>
              <a:t>H/W mutex</a:t>
            </a:r>
            <a:r>
              <a:rPr lang="en-US" sz="2000" i="1" dirty="0" smtClean="0"/>
              <a:t>”</a:t>
            </a:r>
            <a:r>
              <a:rPr lang="en-US" sz="2000" dirty="0" smtClean="0"/>
              <a:t>). </a:t>
            </a:r>
          </a:p>
          <a:p>
            <a:endParaRPr lang="en-US" sz="2000" dirty="0" smtClean="0"/>
          </a:p>
          <a:p>
            <a:r>
              <a:rPr lang="en-US" sz="2000" dirty="0" smtClean="0"/>
              <a:t>Altera implements a “</a:t>
            </a:r>
            <a:r>
              <a:rPr lang="en-US" sz="2000" b="1" i="1" dirty="0" smtClean="0">
                <a:solidFill>
                  <a:srgbClr val="9933FF"/>
                </a:solidFill>
              </a:rPr>
              <a:t>H/W mutex</a:t>
            </a:r>
            <a:r>
              <a:rPr lang="en-US" sz="2000" dirty="0" smtClean="0"/>
              <a:t>” as a simple </a:t>
            </a:r>
            <a:r>
              <a:rPr lang="en-US" sz="2000" b="1" dirty="0" smtClean="0">
                <a:solidFill>
                  <a:srgbClr val="0000FF"/>
                </a:solidFill>
              </a:rPr>
              <a:t>IO device </a:t>
            </a:r>
            <a:r>
              <a:rPr lang="en-US" sz="2000" dirty="0" smtClean="0"/>
              <a:t>that updates it’s </a:t>
            </a:r>
            <a:r>
              <a:rPr lang="en-US" sz="2000" b="1" i="1" dirty="0" smtClean="0">
                <a:solidFill>
                  <a:srgbClr val="C00000"/>
                </a:solidFill>
              </a:rPr>
              <a:t>own</a:t>
            </a:r>
            <a:r>
              <a:rPr lang="en-US" sz="2000" i="1" dirty="0" smtClean="0">
                <a:solidFill>
                  <a:srgbClr val="C00000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state</a:t>
            </a:r>
            <a:r>
              <a:rPr lang="en-US" sz="2000" dirty="0" smtClean="0"/>
              <a:t> based on </a:t>
            </a:r>
            <a:r>
              <a:rPr lang="en-US" sz="2000" dirty="0" smtClean="0">
                <a:solidFill>
                  <a:srgbClr val="C00000"/>
                </a:solidFill>
              </a:rPr>
              <a:t>read/write</a:t>
            </a:r>
            <a:r>
              <a:rPr lang="en-US" sz="2000" dirty="0" smtClean="0"/>
              <a:t> actions performed on it.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separate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rgbClr val="9933FF"/>
                </a:solidFill>
              </a:rPr>
              <a:t>H/W mutex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could thus be created for </a:t>
            </a:r>
            <a:r>
              <a:rPr lang="en-US" sz="2000" b="1" i="1" dirty="0" smtClean="0">
                <a:solidFill>
                  <a:srgbClr val="C00000"/>
                </a:solidFill>
              </a:rPr>
              <a:t>each</a:t>
            </a:r>
            <a:r>
              <a:rPr lang="en-US" sz="2000" i="1" dirty="0" smtClean="0">
                <a:solidFill>
                  <a:srgbClr val="C00000"/>
                </a:solidFill>
              </a:rPr>
              <a:t> </a:t>
            </a:r>
            <a:r>
              <a:rPr lang="en-US" sz="2000" i="1" dirty="0" smtClean="0"/>
              <a:t>IO device</a:t>
            </a:r>
            <a:r>
              <a:rPr lang="en-US" sz="2000" dirty="0" smtClean="0"/>
              <a:t> in the system that is shared by more than one CPU.</a:t>
            </a:r>
          </a:p>
          <a:p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i="1" dirty="0" smtClean="0">
                <a:solidFill>
                  <a:srgbClr val="0000FF"/>
                </a:solidFill>
              </a:rPr>
              <a:t>arbiter</a:t>
            </a:r>
            <a:r>
              <a:rPr lang="en-US" sz="2000" dirty="0" smtClean="0"/>
              <a:t> will be needed to ensure only 1 CPU accesses the </a:t>
            </a:r>
            <a:r>
              <a:rPr lang="en-US" sz="2000" i="1" dirty="0" smtClean="0">
                <a:solidFill>
                  <a:srgbClr val="C00000"/>
                </a:solidFill>
              </a:rPr>
              <a:t>mutex</a:t>
            </a:r>
            <a:r>
              <a:rPr lang="en-US" sz="2000" dirty="0" smtClean="0"/>
              <a:t>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601147" y="4343531"/>
            <a:ext cx="657744" cy="1256176"/>
            <a:chOff x="7001938" y="4758135"/>
            <a:chExt cx="657744" cy="12561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7328926" y="4758135"/>
              <a:ext cx="0" cy="821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58"/>
            <p:cNvGrpSpPr/>
            <p:nvPr/>
          </p:nvGrpSpPr>
          <p:grpSpPr>
            <a:xfrm>
              <a:off x="7001938" y="5435603"/>
              <a:ext cx="657744" cy="578708"/>
              <a:chOff x="8238064" y="5469467"/>
              <a:chExt cx="657744" cy="578708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8415867" y="5469467"/>
                <a:ext cx="321733" cy="270934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238064" y="5740398"/>
                <a:ext cx="657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Mutex</a:t>
                </a:r>
                <a:endParaRPr lang="en-US" sz="1400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565388" y="4351999"/>
            <a:ext cx="657744" cy="1256176"/>
            <a:chOff x="7001938" y="4758135"/>
            <a:chExt cx="657744" cy="1256176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7328926" y="4758135"/>
              <a:ext cx="0" cy="821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58"/>
            <p:cNvGrpSpPr/>
            <p:nvPr/>
          </p:nvGrpSpPr>
          <p:grpSpPr>
            <a:xfrm>
              <a:off x="7001938" y="5435603"/>
              <a:ext cx="657744" cy="578708"/>
              <a:chOff x="8238064" y="5469467"/>
              <a:chExt cx="657744" cy="57870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415867" y="5469467"/>
                <a:ext cx="321733" cy="270934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38064" y="5740398"/>
                <a:ext cx="657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Mutex</a:t>
                </a:r>
                <a:endParaRPr lang="en-US" sz="14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6654791" y="4368937"/>
            <a:ext cx="657744" cy="1256176"/>
            <a:chOff x="7001938" y="4758135"/>
            <a:chExt cx="657744" cy="1256176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7328926" y="4758135"/>
              <a:ext cx="0" cy="821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7001938" y="5435603"/>
              <a:ext cx="657744" cy="578708"/>
              <a:chOff x="8238064" y="5469467"/>
              <a:chExt cx="657744" cy="57870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8415867" y="5469467"/>
                <a:ext cx="321733" cy="270934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238064" y="5740398"/>
                <a:ext cx="657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Mutex</a:t>
                </a:r>
                <a:endParaRPr lang="en-US" sz="1400" dirty="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665122" y="4360468"/>
            <a:ext cx="657744" cy="1256176"/>
            <a:chOff x="7001938" y="4758135"/>
            <a:chExt cx="657744" cy="1256176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7328926" y="4758135"/>
              <a:ext cx="0" cy="821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58"/>
            <p:cNvGrpSpPr/>
            <p:nvPr/>
          </p:nvGrpSpPr>
          <p:grpSpPr>
            <a:xfrm>
              <a:off x="7001938" y="5435603"/>
              <a:ext cx="657744" cy="578708"/>
              <a:chOff x="8238064" y="5469467"/>
              <a:chExt cx="657744" cy="578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8415867" y="5469467"/>
                <a:ext cx="321733" cy="270934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238064" y="5740398"/>
                <a:ext cx="657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Mutex</a:t>
                </a:r>
                <a:endParaRPr lang="en-US" sz="1400" dirty="0"/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600"/>
            <a:ext cx="8229600" cy="660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smtClean="0"/>
              <a:t>Multiple Hardware Mutexes – 1 </a:t>
            </a:r>
            <a:r>
              <a:rPr lang="en-US" sz="2000" b="1" dirty="0"/>
              <a:t>p</a:t>
            </a:r>
            <a:r>
              <a:rPr lang="en-US" sz="2000" b="1" dirty="0" smtClean="0"/>
              <a:t>er </a:t>
            </a:r>
            <a:r>
              <a:rPr lang="en-US" sz="2000" b="1" dirty="0"/>
              <a:t>s</a:t>
            </a:r>
            <a:r>
              <a:rPr lang="en-US" sz="2000" b="1" dirty="0" smtClean="0"/>
              <a:t>hared IO device</a:t>
            </a:r>
          </a:p>
          <a:p>
            <a:pPr>
              <a:buNone/>
            </a:pPr>
            <a:r>
              <a:rPr lang="en-US" sz="2000" dirty="0" smtClean="0"/>
              <a:t>Each mutex used to lock each resource/IO Device 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76475" y="3287783"/>
            <a:ext cx="0" cy="98310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630197" y="3274826"/>
            <a:ext cx="0" cy="98310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13039" y="3274826"/>
            <a:ext cx="0" cy="98310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426" y="3281305"/>
            <a:ext cx="0" cy="98310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89893" y="3048088"/>
            <a:ext cx="0" cy="983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25089" y="3041608"/>
            <a:ext cx="0" cy="983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49189" y="3048088"/>
            <a:ext cx="0" cy="983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00006" y="1823697"/>
            <a:ext cx="0" cy="14721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09947" y="4342151"/>
            <a:ext cx="0" cy="855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659961" y="4348630"/>
            <a:ext cx="0" cy="855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77184" y="4303282"/>
            <a:ext cx="0" cy="855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37269" y="4309760"/>
            <a:ext cx="0" cy="855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7452" y="3041608"/>
            <a:ext cx="0" cy="983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54661" y="2126589"/>
            <a:ext cx="0" cy="9166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88"/>
          <p:cNvGrpSpPr/>
          <p:nvPr/>
        </p:nvGrpSpPr>
        <p:grpSpPr>
          <a:xfrm>
            <a:off x="1791514" y="1810741"/>
            <a:ext cx="951496" cy="903716"/>
            <a:chOff x="1485900" y="2628900"/>
            <a:chExt cx="1171575" cy="1181100"/>
          </a:xfrm>
        </p:grpSpPr>
        <p:sp>
          <p:nvSpPr>
            <p:cNvPr id="49" name="Oval 48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91"/>
          <p:cNvGrpSpPr/>
          <p:nvPr/>
        </p:nvGrpSpPr>
        <p:grpSpPr>
          <a:xfrm>
            <a:off x="5423107" y="1810741"/>
            <a:ext cx="951496" cy="903716"/>
            <a:chOff x="1485900" y="2628900"/>
            <a:chExt cx="1171575" cy="1181100"/>
          </a:xfrm>
        </p:grpSpPr>
        <p:sp>
          <p:nvSpPr>
            <p:cNvPr id="47" name="Oval 2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26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113"/>
          <p:cNvGrpSpPr/>
          <p:nvPr/>
        </p:nvGrpSpPr>
        <p:grpSpPr>
          <a:xfrm>
            <a:off x="1222526" y="4798869"/>
            <a:ext cx="1173115" cy="612195"/>
            <a:chOff x="971550" y="5772150"/>
            <a:chExt cx="1781175" cy="657225"/>
          </a:xfrm>
        </p:grpSpPr>
        <p:sp>
          <p:nvSpPr>
            <p:cNvPr id="45" name="Rectangle 44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20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Graphics</a:t>
              </a:r>
              <a:endParaRPr lang="en-US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956720" y="3048896"/>
            <a:ext cx="60536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19"/>
          <p:cNvGrpSpPr/>
          <p:nvPr/>
        </p:nvGrpSpPr>
        <p:grpSpPr>
          <a:xfrm>
            <a:off x="727644" y="3878107"/>
            <a:ext cx="1083004" cy="692363"/>
            <a:chOff x="971550" y="4052613"/>
            <a:chExt cx="1181100" cy="733424"/>
          </a:xfrm>
        </p:grpSpPr>
        <p:sp>
          <p:nvSpPr>
            <p:cNvPr id="43" name="Rectangle 17"/>
            <p:cNvSpPr/>
            <p:nvPr/>
          </p:nvSpPr>
          <p:spPr>
            <a:xfrm>
              <a:off x="1019175" y="4081188"/>
              <a:ext cx="1133475" cy="704849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18"/>
            <p:cNvSpPr/>
            <p:nvPr/>
          </p:nvSpPr>
          <p:spPr>
            <a:xfrm>
              <a:off x="971550" y="4052613"/>
              <a:ext cx="1133475" cy="7048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Dual Port Arbiter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113"/>
          <p:cNvGrpSpPr/>
          <p:nvPr/>
        </p:nvGrpSpPr>
        <p:grpSpPr>
          <a:xfrm>
            <a:off x="3204774" y="4798869"/>
            <a:ext cx="1173115" cy="612195"/>
            <a:chOff x="971550" y="5772150"/>
            <a:chExt cx="1781175" cy="657225"/>
          </a:xfrm>
        </p:grpSpPr>
        <p:sp>
          <p:nvSpPr>
            <p:cNvPr id="41" name="Rectangle 40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</a:t>
              </a:r>
              <a:endParaRPr lang="en-US" dirty="0"/>
            </a:p>
          </p:txBody>
        </p:sp>
      </p:grpSp>
      <p:grpSp>
        <p:nvGrpSpPr>
          <p:cNvPr id="25" name="Group 113"/>
          <p:cNvGrpSpPr/>
          <p:nvPr/>
        </p:nvGrpSpPr>
        <p:grpSpPr>
          <a:xfrm>
            <a:off x="5307154" y="4805347"/>
            <a:ext cx="1173115" cy="612195"/>
            <a:chOff x="971550" y="5772150"/>
            <a:chExt cx="1781175" cy="657225"/>
          </a:xfrm>
        </p:grpSpPr>
        <p:sp>
          <p:nvSpPr>
            <p:cNvPr id="39" name="Rectangle 38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Timers &amp; Parallel IO</a:t>
              </a:r>
              <a:endParaRPr lang="en-US" dirty="0"/>
            </a:p>
          </p:txBody>
        </p:sp>
      </p:grpSp>
      <p:grpSp>
        <p:nvGrpSpPr>
          <p:cNvPr id="26" name="Group 113"/>
          <p:cNvGrpSpPr/>
          <p:nvPr/>
        </p:nvGrpSpPr>
        <p:grpSpPr>
          <a:xfrm>
            <a:off x="7302079" y="4805347"/>
            <a:ext cx="1173115" cy="612195"/>
            <a:chOff x="971550" y="5772150"/>
            <a:chExt cx="1781175" cy="657225"/>
          </a:xfrm>
        </p:grpSpPr>
        <p:sp>
          <p:nvSpPr>
            <p:cNvPr id="37" name="Rectangle 36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Canbus</a:t>
              </a:r>
              <a:endParaRPr lang="en-US" dirty="0"/>
            </a:p>
          </p:txBody>
        </p:sp>
      </p:grpSp>
      <p:grpSp>
        <p:nvGrpSpPr>
          <p:cNvPr id="27" name="Group 119"/>
          <p:cNvGrpSpPr/>
          <p:nvPr/>
        </p:nvGrpSpPr>
        <p:grpSpPr>
          <a:xfrm>
            <a:off x="2736933" y="3878103"/>
            <a:ext cx="1083004" cy="692363"/>
            <a:chOff x="971550" y="4052613"/>
            <a:chExt cx="1181100" cy="733424"/>
          </a:xfrm>
        </p:grpSpPr>
        <p:sp>
          <p:nvSpPr>
            <p:cNvPr id="35" name="Rectangle 34"/>
            <p:cNvSpPr/>
            <p:nvPr/>
          </p:nvSpPr>
          <p:spPr>
            <a:xfrm>
              <a:off x="1019175" y="4081188"/>
              <a:ext cx="1133475" cy="704849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71550" y="4052613"/>
              <a:ext cx="1133475" cy="7048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Dual Port Arbiter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119"/>
          <p:cNvGrpSpPr/>
          <p:nvPr/>
        </p:nvGrpSpPr>
        <p:grpSpPr>
          <a:xfrm>
            <a:off x="4826639" y="3878103"/>
            <a:ext cx="1083004" cy="692363"/>
            <a:chOff x="971550" y="4052613"/>
            <a:chExt cx="1181100" cy="733424"/>
          </a:xfrm>
        </p:grpSpPr>
        <p:sp>
          <p:nvSpPr>
            <p:cNvPr id="33" name="Rectangle 32"/>
            <p:cNvSpPr/>
            <p:nvPr/>
          </p:nvSpPr>
          <p:spPr>
            <a:xfrm>
              <a:off x="1019175" y="4081188"/>
              <a:ext cx="1133475" cy="704849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71550" y="4052613"/>
              <a:ext cx="1133475" cy="7048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Dual Port Arbiter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119"/>
          <p:cNvGrpSpPr/>
          <p:nvPr/>
        </p:nvGrpSpPr>
        <p:grpSpPr>
          <a:xfrm>
            <a:off x="6810527" y="3878098"/>
            <a:ext cx="1083004" cy="692363"/>
            <a:chOff x="971550" y="4052613"/>
            <a:chExt cx="1181100" cy="733424"/>
          </a:xfrm>
        </p:grpSpPr>
        <p:sp>
          <p:nvSpPr>
            <p:cNvPr id="31" name="Rectangle 30"/>
            <p:cNvSpPr/>
            <p:nvPr/>
          </p:nvSpPr>
          <p:spPr>
            <a:xfrm>
              <a:off x="1019175" y="4081188"/>
              <a:ext cx="1133475" cy="704849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1550" y="4052613"/>
              <a:ext cx="1133475" cy="7048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Dual Port Arbiter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507053" y="3282117"/>
            <a:ext cx="608753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8800" y="1445957"/>
            <a:ext cx="8319555" cy="1363133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389468"/>
            <a:ext cx="8769350" cy="61891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 smtClean="0"/>
              <a:t>Altera Hardware Mutex</a:t>
            </a:r>
          </a:p>
          <a:p>
            <a:r>
              <a:rPr lang="en-US" sz="1800" dirty="0" smtClean="0"/>
              <a:t>The Mutex is a </a:t>
            </a:r>
            <a:r>
              <a:rPr lang="en-US" sz="1800" dirty="0" smtClean="0">
                <a:solidFill>
                  <a:srgbClr val="C00000"/>
                </a:solidFill>
              </a:rPr>
              <a:t>16 bit register</a:t>
            </a:r>
            <a:r>
              <a:rPr lang="en-US" sz="1800" dirty="0" smtClean="0"/>
              <a:t> that is </a:t>
            </a:r>
            <a:r>
              <a:rPr lang="en-US" sz="1800" b="1" dirty="0" smtClean="0">
                <a:solidFill>
                  <a:srgbClr val="C00000"/>
                </a:solidFill>
              </a:rPr>
              <a:t>cleared</a:t>
            </a:r>
            <a:r>
              <a:rPr lang="en-US" sz="1800" dirty="0" smtClean="0"/>
              <a:t> on reset. </a:t>
            </a:r>
          </a:p>
          <a:p>
            <a:r>
              <a:rPr lang="en-US" sz="1800" dirty="0" smtClean="0"/>
              <a:t>The register is split into 2 single byte wide fields:  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smtClean="0"/>
              <a:t>Bits [</a:t>
            </a:r>
            <a:r>
              <a:rPr lang="en-US" sz="1800" dirty="0" smtClean="0">
                <a:solidFill>
                  <a:srgbClr val="0000FF"/>
                </a:solidFill>
              </a:rPr>
              <a:t>15..8</a:t>
            </a:r>
            <a:r>
              <a:rPr lang="en-US" sz="1800" dirty="0" smtClean="0"/>
              <a:t>] represent the </a:t>
            </a:r>
            <a:r>
              <a:rPr lang="en-US" sz="1800" dirty="0" smtClean="0">
                <a:solidFill>
                  <a:srgbClr val="C00000"/>
                </a:solidFill>
              </a:rPr>
              <a:t>ID</a:t>
            </a:r>
            <a:r>
              <a:rPr lang="en-US" sz="1800" dirty="0" smtClean="0"/>
              <a:t> of the </a:t>
            </a:r>
            <a:r>
              <a:rPr lang="en-US" sz="1800" dirty="0">
                <a:solidFill>
                  <a:srgbClr val="C00000"/>
                </a:solidFill>
              </a:rPr>
              <a:t>CPU </a:t>
            </a:r>
            <a:r>
              <a:rPr lang="en-US" sz="1800" dirty="0" smtClean="0"/>
              <a:t>that has locked/owns the resource.</a:t>
            </a:r>
          </a:p>
          <a:p>
            <a:pPr lvl="1"/>
            <a:r>
              <a:rPr lang="en-US" sz="1800" dirty="0" smtClean="0"/>
              <a:t>Bits [</a:t>
            </a:r>
            <a:r>
              <a:rPr lang="en-US" sz="1800" dirty="0" smtClean="0">
                <a:solidFill>
                  <a:srgbClr val="0000FF"/>
                </a:solidFill>
              </a:rPr>
              <a:t>7..0</a:t>
            </a:r>
            <a:r>
              <a:rPr lang="en-US" sz="1800" dirty="0" smtClean="0"/>
              <a:t>] represent the Mutex </a:t>
            </a:r>
            <a:r>
              <a:rPr lang="en-US" sz="1800" dirty="0" smtClean="0">
                <a:solidFill>
                  <a:srgbClr val="C00000"/>
                </a:solidFill>
              </a:rPr>
              <a:t>Value</a:t>
            </a:r>
            <a:r>
              <a:rPr lang="en-US" sz="1800" dirty="0" smtClean="0"/>
              <a:t> - “</a:t>
            </a:r>
            <a:r>
              <a:rPr lang="en-US" sz="1800" b="1" dirty="0" smtClean="0">
                <a:solidFill>
                  <a:srgbClr val="9933FF"/>
                </a:solidFill>
              </a:rPr>
              <a:t>0</a:t>
            </a:r>
            <a:r>
              <a:rPr lang="en-US" sz="1800" dirty="0" smtClean="0"/>
              <a:t>” means resource is </a:t>
            </a:r>
            <a:r>
              <a:rPr lang="en-US" sz="1800" b="1" dirty="0" smtClean="0">
                <a:solidFill>
                  <a:srgbClr val="9933FF"/>
                </a:solidFill>
              </a:rPr>
              <a:t>free</a:t>
            </a:r>
            <a:r>
              <a:rPr lang="en-US" sz="1800" dirty="0" smtClean="0"/>
              <a:t>, otherwise it is </a:t>
            </a:r>
            <a:r>
              <a:rPr lang="en-US" sz="1800" b="1" dirty="0" smtClean="0">
                <a:solidFill>
                  <a:srgbClr val="9933FF"/>
                </a:solidFill>
              </a:rPr>
              <a:t>busy</a:t>
            </a:r>
            <a:r>
              <a:rPr lang="en-US" sz="1800" dirty="0" smtClean="0"/>
              <a:t>. Technically </a:t>
            </a:r>
            <a:r>
              <a:rPr lang="en-US" sz="1800" b="1" dirty="0" smtClean="0">
                <a:solidFill>
                  <a:srgbClr val="0000FF"/>
                </a:solidFill>
              </a:rPr>
              <a:t>only 1 bit </a:t>
            </a:r>
            <a:r>
              <a:rPr lang="en-US" sz="1800" dirty="0" smtClean="0"/>
              <a:t>is required for mutual exclusion, but it may be possible to use the other bits to implement some kind of </a:t>
            </a:r>
            <a:r>
              <a:rPr lang="en-US" sz="1800" b="1" i="1" dirty="0" smtClean="0"/>
              <a:t>counting semaphore</a:t>
            </a:r>
            <a:r>
              <a:rPr lang="en-US" sz="1800" b="1" dirty="0" smtClean="0"/>
              <a:t> </a:t>
            </a:r>
            <a:r>
              <a:rPr lang="en-US" sz="1800" dirty="0" smtClean="0"/>
              <a:t>for example.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/>
              <a:t>Operation</a:t>
            </a:r>
            <a:endParaRPr lang="en-US" sz="2200" dirty="0" smtClean="0"/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A CPU tries to </a:t>
            </a:r>
            <a:r>
              <a:rPr lang="en-US" sz="1800" b="1" dirty="0" smtClean="0"/>
              <a:t>acquire/lock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the resource by </a:t>
            </a:r>
            <a:r>
              <a:rPr lang="en-US" sz="1800" b="1" dirty="0" smtClean="0">
                <a:solidFill>
                  <a:prstClr val="black"/>
                </a:solidFill>
              </a:rPr>
              <a:t>writing</a:t>
            </a:r>
            <a:r>
              <a:rPr lang="en-US" sz="1800" dirty="0" smtClean="0">
                <a:solidFill>
                  <a:prstClr val="black"/>
                </a:solidFill>
              </a:rPr>
              <a:t> it’s own </a:t>
            </a:r>
            <a:r>
              <a:rPr lang="en-US" sz="1800" b="1" dirty="0" smtClean="0">
                <a:solidFill>
                  <a:srgbClr val="C00000"/>
                </a:solidFill>
              </a:rPr>
              <a:t>ID</a:t>
            </a:r>
            <a:r>
              <a:rPr lang="en-US" sz="1800" b="1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‘1’ </a:t>
            </a:r>
            <a:r>
              <a:rPr lang="en-US" sz="1800" dirty="0" smtClean="0">
                <a:solidFill>
                  <a:prstClr val="black"/>
                </a:solidFill>
              </a:rPr>
              <a:t>to the Mutex register.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 smtClean="0">
                <a:solidFill>
                  <a:prstClr val="black"/>
                </a:solidFill>
              </a:rPr>
              <a:t>The mutex will only </a:t>
            </a:r>
            <a:r>
              <a:rPr lang="en-US" sz="1800" b="1" dirty="0" smtClean="0">
                <a:solidFill>
                  <a:srgbClr val="C00000"/>
                </a:solidFill>
              </a:rPr>
              <a:t>store</a:t>
            </a:r>
            <a:r>
              <a:rPr lang="en-US" sz="1800" dirty="0" smtClean="0">
                <a:solidFill>
                  <a:prstClr val="black"/>
                </a:solidFill>
              </a:rPr>
              <a:t> a new value if the resource is currently </a:t>
            </a:r>
            <a:r>
              <a:rPr lang="en-US" sz="1800" b="1" i="1" dirty="0" smtClean="0">
                <a:solidFill>
                  <a:srgbClr val="0000FF"/>
                </a:solidFill>
              </a:rPr>
              <a:t>free</a:t>
            </a:r>
            <a:r>
              <a:rPr lang="en-US" sz="1800" i="1" dirty="0" smtClean="0"/>
              <a:t> (i.e. bits[7..0] = 0)</a:t>
            </a:r>
            <a:r>
              <a:rPr lang="en-US" sz="1800" dirty="0" smtClean="0">
                <a:solidFill>
                  <a:prstClr val="black"/>
                </a:solidFill>
              </a:rPr>
              <a:t>, </a:t>
            </a:r>
            <a:r>
              <a:rPr lang="en-US" sz="1800" b="1" u="sng" dirty="0" smtClean="0">
                <a:solidFill>
                  <a:prstClr val="black"/>
                </a:solidFill>
              </a:rPr>
              <a:t>or</a:t>
            </a:r>
            <a:r>
              <a:rPr lang="en-US" sz="1800" dirty="0" smtClean="0">
                <a:solidFill>
                  <a:prstClr val="black"/>
                </a:solidFill>
              </a:rPr>
              <a:t> the </a:t>
            </a:r>
            <a:r>
              <a:rPr lang="en-US" sz="1800" b="1" dirty="0" smtClean="0">
                <a:solidFill>
                  <a:srgbClr val="C00000"/>
                </a:solidFill>
              </a:rPr>
              <a:t>CPU ID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being written </a:t>
            </a:r>
            <a:r>
              <a:rPr lang="en-US" sz="1800" dirty="0" smtClean="0">
                <a:solidFill>
                  <a:prstClr val="black"/>
                </a:solidFill>
              </a:rPr>
              <a:t>matches the one currently stored </a:t>
            </a:r>
            <a:r>
              <a:rPr lang="en-US" sz="1800" dirty="0" smtClean="0"/>
              <a:t>in the </a:t>
            </a:r>
            <a:r>
              <a:rPr lang="en-US" sz="1800" dirty="0"/>
              <a:t>m</a:t>
            </a:r>
            <a:r>
              <a:rPr lang="en-US" sz="1800" dirty="0" smtClean="0"/>
              <a:t>utex bits [</a:t>
            </a:r>
            <a:r>
              <a:rPr lang="en-US" sz="1800" dirty="0" smtClean="0">
                <a:solidFill>
                  <a:srgbClr val="0000FF"/>
                </a:solidFill>
              </a:rPr>
              <a:t>15..8</a:t>
            </a:r>
            <a:r>
              <a:rPr lang="en-US" sz="1800" dirty="0" smtClean="0"/>
              <a:t>]</a:t>
            </a:r>
            <a:endParaRPr lang="en-US" sz="1800" dirty="0" smtClean="0">
              <a:solidFill>
                <a:prstClr val="black"/>
              </a:solidFill>
            </a:endParaRPr>
          </a:p>
          <a:p>
            <a:endParaRPr lang="en-US" sz="1800" dirty="0" smtClean="0">
              <a:solidFill>
                <a:prstClr val="black"/>
              </a:solidFill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Thus there is </a:t>
            </a:r>
            <a:r>
              <a:rPr lang="en-US" sz="1800" b="1" dirty="0" smtClean="0">
                <a:solidFill>
                  <a:prstClr val="black"/>
                </a:solidFill>
              </a:rPr>
              <a:t>no</a:t>
            </a:r>
            <a:r>
              <a:rPr lang="en-US" sz="1800" dirty="0" smtClean="0">
                <a:solidFill>
                  <a:prstClr val="black"/>
                </a:solidFill>
              </a:rPr>
              <a:t> guarantee that this </a:t>
            </a:r>
            <a:r>
              <a:rPr lang="en-US" sz="1800" dirty="0" smtClean="0">
                <a:solidFill>
                  <a:srgbClr val="0000FF"/>
                </a:solidFill>
              </a:rPr>
              <a:t>acquisition/lock </a:t>
            </a:r>
            <a:r>
              <a:rPr lang="en-US" sz="1800" dirty="0" smtClean="0">
                <a:solidFill>
                  <a:prstClr val="black"/>
                </a:solidFill>
              </a:rPr>
              <a:t>will be successful if the resource is in </a:t>
            </a:r>
            <a:r>
              <a:rPr lang="en-US" sz="1800" b="1" dirty="0" smtClean="0">
                <a:solidFill>
                  <a:prstClr val="black"/>
                </a:solidFill>
              </a:rPr>
              <a:t>use</a:t>
            </a:r>
            <a:r>
              <a:rPr lang="en-US" sz="1800" dirty="0" smtClean="0">
                <a:solidFill>
                  <a:prstClr val="black"/>
                </a:solidFill>
              </a:rPr>
              <a:t> by </a:t>
            </a:r>
            <a:r>
              <a:rPr lang="en-US" sz="1800" b="1" dirty="0" smtClean="0">
                <a:solidFill>
                  <a:prstClr val="black"/>
                </a:solidFill>
              </a:rPr>
              <a:t>another CPU</a:t>
            </a:r>
            <a:r>
              <a:rPr lang="en-US" sz="18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To test if the </a:t>
            </a:r>
            <a:r>
              <a:rPr lang="en-US" sz="1800" dirty="0" smtClean="0">
                <a:solidFill>
                  <a:srgbClr val="0000FF"/>
                </a:solidFill>
              </a:rPr>
              <a:t>acquisition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b="1" i="1" u="sng" dirty="0" smtClean="0">
                <a:solidFill>
                  <a:prstClr val="black"/>
                </a:solidFill>
              </a:rPr>
              <a:t>was</a:t>
            </a:r>
            <a:r>
              <a:rPr lang="en-US" sz="1800" dirty="0" smtClean="0">
                <a:solidFill>
                  <a:prstClr val="black"/>
                </a:solidFill>
              </a:rPr>
              <a:t> successful (</a:t>
            </a:r>
            <a:r>
              <a:rPr lang="en-US" sz="1800" i="1" dirty="0" smtClean="0">
                <a:solidFill>
                  <a:prstClr val="black"/>
                </a:solidFill>
              </a:rPr>
              <a:t>after writing</a:t>
            </a:r>
            <a:r>
              <a:rPr lang="en-US" sz="1800" dirty="0" smtClean="0">
                <a:solidFill>
                  <a:prstClr val="black"/>
                </a:solidFill>
              </a:rPr>
              <a:t>) the CPU has to </a:t>
            </a:r>
            <a:r>
              <a:rPr lang="en-US" sz="1800" b="1" dirty="0" smtClean="0">
                <a:solidFill>
                  <a:srgbClr val="C00000"/>
                </a:solidFill>
              </a:rPr>
              <a:t>read back</a:t>
            </a:r>
            <a:r>
              <a:rPr lang="en-US" sz="1800" dirty="0" smtClean="0">
                <a:solidFill>
                  <a:prstClr val="black"/>
                </a:solidFill>
              </a:rPr>
              <a:t> the </a:t>
            </a:r>
            <a:r>
              <a:rPr lang="en-US" sz="1800" b="1" dirty="0" smtClean="0">
                <a:solidFill>
                  <a:srgbClr val="C00000"/>
                </a:solidFill>
              </a:rPr>
              <a:t>16 bit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/>
              <a:t>m</a:t>
            </a:r>
            <a:r>
              <a:rPr lang="en-US" sz="1800" dirty="0" smtClean="0"/>
              <a:t>utex </a:t>
            </a:r>
            <a:r>
              <a:rPr lang="en-US" sz="1800" dirty="0" smtClean="0">
                <a:solidFill>
                  <a:prstClr val="black"/>
                </a:solidFill>
              </a:rPr>
              <a:t>and check that it is now the same 16 bit value that it just wrote.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795" y="1491421"/>
            <a:ext cx="7780867" cy="482600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0195" y="2790825"/>
            <a:ext cx="8632830" cy="3514725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1" y="314325"/>
            <a:ext cx="8686801" cy="634047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Example H/W Mutex Operation for a Graphics Chip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</a:rPr>
              <a:t>Assume we added a </a:t>
            </a:r>
            <a:r>
              <a:rPr lang="en-US" sz="1800" b="1" dirty="0" smtClean="0">
                <a:solidFill>
                  <a:prstClr val="black"/>
                </a:solidFill>
              </a:rPr>
              <a:t>Hardware Graphics Mutex</a:t>
            </a:r>
            <a:r>
              <a:rPr lang="en-US" sz="1800" dirty="0" smtClean="0">
                <a:solidFill>
                  <a:prstClr val="black"/>
                </a:solidFill>
              </a:rPr>
              <a:t> to our design in Quartus and assigned it an address e.g. </a:t>
            </a:r>
            <a:r>
              <a:rPr lang="en-US" sz="1800" dirty="0" smtClean="0">
                <a:solidFill>
                  <a:srgbClr val="C00000"/>
                </a:solidFill>
              </a:rPr>
              <a:t>hex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0060 0000</a:t>
            </a:r>
            <a:endParaRPr lang="en-US" sz="1800" dirty="0" smtClean="0"/>
          </a:p>
          <a:p>
            <a:pPr lvl="0"/>
            <a:endParaRPr lang="en-US" sz="1800" dirty="0" smtClean="0"/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GraphicsMutex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*(volatile unsigned short int *)(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0x00600000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The algorithm to acquire, use and eventually release the graphics would look like this</a:t>
            </a:r>
          </a:p>
          <a:p>
            <a:pPr lvl="0"/>
            <a:endParaRPr lang="en-US" sz="1800" dirty="0" smtClean="0"/>
          </a:p>
          <a:p>
            <a:pPr lvl="0">
              <a:buNone/>
            </a:pPr>
            <a:r>
              <a:rPr lang="en-US" sz="1800" dirty="0" smtClean="0"/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repeatedly try to acquire Graphics Mutex using spinlock until successful.</a:t>
            </a:r>
          </a:p>
          <a:p>
            <a:pPr lvl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 Assume it is CPU 2 attempting this operation and wants to set mutex to busy</a:t>
            </a:r>
          </a:p>
          <a:p>
            <a:pPr lvl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do  {</a:t>
            </a: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GraphicsMutex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0x0201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      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set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CPU ID = 02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BUSY = 01</a:t>
            </a: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 while(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GraphicsMutex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0x0201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;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repeat until acquire successful</a:t>
            </a: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lvl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CPU has successfully acquired the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, so can use the graphics</a:t>
            </a: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...					</a:t>
            </a: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must remember to release the graphics for use by another CPU</a:t>
            </a:r>
          </a:p>
          <a:p>
            <a:pPr lvl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GraphicsMutex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Only CPU 2 can release the mutex</a:t>
            </a:r>
            <a:endParaRPr lang="en-US" sz="1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9400" y="1109133"/>
            <a:ext cx="8729689" cy="40894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04800"/>
            <a:ext cx="8556885" cy="5821363"/>
          </a:xfrm>
        </p:spPr>
        <p:txBody>
          <a:bodyPr>
            <a:noAutofit/>
          </a:bodyPr>
          <a:lstStyle/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if the Mutex is being addressed and written to by the CPU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MutexSelect_H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WE_L ==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endParaRPr lang="en-US" sz="1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if the value of the Mutex is 0 OR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the CPU ID stored in the Mutex matches that of the CPU writing to the Mutex	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TheMutex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8’b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00000000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||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( TheMutex[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== DataIn[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))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store the 16 bit value written by the CPU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TheMutex = DataIn ;		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 otherwise Mutex value and CPU ID is NOT changed</a:t>
            </a:r>
          </a:p>
          <a:p>
            <a:pPr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662863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400" y="548734"/>
            <a:ext cx="377494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H/W Mutex Implementation in Verilog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134"/>
            <a:ext cx="8229600" cy="577903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the illustration below, used in a dual CPU 68k system, all the IO </a:t>
            </a:r>
            <a:r>
              <a:rPr lang="en-US" sz="1800" dirty="0" err="1" smtClean="0"/>
              <a:t>mutex’s</a:t>
            </a:r>
            <a:r>
              <a:rPr lang="en-US" sz="1800" dirty="0" smtClean="0"/>
              <a:t> have been grouped together in one place (for simplicity) with a single</a:t>
            </a:r>
            <a:r>
              <a:rPr lang="en-US" sz="1800" b="1" dirty="0" smtClean="0"/>
              <a:t> dual port arbiter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can add as many mutexes as we like to this circuit – 1 per IO device in system.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1941443"/>
            <a:ext cx="8588648" cy="292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7069667" y="1828801"/>
            <a:ext cx="1972733" cy="32427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77999" y="2328335"/>
            <a:ext cx="5748867" cy="223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Interprocess Communication  and Memory Coherency in </a:t>
            </a:r>
            <a:br>
              <a:rPr lang="en-US" b="1" dirty="0" smtClean="0"/>
            </a:br>
            <a:r>
              <a:rPr lang="en-US" b="1" dirty="0" smtClean="0"/>
              <a:t>Multiple CPU Systems</a:t>
            </a:r>
            <a:endParaRPr lang="en-US" b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62468"/>
            <a:ext cx="8365067" cy="586369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Multiple CPU systems often use </a:t>
            </a:r>
            <a:r>
              <a:rPr lang="en-US" sz="1800" dirty="0" smtClean="0">
                <a:solidFill>
                  <a:srgbClr val="0000FF"/>
                </a:solidFill>
              </a:rPr>
              <a:t>shared memory</a:t>
            </a:r>
            <a:r>
              <a:rPr lang="en-US" sz="1800" dirty="0" smtClean="0"/>
              <a:t> as a means of achieving inter-process communication, i.e. exchanging data, but when those CPUs have their own </a:t>
            </a:r>
            <a:r>
              <a:rPr lang="en-US" sz="1800" b="1" dirty="0" smtClean="0">
                <a:solidFill>
                  <a:srgbClr val="C00000"/>
                </a:solidFill>
              </a:rPr>
              <a:t>caches</a:t>
            </a:r>
            <a:r>
              <a:rPr lang="en-US" sz="1800" dirty="0" smtClean="0"/>
              <a:t> it creates problems.</a:t>
            </a:r>
          </a:p>
          <a:p>
            <a:r>
              <a:rPr lang="en-US" sz="1800" dirty="0" smtClean="0"/>
              <a:t>For communication to work, </a:t>
            </a:r>
            <a:r>
              <a:rPr lang="en-US" sz="1800" b="1" dirty="0" smtClean="0">
                <a:solidFill>
                  <a:srgbClr val="C00000"/>
                </a:solidFill>
              </a:rPr>
              <a:t>all CPUs</a:t>
            </a:r>
            <a:r>
              <a:rPr lang="en-US" sz="1800" dirty="0" smtClean="0"/>
              <a:t> </a:t>
            </a:r>
            <a:r>
              <a:rPr lang="en-US" sz="1800" b="1" dirty="0" smtClean="0"/>
              <a:t>must</a:t>
            </a:r>
            <a:r>
              <a:rPr lang="en-US" sz="1800" dirty="0" smtClean="0"/>
              <a:t> see the </a:t>
            </a:r>
            <a:r>
              <a:rPr lang="en-US" sz="1800" b="1" i="1" dirty="0" smtClean="0">
                <a:solidFill>
                  <a:srgbClr val="C00000"/>
                </a:solidFill>
              </a:rPr>
              <a:t>same</a:t>
            </a:r>
            <a:r>
              <a:rPr lang="en-US" sz="1800" dirty="0" smtClean="0"/>
              <a:t> data at the </a:t>
            </a:r>
            <a:r>
              <a:rPr lang="en-US" sz="1800" b="1" i="1" dirty="0" smtClean="0">
                <a:solidFill>
                  <a:srgbClr val="C00000"/>
                </a:solidFill>
              </a:rPr>
              <a:t>same</a:t>
            </a:r>
            <a:r>
              <a:rPr lang="en-US" sz="1800" dirty="0" smtClean="0"/>
              <a:t> time.</a:t>
            </a:r>
          </a:p>
          <a:p>
            <a:r>
              <a:rPr lang="en-US" sz="1800" dirty="0" smtClean="0"/>
              <a:t>With </a:t>
            </a:r>
            <a:r>
              <a:rPr lang="en-US" sz="1800" b="1" dirty="0" smtClean="0">
                <a:solidFill>
                  <a:srgbClr val="C00000"/>
                </a:solidFill>
              </a:rPr>
              <a:t>caches</a:t>
            </a:r>
            <a:r>
              <a:rPr lang="en-US" sz="1800" dirty="0" smtClean="0"/>
              <a:t>, a CPU </a:t>
            </a:r>
            <a:r>
              <a:rPr lang="en-US" sz="1800" i="1" dirty="0" smtClean="0">
                <a:solidFill>
                  <a:srgbClr val="0000FF"/>
                </a:solidFill>
              </a:rPr>
              <a:t>read</a:t>
            </a:r>
            <a:r>
              <a:rPr lang="en-US" sz="1800" dirty="0" smtClean="0"/>
              <a:t> or </a:t>
            </a:r>
            <a:r>
              <a:rPr lang="en-US" sz="1800" i="1" dirty="0" smtClean="0">
                <a:solidFill>
                  <a:srgbClr val="0000FF"/>
                </a:solidFill>
              </a:rPr>
              <a:t>write</a:t>
            </a:r>
            <a:r>
              <a:rPr lang="en-US" sz="1800" dirty="0" smtClean="0"/>
              <a:t> of a variable in Dram </a:t>
            </a:r>
            <a:r>
              <a:rPr lang="en-US" sz="1800" b="1" dirty="0" smtClean="0"/>
              <a:t>may</a:t>
            </a:r>
            <a:r>
              <a:rPr lang="en-US" sz="1800" dirty="0" smtClean="0"/>
              <a:t> or </a:t>
            </a:r>
            <a:r>
              <a:rPr lang="en-US" sz="1800" b="1" dirty="0" smtClean="0"/>
              <a:t>may not </a:t>
            </a:r>
            <a:r>
              <a:rPr lang="en-US" sz="1800" dirty="0" smtClean="0"/>
              <a:t>involve the use of the </a:t>
            </a:r>
            <a:r>
              <a:rPr lang="en-US" sz="1800" i="1" dirty="0" smtClean="0">
                <a:solidFill>
                  <a:srgbClr val="0000FF"/>
                </a:solidFill>
              </a:rPr>
              <a:t>main memory </a:t>
            </a:r>
            <a:r>
              <a:rPr lang="en-US" sz="1800" i="1" dirty="0" smtClean="0"/>
              <a:t>(see cache write policy - last lecture)</a:t>
            </a:r>
            <a:r>
              <a:rPr lang="en-US" sz="1800" dirty="0" smtClean="0"/>
              <a:t>. For example one CPU may read an item from its cache which could be “</a:t>
            </a:r>
            <a:r>
              <a:rPr lang="en-US" sz="1800" i="1" dirty="0" smtClean="0">
                <a:solidFill>
                  <a:srgbClr val="C00000"/>
                </a:solidFill>
              </a:rPr>
              <a:t>stale</a:t>
            </a:r>
            <a:r>
              <a:rPr lang="en-US" sz="1800" i="1" dirty="0" smtClean="0"/>
              <a:t>”</a:t>
            </a:r>
            <a:r>
              <a:rPr lang="en-US" sz="1800" dirty="0" smtClean="0"/>
              <a:t> if it has been updated in main memory or written </a:t>
            </a:r>
            <a:r>
              <a:rPr lang="en-US" sz="1800" b="1" dirty="0" smtClean="0"/>
              <a:t>only</a:t>
            </a:r>
            <a:r>
              <a:rPr lang="en-US" sz="1800" dirty="0" smtClean="0"/>
              <a:t> to the </a:t>
            </a:r>
            <a:r>
              <a:rPr lang="en-US" sz="1800" b="1" dirty="0" smtClean="0"/>
              <a:t>cache</a:t>
            </a:r>
            <a:r>
              <a:rPr lang="en-US" sz="1800" dirty="0" smtClean="0"/>
              <a:t> of a </a:t>
            </a:r>
            <a:r>
              <a:rPr lang="en-US" sz="1800" b="1" dirty="0" smtClean="0"/>
              <a:t>2</a:t>
            </a:r>
            <a:r>
              <a:rPr lang="en-US" sz="1800" b="1" baseline="30000" dirty="0" smtClean="0"/>
              <a:t>nd</a:t>
            </a:r>
            <a:r>
              <a:rPr lang="en-US" sz="1800" b="1" dirty="0" smtClean="0"/>
              <a:t> CPU</a:t>
            </a:r>
            <a:r>
              <a:rPr lang="en-US" sz="1800" dirty="0" smtClean="0"/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20181" y="3175637"/>
            <a:ext cx="5981618" cy="3324744"/>
            <a:chOff x="723370" y="2769079"/>
            <a:chExt cx="5981618" cy="332474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4615560" y="5053816"/>
              <a:ext cx="0" cy="753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124263" y="3416012"/>
              <a:ext cx="0" cy="1654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613940" y="3424201"/>
              <a:ext cx="0" cy="1654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001812" y="3424201"/>
              <a:ext cx="0" cy="16541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488417" y="2769079"/>
              <a:ext cx="1035206" cy="1015439"/>
              <a:chOff x="1485900" y="2628900"/>
              <a:chExt cx="1171575" cy="11811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514475" y="2667000"/>
                <a:ext cx="1143000" cy="1143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85900" y="2628900"/>
                <a:ext cx="1143000" cy="1143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100545" y="2769079"/>
              <a:ext cx="1035206" cy="1015440"/>
              <a:chOff x="1485900" y="2628899"/>
              <a:chExt cx="1171575" cy="118110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514475" y="2667000"/>
                <a:ext cx="1143000" cy="1143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5900" y="2628899"/>
                <a:ext cx="1143000" cy="1143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594035" y="2769079"/>
              <a:ext cx="1035206" cy="1015439"/>
              <a:chOff x="1485900" y="2628900"/>
              <a:chExt cx="1171575" cy="11811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514475" y="2667000"/>
                <a:ext cx="1143000" cy="1143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485900" y="2628900"/>
                <a:ext cx="1143000" cy="1143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404254" y="4021999"/>
              <a:ext cx="1178283" cy="777957"/>
              <a:chOff x="971550" y="4162425"/>
              <a:chExt cx="1181100" cy="73342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19175" y="4191000"/>
                <a:ext cx="1133475" cy="704850"/>
              </a:xfrm>
              <a:prstGeom prst="rect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71550" y="4162425"/>
                <a:ext cx="1133475" cy="704850"/>
              </a:xfrm>
              <a:prstGeom prst="rect">
                <a:avLst/>
              </a:prstGeom>
              <a:solidFill>
                <a:srgbClr val="FFFFC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 or more levels </a:t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of cache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066880" y="4021999"/>
              <a:ext cx="1178283" cy="777957"/>
              <a:chOff x="971550" y="4162425"/>
              <a:chExt cx="1181100" cy="7334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19175" y="4191000"/>
                <a:ext cx="1133475" cy="704850"/>
              </a:xfrm>
              <a:prstGeom prst="rect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71550" y="4162425"/>
                <a:ext cx="1133475" cy="704850"/>
              </a:xfrm>
              <a:prstGeom prst="rect">
                <a:avLst/>
              </a:prstGeom>
              <a:solidFill>
                <a:srgbClr val="FFFFC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 or more levels </a:t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of cache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526705" y="4021999"/>
              <a:ext cx="1178283" cy="777957"/>
              <a:chOff x="971550" y="4162425"/>
              <a:chExt cx="1181100" cy="73342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19175" y="4191000"/>
                <a:ext cx="1133475" cy="704850"/>
              </a:xfrm>
              <a:prstGeom prst="rect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71550" y="4162425"/>
                <a:ext cx="1133475" cy="704850"/>
              </a:xfrm>
              <a:prstGeom prst="rect">
                <a:avLst/>
              </a:prstGeom>
              <a:solidFill>
                <a:srgbClr val="FFFFC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 or more levels </a:t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of cache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832844" y="5405945"/>
              <a:ext cx="1573850" cy="687878"/>
              <a:chOff x="971550" y="5772150"/>
              <a:chExt cx="1781175" cy="65722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009650" y="5810250"/>
                <a:ext cx="1743075" cy="61912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71550" y="5772150"/>
                <a:ext cx="1743075" cy="61912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Main Memory (Dram)</a:t>
                </a:r>
                <a:endParaRPr lang="en-US" dirty="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2993396" y="5070194"/>
              <a:ext cx="31399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3370" y="5594058"/>
              <a:ext cx="279807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Centralised Shared Memory</a:t>
              </a:r>
              <a:endParaRPr lang="en-US" dirty="0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726"/>
            <a:ext cx="8229600" cy="56594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Example – </a:t>
            </a:r>
            <a:r>
              <a:rPr lang="en-US" sz="2000" b="1" dirty="0" smtClean="0">
                <a:solidFill>
                  <a:srgbClr val="0000FF"/>
                </a:solidFill>
              </a:rPr>
              <a:t>Quad CPU</a:t>
            </a:r>
            <a:r>
              <a:rPr lang="en-US" sz="2000" dirty="0" smtClean="0"/>
              <a:t> Motherboard each with </a:t>
            </a:r>
            <a:r>
              <a:rPr lang="en-US" sz="2000" b="1" dirty="0" smtClean="0">
                <a:solidFill>
                  <a:srgbClr val="0000FF"/>
                </a:solidFill>
              </a:rPr>
              <a:t>Multiple Cores</a:t>
            </a:r>
            <a:r>
              <a:rPr lang="en-US" sz="2000" dirty="0" smtClean="0"/>
              <a:t>. 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Shared IO</a:t>
            </a:r>
            <a:r>
              <a:rPr lang="en-US" sz="2000" dirty="0" smtClean="0"/>
              <a:t>, but </a:t>
            </a:r>
            <a:r>
              <a:rPr lang="en-US" sz="2000" b="1" dirty="0" smtClean="0">
                <a:solidFill>
                  <a:srgbClr val="0000FF"/>
                </a:solidFill>
              </a:rPr>
              <a:t>Local Memory </a:t>
            </a:r>
            <a:r>
              <a:rPr lang="en-US" sz="2000" dirty="0" smtClean="0"/>
              <a:t>(4 Dram slots per CPU for less bottleneck)</a:t>
            </a:r>
            <a:endParaRPr lang="en-US" sz="2000" dirty="0"/>
          </a:p>
        </p:txBody>
      </p:sp>
      <p:pic>
        <p:nvPicPr>
          <p:cNvPr id="4" name="Picture 9" descr="quad_amd"/>
          <p:cNvPicPr>
            <a:picLocks noChangeAspect="1" noChangeArrowheads="1"/>
          </p:cNvPicPr>
          <p:nvPr/>
        </p:nvPicPr>
        <p:blipFill>
          <a:blip r:embed="rId2" cstate="print"/>
          <a:srcRect l="4887" t="6572" r="6870" b="5560"/>
          <a:stretch>
            <a:fillRect/>
          </a:stretch>
        </p:blipFill>
        <p:spPr bwMode="auto">
          <a:xfrm>
            <a:off x="1232429" y="1472142"/>
            <a:ext cx="6675438" cy="494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534"/>
            <a:ext cx="8229600" cy="109749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Problem</a:t>
            </a:r>
            <a:r>
              <a:rPr lang="en-US" sz="2000" dirty="0" smtClean="0"/>
              <a:t>: Consider the following sequence of processor </a:t>
            </a:r>
            <a:r>
              <a:rPr lang="en-US" sz="2000" dirty="0" smtClean="0">
                <a:solidFill>
                  <a:srgbClr val="C00000"/>
                </a:solidFill>
              </a:rPr>
              <a:t>reads/writes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Let’s assume the caches use a </a:t>
            </a:r>
            <a:r>
              <a:rPr lang="en-US" sz="2000" b="1" dirty="0" smtClean="0">
                <a:solidFill>
                  <a:srgbClr val="C00000"/>
                </a:solidFill>
              </a:rPr>
              <a:t>write-back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policy (i.e. main memory only </a:t>
            </a:r>
            <a:r>
              <a:rPr lang="en-US" sz="2000" b="1" dirty="0" smtClean="0"/>
              <a:t>updated/written to</a:t>
            </a:r>
            <a:r>
              <a:rPr lang="en-US" sz="2000" dirty="0" smtClean="0"/>
              <a:t> when cache data is </a:t>
            </a:r>
            <a:r>
              <a:rPr lang="en-US" sz="2000" b="1" dirty="0" smtClean="0"/>
              <a:t>evicted</a:t>
            </a:r>
            <a:r>
              <a:rPr lang="en-US" sz="2000" dirty="0" smtClean="0"/>
              <a:t>).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475837" y="2490463"/>
            <a:ext cx="0" cy="125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8459" y="2498651"/>
            <a:ext cx="0" cy="1226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14890" y="2498651"/>
            <a:ext cx="0" cy="104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"/>
          <p:cNvGrpSpPr/>
          <p:nvPr/>
        </p:nvGrpSpPr>
        <p:grpSpPr>
          <a:xfrm>
            <a:off x="1401495" y="1843529"/>
            <a:ext cx="1035206" cy="1015439"/>
            <a:chOff x="1485900" y="2628900"/>
            <a:chExt cx="1171575" cy="1181100"/>
          </a:xfrm>
        </p:grpSpPr>
        <p:sp>
          <p:nvSpPr>
            <p:cNvPr id="30" name="Oval 12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13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4"/>
          <p:cNvGrpSpPr/>
          <p:nvPr/>
        </p:nvGrpSpPr>
        <p:grpSpPr>
          <a:xfrm>
            <a:off x="4055064" y="1843529"/>
            <a:ext cx="1035206" cy="1015440"/>
            <a:chOff x="1485900" y="2628899"/>
            <a:chExt cx="1171575" cy="1181101"/>
          </a:xfrm>
        </p:grpSpPr>
        <p:sp>
          <p:nvSpPr>
            <p:cNvPr id="28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485900" y="2628899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6945609" y="1843529"/>
            <a:ext cx="1035206" cy="1015439"/>
            <a:chOff x="1485900" y="2628900"/>
            <a:chExt cx="1171575" cy="1181100"/>
          </a:xfrm>
        </p:grpSpPr>
        <p:sp>
          <p:nvSpPr>
            <p:cNvPr id="26" name="Oval 2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1317332" y="3096449"/>
            <a:ext cx="1178283" cy="777957"/>
            <a:chOff x="971550" y="4162425"/>
            <a:chExt cx="1181100" cy="733425"/>
          </a:xfrm>
        </p:grpSpPr>
        <p:sp>
          <p:nvSpPr>
            <p:cNvPr id="24" name="Rectangle 23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26"/>
          <p:cNvGrpSpPr/>
          <p:nvPr/>
        </p:nvGrpSpPr>
        <p:grpSpPr>
          <a:xfrm>
            <a:off x="4021399" y="3096449"/>
            <a:ext cx="1178283" cy="777957"/>
            <a:chOff x="971550" y="4162425"/>
            <a:chExt cx="1181100" cy="733425"/>
          </a:xfrm>
        </p:grpSpPr>
        <p:sp>
          <p:nvSpPr>
            <p:cNvPr id="22" name="Rectangle 21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6878279" y="3096449"/>
            <a:ext cx="1178283" cy="777957"/>
            <a:chOff x="971550" y="4162425"/>
            <a:chExt cx="1181100" cy="733425"/>
          </a:xfrm>
        </p:grpSpPr>
        <p:sp>
          <p:nvSpPr>
            <p:cNvPr id="20" name="Rectangle 19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3856689" y="4539664"/>
            <a:ext cx="1573850" cy="687878"/>
            <a:chOff x="971550" y="5772150"/>
            <a:chExt cx="1781175" cy="657225"/>
          </a:xfrm>
        </p:grpSpPr>
        <p:sp>
          <p:nvSpPr>
            <p:cNvPr id="18" name="Rectangle 17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96846" y="3681088"/>
            <a:ext cx="1350799" cy="1277085"/>
            <a:chOff x="127015" y="1444186"/>
            <a:chExt cx="1350799" cy="1277085"/>
          </a:xfrm>
        </p:grpSpPr>
        <p:sp>
          <p:nvSpPr>
            <p:cNvPr id="43" name="TextBox 42"/>
            <p:cNvSpPr txBox="1"/>
            <p:nvPr/>
          </p:nvSpPr>
          <p:spPr>
            <a:xfrm>
              <a:off x="127015" y="1797941"/>
              <a:ext cx="13144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‘A’ in cache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has become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Stale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62057" y="1444186"/>
              <a:ext cx="715757" cy="4270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711955" y="3589826"/>
            <a:ext cx="1566334" cy="990345"/>
            <a:chOff x="2568016" y="4648201"/>
            <a:chExt cx="1566334" cy="990345"/>
          </a:xfrm>
        </p:grpSpPr>
        <p:sp>
          <p:nvSpPr>
            <p:cNvPr id="48" name="TextBox 47"/>
            <p:cNvSpPr txBox="1"/>
            <p:nvPr/>
          </p:nvSpPr>
          <p:spPr>
            <a:xfrm>
              <a:off x="2568016" y="4715216"/>
              <a:ext cx="1566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CPU Reads Stale Value from memory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3723211" y="4648201"/>
              <a:ext cx="408522" cy="248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0" y="3681089"/>
            <a:ext cx="1647645" cy="980169"/>
            <a:chOff x="-2076402" y="2153324"/>
            <a:chExt cx="1647645" cy="980169"/>
          </a:xfrm>
        </p:grpSpPr>
        <p:sp>
          <p:nvSpPr>
            <p:cNvPr id="46" name="TextBox 45"/>
            <p:cNvSpPr txBox="1"/>
            <p:nvPr/>
          </p:nvSpPr>
          <p:spPr>
            <a:xfrm>
              <a:off x="-2076402" y="2210163"/>
              <a:ext cx="1337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C00000"/>
                  </a:solidFill>
                </a:rPr>
                <a:t>CPU Reads Stale Value from Cache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-761952" y="2153324"/>
              <a:ext cx="333195" cy="1892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06248" y="331521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98331" y="3338220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93931" y="336122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514762" y="3203877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77449" y="3218254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84549" y="3201002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57145" y="5282842"/>
            <a:ext cx="2231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Main Memory (Dram)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209698" y="1435461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: Load 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20514" y="3330397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83003" y="1398081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: Load 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73050" y="3318895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80128" y="1395216"/>
            <a:ext cx="169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: Increment 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070182" y="3324653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10410" y="1458467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: Load 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74575" y="3337105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06825" y="1432600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5</a:t>
            </a:r>
            <a:r>
              <a:rPr lang="en-US" dirty="0" smtClean="0"/>
              <a:t>: Load A</a:t>
            </a:r>
          </a:p>
        </p:txBody>
      </p:sp>
      <p:sp>
        <p:nvSpPr>
          <p:cNvPr id="69" name="Bent-Up Arrow 68"/>
          <p:cNvSpPr/>
          <p:nvPr/>
        </p:nvSpPr>
        <p:spPr>
          <a:xfrm flipH="1">
            <a:off x="1670814" y="4117474"/>
            <a:ext cx="2027208" cy="828136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Bent-Up Arrow 69"/>
          <p:cNvSpPr/>
          <p:nvPr/>
        </p:nvSpPr>
        <p:spPr>
          <a:xfrm>
            <a:off x="5575705" y="4123225"/>
            <a:ext cx="2090468" cy="828136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249440" y="4653114"/>
            <a:ext cx="74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‘A’ </a:t>
            </a:r>
            <a:r>
              <a:rPr lang="en-US" b="1" dirty="0" smtClean="0">
                <a:solidFill>
                  <a:schemeClr val="bg1"/>
                </a:solidFill>
              </a:rPr>
              <a:t>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Down Arrow 73"/>
          <p:cNvSpPr/>
          <p:nvPr/>
        </p:nvSpPr>
        <p:spPr>
          <a:xfrm rot="10800000">
            <a:off x="4448520" y="3970823"/>
            <a:ext cx="284672" cy="474453"/>
          </a:xfrm>
          <a:prstGeom prst="downArrow">
            <a:avLst>
              <a:gd name="adj1" fmla="val 50000"/>
              <a:gd name="adj2" fmla="val 6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5037672" y="4927558"/>
            <a:ext cx="3016150" cy="708299"/>
            <a:chOff x="-818232" y="1442689"/>
            <a:chExt cx="3016150" cy="708299"/>
          </a:xfrm>
        </p:grpSpPr>
        <p:sp>
          <p:nvSpPr>
            <p:cNvPr id="82" name="TextBox 81"/>
            <p:cNvSpPr txBox="1"/>
            <p:nvPr/>
          </p:nvSpPr>
          <p:spPr>
            <a:xfrm>
              <a:off x="196023" y="1504657"/>
              <a:ext cx="2001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‘A’ in main memory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has become Stale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-818232" y="1442689"/>
              <a:ext cx="973667" cy="3471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322860" y="3956593"/>
            <a:ext cx="22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‘A’ not written back to main memory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9" grpId="0"/>
      <p:bldP spid="59" grpId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/>
      <p:bldP spid="68" grpId="0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1" grpId="0"/>
      <p:bldP spid="7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2826" y="215054"/>
            <a:ext cx="8534400" cy="10974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problem is </a:t>
            </a:r>
            <a:r>
              <a:rPr lang="en-US" sz="2000" b="1" dirty="0" smtClean="0"/>
              <a:t>not</a:t>
            </a:r>
            <a:r>
              <a:rPr lang="en-US" sz="2000" dirty="0" smtClean="0"/>
              <a:t> solved even with a </a:t>
            </a:r>
            <a:r>
              <a:rPr lang="en-US" sz="2000" b="1" dirty="0" smtClean="0">
                <a:solidFill>
                  <a:srgbClr val="C00000"/>
                </a:solidFill>
              </a:rPr>
              <a:t>write-around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C00000"/>
                </a:solidFill>
              </a:rPr>
              <a:t>write-through</a:t>
            </a:r>
            <a:r>
              <a:rPr lang="en-US" sz="2000" dirty="0" smtClean="0"/>
              <a:t> cache.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475837" y="2490463"/>
            <a:ext cx="0" cy="125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8459" y="2498651"/>
            <a:ext cx="0" cy="1226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14890" y="2498651"/>
            <a:ext cx="0" cy="104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"/>
          <p:cNvGrpSpPr/>
          <p:nvPr/>
        </p:nvGrpSpPr>
        <p:grpSpPr>
          <a:xfrm>
            <a:off x="1401495" y="1843529"/>
            <a:ext cx="1035206" cy="1015439"/>
            <a:chOff x="1485900" y="2628900"/>
            <a:chExt cx="1171575" cy="1181100"/>
          </a:xfrm>
        </p:grpSpPr>
        <p:sp>
          <p:nvSpPr>
            <p:cNvPr id="10" name="Oval 12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4055064" y="1843529"/>
            <a:ext cx="1035206" cy="1015440"/>
            <a:chOff x="1485900" y="2628899"/>
            <a:chExt cx="1171575" cy="1181101"/>
          </a:xfrm>
        </p:grpSpPr>
        <p:sp>
          <p:nvSpPr>
            <p:cNvPr id="13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85900" y="2628899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6945609" y="1843529"/>
            <a:ext cx="1035206" cy="1015439"/>
            <a:chOff x="1485900" y="2628900"/>
            <a:chExt cx="1171575" cy="1181100"/>
          </a:xfrm>
        </p:grpSpPr>
        <p:sp>
          <p:nvSpPr>
            <p:cNvPr id="16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17332" y="3096449"/>
            <a:ext cx="1178283" cy="777957"/>
            <a:chOff x="971550" y="4162425"/>
            <a:chExt cx="1181100" cy="733425"/>
          </a:xfrm>
        </p:grpSpPr>
        <p:sp>
          <p:nvSpPr>
            <p:cNvPr id="19" name="Rectangle 18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4021399" y="3096449"/>
            <a:ext cx="1178283" cy="777957"/>
            <a:chOff x="971550" y="4162425"/>
            <a:chExt cx="1181100" cy="733425"/>
          </a:xfrm>
        </p:grpSpPr>
        <p:sp>
          <p:nvSpPr>
            <p:cNvPr id="22" name="Rectangle 21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878279" y="3096449"/>
            <a:ext cx="1178283" cy="777957"/>
            <a:chOff x="971550" y="4162425"/>
            <a:chExt cx="1181100" cy="733425"/>
          </a:xfrm>
        </p:grpSpPr>
        <p:sp>
          <p:nvSpPr>
            <p:cNvPr id="25" name="Rectangle 24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6"/>
          <p:cNvGrpSpPr/>
          <p:nvPr/>
        </p:nvGrpSpPr>
        <p:grpSpPr>
          <a:xfrm>
            <a:off x="3856689" y="4539664"/>
            <a:ext cx="1573850" cy="687878"/>
            <a:chOff x="971550" y="5772150"/>
            <a:chExt cx="1781175" cy="657225"/>
          </a:xfrm>
        </p:grpSpPr>
        <p:sp>
          <p:nvSpPr>
            <p:cNvPr id="28" name="Rectangle 27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6846" y="3681088"/>
            <a:ext cx="1350799" cy="1277085"/>
            <a:chOff x="127015" y="1444186"/>
            <a:chExt cx="1350799" cy="1277085"/>
          </a:xfrm>
        </p:grpSpPr>
        <p:sp>
          <p:nvSpPr>
            <p:cNvPr id="31" name="TextBox 30"/>
            <p:cNvSpPr txBox="1"/>
            <p:nvPr/>
          </p:nvSpPr>
          <p:spPr>
            <a:xfrm>
              <a:off x="127015" y="1797941"/>
              <a:ext cx="13144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‘A’ in cache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has become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Stale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62057" y="1444186"/>
              <a:ext cx="715757" cy="4270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73880" y="3589825"/>
            <a:ext cx="1566334" cy="751447"/>
            <a:chOff x="2729941" y="4648200"/>
            <a:chExt cx="1566334" cy="751447"/>
          </a:xfrm>
        </p:grpSpPr>
        <p:sp>
          <p:nvSpPr>
            <p:cNvPr id="34" name="TextBox 33"/>
            <p:cNvSpPr txBox="1"/>
            <p:nvPr/>
          </p:nvSpPr>
          <p:spPr>
            <a:xfrm>
              <a:off x="2729941" y="4753316"/>
              <a:ext cx="1566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Correct 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Value read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827986" y="4648200"/>
              <a:ext cx="303747" cy="2043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34835" y="3681089"/>
            <a:ext cx="1512810" cy="1257168"/>
            <a:chOff x="-1941567" y="2153324"/>
            <a:chExt cx="1512810" cy="1257168"/>
          </a:xfrm>
        </p:grpSpPr>
        <p:sp>
          <p:nvSpPr>
            <p:cNvPr id="37" name="TextBox 36"/>
            <p:cNvSpPr txBox="1"/>
            <p:nvPr/>
          </p:nvSpPr>
          <p:spPr>
            <a:xfrm>
              <a:off x="-1941567" y="2210163"/>
              <a:ext cx="12022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C00000"/>
                  </a:solidFill>
                </a:rPr>
                <a:t>CPU Reads </a:t>
              </a:r>
              <a:r>
                <a:rPr lang="en-US" b="1" u="sng" dirty="0" smtClean="0">
                  <a:solidFill>
                    <a:srgbClr val="C00000"/>
                  </a:solidFill>
                </a:rPr>
                <a:t>Stale</a:t>
              </a:r>
              <a:r>
                <a:rPr lang="en-US" dirty="0" smtClean="0">
                  <a:solidFill>
                    <a:srgbClr val="C00000"/>
                  </a:solidFill>
                </a:rPr>
                <a:t> Value from Cache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-761952" y="2153324"/>
              <a:ext cx="333195" cy="1892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06248" y="331521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98331" y="3338220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93931" y="336122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14762" y="3203877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77449" y="3218254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84549" y="3201002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57145" y="5282842"/>
            <a:ext cx="2231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Main Memory (Dram)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209698" y="1435461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: Load 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0514" y="3330397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83003" y="1398081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: Load 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73050" y="3318895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80128" y="1395216"/>
            <a:ext cx="169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: Increment 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070182" y="3324653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0410" y="1458467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: Load 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74575" y="3337105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</a:t>
            </a:r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06825" y="1432600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5</a:t>
            </a:r>
            <a:r>
              <a:rPr lang="en-US" dirty="0" smtClean="0"/>
              <a:t>: Load A</a:t>
            </a:r>
          </a:p>
        </p:txBody>
      </p:sp>
      <p:sp>
        <p:nvSpPr>
          <p:cNvPr id="55" name="Bent-Up Arrow 54"/>
          <p:cNvSpPr/>
          <p:nvPr/>
        </p:nvSpPr>
        <p:spPr>
          <a:xfrm flipH="1">
            <a:off x="1670814" y="4117474"/>
            <a:ext cx="2027208" cy="828136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-Up Arrow 55"/>
          <p:cNvSpPr/>
          <p:nvPr/>
        </p:nvSpPr>
        <p:spPr>
          <a:xfrm>
            <a:off x="5575705" y="4123225"/>
            <a:ext cx="2090468" cy="828136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49440" y="4653114"/>
            <a:ext cx="74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‘A’ </a:t>
            </a:r>
            <a:r>
              <a:rPr lang="en-US" b="1" dirty="0" smtClean="0">
                <a:solidFill>
                  <a:schemeClr val="bg1"/>
                </a:solidFill>
              </a:rPr>
              <a:t>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4448520" y="3970823"/>
            <a:ext cx="284672" cy="474453"/>
          </a:xfrm>
          <a:prstGeom prst="downArrow">
            <a:avLst>
              <a:gd name="adj1" fmla="val 50000"/>
              <a:gd name="adj2" fmla="val 6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lide Number Placeholder 6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61765" y="4311842"/>
            <a:ext cx="13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Write Back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5" name="Bent-Up Arrow 64"/>
          <p:cNvSpPr/>
          <p:nvPr/>
        </p:nvSpPr>
        <p:spPr>
          <a:xfrm rot="5400000" flipV="1">
            <a:off x="5956246" y="3528597"/>
            <a:ext cx="1152473" cy="2101889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252426" y="4653114"/>
            <a:ext cx="74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‘A’ </a:t>
            </a:r>
            <a:r>
              <a:rPr lang="en-US" b="1" dirty="0" smtClean="0">
                <a:solidFill>
                  <a:schemeClr val="bg1"/>
                </a:solidFill>
              </a:rPr>
              <a:t>= </a:t>
            </a:r>
            <a:r>
              <a:rPr lang="en-US" b="1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/>
      <p:bldP spid="46" grpId="1"/>
      <p:bldP spid="47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55" grpId="0" animBg="1"/>
      <p:bldP spid="55" grpId="1" animBg="1"/>
      <p:bldP spid="56" grpId="0" animBg="1"/>
      <p:bldP spid="56" grpId="1" animBg="1"/>
      <p:bldP spid="57" grpId="0"/>
      <p:bldP spid="58" grpId="0" animBg="1"/>
      <p:bldP spid="58" grpId="1" animBg="1"/>
      <p:bldP spid="64" grpId="0"/>
      <p:bldP spid="64" grpId="1"/>
      <p:bldP spid="65" grpId="0" animBg="1"/>
      <p:bldP spid="65" grpId="1" animBg="1"/>
      <p:bldP spid="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7417" y="4295768"/>
            <a:ext cx="5803449" cy="8911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1" y="321733"/>
            <a:ext cx="8720666" cy="62822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What about Multi-Core Systems?</a:t>
            </a:r>
          </a:p>
          <a:p>
            <a:r>
              <a:rPr lang="en-US" sz="2000" dirty="0" smtClean="0"/>
              <a:t>The same problem also occurs here, for the same reasons. Each core may have it’s own </a:t>
            </a:r>
            <a:r>
              <a:rPr lang="en-US" sz="2000" b="1" dirty="0" smtClean="0"/>
              <a:t>level 1 cache </a:t>
            </a:r>
            <a:r>
              <a:rPr lang="en-US" sz="2000" dirty="0" smtClean="0"/>
              <a:t>inside the CPU whose data could become </a:t>
            </a:r>
            <a:r>
              <a:rPr lang="en-US" sz="2000" dirty="0" smtClean="0">
                <a:solidFill>
                  <a:srgbClr val="C00000"/>
                </a:solidFill>
              </a:rPr>
              <a:t>stale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However, because those caches are inside a single CPU it’s possible for the caches to  communicate through extra logic/wires an approach not necessarily possible between multiple CPUs (as more external pins would be needed)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Multi-Core Cache Coherence Protocols</a:t>
            </a:r>
            <a:endParaRPr lang="en-US" sz="2000" dirty="0" smtClean="0"/>
          </a:p>
          <a:p>
            <a:r>
              <a:rPr lang="en-US" sz="2000" dirty="0" smtClean="0"/>
              <a:t>Caches inside the same CPU can communicate and keep track of which CPUs have copies of shared data in their Cache.</a:t>
            </a:r>
          </a:p>
          <a:p>
            <a:r>
              <a:rPr lang="en-US" sz="2000" dirty="0" smtClean="0"/>
              <a:t>Ensure that at any given time only a </a:t>
            </a:r>
            <a:r>
              <a:rPr lang="en-US" sz="2000" dirty="0" smtClean="0">
                <a:solidFill>
                  <a:srgbClr val="0000FF"/>
                </a:solidFill>
              </a:rPr>
              <a:t>single value for data</a:t>
            </a:r>
            <a:r>
              <a:rPr lang="en-US" sz="2000" dirty="0" smtClean="0"/>
              <a:t> exists in all caches.</a:t>
            </a:r>
          </a:p>
          <a:p>
            <a:r>
              <a:rPr lang="en-US" sz="2000" dirty="0" smtClean="0"/>
              <a:t>This can be achieved by two means.</a:t>
            </a:r>
            <a:br>
              <a:rPr lang="en-US" sz="2000" dirty="0" smtClean="0"/>
            </a:b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9933FF"/>
                </a:solidFill>
              </a:rPr>
              <a:t>Invalidating</a:t>
            </a:r>
            <a:r>
              <a:rPr lang="en-US" sz="2000" dirty="0" smtClean="0">
                <a:solidFill>
                  <a:srgbClr val="9933FF"/>
                </a:solidFill>
              </a:rPr>
              <a:t> </a:t>
            </a:r>
            <a:r>
              <a:rPr lang="en-US" sz="2000" dirty="0" smtClean="0"/>
              <a:t>any </a:t>
            </a:r>
            <a:r>
              <a:rPr lang="en-US" sz="2000" b="1" dirty="0" smtClean="0">
                <a:solidFill>
                  <a:srgbClr val="C00000"/>
                </a:solidFill>
              </a:rPr>
              <a:t>Stale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9933FF"/>
                </a:solidFill>
              </a:rPr>
              <a:t>Updating</a:t>
            </a:r>
            <a:r>
              <a:rPr lang="en-US" sz="2000" dirty="0" smtClean="0">
                <a:solidFill>
                  <a:srgbClr val="9933FF"/>
                </a:solidFill>
              </a:rPr>
              <a:t> </a:t>
            </a:r>
            <a:r>
              <a:rPr lang="en-US" sz="2000" dirty="0" smtClean="0"/>
              <a:t>everyone’s copy when </a:t>
            </a:r>
            <a:r>
              <a:rPr lang="en-US" sz="2000" b="1" dirty="0" smtClean="0">
                <a:solidFill>
                  <a:srgbClr val="C00000"/>
                </a:solidFill>
              </a:rPr>
              <a:t>data changes</a:t>
            </a:r>
          </a:p>
          <a:p>
            <a:pPr marL="914400" lvl="1" indent="-457200">
              <a:buNone/>
            </a:pPr>
            <a:endParaRPr lang="en-US" sz="2000" dirty="0" smtClean="0"/>
          </a:p>
          <a:p>
            <a:pPr marL="514350" indent="-457200"/>
            <a:r>
              <a:rPr lang="en-US" sz="2000" dirty="0" smtClean="0"/>
              <a:t>Either approach increases cache controller complexity considerably.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514350" indent="-457200">
              <a:buNone/>
            </a:pPr>
            <a:r>
              <a:rPr lang="en-US" sz="1600" i="1" dirty="0" smtClean="0">
                <a:hlinkClick r:id="rId2"/>
              </a:rPr>
              <a:t>https://en.wikipedia.org/wiki/Cache_coherence</a:t>
            </a:r>
            <a:endParaRPr lang="en-US" sz="1600" i="1" dirty="0" smtClean="0"/>
          </a:p>
          <a:p>
            <a:pPr marL="514350" indent="-457200">
              <a:buNone/>
            </a:pPr>
            <a:endParaRPr lang="en-US" sz="1600" i="1" dirty="0" smtClean="0"/>
          </a:p>
          <a:p>
            <a:pPr marL="914400" lvl="1" indent="-457200"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3267" y="245533"/>
            <a:ext cx="8492065" cy="6612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Invalidating Approach</a:t>
            </a:r>
            <a:r>
              <a:rPr lang="en-US" sz="2000" dirty="0" smtClean="0"/>
              <a:t>: Let’s assume a </a:t>
            </a:r>
            <a:r>
              <a:rPr lang="en-US" sz="2000" b="1" dirty="0" smtClean="0">
                <a:solidFill>
                  <a:srgbClr val="C00000"/>
                </a:solidFill>
              </a:rPr>
              <a:t>Write-Back Cache</a:t>
            </a:r>
            <a:r>
              <a:rPr lang="en-US" sz="2000" dirty="0" smtClean="0"/>
              <a:t> (data written on eviction)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Note</a:t>
            </a:r>
            <a:r>
              <a:rPr lang="en-US" sz="2000" dirty="0" smtClean="0"/>
              <a:t> : A Cache only supplies data to another cache if it has a “</a:t>
            </a:r>
            <a:r>
              <a:rPr lang="en-US" sz="2000" b="1" dirty="0" smtClean="0">
                <a:solidFill>
                  <a:srgbClr val="C00000"/>
                </a:solidFill>
              </a:rPr>
              <a:t>modified</a:t>
            </a:r>
            <a:r>
              <a:rPr lang="en-US" sz="2000" dirty="0" smtClean="0"/>
              <a:t>” copy of the data being requested by the other cache (i.e. different to that stored in main memory).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This is why Cores 0 and 1 get their values for ‘</a:t>
            </a:r>
            <a:r>
              <a:rPr lang="en-US" sz="2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/>
              <a:t>’ from Core 2 because Core 2 holds a modified copy. </a:t>
            </a:r>
            <a:r>
              <a:rPr lang="en-US" sz="2000" b="1" dirty="0" smtClean="0"/>
              <a:t>Invalidating approach cuts down on Dram traffic.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19776" y="1830037"/>
            <a:ext cx="0" cy="125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41454" y="1795890"/>
            <a:ext cx="0" cy="1226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9205" y="1795890"/>
            <a:ext cx="0" cy="104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"/>
          <p:cNvGrpSpPr/>
          <p:nvPr/>
        </p:nvGrpSpPr>
        <p:grpSpPr>
          <a:xfrm>
            <a:off x="935810" y="1140768"/>
            <a:ext cx="1035206" cy="1015439"/>
            <a:chOff x="1485900" y="2628900"/>
            <a:chExt cx="1171575" cy="1181100"/>
          </a:xfrm>
        </p:grpSpPr>
        <p:sp>
          <p:nvSpPr>
            <p:cNvPr id="10" name="Oval 12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Core#0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3928059" y="1140768"/>
            <a:ext cx="1035206" cy="1015440"/>
            <a:chOff x="1485900" y="2628899"/>
            <a:chExt cx="1171575" cy="1181101"/>
          </a:xfrm>
        </p:grpSpPr>
        <p:sp>
          <p:nvSpPr>
            <p:cNvPr id="13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85900" y="2628899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Core#1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7089548" y="1183103"/>
            <a:ext cx="1035206" cy="1015439"/>
            <a:chOff x="1485900" y="2628900"/>
            <a:chExt cx="1171575" cy="1181100"/>
          </a:xfrm>
        </p:grpSpPr>
        <p:sp>
          <p:nvSpPr>
            <p:cNvPr id="16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Core#2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851647" y="2393688"/>
            <a:ext cx="1178283" cy="777957"/>
            <a:chOff x="971550" y="4162425"/>
            <a:chExt cx="1181100" cy="733425"/>
          </a:xfrm>
        </p:grpSpPr>
        <p:sp>
          <p:nvSpPr>
            <p:cNvPr id="19" name="Rectangle 18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94394" y="2393688"/>
            <a:ext cx="1178283" cy="777957"/>
            <a:chOff x="971550" y="4162425"/>
            <a:chExt cx="1181100" cy="733425"/>
          </a:xfrm>
        </p:grpSpPr>
        <p:sp>
          <p:nvSpPr>
            <p:cNvPr id="22" name="Rectangle 21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7022218" y="2436023"/>
            <a:ext cx="1178283" cy="777957"/>
            <a:chOff x="971550" y="4162425"/>
            <a:chExt cx="1181100" cy="733425"/>
          </a:xfrm>
        </p:grpSpPr>
        <p:sp>
          <p:nvSpPr>
            <p:cNvPr id="25" name="Rectangle 24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6"/>
          <p:cNvGrpSpPr/>
          <p:nvPr/>
        </p:nvGrpSpPr>
        <p:grpSpPr>
          <a:xfrm>
            <a:off x="3729684" y="3836903"/>
            <a:ext cx="1573850" cy="687878"/>
            <a:chOff x="971550" y="5772150"/>
            <a:chExt cx="1781175" cy="657225"/>
          </a:xfrm>
        </p:grpSpPr>
        <p:sp>
          <p:nvSpPr>
            <p:cNvPr id="28" name="Rectangle 27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60258" y="2189106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Cache</a:t>
            </a:r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97884" y="217824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Cache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913626" y="2226645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Cache</a:t>
            </a:r>
            <a:endParaRPr lang="en-US" sz="1400" i="1" dirty="0"/>
          </a:p>
        </p:txBody>
      </p:sp>
      <p:sp>
        <p:nvSpPr>
          <p:cNvPr id="33" name="Rectangle 32"/>
          <p:cNvSpPr/>
          <p:nvPr/>
        </p:nvSpPr>
        <p:spPr>
          <a:xfrm>
            <a:off x="1049077" y="2501116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0444" y="2515493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28488" y="2540576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30140" y="4580081"/>
            <a:ext cx="2231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Main Memory (Dram)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4013" y="732700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: Load 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54829" y="2610703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18475" y="822333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: Load 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16989" y="2658469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5602" y="827946"/>
            <a:ext cx="169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: Increment 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14121" y="2664227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83405" y="755706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: Load 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64503" y="2625877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9606" y="729852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5</a:t>
            </a:r>
            <a:r>
              <a:rPr lang="en-US" dirty="0" smtClean="0"/>
              <a:t>: Load A</a:t>
            </a:r>
          </a:p>
        </p:txBody>
      </p:sp>
      <p:sp>
        <p:nvSpPr>
          <p:cNvPr id="46" name="Bent-Up Arrow 45"/>
          <p:cNvSpPr/>
          <p:nvPr/>
        </p:nvSpPr>
        <p:spPr>
          <a:xfrm flipH="1">
            <a:off x="1205128" y="3414713"/>
            <a:ext cx="2427065" cy="827081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>
            <a:off x="5448700" y="3420464"/>
            <a:ext cx="2408360" cy="828136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910667" y="4224797"/>
            <a:ext cx="1588756" cy="655576"/>
            <a:chOff x="-818232" y="1442689"/>
            <a:chExt cx="1588756" cy="655576"/>
          </a:xfrm>
        </p:grpSpPr>
        <p:sp>
          <p:nvSpPr>
            <p:cNvPr id="49" name="TextBox 48"/>
            <p:cNvSpPr txBox="1"/>
            <p:nvPr/>
          </p:nvSpPr>
          <p:spPr>
            <a:xfrm>
              <a:off x="127015" y="1728933"/>
              <a:ext cx="6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Stale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-818232" y="1442689"/>
              <a:ext cx="973667" cy="3471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4134108" y="3955511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50357" y="2608945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682062" y="3200395"/>
            <a:ext cx="2362198" cy="427549"/>
          </a:xfrm>
          <a:custGeom>
            <a:avLst/>
            <a:gdLst>
              <a:gd name="connsiteX0" fmla="*/ 4258733 w 4258733"/>
              <a:gd name="connsiteY0" fmla="*/ 76200 h 546100"/>
              <a:gd name="connsiteX1" fmla="*/ 2184400 w 4258733"/>
              <a:gd name="connsiteY1" fmla="*/ 533400 h 546100"/>
              <a:gd name="connsiteX2" fmla="*/ 0 w 4258733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8733" h="546100">
                <a:moveTo>
                  <a:pt x="4258733" y="76200"/>
                </a:moveTo>
                <a:cubicBezTo>
                  <a:pt x="3576461" y="311150"/>
                  <a:pt x="2894189" y="546100"/>
                  <a:pt x="2184400" y="533400"/>
                </a:cubicBezTo>
                <a:cubicBezTo>
                  <a:pt x="1474611" y="520700"/>
                  <a:pt x="437445" y="112889"/>
                  <a:pt x="0" y="0"/>
                </a:cubicBezTo>
              </a:path>
            </a:pathLst>
          </a:custGeom>
          <a:ln w="34925">
            <a:solidFill>
              <a:srgbClr val="9933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091260" y="2954861"/>
            <a:ext cx="4910667" cy="753517"/>
          </a:xfrm>
          <a:custGeom>
            <a:avLst/>
            <a:gdLst>
              <a:gd name="connsiteX0" fmla="*/ 4258733 w 4258733"/>
              <a:gd name="connsiteY0" fmla="*/ 76200 h 546100"/>
              <a:gd name="connsiteX1" fmla="*/ 2184400 w 4258733"/>
              <a:gd name="connsiteY1" fmla="*/ 533400 h 546100"/>
              <a:gd name="connsiteX2" fmla="*/ 0 w 4258733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8733" h="546100">
                <a:moveTo>
                  <a:pt x="4258733" y="76200"/>
                </a:moveTo>
                <a:cubicBezTo>
                  <a:pt x="3576461" y="311150"/>
                  <a:pt x="2894189" y="546100"/>
                  <a:pt x="2184400" y="533400"/>
                </a:cubicBezTo>
                <a:cubicBezTo>
                  <a:pt x="1474611" y="520700"/>
                  <a:pt x="437445" y="112889"/>
                  <a:pt x="0" y="0"/>
                </a:cubicBezTo>
              </a:path>
            </a:pathLst>
          </a:custGeom>
          <a:ln w="34925">
            <a:solidFill>
              <a:srgbClr val="9933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96921" y="2412991"/>
            <a:ext cx="1718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Cache #2 “</a:t>
            </a:r>
            <a:r>
              <a:rPr lang="en-US" sz="1400" dirty="0" smtClean="0">
                <a:solidFill>
                  <a:srgbClr val="C00000"/>
                </a:solidFill>
              </a:rPr>
              <a:t>Snoops</a:t>
            </a:r>
            <a:r>
              <a:rPr lang="en-US" sz="1400" dirty="0" smtClean="0"/>
              <a:t>” </a:t>
            </a:r>
            <a:r>
              <a:rPr lang="en-US" sz="1400" dirty="0" smtClean="0">
                <a:solidFill>
                  <a:srgbClr val="0000FF"/>
                </a:solidFill>
              </a:rPr>
              <a:t>Read</a:t>
            </a:r>
            <a:r>
              <a:rPr lang="en-US" sz="1400" dirty="0" smtClean="0"/>
              <a:t> request from Core 1 and supplies up-to-date ‘A’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359908" y="3393867"/>
            <a:ext cx="199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Cache #2 “</a:t>
            </a:r>
            <a:r>
              <a:rPr lang="en-US" sz="1400" dirty="0" smtClean="0">
                <a:solidFill>
                  <a:srgbClr val="C00000"/>
                </a:solidFill>
              </a:rPr>
              <a:t>Snoops</a:t>
            </a:r>
            <a:r>
              <a:rPr lang="en-US" sz="1400" dirty="0" smtClean="0"/>
              <a:t>” </a:t>
            </a:r>
            <a:r>
              <a:rPr lang="en-US" sz="1400" dirty="0" smtClean="0">
                <a:solidFill>
                  <a:srgbClr val="0000FF"/>
                </a:solidFill>
              </a:rPr>
              <a:t>Read</a:t>
            </a:r>
            <a:r>
              <a:rPr lang="en-US" sz="1400" dirty="0" smtClean="0"/>
              <a:t> request from Core 0 and supplies up-to-data ‘A’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012738" y="816427"/>
            <a:ext cx="135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: A evicted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515208" y="3571205"/>
            <a:ext cx="3062479" cy="1380854"/>
            <a:chOff x="5676081" y="3723611"/>
            <a:chExt cx="3062479" cy="1380854"/>
          </a:xfrm>
        </p:grpSpPr>
        <p:sp>
          <p:nvSpPr>
            <p:cNvPr id="59" name="Freeform 58"/>
            <p:cNvSpPr/>
            <p:nvPr/>
          </p:nvSpPr>
          <p:spPr>
            <a:xfrm rot="19188881">
              <a:off x="5676081" y="3723611"/>
              <a:ext cx="2424088" cy="877844"/>
            </a:xfrm>
            <a:custGeom>
              <a:avLst/>
              <a:gdLst>
                <a:gd name="connsiteX0" fmla="*/ 4258733 w 4258733"/>
                <a:gd name="connsiteY0" fmla="*/ 76200 h 546100"/>
                <a:gd name="connsiteX1" fmla="*/ 2184400 w 4258733"/>
                <a:gd name="connsiteY1" fmla="*/ 533400 h 546100"/>
                <a:gd name="connsiteX2" fmla="*/ 0 w 4258733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8733" h="546100">
                  <a:moveTo>
                    <a:pt x="4258733" y="76200"/>
                  </a:moveTo>
                  <a:cubicBezTo>
                    <a:pt x="3576461" y="311150"/>
                    <a:pt x="2894189" y="546100"/>
                    <a:pt x="2184400" y="533400"/>
                  </a:cubicBezTo>
                  <a:cubicBezTo>
                    <a:pt x="1474611" y="520700"/>
                    <a:pt x="437445" y="112889"/>
                    <a:pt x="0" y="0"/>
                  </a:cubicBezTo>
                </a:path>
              </a:pathLst>
            </a:custGeom>
            <a:ln w="34925">
              <a:solidFill>
                <a:srgbClr val="993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60722" y="4581245"/>
              <a:ext cx="1777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CPU #2 writes  ‘A’ to Main Memory</a:t>
              </a:r>
              <a:endParaRPr lang="en-US" sz="1400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136660" y="3961269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A = 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82794" y="1762270"/>
            <a:ext cx="4927600" cy="955524"/>
            <a:chOff x="2554378" y="1813072"/>
            <a:chExt cx="4297193" cy="773080"/>
          </a:xfrm>
        </p:grpSpPr>
        <p:sp>
          <p:nvSpPr>
            <p:cNvPr id="69" name="Freeform 68"/>
            <p:cNvSpPr/>
            <p:nvPr/>
          </p:nvSpPr>
          <p:spPr>
            <a:xfrm flipV="1">
              <a:off x="2554378" y="1915064"/>
              <a:ext cx="4284134" cy="671088"/>
            </a:xfrm>
            <a:custGeom>
              <a:avLst/>
              <a:gdLst>
                <a:gd name="connsiteX0" fmla="*/ 4258733 w 4258733"/>
                <a:gd name="connsiteY0" fmla="*/ 76200 h 546100"/>
                <a:gd name="connsiteX1" fmla="*/ 2184400 w 4258733"/>
                <a:gd name="connsiteY1" fmla="*/ 533400 h 546100"/>
                <a:gd name="connsiteX2" fmla="*/ 0 w 4258733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8733" h="546100">
                  <a:moveTo>
                    <a:pt x="4258733" y="76200"/>
                  </a:moveTo>
                  <a:cubicBezTo>
                    <a:pt x="3576461" y="311150"/>
                    <a:pt x="2894189" y="546100"/>
                    <a:pt x="2184400" y="533400"/>
                  </a:cubicBezTo>
                  <a:cubicBezTo>
                    <a:pt x="1474611" y="520700"/>
                    <a:pt x="437445" y="112889"/>
                    <a:pt x="0" y="0"/>
                  </a:cubicBezTo>
                </a:path>
              </a:pathLst>
            </a:custGeom>
            <a:ln w="34925">
              <a:solidFill>
                <a:srgbClr val="993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8959" y="1813072"/>
              <a:ext cx="1112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Invalidate ‘A’</a:t>
              </a:r>
              <a:endParaRPr lang="en-US" dirty="0"/>
            </a:p>
          </p:txBody>
        </p:sp>
      </p:grpSp>
      <p:sp>
        <p:nvSpPr>
          <p:cNvPr id="71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4519118" y="3201656"/>
            <a:ext cx="2626582" cy="545077"/>
            <a:chOff x="2554378" y="2586151"/>
            <a:chExt cx="2626582" cy="545077"/>
          </a:xfrm>
        </p:grpSpPr>
        <p:sp>
          <p:nvSpPr>
            <p:cNvPr id="73" name="Freeform 72"/>
            <p:cNvSpPr/>
            <p:nvPr/>
          </p:nvSpPr>
          <p:spPr>
            <a:xfrm>
              <a:off x="2554378" y="2586151"/>
              <a:ext cx="2626582" cy="545077"/>
            </a:xfrm>
            <a:custGeom>
              <a:avLst/>
              <a:gdLst>
                <a:gd name="connsiteX0" fmla="*/ 4258733 w 4258733"/>
                <a:gd name="connsiteY0" fmla="*/ 76200 h 546100"/>
                <a:gd name="connsiteX1" fmla="*/ 2184400 w 4258733"/>
                <a:gd name="connsiteY1" fmla="*/ 533400 h 546100"/>
                <a:gd name="connsiteX2" fmla="*/ 0 w 4258733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8733" h="546100">
                  <a:moveTo>
                    <a:pt x="4258733" y="76200"/>
                  </a:moveTo>
                  <a:cubicBezTo>
                    <a:pt x="3576461" y="311150"/>
                    <a:pt x="2894189" y="546100"/>
                    <a:pt x="2184400" y="533400"/>
                  </a:cubicBezTo>
                  <a:cubicBezTo>
                    <a:pt x="1474611" y="520700"/>
                    <a:pt x="437445" y="112889"/>
                    <a:pt x="0" y="0"/>
                  </a:cubicBezTo>
                </a:path>
              </a:pathLst>
            </a:custGeom>
            <a:ln w="34925">
              <a:solidFill>
                <a:srgbClr val="993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28505" y="2615807"/>
              <a:ext cx="1112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Invalidate ‘A’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5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3" grpId="2"/>
      <p:bldP spid="34" grpId="0"/>
      <p:bldP spid="35" grpId="0"/>
      <p:bldP spid="35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5" grpId="0"/>
      <p:bldP spid="45" grpId="1"/>
      <p:bldP spid="46" grpId="0" animBg="1"/>
      <p:bldP spid="46" grpId="1" animBg="1"/>
      <p:bldP spid="47" grpId="0" animBg="1"/>
      <p:bldP spid="47" grpId="1" animBg="1"/>
      <p:bldP spid="51" grpId="0"/>
      <p:bldP spid="52" grpId="0"/>
      <p:bldP spid="53" grpId="0" animBg="1"/>
      <p:bldP spid="53" grpId="1" animBg="1"/>
      <p:bldP spid="54" grpId="0" animBg="1"/>
      <p:bldP spid="54" grpId="1" animBg="1"/>
      <p:bldP spid="55" grpId="0"/>
      <p:bldP spid="55" grpId="1"/>
      <p:bldP spid="56" grpId="0"/>
      <p:bldP spid="56" grpId="1"/>
      <p:bldP spid="57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50" y="245533"/>
            <a:ext cx="8663378" cy="643466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Updating Approach</a:t>
            </a:r>
            <a:r>
              <a:rPr lang="en-US" sz="2000" dirty="0" smtClean="0"/>
              <a:t>: Assume a </a:t>
            </a:r>
            <a:r>
              <a:rPr lang="en-US" sz="2000" b="1" dirty="0" smtClean="0">
                <a:solidFill>
                  <a:srgbClr val="C00000"/>
                </a:solidFill>
              </a:rPr>
              <a:t>Write-Through</a:t>
            </a:r>
            <a:r>
              <a:rPr lang="en-US" sz="2000" dirty="0" smtClean="0"/>
              <a:t> Cache (</a:t>
            </a:r>
            <a:r>
              <a:rPr lang="en-US" sz="2000" i="1" dirty="0" smtClean="0"/>
              <a:t>data written when it changes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All caches snoop the main memory bus looking for data writes by another cache. If they </a:t>
            </a:r>
            <a:r>
              <a:rPr lang="en-US" sz="2000" b="1" dirty="0" smtClean="0"/>
              <a:t>have</a:t>
            </a:r>
            <a:r>
              <a:rPr lang="en-US" sz="2000" dirty="0" smtClean="0"/>
              <a:t> that data, they update/grab a copy of it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Updating</a:t>
            </a:r>
            <a:r>
              <a:rPr lang="en-US" sz="2000" dirty="0" smtClean="0"/>
              <a:t> increases Dram Traffic compared to Invalidating. Hence Invalidating is the more commonly used technique, particularly in tightly coupled caches (e.g. Cores on the same CPU “die”).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509705" y="2378258"/>
            <a:ext cx="0" cy="125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02327" y="2386446"/>
            <a:ext cx="0" cy="1226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48758" y="2386446"/>
            <a:ext cx="0" cy="104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"/>
          <p:cNvGrpSpPr/>
          <p:nvPr/>
        </p:nvGrpSpPr>
        <p:grpSpPr>
          <a:xfrm>
            <a:off x="1435363" y="1731324"/>
            <a:ext cx="1035206" cy="1015439"/>
            <a:chOff x="1485900" y="2628900"/>
            <a:chExt cx="1171575" cy="1181100"/>
          </a:xfrm>
        </p:grpSpPr>
        <p:sp>
          <p:nvSpPr>
            <p:cNvPr id="10" name="Oval 12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Core#0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4088932" y="1731324"/>
            <a:ext cx="1035206" cy="1015440"/>
            <a:chOff x="1485900" y="2628899"/>
            <a:chExt cx="1171575" cy="1181101"/>
          </a:xfrm>
        </p:grpSpPr>
        <p:sp>
          <p:nvSpPr>
            <p:cNvPr id="13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85900" y="2628899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Core#1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6979477" y="1731324"/>
            <a:ext cx="1035206" cy="1015439"/>
            <a:chOff x="1485900" y="2628900"/>
            <a:chExt cx="1171575" cy="1181100"/>
          </a:xfrm>
        </p:grpSpPr>
        <p:sp>
          <p:nvSpPr>
            <p:cNvPr id="16" name="Oval 15"/>
            <p:cNvSpPr/>
            <p:nvPr/>
          </p:nvSpPr>
          <p:spPr>
            <a:xfrm>
              <a:off x="1514475" y="2667000"/>
              <a:ext cx="1143000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485900" y="2628900"/>
              <a:ext cx="11430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Core#2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51200" y="2984244"/>
            <a:ext cx="1178283" cy="777957"/>
            <a:chOff x="971550" y="4162425"/>
            <a:chExt cx="1181100" cy="733425"/>
          </a:xfrm>
        </p:grpSpPr>
        <p:sp>
          <p:nvSpPr>
            <p:cNvPr id="19" name="Rectangle 18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4055267" y="2984244"/>
            <a:ext cx="1178283" cy="777957"/>
            <a:chOff x="971550" y="4162425"/>
            <a:chExt cx="1181100" cy="733425"/>
          </a:xfrm>
        </p:grpSpPr>
        <p:sp>
          <p:nvSpPr>
            <p:cNvPr id="22" name="Rectangle 21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912147" y="2984244"/>
            <a:ext cx="1178283" cy="777957"/>
            <a:chOff x="971550" y="4162425"/>
            <a:chExt cx="1181100" cy="733425"/>
          </a:xfrm>
        </p:grpSpPr>
        <p:sp>
          <p:nvSpPr>
            <p:cNvPr id="25" name="Rectangle 24"/>
            <p:cNvSpPr/>
            <p:nvPr/>
          </p:nvSpPr>
          <p:spPr>
            <a:xfrm>
              <a:off x="1019175" y="4191000"/>
              <a:ext cx="1133475" cy="70485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1550" y="4162425"/>
              <a:ext cx="1133475" cy="70485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6"/>
          <p:cNvGrpSpPr/>
          <p:nvPr/>
        </p:nvGrpSpPr>
        <p:grpSpPr>
          <a:xfrm>
            <a:off x="3890557" y="4427459"/>
            <a:ext cx="1573850" cy="687878"/>
            <a:chOff x="971550" y="5772150"/>
            <a:chExt cx="1781175" cy="657225"/>
          </a:xfrm>
        </p:grpSpPr>
        <p:sp>
          <p:nvSpPr>
            <p:cNvPr id="28" name="Rectangle 27"/>
            <p:cNvSpPr/>
            <p:nvPr/>
          </p:nvSpPr>
          <p:spPr>
            <a:xfrm>
              <a:off x="1009650" y="5810250"/>
              <a:ext cx="1743075" cy="619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1550" y="5772150"/>
              <a:ext cx="1743075" cy="6191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0116" y="320301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32199" y="3226015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27799" y="324901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48630" y="3091672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11317" y="3106049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18417" y="3088797"/>
            <a:ext cx="777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Not</a:t>
            </a:r>
            <a:r>
              <a:rPr lang="en-US" sz="1400" dirty="0" smtClean="0">
                <a:solidFill>
                  <a:prstClr val="black"/>
                </a:solidFill>
              </a:rPr>
              <a:t> Cached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013" y="5170637"/>
            <a:ext cx="2231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Main Memory (Dram)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43566" y="1323256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: Load 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54382" y="3201259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8404" y="137055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: Load 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06918" y="3206690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5531" y="1376167"/>
            <a:ext cx="169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: Increment 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04050" y="3212448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44278" y="1346262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: Load 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5376" y="3216433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49159" y="1320408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5</a:t>
            </a:r>
            <a:r>
              <a:rPr lang="en-US" dirty="0" smtClean="0"/>
              <a:t>: Load A</a:t>
            </a:r>
          </a:p>
        </p:txBody>
      </p:sp>
      <p:sp>
        <p:nvSpPr>
          <p:cNvPr id="46" name="Bent-Up Arrow 45"/>
          <p:cNvSpPr/>
          <p:nvPr/>
        </p:nvSpPr>
        <p:spPr>
          <a:xfrm flipH="1">
            <a:off x="1704682" y="4005269"/>
            <a:ext cx="2027208" cy="828136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>
            <a:off x="5609573" y="4011020"/>
            <a:ext cx="2090468" cy="828136"/>
          </a:xfrm>
          <a:prstGeom prst="bentUpArrow">
            <a:avLst>
              <a:gd name="adj1" fmla="val 20833"/>
              <a:gd name="adj2" fmla="val 25000"/>
              <a:gd name="adj3" fmla="val 26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58373" y="3199516"/>
            <a:ext cx="777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b="1" dirty="0" smtClean="0">
                <a:solidFill>
                  <a:srgbClr val="C00000"/>
                </a:solidFill>
              </a:rPr>
              <a:t>A =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285992" y="3477668"/>
            <a:ext cx="4572011" cy="1060397"/>
            <a:chOff x="575725" y="5681118"/>
            <a:chExt cx="4572011" cy="1060397"/>
          </a:xfrm>
        </p:grpSpPr>
        <p:sp>
          <p:nvSpPr>
            <p:cNvPr id="50" name="Freeform 49"/>
            <p:cNvSpPr/>
            <p:nvPr/>
          </p:nvSpPr>
          <p:spPr>
            <a:xfrm>
              <a:off x="863602" y="5681118"/>
              <a:ext cx="4284134" cy="719666"/>
            </a:xfrm>
            <a:custGeom>
              <a:avLst/>
              <a:gdLst>
                <a:gd name="connsiteX0" fmla="*/ 4258733 w 4258733"/>
                <a:gd name="connsiteY0" fmla="*/ 76200 h 546100"/>
                <a:gd name="connsiteX1" fmla="*/ 2184400 w 4258733"/>
                <a:gd name="connsiteY1" fmla="*/ 533400 h 546100"/>
                <a:gd name="connsiteX2" fmla="*/ 0 w 4258733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8733" h="546100">
                  <a:moveTo>
                    <a:pt x="4258733" y="76200"/>
                  </a:moveTo>
                  <a:cubicBezTo>
                    <a:pt x="3576461" y="311150"/>
                    <a:pt x="2894189" y="546100"/>
                    <a:pt x="2184400" y="533400"/>
                  </a:cubicBezTo>
                  <a:cubicBezTo>
                    <a:pt x="1474611" y="520700"/>
                    <a:pt x="437445" y="112889"/>
                    <a:pt x="0" y="0"/>
                  </a:cubicBezTo>
                </a:path>
              </a:pathLst>
            </a:custGeom>
            <a:ln w="34925">
              <a:solidFill>
                <a:srgbClr val="993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5725" y="6002851"/>
              <a:ext cx="13377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Core #0 Snoops Write and Updates ‘A’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37570" y="4188867"/>
            <a:ext cx="2937562" cy="523220"/>
            <a:chOff x="5537570" y="3750717"/>
            <a:chExt cx="2937562" cy="523220"/>
          </a:xfrm>
        </p:grpSpPr>
        <p:sp>
          <p:nvSpPr>
            <p:cNvPr id="53" name="Freeform 52"/>
            <p:cNvSpPr/>
            <p:nvPr/>
          </p:nvSpPr>
          <p:spPr>
            <a:xfrm rot="20138308">
              <a:off x="5537570" y="3756908"/>
              <a:ext cx="1604548" cy="284293"/>
            </a:xfrm>
            <a:custGeom>
              <a:avLst/>
              <a:gdLst>
                <a:gd name="connsiteX0" fmla="*/ 4258733 w 4258733"/>
                <a:gd name="connsiteY0" fmla="*/ 76200 h 546100"/>
                <a:gd name="connsiteX1" fmla="*/ 2184400 w 4258733"/>
                <a:gd name="connsiteY1" fmla="*/ 533400 h 546100"/>
                <a:gd name="connsiteX2" fmla="*/ 0 w 4258733"/>
                <a:gd name="connsiteY2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8733" h="546100">
                  <a:moveTo>
                    <a:pt x="4258733" y="76200"/>
                  </a:moveTo>
                  <a:cubicBezTo>
                    <a:pt x="3576461" y="311150"/>
                    <a:pt x="2894189" y="546100"/>
                    <a:pt x="2184400" y="533400"/>
                  </a:cubicBezTo>
                  <a:cubicBezTo>
                    <a:pt x="1474611" y="520700"/>
                    <a:pt x="437445" y="112889"/>
                    <a:pt x="0" y="0"/>
                  </a:cubicBezTo>
                </a:path>
              </a:pathLst>
            </a:custGeom>
            <a:ln w="34925">
              <a:solidFill>
                <a:srgbClr val="993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41066" y="3750717"/>
              <a:ext cx="1634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Core #2 Updates ‘A’ in Main Memory</a:t>
              </a:r>
              <a:endParaRPr lang="en-US" sz="14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277889" y="4596896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77892" y="4596884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10800000">
            <a:off x="4473920" y="3816301"/>
            <a:ext cx="284672" cy="474453"/>
          </a:xfrm>
          <a:prstGeom prst="downArrow">
            <a:avLst>
              <a:gd name="adj1" fmla="val 50000"/>
              <a:gd name="adj2" fmla="val 6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25587" y="3546153"/>
            <a:ext cx="1281120" cy="779376"/>
            <a:chOff x="127015" y="1595888"/>
            <a:chExt cx="1281120" cy="779376"/>
          </a:xfrm>
        </p:grpSpPr>
        <p:sp>
          <p:nvSpPr>
            <p:cNvPr id="59" name="TextBox 58"/>
            <p:cNvSpPr txBox="1"/>
            <p:nvPr/>
          </p:nvSpPr>
          <p:spPr>
            <a:xfrm>
              <a:off x="127015" y="1728933"/>
              <a:ext cx="1281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Use Cached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Value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849696" y="1595888"/>
              <a:ext cx="375255" cy="193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Slide Number Placeholder 5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5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  <p:bldP spid="45" grpId="0"/>
      <p:bldP spid="46" grpId="0" animBg="1"/>
      <p:bldP spid="46" grpId="1" animBg="1"/>
      <p:bldP spid="47" grpId="0" animBg="1"/>
      <p:bldP spid="47" grpId="1" animBg="1"/>
      <p:bldP spid="48" grpId="0"/>
      <p:bldP spid="55" grpId="0"/>
      <p:bldP spid="56" grpId="0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003" y="3225792"/>
            <a:ext cx="8373523" cy="319405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11" y="440267"/>
            <a:ext cx="8699292" cy="64177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/>
              <a:t>Data Cache Problems : IO Device Accesses</a:t>
            </a:r>
          </a:p>
          <a:p>
            <a:r>
              <a:rPr lang="en-US" sz="2200" b="1" dirty="0" smtClean="0">
                <a:solidFill>
                  <a:srgbClr val="0000FF"/>
                </a:solidFill>
              </a:rPr>
              <a:t>Data Caches</a:t>
            </a:r>
            <a:r>
              <a:rPr lang="en-US" sz="2200" dirty="0" smtClean="0"/>
              <a:t> present a problem when </a:t>
            </a:r>
            <a:r>
              <a:rPr lang="en-US" sz="2200" dirty="0" smtClean="0">
                <a:solidFill>
                  <a:srgbClr val="C00000"/>
                </a:solidFill>
              </a:rPr>
              <a:t>reading/writing</a:t>
            </a:r>
            <a:r>
              <a:rPr lang="en-US" sz="2200" dirty="0" smtClean="0"/>
              <a:t> to </a:t>
            </a:r>
            <a:r>
              <a:rPr lang="en-US" sz="2200" dirty="0" smtClean="0">
                <a:solidFill>
                  <a:srgbClr val="C00000"/>
                </a:solidFill>
              </a:rPr>
              <a:t>IO devices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Imagine you have a pointer to an </a:t>
            </a:r>
            <a:r>
              <a:rPr lang="en-US" sz="2200" b="1" dirty="0" smtClean="0">
                <a:solidFill>
                  <a:srgbClr val="C00000"/>
                </a:solidFill>
              </a:rPr>
              <a:t>8 bit Parallel port </a:t>
            </a:r>
            <a:r>
              <a:rPr lang="en-US" sz="2200" dirty="0" smtClean="0"/>
              <a:t>with </a:t>
            </a:r>
            <a:r>
              <a:rPr lang="en-US" sz="2200" b="1" dirty="0" smtClean="0">
                <a:solidFill>
                  <a:srgbClr val="C00000"/>
                </a:solidFill>
              </a:rPr>
              <a:t>8 attached switches.</a:t>
            </a:r>
          </a:p>
          <a:p>
            <a:r>
              <a:rPr lang="en-US" sz="2200" dirty="0" smtClean="0"/>
              <a:t>Your program </a:t>
            </a:r>
            <a:r>
              <a:rPr lang="en-US" sz="2200" b="1" dirty="0" smtClean="0">
                <a:solidFill>
                  <a:srgbClr val="9933FF"/>
                </a:solidFill>
              </a:rPr>
              <a:t>loops</a:t>
            </a:r>
            <a:r>
              <a:rPr lang="en-US" sz="2200" dirty="0" smtClean="0"/>
              <a:t> waiting for, say, </a:t>
            </a:r>
            <a:r>
              <a:rPr lang="en-US" sz="2200" b="1" dirty="0" smtClean="0">
                <a:solidFill>
                  <a:srgbClr val="9933FF"/>
                </a:solidFill>
              </a:rPr>
              <a:t>hex 55 </a:t>
            </a:r>
            <a:r>
              <a:rPr lang="en-US" sz="2200" dirty="0" smtClean="0"/>
              <a:t>on the switches.</a:t>
            </a:r>
          </a:p>
          <a:p>
            <a:r>
              <a:rPr lang="en-US" sz="2200" dirty="0" smtClean="0"/>
              <a:t>It </a:t>
            </a:r>
            <a:r>
              <a:rPr lang="en-US" sz="2200" b="1" dirty="0" smtClean="0">
                <a:solidFill>
                  <a:srgbClr val="C00000"/>
                </a:solidFill>
              </a:rPr>
              <a:t>fails</a:t>
            </a:r>
            <a:r>
              <a:rPr lang="en-US" sz="2200" dirty="0" smtClean="0"/>
              <a:t> due to the CPU “</a:t>
            </a:r>
            <a:r>
              <a:rPr lang="en-US" sz="2200" b="1" i="1" dirty="0" smtClean="0">
                <a:solidFill>
                  <a:srgbClr val="0000FF"/>
                </a:solidFill>
              </a:rPr>
              <a:t>caching</a:t>
            </a:r>
            <a:r>
              <a:rPr lang="en-US" sz="2200" dirty="0" smtClean="0"/>
              <a:t>” the </a:t>
            </a:r>
            <a:r>
              <a:rPr lang="en-US" sz="2200" i="1" dirty="0" smtClean="0"/>
              <a:t>previously read</a:t>
            </a:r>
            <a:r>
              <a:rPr lang="en-US" sz="2200" dirty="0" smtClean="0"/>
              <a:t> switch value.</a:t>
            </a:r>
          </a:p>
          <a:p>
            <a:r>
              <a:rPr lang="en-US" sz="2200" dirty="0" smtClean="0"/>
              <a:t>Likewise a </a:t>
            </a:r>
            <a:r>
              <a:rPr lang="en-US" sz="2200" b="1" dirty="0" smtClean="0">
                <a:solidFill>
                  <a:srgbClr val="C00000"/>
                </a:solidFill>
              </a:rPr>
              <a:t>write</a:t>
            </a:r>
            <a:r>
              <a:rPr lang="en-US" sz="2200" dirty="0" smtClean="0"/>
              <a:t> to a parallel </a:t>
            </a:r>
            <a:r>
              <a:rPr lang="en-US" sz="2200" b="1" dirty="0" smtClean="0">
                <a:solidFill>
                  <a:srgbClr val="C00000"/>
                </a:solidFill>
              </a:rPr>
              <a:t>LED port</a:t>
            </a:r>
            <a:r>
              <a:rPr lang="en-US" sz="2200" dirty="0" smtClean="0"/>
              <a:t> for example might not happen immediately if the </a:t>
            </a:r>
            <a:r>
              <a:rPr lang="en-US" sz="2200" i="1" dirty="0" smtClean="0">
                <a:solidFill>
                  <a:srgbClr val="0000FF"/>
                </a:solidFill>
              </a:rPr>
              <a:t>write policy</a:t>
            </a:r>
            <a:r>
              <a:rPr lang="en-US" sz="2200" dirty="0" smtClean="0"/>
              <a:t> means data was written </a:t>
            </a:r>
            <a:r>
              <a:rPr lang="en-US" sz="2200" b="1" u="sng" dirty="0" smtClean="0">
                <a:solidFill>
                  <a:srgbClr val="9933FF"/>
                </a:solidFill>
              </a:rPr>
              <a:t>only</a:t>
            </a:r>
            <a:r>
              <a:rPr lang="en-US" sz="2200" dirty="0" smtClean="0"/>
              <a:t> to the </a:t>
            </a:r>
            <a:r>
              <a:rPr lang="en-US" sz="2200" b="1" dirty="0" smtClean="0">
                <a:solidFill>
                  <a:srgbClr val="9933FF"/>
                </a:solidFill>
              </a:rPr>
              <a:t>cache</a:t>
            </a:r>
            <a:r>
              <a:rPr lang="en-US" sz="2200" dirty="0" smtClean="0"/>
              <a:t> (it will only be written to the port when the data it is evicted). </a:t>
            </a:r>
            <a:endParaRPr lang="en-US" sz="1200" dirty="0" smtClean="0"/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18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switches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(volatile char *)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0x00002000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while(*</a:t>
            </a:r>
            <a:r>
              <a:rPr lang="en-US" sz="18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switches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0x55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(“Hex 55 found on switches\n”);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94393" y="4566731"/>
            <a:ext cx="10414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14060" y="4202672"/>
            <a:ext cx="3420534" cy="107721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Loop Fails: </a:t>
            </a:r>
            <a:r>
              <a:rPr lang="en-US" sz="1600" dirty="0" smtClean="0"/>
              <a:t>First read of “</a:t>
            </a:r>
            <a:r>
              <a:rPr lang="en-US" sz="1600" dirty="0" smtClean="0">
                <a:solidFill>
                  <a:srgbClr val="0000FF"/>
                </a:solidFill>
              </a:rPr>
              <a:t>switches</a:t>
            </a:r>
            <a:r>
              <a:rPr lang="en-US" sz="1600" dirty="0" smtClean="0"/>
              <a:t>” is cached and subsequent iterations of the loop use the </a:t>
            </a:r>
            <a:r>
              <a:rPr lang="en-US" sz="1600" b="1" dirty="0" smtClean="0">
                <a:solidFill>
                  <a:srgbClr val="C00000"/>
                </a:solidFill>
              </a:rPr>
              <a:t>cached value</a:t>
            </a:r>
            <a:r>
              <a:rPr lang="en-US" sz="1600" dirty="0" smtClean="0"/>
              <a:t> ignoring switch changes in real world.</a:t>
            </a:r>
            <a:endParaRPr lang="en-US" sz="1600" dirty="0"/>
          </a:p>
        </p:txBody>
      </p:sp>
      <p:sp>
        <p:nvSpPr>
          <p:cNvPr id="10" name="Right Brace 9"/>
          <p:cNvSpPr/>
          <p:nvPr/>
        </p:nvSpPr>
        <p:spPr>
          <a:xfrm>
            <a:off x="3989593" y="4450688"/>
            <a:ext cx="114300" cy="2285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10" y="4309508"/>
            <a:ext cx="8111067" cy="106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440262"/>
            <a:ext cx="8712200" cy="556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General Solution Cache By-passing: Read and Write Operations</a:t>
            </a:r>
            <a:endParaRPr lang="en-US" sz="1800" dirty="0" smtClean="0"/>
          </a:p>
          <a:p>
            <a:r>
              <a:rPr lang="en-US" sz="1800" dirty="0" smtClean="0"/>
              <a:t>Many micro controllers whose caches are not so tightly coupled as they are in multi-core CPUs, have instructions designed to “</a:t>
            </a:r>
            <a:r>
              <a:rPr lang="en-US" sz="1800" b="1" dirty="0" smtClean="0">
                <a:solidFill>
                  <a:srgbClr val="9933FF"/>
                </a:solidFill>
              </a:rPr>
              <a:t>bypass</a:t>
            </a:r>
            <a:r>
              <a:rPr lang="en-US" sz="1800" dirty="0" smtClean="0"/>
              <a:t>” the data cache entirely and lead to genuine </a:t>
            </a:r>
            <a:r>
              <a:rPr lang="en-US" sz="1800" b="1" dirty="0" smtClean="0">
                <a:solidFill>
                  <a:srgbClr val="C00000"/>
                </a:solidFill>
              </a:rPr>
              <a:t>read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C00000"/>
                </a:solidFill>
              </a:rPr>
              <a:t>write</a:t>
            </a:r>
            <a:r>
              <a:rPr lang="en-US" sz="1800" dirty="0" smtClean="0"/>
              <a:t> accesses to </a:t>
            </a:r>
            <a:r>
              <a:rPr lang="en-US" sz="1800" b="1" dirty="0" smtClean="0">
                <a:solidFill>
                  <a:srgbClr val="0000FF"/>
                </a:solidFill>
              </a:rPr>
              <a:t>memory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00FF"/>
                </a:solidFill>
              </a:rPr>
              <a:t>IO devices</a:t>
            </a:r>
            <a:r>
              <a:rPr lang="en-US" sz="1800" dirty="0" smtClean="0"/>
              <a:t> each and every time. </a:t>
            </a:r>
          </a:p>
          <a:p>
            <a:r>
              <a:rPr lang="en-US" sz="1800" dirty="0" smtClean="0"/>
              <a:t>In the </a:t>
            </a:r>
            <a:r>
              <a:rPr lang="en-US" sz="1800" dirty="0" smtClean="0">
                <a:solidFill>
                  <a:srgbClr val="C00000"/>
                </a:solidFill>
              </a:rPr>
              <a:t>NIOS II</a:t>
            </a:r>
            <a:r>
              <a:rPr lang="en-US" sz="1800" dirty="0" smtClean="0"/>
              <a:t> cache, read/write </a:t>
            </a:r>
            <a:r>
              <a:rPr lang="en-US" sz="1800" b="1" dirty="0" smtClean="0"/>
              <a:t>bypassing</a:t>
            </a:r>
            <a:r>
              <a:rPr lang="en-US" sz="1800" dirty="0" smtClean="0"/>
              <a:t> is achieved with the instructions </a:t>
            </a:r>
            <a:r>
              <a:rPr lang="en-US" sz="1800" b="1" dirty="0" smtClean="0">
                <a:solidFill>
                  <a:srgbClr val="0000FF"/>
                </a:solidFill>
              </a:rPr>
              <a:t>LDIO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00FF"/>
                </a:solidFill>
              </a:rPr>
              <a:t>STIO</a:t>
            </a:r>
            <a:r>
              <a:rPr lang="en-US" sz="1800" dirty="0" smtClean="0">
                <a:solidFill>
                  <a:srgbClr val="0000FF"/>
                </a:solidFill>
              </a:rPr>
              <a:t>. </a:t>
            </a:r>
            <a:r>
              <a:rPr lang="en-US" sz="1800" dirty="0" smtClean="0"/>
              <a:t>Great for </a:t>
            </a:r>
            <a:r>
              <a:rPr lang="en-US" sz="1800" dirty="0"/>
              <a:t>a</a:t>
            </a:r>
            <a:r>
              <a:rPr lang="en-US" sz="1800" dirty="0" smtClean="0"/>
              <a:t>ssembly language programmers, not so helpful if writing in ‘C’.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NIOS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II</a:t>
            </a:r>
            <a:r>
              <a:rPr lang="en-US" sz="1800" dirty="0" smtClean="0"/>
              <a:t> also supports </a:t>
            </a:r>
            <a:r>
              <a:rPr lang="en-US" sz="1800" b="1" dirty="0" smtClean="0">
                <a:solidFill>
                  <a:srgbClr val="C00000"/>
                </a:solidFill>
              </a:rPr>
              <a:t>A31</a:t>
            </a:r>
            <a:r>
              <a:rPr lang="en-US" sz="1800" dirty="0" smtClean="0"/>
              <a:t> cache bypassing. That is, any read or write to an address with </a:t>
            </a:r>
            <a:r>
              <a:rPr lang="en-US" sz="1800" b="1" dirty="0" smtClean="0">
                <a:solidFill>
                  <a:srgbClr val="C00000"/>
                </a:solidFill>
              </a:rPr>
              <a:t>A31 = 1</a:t>
            </a:r>
            <a:r>
              <a:rPr lang="en-US" sz="1800" dirty="0" smtClean="0"/>
              <a:t>, will bypass the data cache but physically map to the same address as if </a:t>
            </a:r>
            <a:r>
              <a:rPr lang="en-US" sz="1800" b="1" dirty="0" smtClean="0">
                <a:solidFill>
                  <a:srgbClr val="C00000"/>
                </a:solidFill>
              </a:rPr>
              <a:t>A31</a:t>
            </a:r>
            <a:r>
              <a:rPr lang="en-US" sz="1800" dirty="0" smtClean="0"/>
              <a:t> were equal to </a:t>
            </a:r>
            <a:r>
              <a:rPr lang="en-US" sz="1800" b="1" dirty="0" smtClean="0">
                <a:solidFill>
                  <a:srgbClr val="C00000"/>
                </a:solidFill>
              </a:rPr>
              <a:t>0</a:t>
            </a:r>
            <a:r>
              <a:rPr lang="en-US" sz="1800" dirty="0" smtClean="0"/>
              <a:t>. That is, a read from address </a:t>
            </a:r>
            <a:r>
              <a:rPr lang="en-US" sz="1800" dirty="0" smtClean="0">
                <a:solidFill>
                  <a:srgbClr val="0000FF"/>
                </a:solidFill>
              </a:rPr>
              <a:t>0x</a:t>
            </a:r>
            <a:r>
              <a:rPr lang="en-US" sz="1800" dirty="0" smtClean="0">
                <a:solidFill>
                  <a:srgbClr val="C00000"/>
                </a:solidFill>
              </a:rPr>
              <a:t>8</a:t>
            </a:r>
            <a:r>
              <a:rPr lang="en-US" sz="1800" dirty="0" smtClean="0">
                <a:solidFill>
                  <a:srgbClr val="0000FF"/>
                </a:solidFill>
              </a:rPr>
              <a:t>1002000</a:t>
            </a:r>
            <a:r>
              <a:rPr lang="en-US" sz="1800" dirty="0" smtClean="0"/>
              <a:t> is equivalent to an write to </a:t>
            </a:r>
            <a:r>
              <a:rPr lang="en-US" sz="1800" dirty="0" smtClean="0">
                <a:solidFill>
                  <a:srgbClr val="0000FF"/>
                </a:solidFill>
              </a:rPr>
              <a:t>0x</a:t>
            </a:r>
            <a:r>
              <a:rPr lang="en-US" sz="1800" dirty="0" smtClean="0">
                <a:solidFill>
                  <a:srgbClr val="C00000"/>
                </a:solidFill>
              </a:rPr>
              <a:t>0</a:t>
            </a:r>
            <a:r>
              <a:rPr lang="en-US" sz="1800" dirty="0" smtClean="0">
                <a:solidFill>
                  <a:srgbClr val="0000FF"/>
                </a:solidFill>
              </a:rPr>
              <a:t>1002000</a:t>
            </a:r>
            <a:r>
              <a:rPr lang="en-US" sz="1800" dirty="0" smtClean="0"/>
              <a:t> except the former bypasses the cache, the latter could use the cache.</a:t>
            </a:r>
          </a:p>
          <a:p>
            <a:r>
              <a:rPr lang="en-US" sz="1800" dirty="0" smtClean="0"/>
              <a:t>Using this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technique within ‘C’ would allow “pointer” accesses to </a:t>
            </a:r>
            <a:r>
              <a:rPr lang="en-US" sz="1800" dirty="0" smtClean="0">
                <a:solidFill>
                  <a:srgbClr val="C00000"/>
                </a:solidFill>
              </a:rPr>
              <a:t>memory</a:t>
            </a:r>
            <a:r>
              <a:rPr lang="en-US" sz="1800" dirty="0" smtClean="0"/>
              <a:t> </a:t>
            </a:r>
            <a:r>
              <a:rPr lang="en-US" sz="1800" b="1" dirty="0" smtClean="0"/>
              <a:t>and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IO device </a:t>
            </a:r>
            <a:r>
              <a:rPr lang="en-US" sz="1800" dirty="0" smtClean="0"/>
              <a:t>to </a:t>
            </a:r>
            <a:r>
              <a:rPr lang="en-US" sz="1800" b="1" dirty="0" smtClean="0"/>
              <a:t>bypass</a:t>
            </a:r>
            <a:r>
              <a:rPr lang="en-US" sz="1800" dirty="0" smtClean="0"/>
              <a:t> the cache and issue </a:t>
            </a:r>
            <a:r>
              <a:rPr lang="en-US" sz="1800" b="1" dirty="0" smtClean="0"/>
              <a:t>genuine</a:t>
            </a:r>
            <a:r>
              <a:rPr lang="en-US" sz="1800" dirty="0" smtClean="0"/>
              <a:t> reads/writes.</a:t>
            </a:r>
          </a:p>
          <a:p>
            <a:endParaRPr lang="en-US" sz="2000" dirty="0" smtClean="0"/>
          </a:p>
          <a:p>
            <a:pPr indent="4763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Processor 1				Processor 2</a:t>
            </a:r>
          </a:p>
          <a:p>
            <a:pPr indent="4763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char *data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0x81002000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		char *data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0x81002000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4763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*data = 0x55;				x = *data;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61533" y="5190052"/>
            <a:ext cx="313267" cy="44873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596467" y="5198518"/>
            <a:ext cx="541866" cy="49953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2667" y="5621851"/>
            <a:ext cx="3132667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Write</a:t>
            </a:r>
            <a:r>
              <a:rPr lang="en-US" dirty="0" smtClean="0"/>
              <a:t> by-passes data cache and </a:t>
            </a:r>
            <a:r>
              <a:rPr lang="en-US" u="sng" dirty="0" smtClean="0"/>
              <a:t>always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writes</a:t>
            </a:r>
            <a:r>
              <a:rPr lang="en-US" dirty="0" smtClean="0"/>
              <a:t> directly to main memory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1" y="5681118"/>
            <a:ext cx="3420534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Read</a:t>
            </a:r>
            <a:r>
              <a:rPr lang="en-US" dirty="0" smtClean="0"/>
              <a:t> by-passes data cache and </a:t>
            </a:r>
            <a:r>
              <a:rPr lang="en-US" u="sng" dirty="0" smtClean="0"/>
              <a:t>always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reads</a:t>
            </a:r>
            <a:r>
              <a:rPr lang="en-US" dirty="0" smtClean="0"/>
              <a:t> directly from main memory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06400"/>
            <a:ext cx="8339667" cy="5719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You can see the </a:t>
            </a:r>
            <a:r>
              <a:rPr lang="en-US" sz="1800" dirty="0" smtClean="0">
                <a:solidFill>
                  <a:srgbClr val="C00000"/>
                </a:solidFill>
              </a:rPr>
              <a:t>A31</a:t>
            </a:r>
            <a:r>
              <a:rPr lang="en-US" sz="1800" dirty="0" smtClean="0"/>
              <a:t> cache by-pass technique applied in the design of a cache controller used in our multiple 68k system.</a:t>
            </a:r>
          </a:p>
          <a:p>
            <a:r>
              <a:rPr lang="en-US" sz="1800" dirty="0" smtClean="0"/>
              <a:t>Note our 68k cache does </a:t>
            </a:r>
            <a:r>
              <a:rPr lang="en-US" sz="1800" b="1" dirty="0" smtClean="0"/>
              <a:t>not</a:t>
            </a:r>
            <a:r>
              <a:rPr lang="en-US" sz="1800" dirty="0" smtClean="0"/>
              <a:t> cache </a:t>
            </a:r>
            <a:r>
              <a:rPr lang="en-US" sz="1800" b="1" dirty="0" smtClean="0">
                <a:solidFill>
                  <a:srgbClr val="C00000"/>
                </a:solidFill>
              </a:rPr>
              <a:t>writes</a:t>
            </a:r>
            <a:r>
              <a:rPr lang="en-US" sz="1800" dirty="0" smtClean="0"/>
              <a:t> anyway, so writes were </a:t>
            </a:r>
            <a:r>
              <a:rPr lang="en-US" sz="1800" b="1" dirty="0" smtClean="0"/>
              <a:t>always</a:t>
            </a:r>
            <a:r>
              <a:rPr lang="en-US" sz="1800" dirty="0" smtClean="0"/>
              <a:t> bypassed. </a:t>
            </a:r>
          </a:p>
          <a:p>
            <a:r>
              <a:rPr lang="en-US" sz="1800" dirty="0" smtClean="0"/>
              <a:t>The “</a:t>
            </a:r>
            <a:r>
              <a:rPr lang="en-US" sz="1800" b="1" dirty="0" smtClean="0"/>
              <a:t>tweak</a:t>
            </a:r>
            <a:r>
              <a:rPr lang="en-US" sz="1800" dirty="0" smtClean="0"/>
              <a:t>” below is to ensure </a:t>
            </a:r>
            <a:r>
              <a:rPr lang="en-US" sz="1800" b="1" dirty="0" smtClean="0">
                <a:solidFill>
                  <a:srgbClr val="0000FF"/>
                </a:solidFill>
              </a:rPr>
              <a:t>reads</a:t>
            </a:r>
            <a:r>
              <a:rPr lang="en-US" sz="1800" dirty="0" smtClean="0"/>
              <a:t> also bypass the cache (when </a:t>
            </a:r>
            <a:r>
              <a:rPr lang="en-US" sz="1800" dirty="0" smtClean="0">
                <a:solidFill>
                  <a:srgbClr val="C00000"/>
                </a:solidFill>
              </a:rPr>
              <a:t>A31 = 1</a:t>
            </a:r>
            <a:r>
              <a:rPr lang="en-US" sz="1800" dirty="0" smtClean="0"/>
              <a:t>) and load from physical memory or IO devices regardless of </a:t>
            </a:r>
            <a:r>
              <a:rPr lang="en-US" sz="1800" b="1" dirty="0" smtClean="0"/>
              <a:t>hit/miss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Another technique might be to modify the cache controller so that regions/block of the address space can be </a:t>
            </a:r>
            <a:r>
              <a:rPr lang="en-US" sz="1800" dirty="0" smtClean="0">
                <a:solidFill>
                  <a:srgbClr val="0000FF"/>
                </a:solidFill>
              </a:rPr>
              <a:t>programmed</a:t>
            </a:r>
            <a:r>
              <a:rPr lang="en-US" sz="1800" dirty="0" smtClean="0"/>
              <a:t> to “never cache”.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581" t="50526" r="22457" b="3662"/>
          <a:stretch/>
        </p:blipFill>
        <p:spPr bwMode="auto">
          <a:xfrm>
            <a:off x="186266" y="2777112"/>
            <a:ext cx="8432070" cy="394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493933" y="4106380"/>
            <a:ext cx="1888067" cy="39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3067" y="3743919"/>
            <a:ext cx="5706533" cy="726527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04560" y="2811749"/>
            <a:ext cx="1866907" cy="646331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data from Dram if A31 =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84968" y="3447554"/>
            <a:ext cx="296365" cy="2963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1181" y="4553823"/>
            <a:ext cx="1697523" cy="646331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look in Cache 1st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959600" y="5200154"/>
            <a:ext cx="321734" cy="4080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53061" y="5608155"/>
            <a:ext cx="5706533" cy="381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" y="1204211"/>
            <a:ext cx="4517136" cy="180537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ontent Placeholder 2"/>
          <p:cNvSpPr>
            <a:spLocks noGrp="1"/>
          </p:cNvSpPr>
          <p:nvPr>
            <p:ph idx="1"/>
          </p:nvPr>
        </p:nvSpPr>
        <p:spPr>
          <a:xfrm>
            <a:off x="194733" y="352425"/>
            <a:ext cx="4885267" cy="6307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Arbiters for Main Memory</a:t>
            </a:r>
            <a:endParaRPr lang="en-CA" sz="1800" dirty="0" smtClean="0">
              <a:solidFill>
                <a:srgbClr val="C00000"/>
              </a:solidFill>
            </a:endParaRPr>
          </a:p>
          <a:p>
            <a:r>
              <a:rPr lang="en-CA" sz="1800" dirty="0" smtClean="0"/>
              <a:t>Arbiter/CPU operates as follows</a:t>
            </a:r>
            <a:br>
              <a:rPr lang="en-CA" sz="1800" dirty="0" smtClean="0"/>
            </a:b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One or more CPUs issue a bus request (</a:t>
            </a:r>
            <a:r>
              <a:rPr lang="en-US" sz="1600" dirty="0" smtClean="0">
                <a:solidFill>
                  <a:srgbClr val="C00000"/>
                </a:solidFill>
              </a:rPr>
              <a:t>BR</a:t>
            </a:r>
            <a:r>
              <a:rPr lang="en-US" sz="1600" baseline="-25000" dirty="0" smtClean="0">
                <a:solidFill>
                  <a:srgbClr val="C00000"/>
                </a:solidFill>
              </a:rPr>
              <a:t>x</a:t>
            </a:r>
            <a:r>
              <a:rPr lang="en-US" sz="16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Arbiter issues a bus grant (</a:t>
            </a:r>
            <a:r>
              <a:rPr lang="en-US" sz="1600" dirty="0" smtClean="0">
                <a:solidFill>
                  <a:srgbClr val="C00000"/>
                </a:solidFill>
              </a:rPr>
              <a:t>BG</a:t>
            </a:r>
            <a:r>
              <a:rPr lang="en-US" sz="1600" baseline="-25000" dirty="0" smtClean="0">
                <a:solidFill>
                  <a:srgbClr val="C00000"/>
                </a:solidFill>
              </a:rPr>
              <a:t>x</a:t>
            </a:r>
            <a:r>
              <a:rPr lang="en-US" sz="1600" dirty="0" smtClean="0"/>
              <a:t>) to the CPU with the </a:t>
            </a:r>
            <a:r>
              <a:rPr lang="en-US" sz="1600" dirty="0" smtClean="0">
                <a:solidFill>
                  <a:srgbClr val="0000FF"/>
                </a:solidFill>
              </a:rPr>
              <a:t>highest priority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Other CPUs requesting use at the same time will have “</a:t>
            </a:r>
            <a:r>
              <a:rPr lang="en-US" sz="1600" b="1" dirty="0" smtClean="0">
                <a:solidFill>
                  <a:srgbClr val="9933FF"/>
                </a:solidFill>
              </a:rPr>
              <a:t>wait states</a:t>
            </a:r>
            <a:r>
              <a:rPr lang="en-US" sz="1600" dirty="0" smtClean="0"/>
              <a:t>” introduced (via delayed </a:t>
            </a:r>
            <a:r>
              <a:rPr lang="en-US" sz="1600" b="1" dirty="0" smtClean="0">
                <a:solidFill>
                  <a:srgbClr val="0000FF"/>
                </a:solidFill>
              </a:rPr>
              <a:t>Dtack’s</a:t>
            </a:r>
            <a:r>
              <a:rPr lang="en-US" sz="1600" dirty="0"/>
              <a:t>) until </a:t>
            </a:r>
            <a:r>
              <a:rPr lang="en-US" sz="1600" dirty="0" smtClean="0"/>
              <a:t>they acquire the bus</a:t>
            </a:r>
            <a:r>
              <a:rPr lang="en-US" sz="1400" dirty="0" smtClean="0"/>
              <a:t>. </a:t>
            </a:r>
          </a:p>
          <a:p>
            <a:endParaRPr lang="en-US" sz="1800" dirty="0" smtClean="0"/>
          </a:p>
          <a:p>
            <a:r>
              <a:rPr lang="en-US" sz="1800" dirty="0" smtClean="0"/>
              <a:t>Once granted access, a cache controller can then </a:t>
            </a:r>
            <a:r>
              <a:rPr lang="en-US" sz="1800" b="1" dirty="0" smtClean="0">
                <a:solidFill>
                  <a:srgbClr val="C00000"/>
                </a:solidFill>
              </a:rPr>
              <a:t>read</a:t>
            </a:r>
            <a:r>
              <a:rPr lang="en-US" sz="1800" dirty="0" smtClean="0"/>
              <a:t> or </a:t>
            </a:r>
            <a:r>
              <a:rPr lang="en-US" sz="1800" b="1" dirty="0" smtClean="0">
                <a:solidFill>
                  <a:srgbClr val="C00000"/>
                </a:solidFill>
              </a:rPr>
              <a:t>write</a:t>
            </a:r>
            <a:r>
              <a:rPr lang="en-US" sz="1800" dirty="0" smtClean="0"/>
              <a:t> data from/to main memory.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At any point in time, the arbiter employs a </a:t>
            </a:r>
            <a:r>
              <a:rPr lang="en-US" sz="1800" b="1" dirty="0" smtClean="0">
                <a:solidFill>
                  <a:srgbClr val="C00000"/>
                </a:solidFill>
              </a:rPr>
              <a:t>MUX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to connect </a:t>
            </a:r>
            <a:r>
              <a:rPr lang="en-US" sz="1800" b="1" dirty="0" smtClean="0"/>
              <a:t>one</a:t>
            </a:r>
            <a:r>
              <a:rPr lang="en-US" sz="1800" dirty="0" smtClean="0"/>
              <a:t> CPU to main memory.</a:t>
            </a:r>
          </a:p>
          <a:p>
            <a:endParaRPr lang="en-US" sz="1800" dirty="0" smtClean="0"/>
          </a:p>
          <a:p>
            <a:r>
              <a:rPr lang="en-US" sz="1800" dirty="0" smtClean="0"/>
              <a:t>Arbiter </a:t>
            </a:r>
            <a:r>
              <a:rPr lang="en-US" sz="1800" b="1" dirty="0" smtClean="0">
                <a:solidFill>
                  <a:srgbClr val="0000FF"/>
                </a:solidFill>
              </a:rPr>
              <a:t>algorithms</a:t>
            </a:r>
            <a:r>
              <a:rPr lang="en-US" sz="1800" dirty="0" smtClean="0"/>
              <a:t> should strive to ensure </a:t>
            </a:r>
            <a:r>
              <a:rPr lang="en-US" sz="1800" b="1" dirty="0" smtClean="0">
                <a:solidFill>
                  <a:srgbClr val="9933FF"/>
                </a:solidFill>
              </a:rPr>
              <a:t>fairness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C00000"/>
                </a:solidFill>
              </a:rPr>
              <a:t>avoid starvation</a:t>
            </a:r>
            <a:r>
              <a:rPr lang="en-US" sz="1800" dirty="0" smtClean="0"/>
              <a:t> by rotating CPU priorities with each access.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52153" y="253989"/>
            <a:ext cx="3625783" cy="6265348"/>
            <a:chOff x="5071533" y="253989"/>
            <a:chExt cx="3917548" cy="6265348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6957134" y="4419589"/>
              <a:ext cx="0" cy="1557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7324895" y="3515730"/>
              <a:ext cx="0" cy="6498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6588295" y="3515729"/>
              <a:ext cx="0" cy="6498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766220" y="1610729"/>
              <a:ext cx="0" cy="1924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6156495" y="1610729"/>
              <a:ext cx="0" cy="1924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5575470" y="848729"/>
              <a:ext cx="1171575" cy="1181100"/>
              <a:chOff x="1485900" y="2628900"/>
              <a:chExt cx="1171575" cy="11811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514475" y="2667000"/>
                <a:ext cx="1143000" cy="1143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485900" y="2628900"/>
                <a:ext cx="1143000" cy="1143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 #0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185195" y="848729"/>
              <a:ext cx="1171575" cy="1181100"/>
              <a:chOff x="1485900" y="2628900"/>
              <a:chExt cx="1171575" cy="11811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514475" y="2667000"/>
                <a:ext cx="1143000" cy="1143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485900" y="2628900"/>
                <a:ext cx="1143000" cy="1143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 #1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480220" y="2306054"/>
              <a:ext cx="1333500" cy="904875"/>
              <a:chOff x="971550" y="4162425"/>
              <a:chExt cx="1181100" cy="73342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019175" y="4191000"/>
                <a:ext cx="1133475" cy="704850"/>
              </a:xfrm>
              <a:prstGeom prst="rect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71550" y="4162425"/>
                <a:ext cx="1133475" cy="704850"/>
              </a:xfrm>
              <a:prstGeom prst="rect">
                <a:avLst/>
              </a:prstGeom>
              <a:solidFill>
                <a:srgbClr val="FFFFC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 or more levels </a:t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of cache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147095" y="2306054"/>
              <a:ext cx="1333500" cy="904875"/>
              <a:chOff x="971550" y="4162425"/>
              <a:chExt cx="1181100" cy="73342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019175" y="4191000"/>
                <a:ext cx="1133475" cy="704850"/>
              </a:xfrm>
              <a:prstGeom prst="rect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971550" y="4162425"/>
                <a:ext cx="1133475" cy="704850"/>
              </a:xfrm>
              <a:prstGeom prst="rect">
                <a:avLst/>
              </a:prstGeom>
              <a:solidFill>
                <a:srgbClr val="FFFFC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 or more levels </a:t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of cache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087183" y="5719237"/>
              <a:ext cx="1781176" cy="800100"/>
              <a:chOff x="1035588" y="5772150"/>
              <a:chExt cx="1781176" cy="657225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073688" y="5810250"/>
                <a:ext cx="1743076" cy="61912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035588" y="5772150"/>
                <a:ext cx="1743076" cy="61912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Main Memory (Dram)</a:t>
                </a:r>
                <a:endParaRPr lang="en-US" dirty="0"/>
              </a:p>
            </p:txBody>
          </p:sp>
        </p:grpSp>
        <p:cxnSp>
          <p:nvCxnSpPr>
            <p:cNvPr id="117" name="Straight Connector 116"/>
            <p:cNvCxnSpPr/>
            <p:nvPr/>
          </p:nvCxnSpPr>
          <p:spPr>
            <a:xfrm>
              <a:off x="6146970" y="3525254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6313361" y="3880846"/>
              <a:ext cx="1333501" cy="904875"/>
              <a:chOff x="1012066" y="4052613"/>
              <a:chExt cx="1181101" cy="73342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059692" y="4081188"/>
                <a:ext cx="1133475" cy="704849"/>
              </a:xfrm>
              <a:prstGeom prst="rect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12066" y="4052613"/>
                <a:ext cx="1133475" cy="7048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Dual Port Arbiter + MUX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5" name="Straight Connector 124"/>
            <p:cNvCxnSpPr/>
            <p:nvPr/>
          </p:nvCxnSpPr>
          <p:spPr>
            <a:xfrm>
              <a:off x="7315410" y="3525248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132"/>
            <p:cNvSpPr/>
            <p:nvPr/>
          </p:nvSpPr>
          <p:spPr>
            <a:xfrm>
              <a:off x="5071533" y="655807"/>
              <a:ext cx="3767667" cy="4355904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176561" y="253989"/>
              <a:ext cx="1910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Dual CPU System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013843" y="5285692"/>
              <a:ext cx="1975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7030A0"/>
                  </a:solidFill>
                </a:rPr>
                <a:t>CPU Memory Interface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5" name="Shape 34"/>
          <p:cNvCxnSpPr>
            <a:stCxn id="122" idx="1"/>
          </p:cNvCxnSpPr>
          <p:nvPr/>
        </p:nvCxnSpPr>
        <p:spPr>
          <a:xfrm rot="10800000">
            <a:off x="5960535" y="3251200"/>
            <a:ext cx="540960" cy="1064456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44068" y="328589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BG0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37" name="Shape 36"/>
          <p:cNvCxnSpPr/>
          <p:nvPr/>
        </p:nvCxnSpPr>
        <p:spPr>
          <a:xfrm rot="5400000" flipH="1" flipV="1">
            <a:off x="7466650" y="3452496"/>
            <a:ext cx="1091246" cy="637854"/>
          </a:xfrm>
          <a:prstGeom prst="bentConnector3">
            <a:avLst>
              <a:gd name="adj1" fmla="val -432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98934" y="331893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BG1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86600" y="3530600"/>
            <a:ext cx="0" cy="347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8801" y="3302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Clk</a:t>
            </a:r>
            <a:endParaRPr lang="en-US" sz="1200" dirty="0"/>
          </a:p>
        </p:txBody>
      </p:sp>
      <p:cxnSp>
        <p:nvCxnSpPr>
          <p:cNvPr id="54" name="Shape 53"/>
          <p:cNvCxnSpPr/>
          <p:nvPr/>
        </p:nvCxnSpPr>
        <p:spPr>
          <a:xfrm rot="16200000" flipV="1">
            <a:off x="5839223" y="3578622"/>
            <a:ext cx="863600" cy="310356"/>
          </a:xfrm>
          <a:prstGeom prst="bentConnector3">
            <a:avLst>
              <a:gd name="adj1" fmla="val 0"/>
            </a:avLst>
          </a:prstGeom>
          <a:ln>
            <a:solidFill>
              <a:srgbClr val="C00000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3"/>
          <p:cNvCxnSpPr/>
          <p:nvPr/>
        </p:nvCxnSpPr>
        <p:spPr>
          <a:xfrm rot="5400000" flipH="1" flipV="1">
            <a:off x="7507157" y="3567247"/>
            <a:ext cx="880531" cy="333111"/>
          </a:xfrm>
          <a:prstGeom prst="bentConnector3">
            <a:avLst>
              <a:gd name="adj1" fmla="val 0"/>
            </a:avLst>
          </a:prstGeom>
          <a:ln>
            <a:solidFill>
              <a:srgbClr val="C00000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070600" y="3911603"/>
            <a:ext cx="5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BR0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21601" y="3928536"/>
            <a:ext cx="5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BR1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90487" y="1965102"/>
            <a:ext cx="5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Dtack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153401" y="1938866"/>
            <a:ext cx="0" cy="34713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87267" y="1998139"/>
            <a:ext cx="5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Dtack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115846" y="1938866"/>
            <a:ext cx="0" cy="34713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11" y="1173851"/>
            <a:ext cx="8950255" cy="50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3333" y="318718"/>
            <a:ext cx="83572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Dual Cache + Dual Port Arbiter + Single Port Dram Controller in a Dual CPU 68k System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96066" y="3366719"/>
            <a:ext cx="1109134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CPU #1 Cache</a:t>
            </a:r>
            <a:endParaRPr lang="en-US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88465" y="2198315"/>
            <a:ext cx="855134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Dual Port Arbiter and Mux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02397" y="2249118"/>
            <a:ext cx="1236136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Single Port</a:t>
            </a:r>
            <a:br>
              <a:rPr lang="en-US" sz="1200" i="1" dirty="0" smtClean="0"/>
            </a:br>
            <a:r>
              <a:rPr lang="en-US" sz="1200" i="1" dirty="0" smtClean="0"/>
              <a:t>Dram Controller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79132" y="4018651"/>
            <a:ext cx="108373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CPU #0 Cache</a:t>
            </a:r>
            <a:endParaRPr lang="en-US" sz="12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9745" y="4190047"/>
            <a:ext cx="1084318" cy="1181100"/>
            <a:chOff x="5818546" y="848729"/>
            <a:chExt cx="1084318" cy="1181100"/>
          </a:xfrm>
        </p:grpSpPr>
        <p:sp>
          <p:nvSpPr>
            <p:cNvPr id="15" name="Oval 14"/>
            <p:cNvSpPr/>
            <p:nvPr/>
          </p:nvSpPr>
          <p:spPr>
            <a:xfrm>
              <a:off x="5844993" y="886829"/>
              <a:ext cx="1057871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818546" y="848729"/>
              <a:ext cx="1057871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43334" y="1944318"/>
            <a:ext cx="81279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Dram</a:t>
            </a:r>
            <a:br>
              <a:rPr lang="en-US" sz="1600" i="1" dirty="0" smtClean="0"/>
            </a:br>
            <a:r>
              <a:rPr lang="en-US" sz="1600" i="1" dirty="0" smtClean="0"/>
              <a:t>Signals</a:t>
            </a:r>
            <a:endParaRPr lang="en-US" sz="16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73533" y="2460785"/>
            <a:ext cx="76200" cy="347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2512" y="2090321"/>
            <a:ext cx="1084318" cy="1181100"/>
            <a:chOff x="7308381" y="848729"/>
            <a:chExt cx="1084318" cy="1181100"/>
          </a:xfrm>
        </p:grpSpPr>
        <p:sp>
          <p:nvSpPr>
            <p:cNvPr id="21" name="Oval 20"/>
            <p:cNvSpPr/>
            <p:nvPr/>
          </p:nvSpPr>
          <p:spPr>
            <a:xfrm>
              <a:off x="7334828" y="886829"/>
              <a:ext cx="1057871" cy="1143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308381" y="848729"/>
              <a:ext cx="1057871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#1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553200" y="6268668"/>
            <a:ext cx="2133600" cy="365125"/>
          </a:xfrm>
        </p:spPr>
        <p:txBody>
          <a:bodyPr/>
          <a:lstStyle/>
          <a:p>
            <a:fld id="{82679164-5335-4580-91AE-42FE7C1F87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2467" y="6253852"/>
            <a:ext cx="861906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Cache controller uses “</a:t>
            </a:r>
            <a:r>
              <a:rPr lang="en-US" sz="1400" b="1" i="1" dirty="0" err="1" smtClean="0">
                <a:solidFill>
                  <a:srgbClr val="0000FF"/>
                </a:solidFill>
              </a:rPr>
              <a:t>CPU_Cycle_H</a:t>
            </a:r>
            <a:r>
              <a:rPr lang="en-US" sz="1400" i="1" dirty="0" smtClean="0"/>
              <a:t>” signal from Arbiter to indicate that data coming from Dram is for </a:t>
            </a:r>
            <a:r>
              <a:rPr lang="en-US" sz="1400" b="1" i="1" dirty="0" smtClean="0">
                <a:solidFill>
                  <a:srgbClr val="0000FF"/>
                </a:solidFill>
              </a:rPr>
              <a:t>that</a:t>
            </a:r>
            <a:r>
              <a:rPr lang="en-US" sz="1400" i="1" dirty="0" smtClean="0">
                <a:solidFill>
                  <a:srgbClr val="0000FF"/>
                </a:solidFill>
              </a:rPr>
              <a:t> </a:t>
            </a:r>
            <a:r>
              <a:rPr lang="en-US" sz="1400" i="1" dirty="0" smtClean="0"/>
              <a:t>cache.</a:t>
            </a:r>
            <a:br>
              <a:rPr lang="en-US" sz="1400" i="1" dirty="0" smtClean="0"/>
            </a:br>
            <a:r>
              <a:rPr lang="en-US" sz="1400" i="1" dirty="0" smtClean="0"/>
              <a:t>This signal is derived from Arbiter </a:t>
            </a:r>
            <a:r>
              <a:rPr lang="en-US" sz="1400" i="1" dirty="0" smtClean="0">
                <a:solidFill>
                  <a:srgbClr val="C00000"/>
                </a:solidFill>
              </a:rPr>
              <a:t>Bus Grant</a:t>
            </a:r>
            <a:r>
              <a:rPr lang="en-US" sz="1400" i="1" dirty="0" smtClean="0"/>
              <a:t> showing which Cache is accessing the Dram</a:t>
            </a:r>
            <a:endParaRPr lang="en-US" sz="1400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322464" y="5656771"/>
            <a:ext cx="577811" cy="6451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8999" y="738877"/>
            <a:ext cx="41814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Bus requests to arbiter are in the form of </a:t>
            </a:r>
            <a:r>
              <a:rPr lang="en-US" sz="1400" b="1" i="1" dirty="0" smtClean="0">
                <a:solidFill>
                  <a:srgbClr val="0000FF"/>
                </a:solidFill>
              </a:rPr>
              <a:t>AS_L</a:t>
            </a:r>
            <a:r>
              <a:rPr lang="en-US" sz="1400" i="1" dirty="0" smtClean="0"/>
              <a:t> from each CPU coupled with an </a:t>
            </a:r>
            <a:r>
              <a:rPr lang="en-US" sz="1400" i="1" dirty="0" smtClean="0">
                <a:solidFill>
                  <a:srgbClr val="0000FF"/>
                </a:solidFill>
              </a:rPr>
              <a:t>appropriate address</a:t>
            </a:r>
            <a:endParaRPr lang="en-US" sz="1400" i="1" dirty="0">
              <a:solidFill>
                <a:srgbClr val="0000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72050" y="1209675"/>
            <a:ext cx="0" cy="153352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733" y="1803345"/>
            <a:ext cx="7222067" cy="48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3266" y="194733"/>
            <a:ext cx="817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Dual CPU Simulation showing Effects of Arbitration in Concurrent Dram </a:t>
            </a:r>
            <a:r>
              <a:rPr lang="en-US" b="1" dirty="0" smtClean="0">
                <a:solidFill>
                  <a:srgbClr val="C00000"/>
                </a:solidFill>
              </a:rPr>
              <a:t>READ</a:t>
            </a:r>
            <a:r>
              <a:rPr lang="en-US" b="1" dirty="0" smtClean="0"/>
              <a:t> Access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500" y="575734"/>
            <a:ext cx="854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68k access with arbitration takes </a:t>
            </a:r>
            <a:r>
              <a:rPr lang="en-US" sz="1600" dirty="0" smtClean="0">
                <a:solidFill>
                  <a:srgbClr val="0000FF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 CPU clock cycles</a:t>
            </a:r>
            <a:r>
              <a:rPr lang="en-US" sz="1600" dirty="0" smtClean="0"/>
              <a:t> + </a:t>
            </a:r>
            <a:r>
              <a:rPr lang="en-US" sz="1600" b="1" dirty="0" smtClean="0">
                <a:solidFill>
                  <a:srgbClr val="0000FF"/>
                </a:solidFill>
              </a:rPr>
              <a:t>2</a:t>
            </a:r>
            <a:r>
              <a:rPr lang="en-US" sz="1600" dirty="0" smtClean="0">
                <a:solidFill>
                  <a:srgbClr val="C00000"/>
                </a:solidFill>
              </a:rPr>
              <a:t> Arbitration clock periods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00FF"/>
                </a:solidFill>
              </a:rPr>
              <a:t>5 CPU clocks</a:t>
            </a:r>
          </a:p>
          <a:p>
            <a:r>
              <a:rPr lang="en-US" sz="1600" dirty="0" smtClean="0"/>
              <a:t>Burst </a:t>
            </a:r>
            <a:r>
              <a:rPr lang="en-US" sz="1600" b="1" dirty="0" smtClean="0">
                <a:solidFill>
                  <a:srgbClr val="C00000"/>
                </a:solidFill>
              </a:rPr>
              <a:t>read</a:t>
            </a:r>
            <a:r>
              <a:rPr lang="en-US" sz="1600" dirty="0" smtClean="0"/>
              <a:t> of </a:t>
            </a:r>
            <a:r>
              <a:rPr lang="en-US" sz="1600" b="1" dirty="0" smtClean="0">
                <a:solidFill>
                  <a:srgbClr val="0000FF"/>
                </a:solidFill>
              </a:rPr>
              <a:t>8 words </a:t>
            </a:r>
            <a:r>
              <a:rPr lang="en-US" sz="1600" dirty="0" smtClean="0"/>
              <a:t>of data to a cache shown below, takes </a:t>
            </a:r>
            <a:r>
              <a:rPr lang="en-US" sz="1600" dirty="0" smtClean="0">
                <a:solidFill>
                  <a:srgbClr val="0000FF"/>
                </a:solidFill>
              </a:rPr>
              <a:t>12 CPU clocks</a:t>
            </a:r>
            <a:r>
              <a:rPr lang="en-US" sz="1600" dirty="0" smtClean="0"/>
              <a:t> </a:t>
            </a:r>
            <a:r>
              <a:rPr lang="en-US" sz="1600" b="1" dirty="0" smtClean="0"/>
              <a:t>vs</a:t>
            </a:r>
            <a:r>
              <a:rPr lang="en-US" sz="1600" dirty="0" smtClean="0"/>
              <a:t>. </a:t>
            </a:r>
            <a:r>
              <a:rPr lang="en-US" sz="1600" dirty="0" smtClean="0">
                <a:solidFill>
                  <a:srgbClr val="0000FF"/>
                </a:solidFill>
              </a:rPr>
              <a:t>8 x 5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00FF"/>
                </a:solidFill>
              </a:rPr>
              <a:t>40 CPU clocks </a:t>
            </a:r>
          </a:p>
          <a:p>
            <a:r>
              <a:rPr lang="en-US" sz="1600" dirty="0" smtClean="0"/>
              <a:t>Burst fills and caches create more bandwidth on the memory bus for other processors. 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019909" y="6262767"/>
            <a:ext cx="603849" cy="20703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87041" y="6432420"/>
            <a:ext cx="603849" cy="20703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73243" y="2184400"/>
            <a:ext cx="1796690" cy="1524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83467" y="3445934"/>
            <a:ext cx="3251200" cy="16086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94976" y="4874234"/>
            <a:ext cx="526691" cy="81536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044376" y="4865767"/>
            <a:ext cx="526691" cy="81536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/>
          <p:cNvCxnSpPr>
            <a:stCxn id="12" idx="2"/>
          </p:cNvCxnSpPr>
          <p:nvPr/>
        </p:nvCxnSpPr>
        <p:spPr>
          <a:xfrm rot="16200000" flipH="1">
            <a:off x="3707961" y="5739960"/>
            <a:ext cx="541867" cy="441145"/>
          </a:xfrm>
          <a:prstGeom prst="curvedConnector3">
            <a:avLst>
              <a:gd name="adj1" fmla="val 50000"/>
            </a:avLst>
          </a:prstGeom>
          <a:ln w="1270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>
            <a:off x="5222698" y="5791552"/>
            <a:ext cx="717421" cy="496577"/>
          </a:xfrm>
          <a:prstGeom prst="curvedConnector3">
            <a:avLst>
              <a:gd name="adj1" fmla="val 50000"/>
            </a:avLst>
          </a:prstGeom>
          <a:ln w="1270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2323660" y="3373527"/>
            <a:ext cx="2497668" cy="424211"/>
          </a:xfrm>
          <a:prstGeom prst="curvedConnector3">
            <a:avLst>
              <a:gd name="adj1" fmla="val 50000"/>
            </a:avLst>
          </a:prstGeom>
          <a:ln w="1270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>
            <a:off x="4444999" y="3987801"/>
            <a:ext cx="1168403" cy="524934"/>
          </a:xfrm>
          <a:prstGeom prst="curvedConnector3">
            <a:avLst>
              <a:gd name="adj1" fmla="val 50000"/>
            </a:avLst>
          </a:prstGeom>
          <a:ln w="1270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525549" y="2665697"/>
            <a:ext cx="2558714" cy="771897"/>
            <a:chOff x="1778447" y="884711"/>
            <a:chExt cx="2558714" cy="771897"/>
          </a:xfrm>
        </p:grpSpPr>
        <p:sp>
          <p:nvSpPr>
            <p:cNvPr id="23" name="TextBox 22"/>
            <p:cNvSpPr txBox="1"/>
            <p:nvPr/>
          </p:nvSpPr>
          <p:spPr>
            <a:xfrm>
              <a:off x="1778447" y="884711"/>
              <a:ext cx="2558714" cy="2539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CPU 1 </a:t>
              </a:r>
              <a:r>
                <a:rPr lang="en-US" sz="1050" b="1" dirty="0" smtClean="0"/>
                <a:t>forced </a:t>
              </a:r>
              <a:r>
                <a:rPr lang="en-US" sz="1050" b="1" dirty="0" smtClean="0"/>
                <a:t>to </a:t>
              </a:r>
              <a:r>
                <a:rPr lang="en-US" sz="1050" b="1" dirty="0" smtClean="0"/>
                <a:t>wait for CPU0 to complete</a:t>
              </a:r>
              <a:endParaRPr lang="en-US" sz="1050" b="1" dirty="0"/>
            </a:p>
          </p:txBody>
        </p:sp>
        <p:cxnSp>
          <p:nvCxnSpPr>
            <p:cNvPr id="24" name="Straight Arrow Connector 23"/>
            <p:cNvCxnSpPr>
              <a:stCxn id="23" idx="2"/>
            </p:cNvCxnSpPr>
            <p:nvPr/>
          </p:nvCxnSpPr>
          <p:spPr>
            <a:xfrm flipH="1">
              <a:off x="2550365" y="1138627"/>
              <a:ext cx="507439" cy="5179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3762450" y="6197601"/>
            <a:ext cx="225350" cy="169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2563" y="5960616"/>
            <a:ext cx="1428596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Cache CPU 1 line filled</a:t>
            </a:r>
            <a:endParaRPr lang="en-US" sz="105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138334" y="6223000"/>
            <a:ext cx="160866" cy="186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66533" y="1905000"/>
            <a:ext cx="0" cy="48344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4272" y="4237993"/>
            <a:ext cx="1460656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Dram accessed (CPU 0)</a:t>
            </a:r>
            <a:endParaRPr lang="en-US" sz="105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6997" y="1406731"/>
            <a:ext cx="2650067" cy="661408"/>
            <a:chOff x="237067" y="816975"/>
            <a:chExt cx="2650067" cy="661408"/>
          </a:xfrm>
        </p:grpSpPr>
        <p:sp>
          <p:nvSpPr>
            <p:cNvPr id="32" name="TextBox 31"/>
            <p:cNvSpPr txBox="1"/>
            <p:nvPr/>
          </p:nvSpPr>
          <p:spPr>
            <a:xfrm>
              <a:off x="237067" y="816975"/>
              <a:ext cx="2650067" cy="415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CPU 0 requests dram at same time as CPU 1. </a:t>
              </a:r>
              <a:br>
                <a:rPr lang="en-US" sz="1050" b="1" dirty="0" smtClean="0"/>
              </a:br>
              <a:r>
                <a:rPr lang="en-US" sz="1050" b="1" dirty="0" smtClean="0"/>
                <a:t>CPU 0 goes first with highest priority</a:t>
              </a:r>
              <a:endParaRPr lang="en-US" sz="105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9771" y="1244819"/>
              <a:ext cx="486832" cy="2335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563852" y="1435981"/>
            <a:ext cx="1350050" cy="734728"/>
            <a:chOff x="1778447" y="884711"/>
            <a:chExt cx="1350050" cy="734728"/>
          </a:xfrm>
        </p:grpSpPr>
        <p:sp>
          <p:nvSpPr>
            <p:cNvPr id="35" name="TextBox 34"/>
            <p:cNvSpPr txBox="1"/>
            <p:nvPr/>
          </p:nvSpPr>
          <p:spPr>
            <a:xfrm>
              <a:off x="1778447" y="884711"/>
              <a:ext cx="1350050" cy="2539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CPU 0 </a:t>
              </a:r>
              <a:r>
                <a:rPr lang="en-US" sz="1050" b="1" dirty="0" smtClean="0"/>
                <a:t>gets to go </a:t>
              </a:r>
              <a:r>
                <a:rPr lang="en-US" sz="1050" b="1" dirty="0" smtClean="0"/>
                <a:t>first</a:t>
              </a:r>
              <a:endParaRPr lang="en-US" sz="1050" b="1" dirty="0"/>
            </a:p>
          </p:txBody>
        </p:sp>
        <p:cxnSp>
          <p:nvCxnSpPr>
            <p:cNvPr id="36" name="Straight Arrow Connector 35"/>
            <p:cNvCxnSpPr>
              <a:stCxn id="35" idx="2"/>
            </p:cNvCxnSpPr>
            <p:nvPr/>
          </p:nvCxnSpPr>
          <p:spPr>
            <a:xfrm flipH="1">
              <a:off x="1967652" y="1138627"/>
              <a:ext cx="485820" cy="4808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827189" y="4236726"/>
            <a:ext cx="1460656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Dram accessed (CPU 1)</a:t>
            </a:r>
            <a:endParaRPr lang="en-US" sz="10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76985" y="5973872"/>
            <a:ext cx="1428596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Cache CPU 0 line filled</a:t>
            </a:r>
            <a:endParaRPr 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94733"/>
            <a:ext cx="8593667" cy="5931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Distributed Arbitration (for IO) vs. Centralised Arbitration for IO</a:t>
            </a:r>
          </a:p>
          <a:p>
            <a:r>
              <a:rPr lang="en-US" sz="1800" dirty="0" smtClean="0"/>
              <a:t>By having </a:t>
            </a:r>
            <a:r>
              <a:rPr lang="en-US" sz="1800" b="1" dirty="0" smtClean="0">
                <a:solidFill>
                  <a:srgbClr val="0000FF"/>
                </a:solidFill>
              </a:rPr>
              <a:t>multiple arbiters</a:t>
            </a:r>
            <a:r>
              <a:rPr lang="en-US" sz="1800" dirty="0" smtClean="0"/>
              <a:t>, 1 per IO device, multiple CPUs can access </a:t>
            </a:r>
            <a:r>
              <a:rPr lang="en-US" sz="1800" i="1" dirty="0" smtClean="0">
                <a:solidFill>
                  <a:srgbClr val="C00000"/>
                </a:solidFill>
              </a:rPr>
              <a:t>different</a:t>
            </a:r>
            <a:r>
              <a:rPr lang="en-US" sz="1800" dirty="0" smtClean="0"/>
              <a:t> IO devices at the </a:t>
            </a:r>
            <a:r>
              <a:rPr lang="en-US" sz="1800" b="1" i="1" dirty="0" smtClean="0">
                <a:solidFill>
                  <a:srgbClr val="C00000"/>
                </a:solidFill>
              </a:rPr>
              <a:t>same</a:t>
            </a:r>
            <a:r>
              <a:rPr lang="en-US" sz="1800" dirty="0" smtClean="0"/>
              <a:t> time, leading to </a:t>
            </a:r>
            <a:r>
              <a:rPr lang="en-US" sz="1800" b="1" dirty="0" smtClean="0">
                <a:solidFill>
                  <a:srgbClr val="0000FF"/>
                </a:solidFill>
              </a:rPr>
              <a:t>concurrent transactions </a:t>
            </a:r>
            <a:r>
              <a:rPr lang="en-US" sz="1800" dirty="0" smtClean="0"/>
              <a:t>and higher performance. </a:t>
            </a:r>
          </a:p>
          <a:p>
            <a:r>
              <a:rPr lang="en-US" sz="1800" dirty="0" smtClean="0"/>
              <a:t>Such a scheme is common in </a:t>
            </a:r>
            <a:r>
              <a:rPr lang="en-US" sz="1800" dirty="0" smtClean="0">
                <a:solidFill>
                  <a:srgbClr val="C00000"/>
                </a:solidFill>
              </a:rPr>
              <a:t>FPGAs/ASICs </a:t>
            </a:r>
            <a:r>
              <a:rPr lang="en-US" sz="1800" dirty="0" smtClean="0"/>
              <a:t>where connections are not limited to a backplane or the number of wires.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11182" y="2145604"/>
            <a:ext cx="6081381" cy="4325150"/>
            <a:chOff x="1425747" y="984207"/>
            <a:chExt cx="6355118" cy="471386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7310224" y="2914608"/>
              <a:ext cx="0" cy="128486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47808" y="2897674"/>
              <a:ext cx="0" cy="128486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037542" y="2897674"/>
              <a:ext cx="0" cy="128486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454275" y="2906141"/>
              <a:ext cx="0" cy="128486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558513" y="2601341"/>
              <a:ext cx="0" cy="12848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002741" y="2592873"/>
              <a:ext cx="0" cy="128486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43275" y="2601341"/>
              <a:ext cx="0" cy="128486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976608" y="1001140"/>
              <a:ext cx="0" cy="192405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26276" y="4292600"/>
              <a:ext cx="0" cy="111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409143" y="4301067"/>
              <a:ext cx="0" cy="111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741209" y="4241800"/>
              <a:ext cx="0" cy="111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124076" y="4250267"/>
              <a:ext cx="0" cy="111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78900" y="2592872"/>
              <a:ext cx="0" cy="128486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488104" y="1397000"/>
              <a:ext cx="0" cy="11979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88"/>
            <p:cNvGrpSpPr/>
            <p:nvPr/>
          </p:nvGrpSpPr>
          <p:grpSpPr>
            <a:xfrm>
              <a:off x="1917832" y="984207"/>
              <a:ext cx="1171575" cy="1181100"/>
              <a:chOff x="1485900" y="2628900"/>
              <a:chExt cx="1171575" cy="11811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514475" y="2667000"/>
                <a:ext cx="1143000" cy="1143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485900" y="2628900"/>
                <a:ext cx="1143000" cy="1143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 #0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91"/>
            <p:cNvGrpSpPr/>
            <p:nvPr/>
          </p:nvGrpSpPr>
          <p:grpSpPr>
            <a:xfrm>
              <a:off x="6389403" y="984207"/>
              <a:ext cx="1171575" cy="1181100"/>
              <a:chOff x="1485900" y="2628900"/>
              <a:chExt cx="1171575" cy="1181100"/>
            </a:xfrm>
          </p:grpSpPr>
          <p:sp>
            <p:nvSpPr>
              <p:cNvPr id="75" name="Oval 25"/>
              <p:cNvSpPr/>
              <p:nvPr/>
            </p:nvSpPr>
            <p:spPr>
              <a:xfrm>
                <a:off x="1514475" y="2667000"/>
                <a:ext cx="1143000" cy="1143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26"/>
              <p:cNvSpPr/>
              <p:nvPr/>
            </p:nvSpPr>
            <p:spPr>
              <a:xfrm>
                <a:off x="1485900" y="2628900"/>
                <a:ext cx="1143000" cy="1143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 #1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113"/>
            <p:cNvGrpSpPr/>
            <p:nvPr/>
          </p:nvGrpSpPr>
          <p:grpSpPr>
            <a:xfrm>
              <a:off x="1425747" y="4889501"/>
              <a:ext cx="1444453" cy="800100"/>
              <a:chOff x="971550" y="5772150"/>
              <a:chExt cx="1781175" cy="65722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009650" y="5810250"/>
                <a:ext cx="1743075" cy="61912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20"/>
              <p:cNvSpPr/>
              <p:nvPr/>
            </p:nvSpPr>
            <p:spPr>
              <a:xfrm>
                <a:off x="971550" y="5772150"/>
                <a:ext cx="1743075" cy="6191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Graphics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761067" y="2602397"/>
              <a:ext cx="479744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119"/>
            <p:cNvGrpSpPr/>
            <p:nvPr/>
          </p:nvGrpSpPr>
          <p:grpSpPr>
            <a:xfrm>
              <a:off x="1473200" y="3686124"/>
              <a:ext cx="1333500" cy="904875"/>
              <a:chOff x="971550" y="4052613"/>
              <a:chExt cx="1181100" cy="733424"/>
            </a:xfrm>
          </p:grpSpPr>
          <p:sp>
            <p:nvSpPr>
              <p:cNvPr id="71" name="Rectangle 17"/>
              <p:cNvSpPr/>
              <p:nvPr/>
            </p:nvSpPr>
            <p:spPr>
              <a:xfrm>
                <a:off x="1019175" y="4081188"/>
                <a:ext cx="1133475" cy="70484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18"/>
              <p:cNvSpPr/>
              <p:nvPr/>
            </p:nvSpPr>
            <p:spPr>
              <a:xfrm>
                <a:off x="971550" y="4052613"/>
                <a:ext cx="1133475" cy="7048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Dual Port Arbiter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113"/>
            <p:cNvGrpSpPr/>
            <p:nvPr/>
          </p:nvGrpSpPr>
          <p:grpSpPr>
            <a:xfrm>
              <a:off x="3042878" y="4889501"/>
              <a:ext cx="1444453" cy="800100"/>
              <a:chOff x="971550" y="5772150"/>
              <a:chExt cx="1781175" cy="65722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009650" y="5810250"/>
                <a:ext cx="1743075" cy="61912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71550" y="5772150"/>
                <a:ext cx="1743075" cy="6191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Disk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113"/>
            <p:cNvGrpSpPr/>
            <p:nvPr/>
          </p:nvGrpSpPr>
          <p:grpSpPr>
            <a:xfrm>
              <a:off x="4651545" y="4897968"/>
              <a:ext cx="1444453" cy="800100"/>
              <a:chOff x="971550" y="5772150"/>
              <a:chExt cx="1781175" cy="65722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009650" y="5810250"/>
                <a:ext cx="1743075" cy="61912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71550" y="5772150"/>
                <a:ext cx="1743075" cy="6191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Timers &amp; Parallel IO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113"/>
            <p:cNvGrpSpPr/>
            <p:nvPr/>
          </p:nvGrpSpPr>
          <p:grpSpPr>
            <a:xfrm>
              <a:off x="6336412" y="4897968"/>
              <a:ext cx="1444453" cy="800100"/>
              <a:chOff x="971550" y="5772150"/>
              <a:chExt cx="1781175" cy="65722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009650" y="5810250"/>
                <a:ext cx="1743075" cy="61912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71550" y="5772150"/>
                <a:ext cx="1743075" cy="6191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Canbus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119"/>
            <p:cNvGrpSpPr/>
            <p:nvPr/>
          </p:nvGrpSpPr>
          <p:grpSpPr>
            <a:xfrm>
              <a:off x="3081924" y="3686118"/>
              <a:ext cx="1333500" cy="904875"/>
              <a:chOff x="971550" y="4052613"/>
              <a:chExt cx="1181100" cy="73342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019175" y="4081188"/>
                <a:ext cx="1133475" cy="70484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71550" y="4052613"/>
                <a:ext cx="1133475" cy="7048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Dual Port Arbiter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119"/>
            <p:cNvGrpSpPr/>
            <p:nvPr/>
          </p:nvGrpSpPr>
          <p:grpSpPr>
            <a:xfrm>
              <a:off x="4758390" y="3686118"/>
              <a:ext cx="1333500" cy="904875"/>
              <a:chOff x="971550" y="4052613"/>
              <a:chExt cx="1181100" cy="73342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019175" y="4081188"/>
                <a:ext cx="1133475" cy="70484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71550" y="4052613"/>
                <a:ext cx="1133475" cy="7048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Dual Port Arbiter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119"/>
            <p:cNvGrpSpPr/>
            <p:nvPr/>
          </p:nvGrpSpPr>
          <p:grpSpPr>
            <a:xfrm>
              <a:off x="6367114" y="3686112"/>
              <a:ext cx="1333500" cy="904875"/>
              <a:chOff x="971550" y="4052613"/>
              <a:chExt cx="1181100" cy="73342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019175" y="4081188"/>
                <a:ext cx="1133475" cy="70484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71550" y="4052613"/>
                <a:ext cx="1133475" cy="7048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Dual Port Arbiter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2436304" y="2907203"/>
              <a:ext cx="487392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304800"/>
            <a:ext cx="8661399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Use of </a:t>
            </a:r>
            <a:r>
              <a:rPr lang="en-US" sz="1800" dirty="0" smtClean="0">
                <a:solidFill>
                  <a:srgbClr val="0000FF"/>
                </a:solidFill>
              </a:rPr>
              <a:t>advanced tools</a:t>
            </a:r>
            <a:r>
              <a:rPr lang="en-US" sz="1800" dirty="0" smtClean="0"/>
              <a:t> like </a:t>
            </a:r>
            <a:r>
              <a:rPr lang="en-US" sz="1800" b="1" dirty="0" smtClean="0">
                <a:solidFill>
                  <a:srgbClr val="0000FF"/>
                </a:solidFill>
              </a:rPr>
              <a:t>Platform Designer/Qsys </a:t>
            </a:r>
            <a:r>
              <a:rPr lang="en-US" sz="1800" dirty="0" smtClean="0"/>
              <a:t>in Quartus can automate the generation of </a:t>
            </a:r>
            <a:r>
              <a:rPr lang="en-US" sz="1800" dirty="0" smtClean="0">
                <a:solidFill>
                  <a:srgbClr val="9933FF"/>
                </a:solidFill>
              </a:rPr>
              <a:t>Multi-CPU Arbitration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9933FF"/>
                </a:solidFill>
              </a:rPr>
              <a:t>Bus Mux </a:t>
            </a:r>
            <a:r>
              <a:rPr lang="en-US" sz="1800" dirty="0" smtClean="0"/>
              <a:t>logic as well as </a:t>
            </a:r>
            <a:r>
              <a:rPr lang="en-US" sz="1800" dirty="0" smtClean="0">
                <a:solidFill>
                  <a:srgbClr val="9933FF"/>
                </a:solidFill>
              </a:rPr>
              <a:t>Address Decoder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9933FF"/>
                </a:solidFill>
              </a:rPr>
              <a:t>Dtack generator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9933FF"/>
                </a:solidFill>
              </a:rPr>
              <a:t>Interrupt Logic</a:t>
            </a:r>
            <a:r>
              <a:rPr lang="en-US" sz="1800" dirty="0" smtClean="0"/>
              <a:t>. Image below shows a system with </a:t>
            </a:r>
            <a:r>
              <a:rPr lang="en-US" sz="1800" dirty="0" smtClean="0">
                <a:solidFill>
                  <a:srgbClr val="C00000"/>
                </a:solidFill>
              </a:rPr>
              <a:t>Dual ARM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C00000"/>
                </a:solidFill>
              </a:rPr>
              <a:t>Dual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NIOS</a:t>
            </a:r>
            <a:r>
              <a:rPr lang="en-US" sz="1800" dirty="0" smtClean="0"/>
              <a:t> Cores sharing access to </a:t>
            </a:r>
            <a:r>
              <a:rPr lang="en-US" sz="1800" b="1" dirty="0" smtClean="0">
                <a:solidFill>
                  <a:srgbClr val="C00000"/>
                </a:solidFill>
              </a:rPr>
              <a:t>Dram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C00000"/>
                </a:solidFill>
              </a:rPr>
              <a:t>IO devices</a:t>
            </a:r>
            <a:r>
              <a:rPr lang="en-US" sz="1800" dirty="0" smtClean="0"/>
              <a:t>, all via point-and-click configuration. Black “</a:t>
            </a:r>
            <a:r>
              <a:rPr lang="en-US" sz="1800" b="1" dirty="0" smtClean="0"/>
              <a:t>dots</a:t>
            </a:r>
            <a:r>
              <a:rPr lang="en-US" sz="1800" dirty="0" smtClean="0"/>
              <a:t>” represent connections between a CPU bus and a Memory/IO Device).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1760538"/>
            <a:ext cx="8609013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032000" y="3505200"/>
            <a:ext cx="779463" cy="16033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5338" y="4554538"/>
            <a:ext cx="779462" cy="161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65867" y="2243666"/>
            <a:ext cx="779463" cy="16033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667" y="4758267"/>
            <a:ext cx="1549400" cy="198966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62667" y="1684867"/>
            <a:ext cx="3073400" cy="3581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622" y="875846"/>
            <a:ext cx="6242199" cy="549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3376" y="162209"/>
            <a:ext cx="77185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Dual Slave Side Arbiters</a:t>
            </a:r>
            <a:r>
              <a:rPr lang="en-US" dirty="0" smtClean="0"/>
              <a:t> generated </a:t>
            </a:r>
            <a:r>
              <a:rPr lang="en-US" b="1" dirty="0" smtClean="0">
                <a:solidFill>
                  <a:srgbClr val="C00000"/>
                </a:solidFill>
              </a:rPr>
              <a:t>automatically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0000FF"/>
                </a:solidFill>
              </a:rPr>
              <a:t>Qsys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00FF"/>
                </a:solidFill>
              </a:rPr>
              <a:t>Altera’s Avalon Bus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9164-5335-4580-91AE-42FE7C1F87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5400000">
            <a:off x="2225675" y="2317750"/>
            <a:ext cx="800100" cy="287866"/>
          </a:xfrm>
          <a:prstGeom prst="trapezoid">
            <a:avLst>
              <a:gd name="adj" fmla="val 5147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/>
          <p:cNvSpPr/>
          <p:nvPr/>
        </p:nvSpPr>
        <p:spPr>
          <a:xfrm rot="5400000">
            <a:off x="2225675" y="4315884"/>
            <a:ext cx="800100" cy="287866"/>
          </a:xfrm>
          <a:prstGeom prst="trapezoid">
            <a:avLst>
              <a:gd name="adj" fmla="val 5147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/>
          <p:cNvSpPr/>
          <p:nvPr/>
        </p:nvSpPr>
        <p:spPr>
          <a:xfrm rot="5400000">
            <a:off x="5663141" y="4459818"/>
            <a:ext cx="800100" cy="287866"/>
          </a:xfrm>
          <a:prstGeom prst="trapezoid">
            <a:avLst>
              <a:gd name="adj" fmla="val 51471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oid 10"/>
          <p:cNvSpPr/>
          <p:nvPr/>
        </p:nvSpPr>
        <p:spPr>
          <a:xfrm rot="5400000">
            <a:off x="5663142" y="2444752"/>
            <a:ext cx="800100" cy="287866"/>
          </a:xfrm>
          <a:prstGeom prst="trapezoid">
            <a:avLst>
              <a:gd name="adj" fmla="val 51471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45891" y="5452533"/>
            <a:ext cx="0" cy="2116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54358" y="1464733"/>
            <a:ext cx="0" cy="24553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61758" y="2184399"/>
            <a:ext cx="717688" cy="550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CPU 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61758" y="4174066"/>
            <a:ext cx="711750" cy="550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CPU 1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8341" y="1360610"/>
            <a:ext cx="7450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/>
              <a:t>CPU0   Wait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19868" y="1574808"/>
            <a:ext cx="72088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/>
              <a:t>CPU1   Wait</a:t>
            </a:r>
            <a:endParaRPr lang="en-US" sz="11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93758" y="1560395"/>
            <a:ext cx="1001376" cy="1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91779" y="1745673"/>
            <a:ext cx="991480" cy="8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8866" y="5283425"/>
            <a:ext cx="7450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/>
              <a:t>CPU0   Wait</a:t>
            </a:r>
            <a:endParaRPr 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0393" y="5497623"/>
            <a:ext cx="72088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/>
              <a:t>CPU1   Wait</a:t>
            </a:r>
            <a:endParaRPr lang="en-US" sz="11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28345" y="5483210"/>
            <a:ext cx="1001376" cy="1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226366" y="5668488"/>
            <a:ext cx="991480" cy="8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058026" y="2857501"/>
            <a:ext cx="1562099" cy="1476374"/>
            <a:chOff x="6781801" y="2857501"/>
            <a:chExt cx="1562099" cy="1476374"/>
          </a:xfrm>
        </p:grpSpPr>
        <p:cxnSp>
          <p:nvCxnSpPr>
            <p:cNvPr id="26" name="Straight Arrow Connector 25"/>
            <p:cNvCxnSpPr/>
            <p:nvPr/>
          </p:nvCxnSpPr>
          <p:spPr>
            <a:xfrm flipH="1" flipV="1">
              <a:off x="6781801" y="2857501"/>
              <a:ext cx="457199" cy="400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867527" y="3645707"/>
              <a:ext cx="371473" cy="6881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58025" y="3122487"/>
              <a:ext cx="1285875" cy="5232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Dual Slave IO devices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376" y="2819402"/>
            <a:ext cx="3000375" cy="1295398"/>
            <a:chOff x="6101134" y="2990849"/>
            <a:chExt cx="3023815" cy="885823"/>
          </a:xfrm>
        </p:grpSpPr>
        <p:sp>
          <p:nvSpPr>
            <p:cNvPr id="37" name="TextBox 36"/>
            <p:cNvSpPr txBox="1"/>
            <p:nvPr/>
          </p:nvSpPr>
          <p:spPr>
            <a:xfrm>
              <a:off x="6101134" y="3300130"/>
              <a:ext cx="971550" cy="2104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Dual CPUs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>
              <a:stCxn id="37" idx="3"/>
            </p:cNvCxnSpPr>
            <p:nvPr/>
          </p:nvCxnSpPr>
          <p:spPr>
            <a:xfrm>
              <a:off x="7072684" y="3405363"/>
              <a:ext cx="2052265" cy="47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 flipV="1">
              <a:off x="7072684" y="2990849"/>
              <a:ext cx="1976064" cy="414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06358" y="614209"/>
            <a:ext cx="3046942" cy="1595591"/>
            <a:chOff x="4306358" y="614209"/>
            <a:chExt cx="3046942" cy="1595591"/>
          </a:xfrm>
        </p:grpSpPr>
        <p:sp>
          <p:nvSpPr>
            <p:cNvPr id="6" name="Rounded Rectangle 5"/>
            <p:cNvSpPr/>
            <p:nvPr/>
          </p:nvSpPr>
          <p:spPr>
            <a:xfrm>
              <a:off x="4306358" y="1312333"/>
              <a:ext cx="889000" cy="897467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57851" y="614209"/>
              <a:ext cx="1695449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Dual Channel Arbiter</a:t>
              </a:r>
              <a:endParaRPr lang="en-US" sz="1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181600" y="923925"/>
              <a:ext cx="485775" cy="409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458758" y="5207000"/>
            <a:ext cx="2989792" cy="1591911"/>
            <a:chOff x="4458758" y="5207000"/>
            <a:chExt cx="2989792" cy="1591911"/>
          </a:xfrm>
        </p:grpSpPr>
        <p:sp>
          <p:nvSpPr>
            <p:cNvPr id="7" name="Rounded Rectangle 6"/>
            <p:cNvSpPr/>
            <p:nvPr/>
          </p:nvSpPr>
          <p:spPr>
            <a:xfrm>
              <a:off x="4458758" y="5207000"/>
              <a:ext cx="889000" cy="897467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53101" y="6491134"/>
              <a:ext cx="1695449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Dual Channel Arbiter</a:t>
              </a:r>
              <a:endParaRPr lang="en-US" sz="1400" dirty="0"/>
            </a:p>
          </p:txBody>
        </p:sp>
        <p:cxnSp>
          <p:nvCxnSpPr>
            <p:cNvPr id="55" name="Straight Arrow Connector 54"/>
            <p:cNvCxnSpPr>
              <a:stCxn id="54" idx="1"/>
            </p:cNvCxnSpPr>
            <p:nvPr/>
          </p:nvCxnSpPr>
          <p:spPr>
            <a:xfrm flipH="1" flipV="1">
              <a:off x="5257800" y="6105526"/>
              <a:ext cx="495301" cy="5394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153151" y="1690534"/>
            <a:ext cx="2666999" cy="604991"/>
            <a:chOff x="6153151" y="1690534"/>
            <a:chExt cx="2666999" cy="604991"/>
          </a:xfrm>
        </p:grpSpPr>
        <p:sp>
          <p:nvSpPr>
            <p:cNvPr id="61" name="TextBox 60"/>
            <p:cNvSpPr txBox="1"/>
            <p:nvPr/>
          </p:nvSpPr>
          <p:spPr>
            <a:xfrm>
              <a:off x="6429376" y="1690534"/>
              <a:ext cx="2390774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Mux connects 1 CPU bus to IO</a:t>
              </a:r>
              <a:endParaRPr lang="en-US" sz="14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6153151" y="2000250"/>
              <a:ext cx="276224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153151" y="3719359"/>
            <a:ext cx="2666999" cy="604991"/>
            <a:chOff x="6153151" y="1690534"/>
            <a:chExt cx="2666999" cy="604991"/>
          </a:xfrm>
        </p:grpSpPr>
        <p:sp>
          <p:nvSpPr>
            <p:cNvPr id="67" name="TextBox 66"/>
            <p:cNvSpPr txBox="1"/>
            <p:nvPr/>
          </p:nvSpPr>
          <p:spPr>
            <a:xfrm>
              <a:off x="6429376" y="1690534"/>
              <a:ext cx="2390774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Mux connects 1 CPU bus to IO</a:t>
              </a:r>
              <a:endParaRPr lang="en-US" sz="14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6153151" y="2000250"/>
              <a:ext cx="276224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76225" y="1414309"/>
            <a:ext cx="2171700" cy="595466"/>
            <a:chOff x="6429376" y="1690534"/>
            <a:chExt cx="2171700" cy="595466"/>
          </a:xfrm>
        </p:grpSpPr>
        <p:sp>
          <p:nvSpPr>
            <p:cNvPr id="70" name="TextBox 69"/>
            <p:cNvSpPr txBox="1"/>
            <p:nvPr/>
          </p:nvSpPr>
          <p:spPr>
            <a:xfrm>
              <a:off x="6429376" y="1690534"/>
              <a:ext cx="2171700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Mux returns IO data to CPU</a:t>
              </a:r>
              <a:endParaRPr lang="en-US" sz="1400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191501" y="2000250"/>
              <a:ext cx="314325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00025" y="4876801"/>
            <a:ext cx="2295525" cy="617185"/>
            <a:chOff x="6429376" y="1381126"/>
            <a:chExt cx="2295525" cy="617185"/>
          </a:xfrm>
        </p:grpSpPr>
        <p:sp>
          <p:nvSpPr>
            <p:cNvPr id="75" name="TextBox 74"/>
            <p:cNvSpPr txBox="1"/>
            <p:nvPr/>
          </p:nvSpPr>
          <p:spPr>
            <a:xfrm>
              <a:off x="6429376" y="1690534"/>
              <a:ext cx="2171700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Mux returns IO data to CPU</a:t>
              </a:r>
              <a:endParaRPr lang="en-US" sz="14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8458201" y="1381126"/>
              <a:ext cx="266700" cy="323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3490</Words>
  <Application>Microsoft Office PowerPoint</Application>
  <PresentationFormat>On-screen Show (4:3)</PresentationFormat>
  <Paragraphs>696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</dc:creator>
  <cp:lastModifiedBy>paul</cp:lastModifiedBy>
  <cp:revision>1788</cp:revision>
  <dcterms:created xsi:type="dcterms:W3CDTF">2017-10-31T15:48:19Z</dcterms:created>
  <dcterms:modified xsi:type="dcterms:W3CDTF">2020-10-21T20:45:08Z</dcterms:modified>
</cp:coreProperties>
</file>