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59" r:id="rId5"/>
    <p:sldId id="261" r:id="rId6"/>
    <p:sldId id="265" r:id="rId7"/>
    <p:sldId id="262" r:id="rId8"/>
    <p:sldId id="264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6341"/>
  </p:normalViewPr>
  <p:slideViewPr>
    <p:cSldViewPr snapToGrid="0">
      <p:cViewPr varScale="1">
        <p:scale>
          <a:sx n="128" d="100"/>
          <a:sy n="128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033D2-3E61-CB41-A1EA-830678D7F7D1}" type="datetimeFigureOut">
              <a:rPr lang="en-US" smtClean="0"/>
              <a:t>9/21/25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C1825-2678-114A-B9DE-73BA1C5B1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69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collection: EEG headset streams raw data over 4 channels (EEG:FP1, FP2; Ground: F7, F8)</a:t>
            </a:r>
          </a:p>
          <a:p>
            <a:r>
              <a:rPr lang="en-CA" dirty="0"/>
              <a:t>Pre-processing: normalization around mean</a:t>
            </a:r>
          </a:p>
          <a:p>
            <a:r>
              <a:rPr lang="en-CA" dirty="0"/>
              <a:t>Calibration: P300‑guided calibration establishes baseline</a:t>
            </a:r>
          </a:p>
          <a:p>
            <a:r>
              <a:rPr lang="en-CA" dirty="0"/>
              <a:t>Signal processing: </a:t>
            </a:r>
          </a:p>
          <a:p>
            <a:pPr lvl="1"/>
            <a:r>
              <a:rPr lang="en-CA" dirty="0"/>
              <a:t>compute average beta/alpha band‑powers for each channel </a:t>
            </a:r>
          </a:p>
          <a:p>
            <a:pPr lvl="1"/>
            <a:r>
              <a:rPr lang="en-CA" dirty="0"/>
              <a:t>and compute welch PSD</a:t>
            </a:r>
          </a:p>
          <a:p>
            <a:r>
              <a:rPr lang="en-CA" dirty="0"/>
              <a:t>Real‑time mapping: mapping beta/alpha intensity to ball velocity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C1825-2678-114A-B9DE-73BA1C5B15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2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6456-9B66-FA28-A3AC-BF0AA52A9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DDE00-26E8-32B9-8991-90D3B6556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0BC0-EE7B-8DB3-C0FE-30EE5FDC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FEA7-3DBD-E04C-B339-DC7FD8477D1F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2014-C576-EE86-B316-13F7F6CD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FAE6-2D88-A1FA-7104-A32C1B6B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B8A-BBCF-9147-9576-336AE7939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1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346D-B0F0-B791-6A72-4F40EC9A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0A9BF-C718-6A66-B84A-08E6803C9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21DB7-39C7-B94C-4FC8-A4780A54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FEA7-3DBD-E04C-B339-DC7FD8477D1F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93CC3-61DA-DE49-AAED-5659FDD5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E282F-EAD0-FEB0-CBC9-76506ABC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B8A-BBCF-9147-9576-336AE7939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14C5F-2DB8-E6C7-3647-A5ED7E065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FB70E-8799-8B4B-D495-BC085640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B885E-A572-691D-5A04-ED94AA95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FEA7-3DBD-E04C-B339-DC7FD8477D1F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08063-6A79-03B1-71B7-3FEE50C3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4653-9625-4E01-107F-F5F8821F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B8A-BBCF-9147-9576-336AE7939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9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5C84-41E4-7452-CEBE-FF3EAFC5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3B72-7352-8905-0883-58A68CB53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2B997-A8F4-0E23-E66E-0363B2C0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FEA7-3DBD-E04C-B339-DC7FD8477D1F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4720-EDAC-DB0E-2ADE-3426D7E7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5DF4C-7898-117C-0571-264EB13F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B8A-BBCF-9147-9576-336AE7939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5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676E-B39A-802D-1332-C2BBE753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18EDC-A7B5-29E8-2273-7CD30C7EC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03C5A-2A1C-C493-22FD-9E943B49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FEA7-3DBD-E04C-B339-DC7FD8477D1F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6726-F56D-F176-244F-FAA8F857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853DD-B864-2BCB-73AE-184488C4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B8A-BBCF-9147-9576-336AE7939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2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7B02-7A4D-580A-2E45-34A9AE8A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14B1-1FF5-2EDC-F6F2-C426C2E46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53BC8-1E96-46E5-1C7A-1BD69213F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9C3D5-A0BF-B832-23F8-7C7812AF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FEA7-3DBD-E04C-B339-DC7FD8477D1F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C86E6-EE9D-6D16-9654-21375A9C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EC314-D054-6239-A580-21941560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B8A-BBCF-9147-9576-336AE7939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F8F5-8ED6-B538-98EF-D0237A45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21853-BF0B-F347-A90F-E916903BB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1A58D-4369-AC25-8079-6FD18C6F2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E7F97-8AE2-C441-F519-13D9F6433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54DDA-74CF-A800-FB7E-E488BDE75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ECE02-3CA5-C1C8-3ECB-3F5B5487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FEA7-3DBD-E04C-B339-DC7FD8477D1F}" type="datetimeFigureOut">
              <a:rPr lang="en-US" smtClean="0"/>
              <a:t>9/21/25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088A0-9CC1-2B6C-A620-F9696E69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7CBF5-962C-A4EE-5224-D2B83E85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B8A-BBCF-9147-9576-336AE7939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9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0B78-63EC-14E7-702D-33BD7DC3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580B4-6DC0-ACD2-F54B-E39A8251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FEA7-3DBD-E04C-B339-DC7FD8477D1F}" type="datetimeFigureOut">
              <a:rPr lang="en-US" smtClean="0"/>
              <a:t>9/21/25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B5497-11EE-85F8-299C-208CE5A0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A5306-7F46-377D-8E97-5A2E57F6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B8A-BBCF-9147-9576-336AE7939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1BD38-E500-BFF3-7066-22B0595C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FEA7-3DBD-E04C-B339-DC7FD8477D1F}" type="datetimeFigureOut">
              <a:rPr lang="en-US" smtClean="0"/>
              <a:t>9/21/25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A6EF1-171C-EB0A-24C5-8FF62157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1FACD-A69F-5FF9-DCCB-166E92FF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B8A-BBCF-9147-9576-336AE7939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0248-113F-0C9A-C9E4-6C2C7007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A659-4072-4991-5902-20BBE9929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72819-FE14-91C4-EF72-871EB0A31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EDD7B-1B64-F85E-3610-BFEBC5A6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FEA7-3DBD-E04C-B339-DC7FD8477D1F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BE003-6814-F679-4F85-46E6EC47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E1D1E-5CC6-F6AE-CF67-D90FC9D0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B8A-BBCF-9147-9576-336AE7939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7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A68A-4624-FE9E-7128-8B8D2C11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DA0F5-A5DF-3A94-333C-968F58DF9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52040-F5EF-128E-8821-00D00554F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9F85B-19A3-A8D3-D0B0-AA4426B0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FEA7-3DBD-E04C-B339-DC7FD8477D1F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A6687-F817-94B0-D8E9-97626FFE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332A1-BE64-326D-07D7-83805C4A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BB8A-BBCF-9147-9576-336AE7939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3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5C47E-6D32-75A8-23FC-6B5749DD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D8E20-F5A7-F90F-773B-76C573EAB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55BD7-9512-0AF9-1546-CF74D0AC0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FEA7-3DBD-E04C-B339-DC7FD8477D1F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D73A5-5E89-8556-B819-F268040E7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4689-685A-7AC1-D078-1DE9C7673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8BB8A-BBCF-9147-9576-336AE7939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3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FED-927B-055F-4ED2-719A8C11F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808" y="1600200"/>
            <a:ext cx="9952383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BrainHack</a:t>
            </a:r>
            <a:r>
              <a:rPr lang="en-US" dirty="0"/>
              <a:t> Real-Time BCI Stream:</a:t>
            </a:r>
            <a:br>
              <a:rPr lang="en-US" dirty="0"/>
            </a:br>
            <a:r>
              <a:rPr lang="en-US" dirty="0"/>
              <a:t>EEG Pong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F7E60-113A-30F5-B4C9-B866948ED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dirty="0"/>
              <a:t>Hashim, Jason, Kalman &amp; Elijah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4B8299-A7BE-B576-88FA-F4FEB76F2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505" y="0"/>
            <a:ext cx="5489495" cy="125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19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9E91-0BA6-2198-996F-DE46C992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83B2-A297-86AC-1474-1DBC96196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[1] https://</a:t>
            </a:r>
            <a:r>
              <a:rPr lang="en-US" sz="1400" dirty="0" err="1"/>
              <a:t>www.google.com</a:t>
            </a:r>
            <a:r>
              <a:rPr lang="en-US" sz="1400" dirty="0"/>
              <a:t>/</a:t>
            </a:r>
            <a:r>
              <a:rPr lang="en-US" sz="1400" dirty="0" err="1"/>
              <a:t>url?sa</a:t>
            </a:r>
            <a:r>
              <a:rPr lang="en-US" sz="1400" dirty="0"/>
              <a:t>=</a:t>
            </a:r>
            <a:r>
              <a:rPr lang="en-US" sz="1400" dirty="0" err="1"/>
              <a:t>i&amp;url</a:t>
            </a:r>
            <a:r>
              <a:rPr lang="en-US" sz="1400" dirty="0"/>
              <a:t>=https%3A%2F%2Fwww.diygenius.com%2Fthe-5-types-of-brain-waves%2F&amp;psig=AOvVaw3bNlqNjwM4up2zDRkM2Q4k&amp;ust=1758548609567000&amp;source=</a:t>
            </a:r>
            <a:r>
              <a:rPr lang="en-US" sz="1400" dirty="0" err="1"/>
              <a:t>images&amp;cd</a:t>
            </a:r>
            <a:r>
              <a:rPr lang="en-US" sz="1400" dirty="0"/>
              <a:t>=</a:t>
            </a:r>
            <a:r>
              <a:rPr lang="en-US" sz="1400" dirty="0" err="1"/>
              <a:t>vfe&amp;opi</a:t>
            </a:r>
            <a:r>
              <a:rPr lang="en-US" sz="1400" dirty="0"/>
              <a:t>=89978449&amp;ved=0CBUQjRxqFwoTCJi8mZv-6Y8DFQAAAAAdAAAAABAE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83563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CBC2-0B29-55E4-CE99-97C747E2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92E71-1B2B-520E-46C3-ECCABCF75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Electroencephalography (</a:t>
            </a:r>
            <a:r>
              <a:rPr lang="en-CA" b="1" dirty="0"/>
              <a:t>EEG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Electrogram of postsynaptic potentials of pyramidal neurons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Brain Computer Interface (</a:t>
            </a:r>
            <a:r>
              <a:rPr lang="en-CA" b="1" dirty="0"/>
              <a:t>BCI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Interaction between brain and machine</a:t>
            </a:r>
          </a:p>
          <a:p>
            <a:endParaRPr lang="en-CA" dirty="0"/>
          </a:p>
          <a:p>
            <a:r>
              <a:rPr lang="en-CA" dirty="0"/>
              <a:t>Idea: use beta/alpha signal intensity ratio for controlling a game</a:t>
            </a:r>
          </a:p>
          <a:p>
            <a:endParaRPr lang="en-US" dirty="0"/>
          </a:p>
        </p:txBody>
      </p:sp>
      <p:pic>
        <p:nvPicPr>
          <p:cNvPr id="1026" name="Picture 2" descr="Understanding Brain Waves: Beta, Alpha, Theta, Delta + Gamma">
            <a:extLst>
              <a:ext uri="{FF2B5EF4-FFF2-40B4-BE49-F238E27FC236}">
                <a16:creationId xmlns:a16="http://schemas.microsoft.com/office/drawing/2014/main" id="{7E74ED39-06D4-C54F-2529-86DFDC2DA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9" b="39625"/>
          <a:stretch/>
        </p:blipFill>
        <p:spPr bwMode="auto">
          <a:xfrm>
            <a:off x="1275522" y="2596777"/>
            <a:ext cx="9438861" cy="206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F67CCC-351C-AE4A-C0DF-E39EA96ADE39}"/>
              </a:ext>
            </a:extLst>
          </p:cNvPr>
          <p:cNvSpPr txBox="1"/>
          <p:nvPr/>
        </p:nvSpPr>
        <p:spPr>
          <a:xfrm>
            <a:off x="10369966" y="42896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19318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6D78-967F-EA72-B1DE-99E1F0D0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Concept: Breakout‑Style Pong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730D-86E9-8484-B158-D75916433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C01FCA02-F047-303C-3838-4BEC870E3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512" y="1394670"/>
            <a:ext cx="6424975" cy="521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7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82A2-031E-8BA0-A17B-0844D937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Design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9064F0-7660-D1CE-9F21-3AEF48D5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8" y="1838739"/>
            <a:ext cx="11987164" cy="3438939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9476A33-BB94-2BF7-91AD-2E12D18AD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" t="8311" r="29493" b="1739"/>
          <a:stretch/>
        </p:blipFill>
        <p:spPr bwMode="auto">
          <a:xfrm>
            <a:off x="4550614" y="4124739"/>
            <a:ext cx="2426656" cy="236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3AE60F-0950-1277-3F95-EB9CE69BC017}"/>
              </a:ext>
            </a:extLst>
          </p:cNvPr>
          <p:cNvCxnSpPr/>
          <p:nvPr/>
        </p:nvCxnSpPr>
        <p:spPr>
          <a:xfrm>
            <a:off x="5178287" y="4323522"/>
            <a:ext cx="268356" cy="17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57F6EB-7936-FA65-DDB0-23D60238027C}"/>
              </a:ext>
            </a:extLst>
          </p:cNvPr>
          <p:cNvCxnSpPr/>
          <p:nvPr/>
        </p:nvCxnSpPr>
        <p:spPr>
          <a:xfrm flipH="1">
            <a:off x="6023113" y="4363278"/>
            <a:ext cx="268357" cy="14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0DD07A-0FC0-1FB6-7513-3012FC03B09F}"/>
              </a:ext>
            </a:extLst>
          </p:cNvPr>
          <p:cNvCxnSpPr/>
          <p:nvPr/>
        </p:nvCxnSpPr>
        <p:spPr>
          <a:xfrm>
            <a:off x="4721087" y="4671391"/>
            <a:ext cx="278296" cy="1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ED55D8-8230-3A6D-F93F-6DB8D9D1EB25}"/>
              </a:ext>
            </a:extLst>
          </p:cNvPr>
          <p:cNvCxnSpPr/>
          <p:nvPr/>
        </p:nvCxnSpPr>
        <p:spPr>
          <a:xfrm flipH="1">
            <a:off x="6470374" y="4701209"/>
            <a:ext cx="228600" cy="14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88C17D-57CE-BE70-8A2F-BDF217C7BA90}"/>
              </a:ext>
            </a:extLst>
          </p:cNvPr>
          <p:cNvSpPr txBox="1"/>
          <p:nvPr/>
        </p:nvSpPr>
        <p:spPr>
          <a:xfrm>
            <a:off x="4858813" y="4116097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FP1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D01D4E-5BFF-5B86-08CB-0595049BB980}"/>
              </a:ext>
            </a:extLst>
          </p:cNvPr>
          <p:cNvSpPr txBox="1"/>
          <p:nvPr/>
        </p:nvSpPr>
        <p:spPr>
          <a:xfrm>
            <a:off x="6220474" y="4160822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7651A-B052-83AD-0C74-C1819B270032}"/>
              </a:ext>
            </a:extLst>
          </p:cNvPr>
          <p:cNvSpPr txBox="1"/>
          <p:nvPr/>
        </p:nvSpPr>
        <p:spPr>
          <a:xfrm>
            <a:off x="4434944" y="4482547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67652-8779-4088-369F-787CF5E032B5}"/>
              </a:ext>
            </a:extLst>
          </p:cNvPr>
          <p:cNvSpPr txBox="1"/>
          <p:nvPr/>
        </p:nvSpPr>
        <p:spPr>
          <a:xfrm>
            <a:off x="6603853" y="451236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F8</a:t>
            </a:r>
          </a:p>
        </p:txBody>
      </p:sp>
    </p:spTree>
    <p:extLst>
      <p:ext uri="{BB962C8B-B14F-4D97-AF65-F5344CB8AC3E}">
        <p14:creationId xmlns:p14="http://schemas.microsoft.com/office/powerpoint/2010/main" val="395612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30DE-3B6B-77AD-406F-16FB7368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38F9-EF0B-4CE0-0017-BD69E15F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Languages: Python</a:t>
            </a:r>
          </a:p>
          <a:p>
            <a:r>
              <a:rPr lang="en-CA" dirty="0"/>
              <a:t>Notable libraries: </a:t>
            </a:r>
          </a:p>
          <a:p>
            <a:pPr lvl="1"/>
            <a:r>
              <a:rPr lang="en-CA" dirty="0" err="1"/>
              <a:t>Pygame</a:t>
            </a:r>
            <a:r>
              <a:rPr lang="en-CA" dirty="0"/>
              <a:t> for game environment</a:t>
            </a:r>
          </a:p>
          <a:p>
            <a:pPr lvl="1"/>
            <a:r>
              <a:rPr lang="en-CA" dirty="0" err="1"/>
              <a:t>BrainFlow</a:t>
            </a:r>
            <a:r>
              <a:rPr lang="en-CA" dirty="0"/>
              <a:t> for BCI data processing</a:t>
            </a:r>
          </a:p>
          <a:p>
            <a:r>
              <a:rPr lang="en-CA" dirty="0"/>
              <a:t>Code availability: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7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AC5C-7394-DCA3-87D6-ED34EB64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94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65842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7A34-AB3B-8370-8C01-79F5F7C7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&amp;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B35C-F012-53F8-D664-39BEF8244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Higher brain activity is required to increase velocity</a:t>
            </a:r>
          </a:p>
          <a:p>
            <a:r>
              <a:rPr lang="en-CA" dirty="0"/>
              <a:t>Challenges: </a:t>
            </a:r>
          </a:p>
          <a:p>
            <a:pPr lvl="1"/>
            <a:r>
              <a:rPr lang="en-CA" dirty="0"/>
              <a:t>noise (reduced by normalization)</a:t>
            </a:r>
          </a:p>
          <a:p>
            <a:pPr lvl="1"/>
            <a:r>
              <a:rPr lang="en-CA" dirty="0"/>
              <a:t>connection issues with </a:t>
            </a:r>
            <a:r>
              <a:rPr lang="en-CA" dirty="0" err="1"/>
              <a:t>OpenBCI</a:t>
            </a:r>
            <a:r>
              <a:rPr lang="en-CA" dirty="0"/>
              <a:t> </a:t>
            </a:r>
            <a:r>
              <a:rPr lang="en-CA" dirty="0" err="1"/>
              <a:t>cyton</a:t>
            </a:r>
            <a:r>
              <a:rPr lang="en-CA" dirty="0"/>
              <a:t> board</a:t>
            </a:r>
          </a:p>
          <a:p>
            <a:pPr lvl="1"/>
            <a:r>
              <a:rPr lang="en-CA" dirty="0"/>
              <a:t>unfamiliar with </a:t>
            </a:r>
            <a:r>
              <a:rPr lang="en-CA" dirty="0" err="1"/>
              <a:t>BrainFlow</a:t>
            </a:r>
            <a:endParaRPr lang="en-CA" dirty="0"/>
          </a:p>
          <a:p>
            <a:pPr lvl="1"/>
            <a:r>
              <a:rPr lang="en-CA" dirty="0"/>
              <a:t>baseline calibration is difficult due to small data size</a:t>
            </a:r>
          </a:p>
        </p:txBody>
      </p:sp>
    </p:spTree>
    <p:extLst>
      <p:ext uri="{BB962C8B-B14F-4D97-AF65-F5344CB8AC3E}">
        <p14:creationId xmlns:p14="http://schemas.microsoft.com/office/powerpoint/2010/main" val="413186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3D47-83B2-9DD5-385C-AAE346EF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5A1F-9A2B-7B03-44EA-C251BDEE1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482" y="2667069"/>
            <a:ext cx="7451035" cy="15238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9600" dirty="0"/>
              <a:t>BCI is very cool!</a:t>
            </a:r>
          </a:p>
        </p:txBody>
      </p:sp>
    </p:spTree>
    <p:extLst>
      <p:ext uri="{BB962C8B-B14F-4D97-AF65-F5344CB8AC3E}">
        <p14:creationId xmlns:p14="http://schemas.microsoft.com/office/powerpoint/2010/main" val="220836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322C-F483-CA6B-3894-8C893CBC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Questions, concerns, complaints?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A0D0-BF5A-FB86-9CC3-2FF979FF8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9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267</Words>
  <Application>Microsoft Macintosh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BrainHack Real-Time BCI Stream: EEG Pong</vt:lpstr>
      <vt:lpstr>Introduction</vt:lpstr>
      <vt:lpstr>Concept: Breakout‑Style Pong</vt:lpstr>
      <vt:lpstr>System Design</vt:lpstr>
      <vt:lpstr>Implementation Details</vt:lpstr>
      <vt:lpstr>Live Demo</vt:lpstr>
      <vt:lpstr>Results &amp; Discussion</vt:lpstr>
      <vt:lpstr>Conclusion</vt:lpstr>
      <vt:lpstr>Questions, concerns, complaints?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Shao</dc:creator>
  <cp:lastModifiedBy>Jason Shao</cp:lastModifiedBy>
  <cp:revision>3</cp:revision>
  <dcterms:created xsi:type="dcterms:W3CDTF">2025-09-21T13:34:19Z</dcterms:created>
  <dcterms:modified xsi:type="dcterms:W3CDTF">2025-09-21T15:56:28Z</dcterms:modified>
</cp:coreProperties>
</file>