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92" autoAdjust="0"/>
  </p:normalViewPr>
  <p:slideViewPr>
    <p:cSldViewPr>
      <p:cViewPr>
        <p:scale>
          <a:sx n="125" d="100"/>
          <a:sy n="125" d="100"/>
        </p:scale>
        <p:origin x="-1212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39CD-D073-4D73-87B7-671CCFD27464}" type="datetimeFigureOut">
              <a:rPr lang="ro-RO" smtClean="0"/>
              <a:pPr/>
              <a:t>21.04.2017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274A-A899-4C71-BD92-37DBE0D16F67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schimbat tabla!!!!</a:t>
            </a:r>
          </a:p>
          <a:p>
            <a:r>
              <a:rPr lang="ro-RO" dirty="0" smtClean="0"/>
              <a:t>Scris bleumaren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F274A-A899-4C71-BD92-37DBE0D16F67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De cris si</a:t>
            </a:r>
            <a:r>
              <a:rPr lang="ro-RO" baseline="0" dirty="0" smtClean="0"/>
              <a:t> celelelalte formule!!!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ro-RO" smtClean="0"/>
              <a:pPr/>
              <a:t>7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65" t="19313" r="14824" b="2787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838833" y="2625328"/>
            <a:ext cx="5305605" cy="660788"/>
          </a:xfrm>
        </p:spPr>
        <p:txBody>
          <a:bodyPr>
            <a:normAutofit fontScale="90000"/>
          </a:bodyPr>
          <a:lstStyle/>
          <a:p>
            <a:r>
              <a:rPr lang="ro-RO" b="1" dirty="0" smtClean="0">
                <a:latin typeface="Bradley Hand ITC" pitchFamily="66" charset="0"/>
              </a:rPr>
              <a:t>Transformarea</a:t>
            </a:r>
            <a:r>
              <a:rPr lang="ro-RO" dirty="0" smtClean="0">
                <a:latin typeface="Bradley Hand ITC" pitchFamily="66" charset="0"/>
              </a:rPr>
              <a:t> </a:t>
            </a:r>
            <a:r>
              <a:rPr lang="ro-RO" b="1" dirty="0" smtClean="0">
                <a:latin typeface="Bradley Hand ITC" pitchFamily="66" charset="0"/>
              </a:rPr>
              <a:t>izobara</a:t>
            </a:r>
            <a:endParaRPr lang="ro-RO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90"/>
            <a:ext cx="8643998" cy="3643338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Simularea experimentului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Legea transformarii Izobare – graficul transformarii, enunt, formula</a:t>
            </a:r>
          </a:p>
          <a:p>
            <a:pPr marL="514350" indent="-514350" algn="ctr">
              <a:buFont typeface="+mj-lt"/>
              <a:buAutoNum type="arabicPeriod"/>
              <a:defRPr/>
            </a:pPr>
            <a:r>
              <a:rPr lang="ro-RO" sz="3800" b="1" dirty="0" smtClean="0">
                <a:latin typeface="Bradley Hand ITC" pitchFamily="66" charset="0"/>
              </a:rPr>
              <a:t>Variatia energiei interne, Lucrul mecanic, Caldura in transformarea izobara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638" y="428611"/>
            <a:ext cx="6699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o-RO" sz="4800" dirty="0" smtClean="0">
                <a:latin typeface="Bradley Hand ITC" pitchFamily="66" charset="0"/>
              </a:rPr>
              <a:t>OBIECTIVELE LECTIEI</a:t>
            </a:r>
            <a:endParaRPr lang="ro-RO" sz="48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ro-RO" sz="4000" dirty="0" smtClean="0">
                <a:latin typeface="Bradley Hand ITC" pitchFamily="66" charset="0"/>
              </a:rPr>
              <a:t>EXPERIMENT</a:t>
            </a:r>
            <a:endParaRPr lang="en-US" sz="4000" dirty="0" smtClean="0">
              <a:latin typeface="Bradley Hand ITC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1011" y="214296"/>
            <a:ext cx="8229600" cy="8572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GRAFICELE</a:t>
            </a:r>
            <a:endParaRPr lang="en-US" sz="4800" dirty="0" smtClean="0">
              <a:latin typeface="Bradley Hand ITC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523405" y="3166789"/>
            <a:ext cx="1761202" cy="79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7197" y="4017605"/>
            <a:ext cx="2429525" cy="2985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0034" y="2731822"/>
            <a:ext cx="2107970" cy="664"/>
          </a:xfrm>
          <a:prstGeom prst="line">
            <a:avLst/>
          </a:prstGeom>
          <a:ln w="25400">
            <a:solidFill>
              <a:srgbClr val="FF0000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0109" y="3539991"/>
            <a:ext cx="2107970" cy="664"/>
          </a:xfrm>
          <a:prstGeom prst="line">
            <a:avLst/>
          </a:prstGeom>
          <a:ln w="25400">
            <a:solidFill>
              <a:srgbClr val="0070C0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448" y="4107158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V</a:t>
            </a:r>
            <a:endParaRPr lang="ro-RO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06" y="2196701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p</a:t>
            </a:r>
            <a:endParaRPr lang="ro-RO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4017605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/>
              <a:t>0</a:t>
            </a:r>
            <a:endParaRPr lang="ro-RO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2923" y="2734016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1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0894" y="2704166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FF0000"/>
                </a:solidFill>
              </a:rPr>
              <a:t>2</a:t>
            </a:r>
            <a:endParaRPr lang="ro-RO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6622" y="353999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3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652" y="3510140"/>
            <a:ext cx="21437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solidFill>
                  <a:srgbClr val="0070C0"/>
                </a:solidFill>
              </a:rPr>
              <a:t>4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1" y="1500180"/>
            <a:ext cx="27871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Presiune functie de volum: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6116" y="1553758"/>
            <a:ext cx="27868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Presiune functie de temperatura:</a:t>
            </a:r>
            <a:endParaRPr lang="ro-RO" sz="24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15075" y="1553758"/>
            <a:ext cx="264267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2400" dirty="0" smtClean="0">
                <a:latin typeface="Monotype Corsiva" pitchFamily="66" charset="0"/>
              </a:rPr>
              <a:t>Volum functie de temperatura absoluta:</a:t>
            </a:r>
            <a:endParaRPr lang="ro-RO" sz="2400" dirty="0">
              <a:latin typeface="Monotype Corsiva" pitchFamily="66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3071802" y="2143123"/>
            <a:ext cx="2911838" cy="2335188"/>
            <a:chOff x="558004" y="1214422"/>
            <a:chExt cx="5822160" cy="5588485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-870793" y="3536157"/>
              <a:ext cx="42148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236628" y="5572140"/>
              <a:ext cx="4857784" cy="7143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50942" y="2500306"/>
              <a:ext cx="4214842" cy="1588"/>
            </a:xfrm>
            <a:prstGeom prst="line">
              <a:avLst/>
            </a:prstGeom>
            <a:ln>
              <a:solidFill>
                <a:srgbClr val="FFFF00"/>
              </a:solidFill>
              <a:headEnd type="oval" w="med" len="med"/>
              <a:tailEnd type="oval" w="med" len="med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22380" y="4429132"/>
              <a:ext cx="4214842" cy="1588"/>
            </a:xfrm>
            <a:prstGeom prst="line">
              <a:avLst/>
            </a:prstGeom>
            <a:ln w="25400">
              <a:solidFill>
                <a:srgbClr val="00B050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951536" y="5786454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T</a:t>
              </a:r>
              <a:endParaRPr lang="ro-RO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004" y="1214422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p</a:t>
              </a:r>
              <a:endParaRPr lang="ro-RO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0876" y="5572142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0</a:t>
              </a:r>
              <a:endParaRPr lang="ro-RO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8067" y="2500307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FFFF00"/>
                  </a:solidFill>
                </a:rPr>
                <a:t>1</a:t>
              </a:r>
              <a:endParaRPr lang="ro-RO" sz="2400" dirty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2907" y="2428868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FFFF00"/>
                  </a:solidFill>
                </a:rPr>
                <a:t>2</a:t>
              </a:r>
              <a:endParaRPr lang="ro-RO" sz="2400" dirty="0">
                <a:solidFill>
                  <a:srgbClr val="FFFF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4347" y="4429134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00B050"/>
                  </a:solidFill>
                </a:rPr>
                <a:t>3</a:t>
              </a:r>
              <a:endParaRPr lang="ro-RO" sz="2400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9504" y="4357695"/>
              <a:ext cx="428628" cy="101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00B050"/>
                  </a:solidFill>
                </a:rPr>
                <a:t>4</a:t>
              </a:r>
              <a:endParaRPr lang="ro-RO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Group 39"/>
          <p:cNvGrpSpPr/>
          <p:nvPr/>
        </p:nvGrpSpPr>
        <p:grpSpPr>
          <a:xfrm>
            <a:off x="5929322" y="2089543"/>
            <a:ext cx="2911838" cy="2514294"/>
            <a:chOff x="558004" y="1086200"/>
            <a:chExt cx="5822160" cy="6017111"/>
          </a:xfrm>
        </p:grpSpPr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-870793" y="3536157"/>
              <a:ext cx="42148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236628" y="5572140"/>
              <a:ext cx="4857784" cy="71438"/>
            </a:xfrm>
            <a:prstGeom prst="straightConnector1">
              <a:avLst/>
            </a:prstGeom>
            <a:ln w="254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1041" y="3265975"/>
              <a:ext cx="3750495" cy="1795109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522512" y="1599088"/>
              <a:ext cx="2357454" cy="2564441"/>
            </a:xfrm>
            <a:prstGeom prst="line">
              <a:avLst/>
            </a:prstGeom>
            <a:ln w="25400">
              <a:solidFill>
                <a:srgbClr val="7030A0"/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951536" y="5786455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T</a:t>
              </a:r>
              <a:endParaRPr lang="ro-RO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004" y="1086200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V</a:t>
              </a:r>
              <a:endParaRPr lang="ro-RO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7999" y="6086859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0</a:t>
              </a:r>
              <a:endParaRPr lang="ro-RO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6726" y="4932862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1</a:t>
              </a:r>
              <a:endParaRPr lang="ro-RO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37221" y="3137752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/>
                <a:t>2</a:t>
              </a:r>
              <a:endParaRPr lang="ro-RO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22512" y="3907084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3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72809" y="1470867"/>
              <a:ext cx="428628" cy="101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2400" dirty="0" smtClean="0">
                  <a:solidFill>
                    <a:srgbClr val="7030A0"/>
                  </a:solidFill>
                </a:rPr>
                <a:t>4</a:t>
              </a:r>
              <a:endParaRPr lang="ro-RO" sz="2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6286513" y="3375427"/>
            <a:ext cx="643109" cy="589364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286512" y="3750477"/>
            <a:ext cx="482332" cy="2143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alf Frame 65"/>
          <p:cNvSpPr/>
          <p:nvPr/>
        </p:nvSpPr>
        <p:spPr>
          <a:xfrm rot="16200000">
            <a:off x="7518821" y="2714629"/>
            <a:ext cx="107157" cy="142870"/>
          </a:xfrm>
          <a:prstGeom prst="halfFrame">
            <a:avLst>
              <a:gd name="adj1" fmla="val 19495"/>
              <a:gd name="adj2" fmla="val 17189"/>
            </a:avLst>
          </a:prstGeom>
          <a:solidFill>
            <a:srgbClr val="7030A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Half Frame 66"/>
          <p:cNvSpPr/>
          <p:nvPr/>
        </p:nvSpPr>
        <p:spPr>
          <a:xfrm rot="6874104">
            <a:off x="7727381" y="3275120"/>
            <a:ext cx="98573" cy="134331"/>
          </a:xfrm>
          <a:prstGeom prst="halfFrame">
            <a:avLst>
              <a:gd name="adj1" fmla="val 19495"/>
              <a:gd name="adj2" fmla="val 17189"/>
            </a:avLst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Half Frame 54"/>
          <p:cNvSpPr/>
          <p:nvPr/>
        </p:nvSpPr>
        <p:spPr>
          <a:xfrm rot="8024038">
            <a:off x="4571677" y="2578205"/>
            <a:ext cx="160736" cy="2143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6" name="Half Frame 55"/>
          <p:cNvSpPr/>
          <p:nvPr/>
        </p:nvSpPr>
        <p:spPr>
          <a:xfrm rot="18802877">
            <a:off x="4643115" y="3381882"/>
            <a:ext cx="160736" cy="2143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8" name="Half Frame 57"/>
          <p:cNvSpPr/>
          <p:nvPr/>
        </p:nvSpPr>
        <p:spPr>
          <a:xfrm rot="8008906">
            <a:off x="1411184" y="2631784"/>
            <a:ext cx="160736" cy="2143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Half Frame 58"/>
          <p:cNvSpPr/>
          <p:nvPr/>
        </p:nvSpPr>
        <p:spPr>
          <a:xfrm rot="18802877">
            <a:off x="1571280" y="3435461"/>
            <a:ext cx="160736" cy="214314"/>
          </a:xfrm>
          <a:prstGeom prst="halfFrame">
            <a:avLst>
              <a:gd name="adj1" fmla="val 20679"/>
              <a:gd name="adj2" fmla="val 224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4348" y="241101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FF0000"/>
                </a:solidFill>
              </a:rPr>
              <a:t>Destindere izobara</a:t>
            </a:r>
            <a:endParaRPr lang="ro-RO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4348" y="3161113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0070C0"/>
                </a:solidFill>
              </a:rPr>
              <a:t>Compresie izobara</a:t>
            </a:r>
            <a:endParaRPr lang="ro-RO" sz="16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86182" y="3161113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00B050"/>
                </a:solidFill>
              </a:rPr>
              <a:t>Compresie izobara</a:t>
            </a:r>
            <a:endParaRPr lang="ro-RO" sz="16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14744" y="2371413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FFFF00"/>
                </a:solidFill>
              </a:rPr>
              <a:t>Destindere izobara</a:t>
            </a:r>
            <a:endParaRPr lang="ro-RO" sz="1600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8525078">
            <a:off x="6593497" y="2452507"/>
            <a:ext cx="1339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solidFill>
                  <a:srgbClr val="7030A0"/>
                </a:solidFill>
              </a:rPr>
              <a:t>Compresie izobara</a:t>
            </a:r>
            <a:endParaRPr lang="ro-RO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19876935">
            <a:off x="6829515" y="331782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Destindere izobara</a:t>
            </a:r>
            <a:endParaRPr lang="ro-RO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448856"/>
            <a:ext cx="8572560" cy="76557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sz="4800" dirty="0" smtClean="0">
                <a:latin typeface="Bradley Hand ITC" pitchFamily="66" charset="0"/>
              </a:rPr>
              <a:t>LEGEA TRANSFORAMRII IZOBARE</a:t>
            </a:r>
            <a:endParaRPr lang="en-US" sz="4800" dirty="0" smtClean="0">
              <a:latin typeface="Bradley Hand ITC" pitchFamily="66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53766"/>
            <a:ext cx="8643998" cy="3232562"/>
          </a:xfrm>
        </p:spPr>
        <p:txBody>
          <a:bodyPr>
            <a:noAutofit/>
          </a:bodyPr>
          <a:lstStyle/>
          <a:p>
            <a:pPr algn="ctr" eaLnBrk="1" hangingPunct="1">
              <a:buNone/>
              <a:defRPr/>
            </a:pPr>
            <a:r>
              <a:rPr lang="ro-RO" sz="5400" dirty="0" smtClean="0">
                <a:latin typeface="Monotype Corsiva" pitchFamily="66" charset="0"/>
              </a:rPr>
              <a:t>Intr-o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transformare izobara</a:t>
            </a:r>
            <a:r>
              <a:rPr lang="ro-RO" sz="5400" dirty="0" smtClean="0">
                <a:latin typeface="Monotype Corsiva" pitchFamily="66" charset="0"/>
              </a:rPr>
              <a:t>,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volumul</a:t>
            </a:r>
            <a:r>
              <a:rPr lang="ro-RO" sz="5400" dirty="0" smtClean="0">
                <a:latin typeface="Monotype Corsiva" pitchFamily="66" charset="0"/>
              </a:rPr>
              <a:t> gazului ideal variaza direct proportional cu </a:t>
            </a:r>
            <a:r>
              <a:rPr lang="ro-RO" sz="5400" dirty="0" smtClean="0">
                <a:solidFill>
                  <a:srgbClr val="FF0000"/>
                </a:solidFill>
                <a:latin typeface="Monotype Corsiva" pitchFamily="66" charset="0"/>
              </a:rPr>
              <a:t>temperatura absoluta</a:t>
            </a:r>
            <a:r>
              <a:rPr lang="ro-RO" sz="5400" dirty="0" smtClean="0">
                <a:latin typeface="Monotype Corsiva" pitchFamily="66" charset="0"/>
              </a:rPr>
              <a:t>.</a:t>
            </a:r>
            <a:endParaRPr lang="en-US" sz="5400" dirty="0" smtClean="0">
              <a:latin typeface="Monotype Corsiva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4000" dirty="0" smtClean="0">
                <a:latin typeface="Bradley Hand ITC" pitchFamily="66" charset="0"/>
              </a:rPr>
              <a:t>FORMULA TRANSFORMARII IZOBARE</a:t>
            </a:r>
            <a:endParaRPr lang="en-US" sz="4000" dirty="0" smtClean="0">
              <a:latin typeface="Bradley Hand ITC" pitchFamily="66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9" y="1393023"/>
            <a:ext cx="1785950" cy="96441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None/>
              <a:defRPr/>
            </a:pPr>
            <a:r>
              <a:rPr lang="ro-RO" sz="3600" dirty="0" smtClean="0">
                <a:latin typeface="Monotype Corsiva" pitchFamily="66" charset="0"/>
              </a:rPr>
              <a:t>p	 =VRT </a:t>
            </a:r>
          </a:p>
          <a:p>
            <a:pPr algn="just" eaLnBrk="1" hangingPunct="1">
              <a:buNone/>
              <a:defRPr/>
            </a:pPr>
            <a:r>
              <a:rPr lang="ro-RO" sz="3600" dirty="0" smtClean="0">
                <a:latin typeface="Monotype Corsiva" pitchFamily="66" charset="0"/>
              </a:rPr>
              <a:t>p=ct</a:t>
            </a:r>
            <a:endParaRPr lang="en-US" sz="3600" dirty="0" smtClean="0">
              <a:latin typeface="Monotype Corsiva" pitchFamily="66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768150" y="1446602"/>
            <a:ext cx="160777" cy="857256"/>
          </a:xfrm>
          <a:prstGeom prst="rightBrace">
            <a:avLst>
              <a:gd name="adj1" fmla="val 42639"/>
              <a:gd name="adj2" fmla="val 50721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2928536" y="1646832"/>
            <a:ext cx="150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4000" dirty="0" smtClean="0">
                <a:latin typeface="Monotype Corsiva" pitchFamily="66" charset="0"/>
              </a:rPr>
              <a:t>v= ctT</a:t>
            </a:r>
            <a:endParaRPr lang="ro-RO" sz="4000" dirty="0">
              <a:latin typeface="Monotype Corsiva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04038" y="1875230"/>
            <a:ext cx="1500589" cy="119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1"/>
          <p:cNvGrpSpPr/>
          <p:nvPr/>
        </p:nvGrpSpPr>
        <p:grpSpPr>
          <a:xfrm>
            <a:off x="6108280" y="2714624"/>
            <a:ext cx="1321240" cy="1321236"/>
            <a:chOff x="7808924" y="2333617"/>
            <a:chExt cx="1761195" cy="1761647"/>
          </a:xfrm>
        </p:grpSpPr>
        <p:grpSp>
          <p:nvGrpSpPr>
            <p:cNvPr id="3" name="Group 17"/>
            <p:cNvGrpSpPr/>
            <p:nvPr/>
          </p:nvGrpSpPr>
          <p:grpSpPr>
            <a:xfrm>
              <a:off x="7808924" y="2333617"/>
              <a:ext cx="1761195" cy="1761647"/>
              <a:chOff x="7808924" y="2333617"/>
              <a:chExt cx="1761195" cy="176164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880361" y="2333617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V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08924" y="307181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T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27177" y="233362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V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809056" y="307181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T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80427" y="2781780"/>
                <a:ext cx="500066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44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=</a:t>
                </a:r>
                <a:endParaRPr lang="ro-RO" sz="44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23238" y="2619369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1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51800" y="3357562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1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070053" y="2619372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2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51932" y="3381223"/>
                <a:ext cx="500066" cy="71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o-RO" sz="3200" dirty="0" smtClean="0">
                    <a:solidFill>
                      <a:srgbClr val="FF0000"/>
                    </a:solidFill>
                    <a:latin typeface="Freestyle Script" pitchFamily="66" charset="0"/>
                  </a:rPr>
                  <a:t>2</a:t>
                </a:r>
                <a:endParaRPr lang="ro-RO" sz="3200" dirty="0">
                  <a:solidFill>
                    <a:srgbClr val="FF0000"/>
                  </a:solidFill>
                  <a:latin typeface="Freestyle Script" pitchFamily="66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7808924" y="3071810"/>
              <a:ext cx="642942" cy="1588"/>
            </a:xfrm>
            <a:prstGeom prst="line">
              <a:avLst/>
            </a:prstGeom>
            <a:ln w="254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831951" y="3071810"/>
              <a:ext cx="642942" cy="1588"/>
            </a:xfrm>
            <a:prstGeom prst="line">
              <a:avLst/>
            </a:prstGeom>
            <a:ln w="25400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2"/>
          <p:cNvGrpSpPr/>
          <p:nvPr/>
        </p:nvGrpSpPr>
        <p:grpSpPr>
          <a:xfrm>
            <a:off x="6036116" y="1285866"/>
            <a:ext cx="1393404" cy="1549521"/>
            <a:chOff x="5808660" y="3229308"/>
            <a:chExt cx="1285884" cy="1840821"/>
          </a:xfrm>
        </p:grpSpPr>
        <p:sp>
          <p:nvSpPr>
            <p:cNvPr id="27" name="TextBox 26"/>
            <p:cNvSpPr txBox="1"/>
            <p:nvPr/>
          </p:nvSpPr>
          <p:spPr>
            <a:xfrm>
              <a:off x="5880098" y="3229308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V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8660" y="4071941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T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808660" y="4071942"/>
              <a:ext cx="500066" cy="1588"/>
            </a:xfrm>
            <a:prstGeom prst="line">
              <a:avLst/>
            </a:prstGeom>
            <a:ln w="25400">
              <a:solidFill>
                <a:srgbClr val="0070C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08726" y="3714752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=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478" y="3643313"/>
              <a:ext cx="500066" cy="998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o-RO" sz="5400" dirty="0" smtClean="0">
                  <a:solidFill>
                    <a:srgbClr val="0070C0"/>
                  </a:solidFill>
                  <a:latin typeface="Freestyle Script" pitchFamily="66" charset="0"/>
                </a:rPr>
                <a:t>ct</a:t>
              </a:r>
              <a:endParaRPr lang="ro-RO" sz="5400" dirty="0">
                <a:solidFill>
                  <a:srgbClr val="0070C0"/>
                </a:solidFill>
                <a:latin typeface="Freestyle Script" pitchFamily="66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03642" y="1410769"/>
            <a:ext cx="267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o-RO" sz="3200" dirty="0" smtClean="0">
                <a:latin typeface="Freestyle Script" pitchFamily="66" charset="0"/>
              </a:rPr>
              <a:t>V</a:t>
            </a:r>
            <a:endParaRPr lang="ro-RO" sz="3200" dirty="0">
              <a:latin typeface="Freestyle Script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0826" y="2143122"/>
            <a:ext cx="71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>
                <a:latin typeface="Freestyle Script" pitchFamily="66" charset="0"/>
              </a:rPr>
              <a:t>sau</a:t>
            </a:r>
            <a:endParaRPr lang="ro-RO" sz="4800" dirty="0">
              <a:latin typeface="Freestyle Script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83" y="482188"/>
            <a:ext cx="6859785" cy="765572"/>
          </a:xfrm>
        </p:spPr>
        <p:txBody>
          <a:bodyPr>
            <a:noAutofit/>
          </a:bodyPr>
          <a:lstStyle/>
          <a:p>
            <a:pPr algn="ctr"/>
            <a:r>
              <a:rPr lang="ro-RO" sz="8000" dirty="0" smtClean="0">
                <a:latin typeface="Freestyle Script" pitchFamily="66" charset="0"/>
              </a:rPr>
              <a:t>Formule L, Q,, </a:t>
            </a:r>
            <a:r>
              <a:rPr lang="el-GR" sz="8000" dirty="0" smtClean="0"/>
              <a:t>Δ</a:t>
            </a:r>
            <a:r>
              <a:rPr lang="ro-RO" sz="8000" dirty="0" smtClean="0">
                <a:latin typeface="Freestyle Script" pitchFamily="66" charset="0"/>
              </a:rPr>
              <a:t>U</a:t>
            </a:r>
            <a:endParaRPr lang="ro-RO" sz="8000" dirty="0">
              <a:latin typeface="Freestyle Script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85786" y="1446602"/>
          <a:ext cx="7787692" cy="312541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46923"/>
                <a:gridCol w="594893"/>
                <a:gridCol w="1352030"/>
                <a:gridCol w="392434"/>
                <a:gridCol w="1554489"/>
                <a:gridCol w="540812"/>
                <a:gridCol w="1406111"/>
              </a:tblGrid>
              <a:tr h="1562706">
                <a:tc>
                  <a:txBody>
                    <a:bodyPr/>
                    <a:lstStyle/>
                    <a:p>
                      <a:pPr algn="ctr"/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Variatia energiei interne</a:t>
                      </a:r>
                      <a:r>
                        <a:rPr lang="ro-RO" sz="1400" baseline="0" dirty="0" smtClean="0"/>
                        <a:t>  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U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Caldura</a:t>
                      </a:r>
                    </a:p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Lucrul mecanic</a:t>
                      </a:r>
                    </a:p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1562706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Transformarea </a:t>
                      </a:r>
                      <a:br>
                        <a:rPr lang="ro-RO" sz="1400" dirty="0" smtClean="0"/>
                      </a:br>
                      <a:r>
                        <a:rPr lang="ro-RO" sz="1400" dirty="0" smtClean="0"/>
                        <a:t>izobara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aseline="0" dirty="0" smtClean="0"/>
                        <a:t>Δ</a:t>
                      </a:r>
                      <a:r>
                        <a:rPr lang="ro-RO" sz="1400" dirty="0" smtClean="0"/>
                        <a:t>U 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/>
                        <a:t>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Cv(T2-T1)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m</a:t>
                      </a:r>
                      <a:r>
                        <a:rPr lang="ro-RO" sz="1400" baseline="0" dirty="0" smtClean="0">
                          <a:latin typeface="+mn-lt"/>
                        </a:rPr>
                        <a:t>Cv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700" baseline="0" dirty="0" smtClean="0"/>
                    </a:p>
                    <a:p>
                      <a:pPr algn="l"/>
                      <a:r>
                        <a:rPr lang="ro-RO" sz="700" baseline="0" dirty="0" smtClean="0">
                          <a:solidFill>
                            <a:srgbClr val="EAEAEA"/>
                          </a:solidFill>
                        </a:rPr>
                        <a:t>k</a:t>
                      </a:r>
                      <a:endParaRPr lang="ro-RO" sz="1400" baseline="0" dirty="0" smtClean="0">
                        <a:solidFill>
                          <a:srgbClr val="EAEAEA"/>
                        </a:solidFill>
                      </a:endParaRPr>
                    </a:p>
                    <a:p>
                      <a:pPr algn="l"/>
                      <a:r>
                        <a:rPr lang="ro-RO" sz="1400" baseline="0" dirty="0" smtClean="0"/>
                        <a:t>= mc</a:t>
                      </a:r>
                      <a:r>
                        <a:rPr lang="ro-RO" sz="800" baseline="0" dirty="0" smtClean="0"/>
                        <a:t>v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miR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Q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o-RO" sz="1400" dirty="0" smtClean="0"/>
                        <a:t>=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Cp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Cp(T2-T1) </a:t>
                      </a:r>
                    </a:p>
                    <a:p>
                      <a:pPr algn="l"/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+mn-lt"/>
                        </a:rPr>
                        <a:t>m</a:t>
                      </a:r>
                      <a:r>
                        <a:rPr lang="ro-RO" sz="1400" baseline="0" dirty="0" smtClean="0"/>
                        <a:t>Cp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</a:p>
                    <a:p>
                      <a:pPr algn="l"/>
                      <a:endParaRPr lang="ro-RO" sz="1400" baseline="0" dirty="0" smtClean="0"/>
                    </a:p>
                    <a:p>
                      <a:pPr algn="l"/>
                      <a:r>
                        <a:rPr lang="ro-RO" sz="1400" baseline="0" dirty="0" smtClean="0"/>
                        <a:t>=m(i+2)R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 smtClean="0"/>
                        <a:t>L</a:t>
                      </a:r>
                      <a:endParaRPr lang="ro-RO" sz="1400" dirty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=p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V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aseline="0" dirty="0" smtClean="0"/>
                        <a:t>= p(V2-V1)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aseline="0" dirty="0" smtClean="0"/>
                        <a:t>= </a:t>
                      </a:r>
                      <a:r>
                        <a:rPr lang="ro-RO" sz="1400" baseline="0" dirty="0" smtClean="0">
                          <a:latin typeface="Monotype Corsiva" pitchFamily="66" charset="0"/>
                        </a:rPr>
                        <a:t>V</a:t>
                      </a:r>
                      <a:r>
                        <a:rPr lang="ro-RO" sz="1400" baseline="0" dirty="0" smtClean="0"/>
                        <a:t>R</a:t>
                      </a:r>
                      <a:r>
                        <a:rPr lang="el-GR" sz="1400" baseline="0" dirty="0" smtClean="0"/>
                        <a:t>Δ</a:t>
                      </a:r>
                      <a:r>
                        <a:rPr lang="ro-RO" sz="1400" baseline="0" dirty="0" smtClean="0"/>
                        <a:t>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baseline="0" dirty="0" smtClean="0"/>
                        <a:t>= mR(T2-T1</a:t>
                      </a:r>
                      <a:r>
                        <a:rPr lang="ro-RO" sz="1400" baseline="0" dirty="0" smtClean="0"/>
                        <a:t>)</a:t>
                      </a:r>
                      <a:endParaRPr lang="ro-RO" sz="1400" dirty="0" smtClean="0"/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0430" y="42862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2µ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3571868" y="371475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µ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5286380" y="421482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2µ</a:t>
            </a:r>
            <a:endParaRPr lang="ro-RO" dirty="0"/>
          </a:p>
        </p:txBody>
      </p:sp>
      <p:sp>
        <p:nvSpPr>
          <p:cNvPr id="7" name="Rectangle 6"/>
          <p:cNvSpPr/>
          <p:nvPr/>
        </p:nvSpPr>
        <p:spPr>
          <a:xfrm>
            <a:off x="7572396" y="407194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µ </a:t>
            </a:r>
            <a:endParaRPr lang="ro-R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8992" y="3836739"/>
            <a:ext cx="642942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8992" y="4356509"/>
            <a:ext cx="642942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3504" y="4286262"/>
            <a:ext cx="92869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86644" y="4193929"/>
            <a:ext cx="928694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7906" y="378619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/>
              <a:t> </a:t>
            </a:r>
            <a:r>
              <a:rPr lang="ro-RO" dirty="0" smtClean="0"/>
              <a:t>µ </a:t>
            </a:r>
            <a:endParaRPr lang="ro-RO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14942" y="3899071"/>
            <a:ext cx="714380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209</Words>
  <Application>Microsoft Office PowerPoint</Application>
  <PresentationFormat>On-screen Show (16:9)</PresentationFormat>
  <Paragraphs>94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Transformarea izobara</vt:lpstr>
      <vt:lpstr>Slide 2</vt:lpstr>
      <vt:lpstr>EXPERIMENT</vt:lpstr>
      <vt:lpstr>GRAFICELE</vt:lpstr>
      <vt:lpstr>LEGEA TRANSFORAMRII IZOBARE</vt:lpstr>
      <vt:lpstr>FORMULA TRANSFORMARII IZOBARE</vt:lpstr>
      <vt:lpstr>Formule L, Q,, ΔU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dragutu rares</cp:lastModifiedBy>
  <cp:revision>23</cp:revision>
  <dcterms:created xsi:type="dcterms:W3CDTF">2012-07-05T13:18:19Z</dcterms:created>
  <dcterms:modified xsi:type="dcterms:W3CDTF">2017-04-21T21:04:13Z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