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F8F8F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6092" autoAdjust="0"/>
  </p:normalViewPr>
  <p:slideViewPr>
    <p:cSldViewPr>
      <p:cViewPr varScale="1">
        <p:scale>
          <a:sx n="149" d="100"/>
          <a:sy n="149" d="100"/>
        </p:scale>
        <p:origin x="-522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839CD-D073-4D73-87B7-671CCFD27464}" type="datetimeFigureOut">
              <a:rPr lang="ro-RO" smtClean="0"/>
              <a:pPr/>
              <a:t>22.04.2017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F274A-A899-4C71-BD92-37DBE0D16F67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De schimbat tabla!!!!</a:t>
            </a:r>
          </a:p>
          <a:p>
            <a:r>
              <a:rPr lang="ro-RO" dirty="0" smtClean="0"/>
              <a:t>Scris bleumaren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ro-RO" smtClean="0"/>
              <a:pPr/>
              <a:t>2</a:t>
            </a:fld>
            <a:endParaRPr lang="ro-R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F274A-A899-4C71-BD92-37DBE0D16F67}" type="slidenum">
              <a:rPr lang="ro-RO" smtClean="0"/>
              <a:pPr/>
              <a:t>4</a:t>
            </a:fld>
            <a:endParaRPr lang="ro-RO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De cris si</a:t>
            </a:r>
            <a:r>
              <a:rPr lang="ro-RO" baseline="0" dirty="0" smtClean="0"/>
              <a:t> celelelalte formule!!!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ro-RO" smtClean="0"/>
              <a:pPr/>
              <a:t>7</a:t>
            </a:fld>
            <a:endParaRPr 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3896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9955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231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5985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1422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2122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7732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342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276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95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8722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4865" t="19313" r="14824" b="27876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3643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0" kern="1200">
          <a:solidFill>
            <a:schemeClr val="tx1"/>
          </a:solidFill>
          <a:latin typeface="Segoe Print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0" kern="1200">
          <a:solidFill>
            <a:schemeClr val="tx1"/>
          </a:solidFill>
          <a:latin typeface="Segoe Print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b="0" kern="1200">
          <a:solidFill>
            <a:schemeClr val="tx1"/>
          </a:solidFill>
          <a:latin typeface="Segoe Print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0" kern="1200">
          <a:solidFill>
            <a:schemeClr val="tx1"/>
          </a:solidFill>
          <a:latin typeface="Segoe Print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b="0" kern="1200">
          <a:solidFill>
            <a:schemeClr val="tx1"/>
          </a:solidFill>
          <a:latin typeface="Segoe Print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b="0" kern="1200">
          <a:solidFill>
            <a:schemeClr val="tx1"/>
          </a:solidFill>
          <a:latin typeface="Segoe Print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838833" y="2625328"/>
            <a:ext cx="5305605" cy="660788"/>
          </a:xfrm>
        </p:spPr>
        <p:txBody>
          <a:bodyPr>
            <a:normAutofit fontScale="90000"/>
          </a:bodyPr>
          <a:lstStyle/>
          <a:p>
            <a:r>
              <a:rPr lang="ro-RO" b="1" dirty="0" smtClean="0">
                <a:latin typeface="Bradley Hand ITC" pitchFamily="66" charset="0"/>
              </a:rPr>
              <a:t>Transformarea</a:t>
            </a:r>
            <a:r>
              <a:rPr lang="ro-RO" dirty="0" smtClean="0">
                <a:latin typeface="Bradley Hand ITC" pitchFamily="66" charset="0"/>
              </a:rPr>
              <a:t> </a:t>
            </a:r>
            <a:r>
              <a:rPr lang="ro-RO" b="1" dirty="0" smtClean="0">
                <a:latin typeface="Bradley Hand ITC" pitchFamily="66" charset="0"/>
              </a:rPr>
              <a:t>izocora</a:t>
            </a:r>
            <a:endParaRPr lang="ro-RO" b="1" dirty="0">
              <a:latin typeface="Bradley Hand ITC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142990"/>
            <a:ext cx="8643998" cy="3643338"/>
          </a:xfrm>
        </p:spPr>
        <p:txBody>
          <a:bodyPr>
            <a:noAutofit/>
          </a:bodyPr>
          <a:lstStyle/>
          <a:p>
            <a:pPr marL="514350" indent="-514350" algn="ctr">
              <a:buFont typeface="+mj-lt"/>
              <a:buAutoNum type="arabicPeriod"/>
              <a:defRPr/>
            </a:pPr>
            <a:r>
              <a:rPr lang="ro-RO" sz="3800" b="1" dirty="0" smtClean="0">
                <a:latin typeface="Bradley Hand ITC" pitchFamily="66" charset="0"/>
              </a:rPr>
              <a:t>Simularea experimentului</a:t>
            </a:r>
          </a:p>
          <a:p>
            <a:pPr marL="514350" indent="-514350" algn="ctr">
              <a:buFont typeface="+mj-lt"/>
              <a:buAutoNum type="arabicPeriod"/>
              <a:defRPr/>
            </a:pPr>
            <a:r>
              <a:rPr lang="ro-RO" sz="3800" b="1" dirty="0" smtClean="0">
                <a:latin typeface="Bradley Hand ITC" pitchFamily="66" charset="0"/>
              </a:rPr>
              <a:t>Legea transformarii </a:t>
            </a:r>
            <a:r>
              <a:rPr lang="ro-RO" sz="3800" b="1" dirty="0" smtClean="0">
                <a:latin typeface="Bradley Hand ITC" pitchFamily="66" charset="0"/>
              </a:rPr>
              <a:t>Izocore </a:t>
            </a:r>
            <a:r>
              <a:rPr lang="ro-RO" sz="3800" b="1" dirty="0" smtClean="0">
                <a:latin typeface="Bradley Hand ITC" pitchFamily="66" charset="0"/>
              </a:rPr>
              <a:t>– graficul transformarii, enunt, formula</a:t>
            </a:r>
          </a:p>
          <a:p>
            <a:pPr marL="514350" indent="-514350" algn="ctr">
              <a:buFont typeface="+mj-lt"/>
              <a:buAutoNum type="arabicPeriod"/>
              <a:defRPr/>
            </a:pPr>
            <a:r>
              <a:rPr lang="ro-RO" sz="3800" b="1" dirty="0" smtClean="0">
                <a:latin typeface="Bradley Hand ITC" pitchFamily="66" charset="0"/>
              </a:rPr>
              <a:t>Variatia energiei interne, Lucrul mecanic, Caldura in transformarea </a:t>
            </a:r>
            <a:r>
              <a:rPr lang="ro-RO" sz="3800" b="1" dirty="0" smtClean="0">
                <a:latin typeface="Bradley Hand ITC" pitchFamily="66" charset="0"/>
              </a:rPr>
              <a:t>izocora</a:t>
            </a:r>
            <a:endParaRPr lang="ro-RO" sz="3800" b="1" dirty="0" smtClean="0">
              <a:latin typeface="Bradley Hand ITC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63638" y="428611"/>
            <a:ext cx="669905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ro-RO" sz="4800" dirty="0" smtClean="0">
                <a:latin typeface="Bradley Hand ITC" pitchFamily="66" charset="0"/>
              </a:rPr>
              <a:t>OBIECTIVELE LECTIEI</a:t>
            </a:r>
            <a:endParaRPr lang="ro-RO" sz="4800" dirty="0">
              <a:latin typeface="Bradley Hand ITC" pitchFamily="66" charset="0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ro-RO" sz="4000" dirty="0" smtClean="0">
                <a:latin typeface="Bradley Hand ITC" pitchFamily="66" charset="0"/>
              </a:rPr>
              <a:t>EXPERIMENT</a:t>
            </a:r>
            <a:endParaRPr lang="en-US" sz="4000" dirty="0" smtClean="0">
              <a:latin typeface="Bradley Hand ITC" pitchFamily="66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1011" y="214296"/>
            <a:ext cx="8229600" cy="85725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ro-RO" sz="4800" dirty="0" smtClean="0">
                <a:latin typeface="Bradley Hand ITC" pitchFamily="66" charset="0"/>
              </a:rPr>
              <a:t>GRAFICELE</a:t>
            </a:r>
            <a:endParaRPr lang="en-US" sz="4800" dirty="0" smtClean="0">
              <a:latin typeface="Bradley Hand ITC" pitchFamily="66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-523405" y="3166789"/>
            <a:ext cx="1761202" cy="794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57197" y="4017605"/>
            <a:ext cx="2429525" cy="29851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03448" y="4107158"/>
            <a:ext cx="21437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o-RO" sz="2400" dirty="0" smtClean="0"/>
              <a:t>V</a:t>
            </a:r>
            <a:endParaRPr lang="ro-RO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71406" y="2196701"/>
            <a:ext cx="21437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o-RO" sz="2400" dirty="0" smtClean="0"/>
              <a:t>p</a:t>
            </a:r>
            <a:endParaRPr lang="ro-RO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214282" y="4017605"/>
            <a:ext cx="21437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o-RO" sz="2400" dirty="0" smtClean="0"/>
              <a:t>0</a:t>
            </a:r>
            <a:endParaRPr lang="ro-RO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785918" y="2075580"/>
            <a:ext cx="21437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o-RO" sz="2400" dirty="0" smtClean="0">
                <a:solidFill>
                  <a:srgbClr val="0070C0"/>
                </a:solidFill>
              </a:rPr>
              <a:t>3</a:t>
            </a:r>
            <a:endParaRPr lang="ro-RO" sz="2400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5721" y="1500180"/>
            <a:ext cx="278714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o-RO" sz="2400" dirty="0" smtClean="0">
                <a:latin typeface="Monotype Corsiva" pitchFamily="66" charset="0"/>
              </a:rPr>
              <a:t>Presiune functie de volum:</a:t>
            </a:r>
            <a:endParaRPr lang="ro-RO" sz="2400" dirty="0">
              <a:latin typeface="Monotype Corsiva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86116" y="1428742"/>
            <a:ext cx="278680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o-RO" sz="2400" dirty="0" smtClean="0">
                <a:latin typeface="Monotype Corsiva" pitchFamily="66" charset="0"/>
              </a:rPr>
              <a:t>Volum</a:t>
            </a:r>
            <a:r>
              <a:rPr lang="ro-RO" sz="2400" dirty="0" smtClean="0">
                <a:latin typeface="Monotype Corsiva" pitchFamily="66" charset="0"/>
              </a:rPr>
              <a:t> </a:t>
            </a:r>
            <a:r>
              <a:rPr lang="ro-RO" sz="2400" dirty="0" smtClean="0">
                <a:latin typeface="Monotype Corsiva" pitchFamily="66" charset="0"/>
              </a:rPr>
              <a:t>functie de temperatura:</a:t>
            </a:r>
            <a:endParaRPr lang="ro-RO" sz="2400" dirty="0">
              <a:latin typeface="Monotype Corsiva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15075" y="1428742"/>
            <a:ext cx="2642671" cy="76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o-RO" sz="2400" dirty="0" smtClean="0">
                <a:latin typeface="Monotype Corsiva" pitchFamily="66" charset="0"/>
              </a:rPr>
              <a:t>Pr</a:t>
            </a:r>
            <a:r>
              <a:rPr lang="ro-RO" sz="2400" dirty="0" smtClean="0">
                <a:latin typeface="Monotype Corsiva" pitchFamily="66" charset="0"/>
              </a:rPr>
              <a:t>esiune </a:t>
            </a:r>
            <a:r>
              <a:rPr lang="ro-RO" sz="2400" dirty="0" smtClean="0">
                <a:latin typeface="Monotype Corsiva" pitchFamily="66" charset="0"/>
              </a:rPr>
              <a:t>functie de temperatura absoluta:</a:t>
            </a:r>
            <a:endParaRPr lang="ro-RO" sz="2400" dirty="0">
              <a:latin typeface="Monotype Corsiva" pitchFamily="66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rot="5400000" flipH="1" flipV="1">
            <a:off x="2530602" y="3113211"/>
            <a:ext cx="1761202" cy="794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411202" y="3964026"/>
            <a:ext cx="2429524" cy="29851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715008" y="4000510"/>
            <a:ext cx="21437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o-RO" sz="2400" dirty="0" smtClean="0"/>
              <a:t>T</a:t>
            </a:r>
            <a:endParaRPr lang="ro-RO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3071802" y="2143123"/>
            <a:ext cx="21437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o-RO" sz="2400" dirty="0" smtClean="0"/>
              <a:t>V</a:t>
            </a:r>
            <a:endParaRPr lang="ro-RO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3268289" y="3964027"/>
            <a:ext cx="21437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o-RO" sz="2400" dirty="0" smtClean="0"/>
              <a:t>0</a:t>
            </a:r>
            <a:endParaRPr lang="ro-RO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3446931" y="2680439"/>
            <a:ext cx="21437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o-RO" sz="2400" dirty="0" smtClean="0">
                <a:solidFill>
                  <a:srgbClr val="FFFF00"/>
                </a:solidFill>
              </a:rPr>
              <a:t>1</a:t>
            </a:r>
            <a:endParaRPr lang="ro-RO" sz="2400" dirty="0">
              <a:solidFill>
                <a:srgbClr val="FFFF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54900" y="2650588"/>
            <a:ext cx="21437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o-RO" sz="2400" dirty="0" smtClean="0">
                <a:solidFill>
                  <a:srgbClr val="FFFF00"/>
                </a:solidFill>
              </a:rPr>
              <a:t>2</a:t>
            </a:r>
            <a:endParaRPr lang="ro-RO" sz="2400" dirty="0">
              <a:solidFill>
                <a:srgbClr val="FFFF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90629" y="3486413"/>
            <a:ext cx="21437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o-RO" sz="2400" dirty="0" smtClean="0">
                <a:solidFill>
                  <a:srgbClr val="00B050"/>
                </a:solidFill>
              </a:rPr>
              <a:t>3</a:t>
            </a:r>
            <a:endParaRPr lang="ro-RO" sz="2400" dirty="0">
              <a:solidFill>
                <a:srgbClr val="00B05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82659" y="3500444"/>
            <a:ext cx="21437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o-RO" sz="2400" dirty="0" smtClean="0">
                <a:solidFill>
                  <a:srgbClr val="00B050"/>
                </a:solidFill>
              </a:rPr>
              <a:t>4</a:t>
            </a:r>
            <a:endParaRPr lang="ro-RO" sz="2400" dirty="0">
              <a:solidFill>
                <a:srgbClr val="00B050"/>
              </a:solidFill>
            </a:endParaRPr>
          </a:p>
        </p:txBody>
      </p:sp>
      <p:grpSp>
        <p:nvGrpSpPr>
          <p:cNvPr id="3" name="Group 39"/>
          <p:cNvGrpSpPr/>
          <p:nvPr/>
        </p:nvGrpSpPr>
        <p:grpSpPr>
          <a:xfrm>
            <a:off x="5929322" y="2089543"/>
            <a:ext cx="2911838" cy="2514294"/>
            <a:chOff x="558004" y="1086200"/>
            <a:chExt cx="5822160" cy="6017111"/>
          </a:xfrm>
        </p:grpSpPr>
        <p:cxnSp>
          <p:nvCxnSpPr>
            <p:cNvPr id="41" name="Straight Arrow Connector 40"/>
            <p:cNvCxnSpPr/>
            <p:nvPr/>
          </p:nvCxnSpPr>
          <p:spPr>
            <a:xfrm rot="5400000" flipH="1" flipV="1">
              <a:off x="-870793" y="3536157"/>
              <a:ext cx="421484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miter lim="800000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1236628" y="5572140"/>
              <a:ext cx="4857784" cy="71438"/>
            </a:xfrm>
            <a:prstGeom prst="straightConnector1">
              <a:avLst/>
            </a:prstGeom>
            <a:ln w="25400">
              <a:solidFill>
                <a:schemeClr val="tx1"/>
              </a:solidFill>
              <a:miter lim="800000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2201041" y="3265975"/>
              <a:ext cx="3750495" cy="1795109"/>
            </a:xfrm>
            <a:prstGeom prst="line">
              <a:avLst/>
            </a:prstGeom>
            <a:ln w="2540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2522512" y="1599088"/>
              <a:ext cx="2357454" cy="2564441"/>
            </a:xfrm>
            <a:prstGeom prst="line">
              <a:avLst/>
            </a:prstGeom>
            <a:ln w="25400">
              <a:solidFill>
                <a:srgbClr val="7030A0"/>
              </a:solidFill>
              <a:miter lim="800000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5951536" y="5786455"/>
              <a:ext cx="428628" cy="1016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o-RO" sz="2400" dirty="0" smtClean="0"/>
                <a:t>T</a:t>
              </a:r>
              <a:endParaRPr lang="ro-RO" sz="2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58004" y="1086200"/>
              <a:ext cx="428628" cy="1016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o-RO" sz="2400" dirty="0" smtClean="0"/>
                <a:t>p</a:t>
              </a:r>
              <a:endParaRPr lang="ro-RO" sz="2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07999" y="6086859"/>
              <a:ext cx="428628" cy="1016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o-RO" sz="2400" dirty="0" smtClean="0"/>
                <a:t>0</a:t>
              </a:r>
              <a:endParaRPr lang="ro-RO" sz="24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986726" y="4932862"/>
              <a:ext cx="428628" cy="883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o-RO" sz="2000" dirty="0" smtClean="0"/>
                <a:t>1</a:t>
              </a:r>
              <a:endParaRPr lang="ro-RO" sz="2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737221" y="3137752"/>
              <a:ext cx="428628" cy="1016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o-RO" sz="2400" dirty="0" smtClean="0"/>
                <a:t>2</a:t>
              </a:r>
              <a:endParaRPr lang="ro-RO" sz="2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843168" y="1385386"/>
              <a:ext cx="428628" cy="1016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o-RO" sz="2400" dirty="0" smtClean="0">
                  <a:solidFill>
                    <a:srgbClr val="7030A0"/>
                  </a:solidFill>
                </a:rPr>
                <a:t>3</a:t>
              </a:r>
              <a:endParaRPr lang="ro-RO" sz="2400" dirty="0">
                <a:solidFill>
                  <a:srgbClr val="7030A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72070" y="3959149"/>
              <a:ext cx="428628" cy="1016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o-RO" sz="2400" dirty="0" smtClean="0">
                  <a:solidFill>
                    <a:srgbClr val="7030A0"/>
                  </a:solidFill>
                </a:rPr>
                <a:t>4</a:t>
              </a:r>
              <a:endParaRPr lang="ro-RO" sz="2400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53" name="Straight Connector 52"/>
          <p:cNvCxnSpPr/>
          <p:nvPr/>
        </p:nvCxnSpPr>
        <p:spPr>
          <a:xfrm flipV="1">
            <a:off x="6286513" y="3375427"/>
            <a:ext cx="643109" cy="589364"/>
          </a:xfrm>
          <a:prstGeom prst="line">
            <a:avLst/>
          </a:prstGeom>
          <a:ln w="25400">
            <a:solidFill>
              <a:srgbClr val="7030A0"/>
            </a:solidFill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6286512" y="3750477"/>
            <a:ext cx="482332" cy="214314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Half Frame 65"/>
          <p:cNvSpPr/>
          <p:nvPr/>
        </p:nvSpPr>
        <p:spPr>
          <a:xfrm rot="16200000">
            <a:off x="7518821" y="2714629"/>
            <a:ext cx="107157" cy="142870"/>
          </a:xfrm>
          <a:prstGeom prst="halfFrame">
            <a:avLst>
              <a:gd name="adj1" fmla="val 19495"/>
              <a:gd name="adj2" fmla="val 17189"/>
            </a:avLst>
          </a:prstGeom>
          <a:solidFill>
            <a:srgbClr val="7030A0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67" name="Half Frame 66"/>
          <p:cNvSpPr/>
          <p:nvPr/>
        </p:nvSpPr>
        <p:spPr>
          <a:xfrm rot="6874104">
            <a:off x="7727381" y="3275120"/>
            <a:ext cx="98573" cy="134331"/>
          </a:xfrm>
          <a:prstGeom prst="halfFrame">
            <a:avLst>
              <a:gd name="adj1" fmla="val 19495"/>
              <a:gd name="adj2" fmla="val 17189"/>
            </a:avLst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3518387" y="2604994"/>
            <a:ext cx="2107970" cy="160736"/>
            <a:chOff x="3518387" y="2604994"/>
            <a:chExt cx="2107970" cy="160736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3518387" y="2680439"/>
              <a:ext cx="2107970" cy="664"/>
            </a:xfrm>
            <a:prstGeom prst="line">
              <a:avLst/>
            </a:prstGeom>
            <a:ln>
              <a:solidFill>
                <a:srgbClr val="FFFF00"/>
              </a:solidFill>
              <a:headEnd type="oval" w="med" len="med"/>
              <a:tailEnd type="oval" w="med" len="med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5" name="Half Frame 54"/>
            <p:cNvSpPr/>
            <p:nvPr/>
          </p:nvSpPr>
          <p:spPr>
            <a:xfrm rot="8024038">
              <a:off x="4571677" y="2578205"/>
              <a:ext cx="160736" cy="214314"/>
            </a:xfrm>
            <a:prstGeom prst="halfFrame">
              <a:avLst>
                <a:gd name="adj1" fmla="val 20679"/>
                <a:gd name="adj2" fmla="val 22471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554116" y="3423009"/>
            <a:ext cx="2107970" cy="144129"/>
            <a:chOff x="3554116" y="3423009"/>
            <a:chExt cx="2107970" cy="144129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3554116" y="3486412"/>
              <a:ext cx="2107970" cy="664"/>
            </a:xfrm>
            <a:prstGeom prst="line">
              <a:avLst/>
            </a:prstGeom>
            <a:ln w="25400">
              <a:solidFill>
                <a:srgbClr val="00B050"/>
              </a:solidFill>
              <a:miter lim="800000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Half Frame 55"/>
            <p:cNvSpPr/>
            <p:nvPr/>
          </p:nvSpPr>
          <p:spPr>
            <a:xfrm rot="18802877">
              <a:off x="4645715" y="3387917"/>
              <a:ext cx="144129" cy="214314"/>
            </a:xfrm>
            <a:prstGeom prst="halfFrame">
              <a:avLst>
                <a:gd name="adj1" fmla="val 20679"/>
                <a:gd name="adj2" fmla="val 22471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Straight Connector 12"/>
          <p:cNvCxnSpPr/>
          <p:nvPr/>
        </p:nvCxnSpPr>
        <p:spPr>
          <a:xfrm rot="16200000">
            <a:off x="224943" y="3107259"/>
            <a:ext cx="1621090" cy="664"/>
          </a:xfrm>
          <a:prstGeom prst="line">
            <a:avLst/>
          </a:prstGeom>
          <a:ln w="25400">
            <a:solidFill>
              <a:srgbClr val="FF0000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>
            <a:off x="1033112" y="3107202"/>
            <a:ext cx="1621090" cy="664"/>
          </a:xfrm>
          <a:prstGeom prst="line">
            <a:avLst/>
          </a:prstGeom>
          <a:ln w="25400">
            <a:solidFill>
              <a:srgbClr val="0070C0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00100" y="3643320"/>
            <a:ext cx="16485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o-RO" sz="2400" dirty="0" smtClean="0">
                <a:solidFill>
                  <a:srgbClr val="FF0000"/>
                </a:solidFill>
              </a:rPr>
              <a:t>1</a:t>
            </a:r>
            <a:endParaRPr lang="ro-RO" sz="24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0100" y="2084622"/>
            <a:ext cx="16485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o-RO" sz="2400" dirty="0" smtClean="0">
                <a:solidFill>
                  <a:srgbClr val="FF0000"/>
                </a:solidFill>
              </a:rPr>
              <a:t>2</a:t>
            </a:r>
            <a:endParaRPr lang="ro-RO" sz="24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57356" y="3665299"/>
            <a:ext cx="16485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o-RO" sz="2400" dirty="0" smtClean="0">
                <a:solidFill>
                  <a:srgbClr val="0070C0"/>
                </a:solidFill>
              </a:rPr>
              <a:t>4</a:t>
            </a:r>
            <a:endParaRPr lang="ro-RO" sz="2400" dirty="0">
              <a:solidFill>
                <a:srgbClr val="0070C0"/>
              </a:solidFill>
            </a:endParaRPr>
          </a:p>
        </p:txBody>
      </p:sp>
      <p:sp>
        <p:nvSpPr>
          <p:cNvPr id="58" name="Half Frame 57"/>
          <p:cNvSpPr/>
          <p:nvPr/>
        </p:nvSpPr>
        <p:spPr>
          <a:xfrm rot="2608906">
            <a:off x="961907" y="3073223"/>
            <a:ext cx="160736" cy="164814"/>
          </a:xfrm>
          <a:prstGeom prst="halfFrame">
            <a:avLst>
              <a:gd name="adj1" fmla="val 20679"/>
              <a:gd name="adj2" fmla="val 2247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59" name="Half Frame 58"/>
          <p:cNvSpPr/>
          <p:nvPr/>
        </p:nvSpPr>
        <p:spPr>
          <a:xfrm rot="13402877">
            <a:off x="1765584" y="2950105"/>
            <a:ext cx="160736" cy="164814"/>
          </a:xfrm>
          <a:prstGeom prst="halfFrame">
            <a:avLst>
              <a:gd name="adj1" fmla="val 20679"/>
              <a:gd name="adj2" fmla="val 2247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rot="16200000">
            <a:off x="-242946" y="2776099"/>
            <a:ext cx="1967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 smtClean="0">
                <a:solidFill>
                  <a:srgbClr val="FF0000"/>
                </a:solidFill>
              </a:rPr>
              <a:t>Incalzire izocora</a:t>
            </a:r>
            <a:endParaRPr lang="ro-RO" sz="16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 rot="16200000">
            <a:off x="721466" y="2636071"/>
            <a:ext cx="1753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 smtClean="0">
                <a:solidFill>
                  <a:srgbClr val="0070C0"/>
                </a:solidFill>
              </a:rPr>
              <a:t>Racire izocora</a:t>
            </a:r>
            <a:endParaRPr lang="ro-RO" sz="1600" dirty="0">
              <a:solidFill>
                <a:srgbClr val="0070C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929058" y="3090452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 smtClean="0">
                <a:solidFill>
                  <a:srgbClr val="00B050"/>
                </a:solidFill>
              </a:rPr>
              <a:t>Racira izocora</a:t>
            </a:r>
            <a:endParaRPr lang="ro-RO" sz="1600" dirty="0">
              <a:solidFill>
                <a:srgbClr val="00B0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714744" y="2285998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 smtClean="0">
                <a:solidFill>
                  <a:srgbClr val="FFFF00"/>
                </a:solidFill>
              </a:rPr>
              <a:t>Incalzire izocora</a:t>
            </a:r>
            <a:endParaRPr lang="ro-RO" sz="1600" dirty="0">
              <a:solidFill>
                <a:srgbClr val="FFFF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8964648">
            <a:off x="6594342" y="2317233"/>
            <a:ext cx="2080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 smtClean="0">
                <a:solidFill>
                  <a:srgbClr val="7030A0"/>
                </a:solidFill>
              </a:rPr>
              <a:t>Racire izocora</a:t>
            </a:r>
            <a:endParaRPr lang="ro-RO" sz="1600" dirty="0">
              <a:solidFill>
                <a:srgbClr val="7030A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20313231">
            <a:off x="6857951" y="3347181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 smtClean="0"/>
              <a:t>Incalzire izocora</a:t>
            </a:r>
            <a:endParaRPr lang="ro-RO" sz="16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448856"/>
            <a:ext cx="8572560" cy="765572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ro-RO" sz="4800" dirty="0" smtClean="0">
                <a:latin typeface="Bradley Hand ITC" pitchFamily="66" charset="0"/>
              </a:rPr>
              <a:t>LEGEA TRANSFORAMRII IZOBARE</a:t>
            </a:r>
            <a:endParaRPr lang="en-US" sz="4800" dirty="0" smtClean="0">
              <a:latin typeface="Bradley Hand ITC" pitchFamily="66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553766"/>
            <a:ext cx="8643998" cy="3232562"/>
          </a:xfrm>
        </p:spPr>
        <p:txBody>
          <a:bodyPr>
            <a:noAutofit/>
          </a:bodyPr>
          <a:lstStyle/>
          <a:p>
            <a:pPr algn="ctr" eaLnBrk="1" hangingPunct="1">
              <a:buNone/>
              <a:defRPr/>
            </a:pPr>
            <a:r>
              <a:rPr lang="ro-RO" sz="5400" dirty="0" smtClean="0">
                <a:latin typeface="Monotype Corsiva" pitchFamily="66" charset="0"/>
              </a:rPr>
              <a:t>Intr-o </a:t>
            </a:r>
            <a:r>
              <a:rPr lang="ro-RO" sz="5400" dirty="0" smtClean="0">
                <a:solidFill>
                  <a:srgbClr val="FF0000"/>
                </a:solidFill>
                <a:latin typeface="Monotype Corsiva" pitchFamily="66" charset="0"/>
              </a:rPr>
              <a:t>transformare </a:t>
            </a:r>
            <a:r>
              <a:rPr lang="ro-RO" sz="5400" dirty="0" smtClean="0">
                <a:solidFill>
                  <a:srgbClr val="FF0000"/>
                </a:solidFill>
                <a:latin typeface="Monotype Corsiva" pitchFamily="66" charset="0"/>
              </a:rPr>
              <a:t>izocora</a:t>
            </a:r>
            <a:r>
              <a:rPr lang="ro-RO" sz="5400" dirty="0" smtClean="0">
                <a:latin typeface="Monotype Corsiva" pitchFamily="66" charset="0"/>
              </a:rPr>
              <a:t>, </a:t>
            </a:r>
            <a:r>
              <a:rPr lang="ro-RO" sz="5400" dirty="0" smtClean="0">
                <a:solidFill>
                  <a:srgbClr val="FF0000"/>
                </a:solidFill>
                <a:latin typeface="Monotype Corsiva" pitchFamily="66" charset="0"/>
              </a:rPr>
              <a:t>presiuna</a:t>
            </a:r>
            <a:r>
              <a:rPr lang="ro-RO" sz="5400" dirty="0" smtClean="0">
                <a:latin typeface="Monotype Corsiva" pitchFamily="66" charset="0"/>
              </a:rPr>
              <a:t> </a:t>
            </a:r>
            <a:r>
              <a:rPr lang="ro-RO" sz="5400" dirty="0" smtClean="0">
                <a:latin typeface="Monotype Corsiva" pitchFamily="66" charset="0"/>
              </a:rPr>
              <a:t>gazului ideal variaza direct proportional cu </a:t>
            </a:r>
            <a:r>
              <a:rPr lang="ro-RO" sz="5400" dirty="0" smtClean="0">
                <a:solidFill>
                  <a:srgbClr val="FF0000"/>
                </a:solidFill>
                <a:latin typeface="Monotype Corsiva" pitchFamily="66" charset="0"/>
              </a:rPr>
              <a:t>temperatura absoluta</a:t>
            </a:r>
            <a:r>
              <a:rPr lang="ro-RO" sz="5400" dirty="0" smtClean="0">
                <a:latin typeface="Monotype Corsiva" pitchFamily="66" charset="0"/>
              </a:rPr>
              <a:t>.</a:t>
            </a:r>
            <a:endParaRPr lang="en-US" sz="5400" dirty="0" smtClean="0">
              <a:latin typeface="Monotype Corsiva" pitchFamily="66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o-RO" sz="4000" dirty="0" smtClean="0">
                <a:latin typeface="Bradley Hand ITC" pitchFamily="66" charset="0"/>
              </a:rPr>
              <a:t>FORMULA TRANSFORMARII IZOBARE</a:t>
            </a:r>
            <a:endParaRPr lang="en-US" sz="4000" dirty="0" smtClean="0">
              <a:latin typeface="Bradley Hand ITC" pitchFamily="66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39" y="1393023"/>
            <a:ext cx="1785950" cy="964413"/>
          </a:xfrm>
        </p:spPr>
        <p:txBody>
          <a:bodyPr>
            <a:normAutofit fontScale="85000" lnSpcReduction="20000"/>
          </a:bodyPr>
          <a:lstStyle/>
          <a:p>
            <a:pPr algn="just" eaLnBrk="1" hangingPunct="1">
              <a:buNone/>
              <a:defRPr/>
            </a:pPr>
            <a:r>
              <a:rPr lang="ro-RO" sz="3600" dirty="0" smtClean="0">
                <a:latin typeface="Monotype Corsiva" pitchFamily="66" charset="0"/>
              </a:rPr>
              <a:t>p	 =VRT </a:t>
            </a:r>
          </a:p>
          <a:p>
            <a:pPr algn="just" eaLnBrk="1" hangingPunct="1">
              <a:buNone/>
              <a:defRPr/>
            </a:pPr>
            <a:r>
              <a:rPr lang="ro-RO" sz="3600" dirty="0" smtClean="0">
                <a:latin typeface="Freestyle Script" pitchFamily="66" charset="0"/>
              </a:rPr>
              <a:t>V</a:t>
            </a:r>
            <a:r>
              <a:rPr lang="ro-RO" sz="3600" dirty="0" smtClean="0">
                <a:latin typeface="Monotype Corsiva" pitchFamily="66" charset="0"/>
              </a:rPr>
              <a:t>=ct</a:t>
            </a:r>
            <a:endParaRPr lang="en-US" sz="3600" dirty="0" smtClean="0">
              <a:latin typeface="Monotype Corsiva" pitchFamily="66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2768150" y="1446602"/>
            <a:ext cx="160777" cy="857256"/>
          </a:xfrm>
          <a:prstGeom prst="rightBrace">
            <a:avLst>
              <a:gd name="adj1" fmla="val 42639"/>
              <a:gd name="adj2" fmla="val 50721"/>
            </a:avLst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" name="TextBox 4"/>
          <p:cNvSpPr txBox="1"/>
          <p:nvPr/>
        </p:nvSpPr>
        <p:spPr>
          <a:xfrm>
            <a:off x="2928536" y="1646832"/>
            <a:ext cx="1500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o-RO" sz="4000" dirty="0" smtClean="0">
                <a:latin typeface="Monotype Corsiva" pitchFamily="66" charset="0"/>
              </a:rPr>
              <a:t>p</a:t>
            </a:r>
            <a:r>
              <a:rPr lang="ro-RO" sz="4000" dirty="0" smtClean="0">
                <a:latin typeface="Monotype Corsiva" pitchFamily="66" charset="0"/>
              </a:rPr>
              <a:t>= </a:t>
            </a:r>
            <a:r>
              <a:rPr lang="ro-RO" sz="4000" dirty="0" smtClean="0">
                <a:latin typeface="Monotype Corsiva" pitchFamily="66" charset="0"/>
              </a:rPr>
              <a:t>ctT</a:t>
            </a:r>
            <a:endParaRPr lang="ro-RO" sz="4000" dirty="0">
              <a:latin typeface="Monotype Corsiva" pitchFamily="66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304038" y="1875230"/>
            <a:ext cx="1500589" cy="1191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1"/>
          <p:cNvGrpSpPr/>
          <p:nvPr/>
        </p:nvGrpSpPr>
        <p:grpSpPr>
          <a:xfrm>
            <a:off x="6108280" y="2714624"/>
            <a:ext cx="1321240" cy="1321236"/>
            <a:chOff x="7808924" y="2333617"/>
            <a:chExt cx="1761195" cy="1761647"/>
          </a:xfrm>
        </p:grpSpPr>
        <p:grpSp>
          <p:nvGrpSpPr>
            <p:cNvPr id="3" name="Group 17"/>
            <p:cNvGrpSpPr/>
            <p:nvPr/>
          </p:nvGrpSpPr>
          <p:grpSpPr>
            <a:xfrm>
              <a:off x="7808924" y="2333617"/>
              <a:ext cx="1761195" cy="1761647"/>
              <a:chOff x="7808924" y="2333617"/>
              <a:chExt cx="1761195" cy="176164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7880361" y="2333617"/>
                <a:ext cx="500066" cy="958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ro-RO" sz="4400" dirty="0" smtClean="0">
                    <a:solidFill>
                      <a:srgbClr val="FF0000"/>
                    </a:solidFill>
                    <a:latin typeface="Freestyle Script" pitchFamily="66" charset="0"/>
                  </a:rPr>
                  <a:t>p</a:t>
                </a:r>
                <a:endParaRPr lang="ro-RO" sz="4400" dirty="0">
                  <a:solidFill>
                    <a:srgbClr val="FF0000"/>
                  </a:solidFill>
                  <a:latin typeface="Freestyle Script" pitchFamily="66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808924" y="3071810"/>
                <a:ext cx="500066" cy="935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ro-RO" sz="4400" dirty="0" smtClean="0">
                    <a:solidFill>
                      <a:srgbClr val="FF0000"/>
                    </a:solidFill>
                    <a:latin typeface="Freestyle Script" pitchFamily="66" charset="0"/>
                  </a:rPr>
                  <a:t>T</a:t>
                </a:r>
                <a:endParaRPr lang="ro-RO" sz="4400" dirty="0">
                  <a:solidFill>
                    <a:srgbClr val="FF0000"/>
                  </a:solidFill>
                  <a:latin typeface="Freestyle Script" pitchFamily="66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927177" y="2333620"/>
                <a:ext cx="500066" cy="958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ro-RO" sz="4400" dirty="0" smtClean="0">
                    <a:solidFill>
                      <a:srgbClr val="FF0000"/>
                    </a:solidFill>
                    <a:latin typeface="Freestyle Script" pitchFamily="66" charset="0"/>
                  </a:rPr>
                  <a:t>p</a:t>
                </a:r>
                <a:endParaRPr lang="ro-RO" sz="4400" dirty="0">
                  <a:solidFill>
                    <a:srgbClr val="FF0000"/>
                  </a:solidFill>
                  <a:latin typeface="Freestyle Script" pitchFamily="66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809056" y="3071810"/>
                <a:ext cx="500066" cy="935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ro-RO" sz="4400" dirty="0" smtClean="0">
                    <a:solidFill>
                      <a:srgbClr val="FF0000"/>
                    </a:solidFill>
                    <a:latin typeface="Freestyle Script" pitchFamily="66" charset="0"/>
                  </a:rPr>
                  <a:t>T</a:t>
                </a:r>
                <a:endParaRPr lang="ro-RO" sz="4400" dirty="0">
                  <a:solidFill>
                    <a:srgbClr val="FF0000"/>
                  </a:solidFill>
                  <a:latin typeface="Freestyle Script" pitchFamily="66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8380427" y="2781780"/>
                <a:ext cx="500066" cy="935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ro-RO" sz="4400" dirty="0" smtClean="0">
                    <a:solidFill>
                      <a:srgbClr val="FF0000"/>
                    </a:solidFill>
                    <a:latin typeface="Freestyle Script" pitchFamily="66" charset="0"/>
                  </a:rPr>
                  <a:t>=</a:t>
                </a:r>
                <a:endParaRPr lang="ro-RO" sz="4400" dirty="0">
                  <a:solidFill>
                    <a:srgbClr val="FF0000"/>
                  </a:solidFill>
                  <a:latin typeface="Freestyle Script" pitchFamily="66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023238" y="2619369"/>
                <a:ext cx="500066" cy="7140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ro-RO" sz="3200" dirty="0" smtClean="0">
                    <a:solidFill>
                      <a:srgbClr val="FF0000"/>
                    </a:solidFill>
                    <a:latin typeface="Freestyle Script" pitchFamily="66" charset="0"/>
                  </a:rPr>
                  <a:t>1</a:t>
                </a:r>
                <a:endParaRPr lang="ro-RO" sz="3200" dirty="0">
                  <a:solidFill>
                    <a:srgbClr val="FF0000"/>
                  </a:solidFill>
                  <a:latin typeface="Freestyle Script" pitchFamily="66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951800" y="3357562"/>
                <a:ext cx="500066" cy="7140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ro-RO" sz="3200" dirty="0" smtClean="0">
                    <a:solidFill>
                      <a:srgbClr val="FF0000"/>
                    </a:solidFill>
                    <a:latin typeface="Freestyle Script" pitchFamily="66" charset="0"/>
                  </a:rPr>
                  <a:t>1</a:t>
                </a:r>
                <a:endParaRPr lang="ro-RO" sz="3200" dirty="0">
                  <a:solidFill>
                    <a:srgbClr val="FF0000"/>
                  </a:solidFill>
                  <a:latin typeface="Freestyle Script" pitchFamily="66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9070053" y="2619372"/>
                <a:ext cx="500066" cy="7140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ro-RO" sz="3200" dirty="0" smtClean="0">
                    <a:solidFill>
                      <a:srgbClr val="FF0000"/>
                    </a:solidFill>
                    <a:latin typeface="Freestyle Script" pitchFamily="66" charset="0"/>
                  </a:rPr>
                  <a:t>2</a:t>
                </a:r>
                <a:endParaRPr lang="ro-RO" sz="3200" dirty="0">
                  <a:solidFill>
                    <a:srgbClr val="FF0000"/>
                  </a:solidFill>
                  <a:latin typeface="Freestyle Script" pitchFamily="66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951932" y="3381223"/>
                <a:ext cx="500066" cy="7140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ro-RO" sz="3200" dirty="0" smtClean="0">
                    <a:solidFill>
                      <a:srgbClr val="FF0000"/>
                    </a:solidFill>
                    <a:latin typeface="Freestyle Script" pitchFamily="66" charset="0"/>
                  </a:rPr>
                  <a:t>2</a:t>
                </a:r>
                <a:endParaRPr lang="ro-RO" sz="3200" dirty="0">
                  <a:solidFill>
                    <a:srgbClr val="FF0000"/>
                  </a:solidFill>
                  <a:latin typeface="Freestyle Script" pitchFamily="66" charset="0"/>
                </a:endParaRPr>
              </a:p>
            </p:txBody>
          </p:sp>
        </p:grpSp>
        <p:cxnSp>
          <p:nvCxnSpPr>
            <p:cNvPr id="20" name="Straight Connector 19"/>
            <p:cNvCxnSpPr/>
            <p:nvPr/>
          </p:nvCxnSpPr>
          <p:spPr>
            <a:xfrm>
              <a:off x="7808924" y="3071810"/>
              <a:ext cx="642942" cy="1588"/>
            </a:xfrm>
            <a:prstGeom prst="line">
              <a:avLst/>
            </a:prstGeom>
            <a:ln w="25400">
              <a:solidFill>
                <a:srgbClr val="FF0000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831951" y="3071810"/>
              <a:ext cx="642942" cy="1588"/>
            </a:xfrm>
            <a:prstGeom prst="line">
              <a:avLst/>
            </a:prstGeom>
            <a:ln w="25400">
              <a:solidFill>
                <a:srgbClr val="FF0000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32"/>
          <p:cNvGrpSpPr/>
          <p:nvPr/>
        </p:nvGrpSpPr>
        <p:grpSpPr>
          <a:xfrm>
            <a:off x="6036116" y="1285866"/>
            <a:ext cx="1393404" cy="1549521"/>
            <a:chOff x="5808660" y="3229308"/>
            <a:chExt cx="1285884" cy="1840821"/>
          </a:xfrm>
        </p:grpSpPr>
        <p:sp>
          <p:nvSpPr>
            <p:cNvPr id="27" name="TextBox 26"/>
            <p:cNvSpPr txBox="1"/>
            <p:nvPr/>
          </p:nvSpPr>
          <p:spPr>
            <a:xfrm>
              <a:off x="6001148" y="3229308"/>
              <a:ext cx="500066" cy="1022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o-RO" sz="5400" dirty="0" smtClean="0">
                  <a:solidFill>
                    <a:srgbClr val="0070C0"/>
                  </a:solidFill>
                  <a:latin typeface="Freestyle Script" pitchFamily="66" charset="0"/>
                </a:rPr>
                <a:t>p</a:t>
              </a:r>
              <a:endParaRPr lang="ro-RO" sz="5400" dirty="0">
                <a:solidFill>
                  <a:srgbClr val="0070C0"/>
                </a:solidFill>
                <a:latin typeface="Freestyle Script" pitchFamily="66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08660" y="4071941"/>
              <a:ext cx="500066" cy="998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o-RO" sz="5400" dirty="0" smtClean="0">
                  <a:solidFill>
                    <a:srgbClr val="0070C0"/>
                  </a:solidFill>
                  <a:latin typeface="Freestyle Script" pitchFamily="66" charset="0"/>
                </a:rPr>
                <a:t>T</a:t>
              </a:r>
              <a:endParaRPr lang="ro-RO" sz="5400" dirty="0">
                <a:solidFill>
                  <a:srgbClr val="0070C0"/>
                </a:solidFill>
                <a:latin typeface="Freestyle Script" pitchFamily="66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808660" y="4071942"/>
              <a:ext cx="500066" cy="1588"/>
            </a:xfrm>
            <a:prstGeom prst="line">
              <a:avLst/>
            </a:prstGeom>
            <a:ln w="25400">
              <a:solidFill>
                <a:srgbClr val="0070C0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308726" y="3714752"/>
              <a:ext cx="500066" cy="998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o-RO" sz="5400" dirty="0" smtClean="0">
                  <a:solidFill>
                    <a:srgbClr val="0070C0"/>
                  </a:solidFill>
                  <a:latin typeface="Freestyle Script" pitchFamily="66" charset="0"/>
                </a:rPr>
                <a:t>=</a:t>
              </a:r>
              <a:endParaRPr lang="ro-RO" sz="5400" dirty="0">
                <a:solidFill>
                  <a:srgbClr val="0070C0"/>
                </a:solidFill>
                <a:latin typeface="Freestyle Script" pitchFamily="66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94478" y="3643313"/>
              <a:ext cx="500066" cy="998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o-RO" sz="5400" dirty="0" smtClean="0">
                  <a:solidFill>
                    <a:srgbClr val="0070C0"/>
                  </a:solidFill>
                  <a:latin typeface="Freestyle Script" pitchFamily="66" charset="0"/>
                </a:rPr>
                <a:t>ct</a:t>
              </a:r>
              <a:endParaRPr lang="ro-RO" sz="5400" dirty="0">
                <a:solidFill>
                  <a:srgbClr val="0070C0"/>
                </a:solidFill>
                <a:latin typeface="Freestyle Script" pitchFamily="66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303642" y="1410769"/>
            <a:ext cx="26796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o-RO" sz="3200" dirty="0" smtClean="0">
                <a:latin typeface="Freestyle Script" pitchFamily="66" charset="0"/>
              </a:rPr>
              <a:t>V</a:t>
            </a:r>
            <a:endParaRPr lang="ro-RO" sz="3200" dirty="0">
              <a:latin typeface="Freestyle Script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00826" y="2143122"/>
            <a:ext cx="714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800" dirty="0" smtClean="0">
                <a:latin typeface="Freestyle Script" pitchFamily="66" charset="0"/>
              </a:rPr>
              <a:t>sau</a:t>
            </a:r>
            <a:endParaRPr lang="ro-RO" sz="4800" dirty="0">
              <a:latin typeface="Freestyle Script" pitchFamily="66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083" y="482188"/>
            <a:ext cx="6859785" cy="765572"/>
          </a:xfrm>
        </p:spPr>
        <p:txBody>
          <a:bodyPr>
            <a:noAutofit/>
          </a:bodyPr>
          <a:lstStyle/>
          <a:p>
            <a:pPr algn="ctr"/>
            <a:r>
              <a:rPr lang="ro-RO" sz="8000" dirty="0" smtClean="0">
                <a:latin typeface="Freestyle Script" pitchFamily="66" charset="0"/>
              </a:rPr>
              <a:t>Formule L, Q,, </a:t>
            </a:r>
            <a:r>
              <a:rPr lang="el-GR" sz="8000" dirty="0" smtClean="0"/>
              <a:t>Δ</a:t>
            </a:r>
            <a:r>
              <a:rPr lang="ro-RO" sz="8000" dirty="0" smtClean="0">
                <a:latin typeface="Freestyle Script" pitchFamily="66" charset="0"/>
              </a:rPr>
              <a:t>U</a:t>
            </a:r>
            <a:endParaRPr lang="ro-RO" sz="8000" dirty="0">
              <a:latin typeface="Freestyle Script" pitchFamily="66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85786" y="1446602"/>
          <a:ext cx="7787692" cy="3125412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946923"/>
                <a:gridCol w="594893"/>
                <a:gridCol w="1352030"/>
                <a:gridCol w="392434"/>
                <a:gridCol w="1554489"/>
                <a:gridCol w="540812"/>
                <a:gridCol w="1406111"/>
              </a:tblGrid>
              <a:tr h="1562706">
                <a:tc>
                  <a:txBody>
                    <a:bodyPr/>
                    <a:lstStyle/>
                    <a:p>
                      <a:pPr algn="ctr"/>
                      <a:endParaRPr lang="ro-RO" sz="1400" dirty="0"/>
                    </a:p>
                  </a:txBody>
                  <a:tcPr marL="68598" marR="68598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o-RO" sz="1400" dirty="0" smtClean="0"/>
                        <a:t>Variatia energiei interne</a:t>
                      </a:r>
                      <a:r>
                        <a:rPr lang="ro-RO" sz="1400" baseline="0" dirty="0" smtClean="0"/>
                        <a:t>  </a:t>
                      </a:r>
                      <a:r>
                        <a:rPr lang="el-GR" sz="1400" baseline="0" dirty="0" smtClean="0"/>
                        <a:t>Δ</a:t>
                      </a:r>
                      <a:r>
                        <a:rPr lang="ro-RO" sz="1400" baseline="0" dirty="0" smtClean="0"/>
                        <a:t>U</a:t>
                      </a:r>
                      <a:endParaRPr lang="ro-RO" sz="1400" dirty="0"/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o-RO" sz="1400" dirty="0" smtClean="0"/>
                        <a:t>Caldura</a:t>
                      </a:r>
                    </a:p>
                    <a:p>
                      <a:pPr algn="ctr"/>
                      <a:r>
                        <a:rPr lang="ro-RO" sz="1400" dirty="0" smtClean="0"/>
                        <a:t>Q</a:t>
                      </a:r>
                      <a:endParaRPr lang="ro-RO" sz="1400" dirty="0"/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o-RO" sz="1400" dirty="0" smtClean="0"/>
                        <a:t>Lucrul mecanic</a:t>
                      </a:r>
                    </a:p>
                    <a:p>
                      <a:pPr algn="ctr"/>
                      <a:r>
                        <a:rPr lang="ro-RO" sz="1400" dirty="0" smtClean="0"/>
                        <a:t>L</a:t>
                      </a:r>
                      <a:endParaRPr lang="ro-RO" sz="1400" dirty="0"/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</a:tr>
              <a:tr h="1562706">
                <a:tc>
                  <a:txBody>
                    <a:bodyPr/>
                    <a:lstStyle/>
                    <a:p>
                      <a:pPr algn="ctr"/>
                      <a:r>
                        <a:rPr lang="ro-RO" sz="1400" dirty="0" smtClean="0"/>
                        <a:t>Transformarea </a:t>
                      </a:r>
                      <a:br>
                        <a:rPr lang="ro-RO" sz="1400" dirty="0" smtClean="0"/>
                      </a:br>
                      <a:r>
                        <a:rPr lang="ro-RO" sz="1400" dirty="0" smtClean="0"/>
                        <a:t>izobara</a:t>
                      </a:r>
                      <a:endParaRPr lang="ro-RO" sz="1400" dirty="0"/>
                    </a:p>
                  </a:txBody>
                  <a:tcPr marL="68598" marR="68598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400" baseline="0" dirty="0" smtClean="0"/>
                        <a:t>Δ</a:t>
                      </a:r>
                      <a:r>
                        <a:rPr lang="ro-RO" sz="1400" dirty="0" smtClean="0"/>
                        <a:t>U </a:t>
                      </a:r>
                      <a:endParaRPr lang="ro-RO" sz="1400" dirty="0"/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o-RO" sz="1400" dirty="0" smtClean="0"/>
                        <a:t>=</a:t>
                      </a:r>
                      <a:r>
                        <a:rPr lang="ro-RO" sz="1400" baseline="0" dirty="0" smtClean="0"/>
                        <a:t> </a:t>
                      </a:r>
                      <a:r>
                        <a:rPr lang="ro-RO" sz="1400" baseline="0" dirty="0" smtClean="0">
                          <a:latin typeface="Monotype Corsiva" pitchFamily="66" charset="0"/>
                        </a:rPr>
                        <a:t>V</a:t>
                      </a:r>
                      <a:r>
                        <a:rPr lang="ro-RO" sz="1400" baseline="0" dirty="0" smtClean="0"/>
                        <a:t>Cv</a:t>
                      </a:r>
                      <a:r>
                        <a:rPr lang="el-GR" sz="1400" baseline="0" dirty="0" smtClean="0"/>
                        <a:t>Δ</a:t>
                      </a:r>
                      <a:r>
                        <a:rPr lang="ro-RO" sz="1400" baseline="0" dirty="0" smtClean="0"/>
                        <a:t>T </a:t>
                      </a:r>
                    </a:p>
                    <a:p>
                      <a:pPr algn="l"/>
                      <a:r>
                        <a:rPr lang="ro-RO" sz="1400" baseline="0" dirty="0" smtClean="0"/>
                        <a:t>= </a:t>
                      </a:r>
                      <a:r>
                        <a:rPr lang="ro-RO" sz="1400" baseline="0" dirty="0" smtClean="0">
                          <a:latin typeface="Monotype Corsiva" pitchFamily="66" charset="0"/>
                        </a:rPr>
                        <a:t>V</a:t>
                      </a:r>
                      <a:r>
                        <a:rPr lang="ro-RO" sz="1400" baseline="0" dirty="0" smtClean="0"/>
                        <a:t>Cv(T2-T1) </a:t>
                      </a:r>
                    </a:p>
                    <a:p>
                      <a:pPr algn="l"/>
                      <a:r>
                        <a:rPr lang="ro-RO" sz="1400" baseline="0" dirty="0" smtClean="0"/>
                        <a:t>= m</a:t>
                      </a:r>
                      <a:r>
                        <a:rPr lang="ro-RO" sz="1400" baseline="0" dirty="0" smtClean="0">
                          <a:latin typeface="+mn-lt"/>
                        </a:rPr>
                        <a:t>Cv</a:t>
                      </a:r>
                      <a:r>
                        <a:rPr lang="el-GR" sz="1400" baseline="0" dirty="0" smtClean="0"/>
                        <a:t>Δ</a:t>
                      </a:r>
                      <a:r>
                        <a:rPr lang="ro-RO" sz="1400" baseline="0" dirty="0" smtClean="0"/>
                        <a:t>T</a:t>
                      </a:r>
                      <a:endParaRPr lang="ro-RO" sz="700" baseline="0" dirty="0" smtClean="0"/>
                    </a:p>
                    <a:p>
                      <a:pPr algn="l"/>
                      <a:r>
                        <a:rPr lang="ro-RO" sz="700" baseline="0" dirty="0" smtClean="0">
                          <a:solidFill>
                            <a:srgbClr val="EAEAEA"/>
                          </a:solidFill>
                        </a:rPr>
                        <a:t>k</a:t>
                      </a:r>
                      <a:endParaRPr lang="ro-RO" sz="1400" baseline="0" dirty="0" smtClean="0">
                        <a:solidFill>
                          <a:srgbClr val="EAEAEA"/>
                        </a:solidFill>
                      </a:endParaRPr>
                    </a:p>
                    <a:p>
                      <a:pPr algn="l"/>
                      <a:r>
                        <a:rPr lang="ro-RO" sz="1400" baseline="0" dirty="0" smtClean="0"/>
                        <a:t>= mc</a:t>
                      </a:r>
                      <a:r>
                        <a:rPr lang="ro-RO" sz="800" baseline="0" dirty="0" smtClean="0"/>
                        <a:t>v</a:t>
                      </a:r>
                      <a:r>
                        <a:rPr lang="el-GR" sz="1400" baseline="0" dirty="0" smtClean="0"/>
                        <a:t>Δ</a:t>
                      </a:r>
                      <a:r>
                        <a:rPr lang="ro-RO" sz="1400" baseline="0" dirty="0" smtClean="0"/>
                        <a:t>T </a:t>
                      </a:r>
                    </a:p>
                    <a:p>
                      <a:pPr algn="l"/>
                      <a:r>
                        <a:rPr lang="ro-RO" sz="1400" baseline="0" dirty="0" smtClean="0"/>
                        <a:t>= miR</a:t>
                      </a:r>
                      <a:r>
                        <a:rPr lang="el-GR" sz="1400" baseline="0" dirty="0" smtClean="0"/>
                        <a:t>Δ</a:t>
                      </a:r>
                      <a:r>
                        <a:rPr lang="ro-RO" sz="1400" baseline="0" dirty="0" smtClean="0"/>
                        <a:t>T</a:t>
                      </a:r>
                      <a:endParaRPr lang="ro-RO" sz="1400" dirty="0" smtClean="0"/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 smtClean="0"/>
                        <a:t>Q</a:t>
                      </a:r>
                      <a:endParaRPr lang="ro-RO" sz="1400" dirty="0"/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o-RO" sz="1400" dirty="0" smtClean="0"/>
                        <a:t>=</a:t>
                      </a:r>
                      <a:r>
                        <a:rPr lang="ro-RO" sz="1400" baseline="0" dirty="0" smtClean="0">
                          <a:latin typeface="Monotype Corsiva" pitchFamily="66" charset="0"/>
                        </a:rPr>
                        <a:t>V</a:t>
                      </a:r>
                      <a:r>
                        <a:rPr lang="ro-RO" sz="1400" baseline="0" dirty="0" smtClean="0"/>
                        <a:t>Cv</a:t>
                      </a:r>
                      <a:r>
                        <a:rPr lang="el-GR" sz="1400" baseline="0" dirty="0" smtClean="0"/>
                        <a:t>Δ</a:t>
                      </a:r>
                      <a:r>
                        <a:rPr lang="ro-RO" sz="1400" baseline="0" dirty="0" smtClean="0"/>
                        <a:t>T </a:t>
                      </a:r>
                    </a:p>
                    <a:p>
                      <a:pPr algn="l"/>
                      <a:r>
                        <a:rPr lang="ro-RO" sz="1400" baseline="0" dirty="0" smtClean="0"/>
                        <a:t>= </a:t>
                      </a:r>
                      <a:r>
                        <a:rPr lang="ro-RO" sz="1400" baseline="0" dirty="0" smtClean="0">
                          <a:latin typeface="Monotype Corsiva" pitchFamily="66" charset="0"/>
                        </a:rPr>
                        <a:t>V</a:t>
                      </a:r>
                      <a:r>
                        <a:rPr lang="ro-RO" sz="1400" baseline="0" dirty="0" smtClean="0"/>
                        <a:t>Cv(T2-T1</a:t>
                      </a:r>
                      <a:r>
                        <a:rPr lang="ro-RO" sz="1400" baseline="0" dirty="0" smtClean="0"/>
                        <a:t>) </a:t>
                      </a:r>
                    </a:p>
                    <a:p>
                      <a:pPr algn="l"/>
                      <a:r>
                        <a:rPr lang="ro-RO" sz="1400" baseline="0" smtClean="0"/>
                        <a:t>= </a:t>
                      </a:r>
                      <a:r>
                        <a:rPr lang="ro-RO" sz="1400" baseline="0" smtClean="0">
                          <a:latin typeface="+mn-lt"/>
                        </a:rPr>
                        <a:t>m</a:t>
                      </a:r>
                      <a:r>
                        <a:rPr lang="ro-RO" sz="1400" baseline="0" smtClean="0"/>
                        <a:t>Cv</a:t>
                      </a:r>
                      <a:r>
                        <a:rPr lang="el-GR" sz="1400" baseline="0" smtClean="0"/>
                        <a:t>Δ</a:t>
                      </a:r>
                      <a:r>
                        <a:rPr lang="ro-RO" sz="1400" baseline="0" dirty="0" smtClean="0"/>
                        <a:t>T</a:t>
                      </a:r>
                    </a:p>
                    <a:p>
                      <a:pPr algn="l"/>
                      <a:endParaRPr lang="ro-RO" sz="1400" baseline="0" dirty="0" smtClean="0"/>
                    </a:p>
                    <a:p>
                      <a:pPr algn="l"/>
                      <a:r>
                        <a:rPr lang="ro-RO" sz="1400" baseline="0" dirty="0" smtClean="0"/>
                        <a:t>=m(i+2)R</a:t>
                      </a:r>
                      <a:r>
                        <a:rPr lang="el-GR" sz="1400" baseline="0" dirty="0" smtClean="0"/>
                        <a:t>Δ</a:t>
                      </a:r>
                      <a:r>
                        <a:rPr lang="ro-RO" sz="1400" baseline="0" dirty="0" smtClean="0"/>
                        <a:t>T</a:t>
                      </a:r>
                      <a:endParaRPr lang="ro-RO" sz="1400" dirty="0" smtClean="0"/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 smtClean="0"/>
                        <a:t>L</a:t>
                      </a:r>
                      <a:endParaRPr lang="ro-RO" sz="1400" dirty="0"/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400" dirty="0" smtClean="0"/>
                        <a:t>= 0</a:t>
                      </a:r>
                      <a:endParaRPr lang="ro-RO" sz="1400" dirty="0" smtClean="0"/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00430" y="428626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2µ</a:t>
            </a:r>
            <a:endParaRPr lang="ro-RO" dirty="0"/>
          </a:p>
        </p:txBody>
      </p:sp>
      <p:sp>
        <p:nvSpPr>
          <p:cNvPr id="5" name="Rectangle 4"/>
          <p:cNvSpPr/>
          <p:nvPr/>
        </p:nvSpPr>
        <p:spPr>
          <a:xfrm>
            <a:off x="3571868" y="371475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smtClean="0"/>
              <a:t>µ</a:t>
            </a:r>
            <a:endParaRPr lang="ro-RO" dirty="0"/>
          </a:p>
        </p:txBody>
      </p:sp>
      <p:sp>
        <p:nvSpPr>
          <p:cNvPr id="6" name="Rectangle 5"/>
          <p:cNvSpPr/>
          <p:nvPr/>
        </p:nvSpPr>
        <p:spPr>
          <a:xfrm>
            <a:off x="5286380" y="421482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smtClean="0"/>
              <a:t>2µ</a:t>
            </a:r>
            <a:endParaRPr lang="ro-RO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428992" y="3836739"/>
            <a:ext cx="642942" cy="1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28992" y="4356509"/>
            <a:ext cx="642942" cy="1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43504" y="4286262"/>
            <a:ext cx="928694" cy="1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297906" y="3786196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smtClean="0"/>
              <a:t> µ </a:t>
            </a:r>
            <a:endParaRPr lang="ro-RO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214942" y="3899071"/>
            <a:ext cx="714380" cy="1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196</Words>
  <Application>Microsoft Office PowerPoint</Application>
  <PresentationFormat>On-screen Show (16:9)</PresentationFormat>
  <Paragraphs>90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Transformarea izocora</vt:lpstr>
      <vt:lpstr>Slide 2</vt:lpstr>
      <vt:lpstr>EXPERIMENT</vt:lpstr>
      <vt:lpstr>GRAFICELE</vt:lpstr>
      <vt:lpstr>LEGEA TRANSFORAMRII IZOBARE</vt:lpstr>
      <vt:lpstr>FORMULA TRANSFORMARII IZOBARE</vt:lpstr>
      <vt:lpstr>Formule L, Q,, ΔU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www.brainybetty.com</dc:creator>
  <cp:lastModifiedBy>dragutu rares</cp:lastModifiedBy>
  <cp:revision>35</cp:revision>
  <dcterms:created xsi:type="dcterms:W3CDTF">2012-07-05T13:18:19Z</dcterms:created>
  <dcterms:modified xsi:type="dcterms:W3CDTF">2017-04-22T17:40:13Z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