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8F8F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092" autoAdjust="0"/>
  </p:normalViewPr>
  <p:slideViewPr>
    <p:cSldViewPr>
      <p:cViewPr>
        <p:scale>
          <a:sx n="150" d="100"/>
          <a:sy n="150" d="100"/>
        </p:scale>
        <p:origin x="-492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839CD-D073-4D73-87B7-671CCFD27464}" type="datetimeFigureOut">
              <a:rPr lang="ro-RO" smtClean="0"/>
              <a:pPr/>
              <a:t>22.04.2017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274A-A899-4C71-BD92-37DBE0D16F67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De schimbat tabla!!!!</a:t>
            </a:r>
          </a:p>
          <a:p>
            <a:r>
              <a:rPr lang="ro-RO" dirty="0" smtClean="0"/>
              <a:t>Scris bleumaren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ro-RO" smtClean="0"/>
              <a:pPr/>
              <a:t>2</a:t>
            </a:fld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F274A-A899-4C71-BD92-37DBE0D16F67}" type="slidenum">
              <a:rPr lang="ro-RO" smtClean="0"/>
              <a:pPr/>
              <a:t>4</a:t>
            </a:fld>
            <a:endParaRPr lang="ro-R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De cris si</a:t>
            </a:r>
            <a:r>
              <a:rPr lang="ro-RO" baseline="0" dirty="0" smtClean="0"/>
              <a:t> celelelalte formule!!!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ro-RO" smtClean="0"/>
              <a:pPr/>
              <a:t>7</a:t>
            </a:fld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3896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955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231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598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422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122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732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342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76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95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722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865" t="19313" r="14824" b="27876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643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latin typeface="Segoe Print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kern="1200">
          <a:solidFill>
            <a:schemeClr val="tx1"/>
          </a:solidFill>
          <a:latin typeface="Segoe Print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0" kern="1200">
          <a:solidFill>
            <a:schemeClr val="tx1"/>
          </a:solidFill>
          <a:latin typeface="Segoe Prin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0" kern="1200">
          <a:solidFill>
            <a:schemeClr val="tx1"/>
          </a:solidFill>
          <a:latin typeface="Segoe Prin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0" kern="1200">
          <a:solidFill>
            <a:schemeClr val="tx1"/>
          </a:solidFill>
          <a:latin typeface="Segoe Prin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b="0" kern="1200">
          <a:solidFill>
            <a:schemeClr val="tx1"/>
          </a:solidFill>
          <a:latin typeface="Segoe Prin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838833" y="2625328"/>
            <a:ext cx="5305605" cy="660788"/>
          </a:xfrm>
        </p:spPr>
        <p:txBody>
          <a:bodyPr>
            <a:normAutofit fontScale="90000"/>
          </a:bodyPr>
          <a:lstStyle/>
          <a:p>
            <a:r>
              <a:rPr lang="ro-RO" b="1" dirty="0" smtClean="0">
                <a:latin typeface="Bradley Hand ITC" pitchFamily="66" charset="0"/>
              </a:rPr>
              <a:t>Transformarea</a:t>
            </a:r>
            <a:r>
              <a:rPr lang="ro-RO" dirty="0" smtClean="0">
                <a:latin typeface="Bradley Hand ITC" pitchFamily="66" charset="0"/>
              </a:rPr>
              <a:t> </a:t>
            </a:r>
            <a:r>
              <a:rPr lang="ro-RO" b="1" dirty="0" smtClean="0">
                <a:latin typeface="Bradley Hand ITC" pitchFamily="66" charset="0"/>
              </a:rPr>
              <a:t>izoterma</a:t>
            </a:r>
            <a:endParaRPr lang="ro-RO" b="1" dirty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142990"/>
            <a:ext cx="8643998" cy="3643338"/>
          </a:xfrm>
        </p:spPr>
        <p:txBody>
          <a:bodyPr>
            <a:noAutofit/>
          </a:bodyPr>
          <a:lstStyle/>
          <a:p>
            <a:pPr marL="514350" indent="-514350" algn="ctr">
              <a:buFont typeface="+mj-lt"/>
              <a:buAutoNum type="arabicPeriod"/>
              <a:defRPr/>
            </a:pPr>
            <a:r>
              <a:rPr lang="ro-RO" sz="3800" b="1" dirty="0" smtClean="0">
                <a:latin typeface="Bradley Hand ITC" pitchFamily="66" charset="0"/>
              </a:rPr>
              <a:t>Simularea experimentului</a:t>
            </a:r>
          </a:p>
          <a:p>
            <a:pPr marL="514350" indent="-514350" algn="ctr">
              <a:buFont typeface="+mj-lt"/>
              <a:buAutoNum type="arabicPeriod"/>
              <a:defRPr/>
            </a:pPr>
            <a:r>
              <a:rPr lang="ro-RO" sz="3800" b="1" dirty="0" smtClean="0">
                <a:latin typeface="Bradley Hand ITC" pitchFamily="66" charset="0"/>
              </a:rPr>
              <a:t>Legea transformarii </a:t>
            </a:r>
            <a:r>
              <a:rPr lang="ro-RO" sz="3800" b="1" dirty="0" smtClean="0">
                <a:latin typeface="Bradley Hand ITC" pitchFamily="66" charset="0"/>
              </a:rPr>
              <a:t>izoterme </a:t>
            </a:r>
            <a:r>
              <a:rPr lang="ro-RO" sz="3800" b="1" dirty="0" smtClean="0">
                <a:latin typeface="Bradley Hand ITC" pitchFamily="66" charset="0"/>
              </a:rPr>
              <a:t>– graficul transformarii, enunt, formula</a:t>
            </a:r>
          </a:p>
          <a:p>
            <a:pPr marL="514350" indent="-514350" algn="ctr">
              <a:buFont typeface="+mj-lt"/>
              <a:buAutoNum type="arabicPeriod"/>
              <a:defRPr/>
            </a:pPr>
            <a:r>
              <a:rPr lang="ro-RO" sz="3800" b="1" dirty="0" smtClean="0">
                <a:latin typeface="Bradley Hand ITC" pitchFamily="66" charset="0"/>
              </a:rPr>
              <a:t>Variatia energiei interne, Lucrul mecanic, Caldura in transformarea </a:t>
            </a:r>
            <a:r>
              <a:rPr lang="ro-RO" sz="3800" b="1" dirty="0" smtClean="0">
                <a:latin typeface="Bradley Hand ITC" pitchFamily="66" charset="0"/>
              </a:rPr>
              <a:t>izoterme</a:t>
            </a:r>
            <a:endParaRPr lang="ro-RO" sz="3800" b="1" dirty="0" smtClean="0">
              <a:latin typeface="Bradley Hand ITC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3638" y="428611"/>
            <a:ext cx="669905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o-RO" sz="4800" dirty="0" smtClean="0">
                <a:latin typeface="Bradley Hand ITC" pitchFamily="66" charset="0"/>
              </a:rPr>
              <a:t>OBIECTIVELE LECTIEI</a:t>
            </a:r>
            <a:endParaRPr lang="ro-RO" sz="4800" dirty="0">
              <a:latin typeface="Bradley Hand ITC" pitchFamily="66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ro-RO" sz="4000" dirty="0" smtClean="0">
                <a:latin typeface="Bradley Hand ITC" pitchFamily="66" charset="0"/>
              </a:rPr>
              <a:t>EXPERIMENT</a:t>
            </a:r>
            <a:endParaRPr lang="en-US" sz="4000" dirty="0" smtClean="0">
              <a:latin typeface="Bradley Hand ITC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1011" y="214296"/>
            <a:ext cx="8229600" cy="85725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ro-RO" sz="4800" dirty="0" smtClean="0">
                <a:latin typeface="Bradley Hand ITC" pitchFamily="66" charset="0"/>
              </a:rPr>
              <a:t>GRAFICELE</a:t>
            </a:r>
            <a:endParaRPr lang="en-US" sz="4800" dirty="0" smtClean="0">
              <a:latin typeface="Bradley Hand ITC" pitchFamily="66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-523405" y="3166789"/>
            <a:ext cx="1761202" cy="79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57197" y="4017605"/>
            <a:ext cx="2429525" cy="29851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03448" y="4107158"/>
            <a:ext cx="2143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/>
              <a:t>V</a:t>
            </a:r>
            <a:endParaRPr lang="ro-RO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1406" y="2196701"/>
            <a:ext cx="2143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/>
              <a:t>p</a:t>
            </a:r>
            <a:endParaRPr lang="ro-RO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14282" y="4017605"/>
            <a:ext cx="2143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/>
              <a:t>0</a:t>
            </a:r>
            <a:endParaRPr lang="ro-RO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14348" y="1857370"/>
            <a:ext cx="2143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>
                <a:solidFill>
                  <a:srgbClr val="FF0000"/>
                </a:solidFill>
              </a:rPr>
              <a:t>1</a:t>
            </a:r>
            <a:endParaRPr lang="ro-RO" sz="2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8860" y="3147150"/>
            <a:ext cx="2143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>
                <a:solidFill>
                  <a:srgbClr val="FF0000"/>
                </a:solidFill>
              </a:rPr>
              <a:t>2</a:t>
            </a:r>
            <a:endParaRPr lang="ro-RO" sz="24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3108" y="3571882"/>
            <a:ext cx="2143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>
                <a:solidFill>
                  <a:srgbClr val="0070C0"/>
                </a:solidFill>
              </a:rPr>
              <a:t>3</a:t>
            </a:r>
            <a:endParaRPr lang="ro-RO" sz="2400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158" y="2289894"/>
            <a:ext cx="2143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>
                <a:solidFill>
                  <a:srgbClr val="0070C0"/>
                </a:solidFill>
              </a:rPr>
              <a:t>4</a:t>
            </a:r>
            <a:endParaRPr lang="ro-RO" sz="2400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5721" y="1071552"/>
            <a:ext cx="278714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>
                <a:latin typeface="Monotype Corsiva" pitchFamily="66" charset="0"/>
              </a:rPr>
              <a:t>Presiune functie de volum:</a:t>
            </a:r>
            <a:endParaRPr lang="ro-RO" sz="2400" dirty="0">
              <a:latin typeface="Monotype Corsiva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71802" y="1071552"/>
            <a:ext cx="278680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>
                <a:latin typeface="Monotype Corsiva" pitchFamily="66" charset="0"/>
              </a:rPr>
              <a:t>Presiune functie de temperatura:</a:t>
            </a:r>
            <a:endParaRPr lang="ro-RO" sz="2400" dirty="0">
              <a:latin typeface="Monotype Corsiva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5075" y="1100240"/>
            <a:ext cx="264267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>
                <a:latin typeface="Monotype Corsiva" pitchFamily="66" charset="0"/>
              </a:rPr>
              <a:t>Volum functie de temperatura absoluta:</a:t>
            </a:r>
            <a:endParaRPr lang="ro-RO" sz="2400" dirty="0">
              <a:latin typeface="Monotype Corsiva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00572" y="1718390"/>
            <a:ext cx="2143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>
                <a:solidFill>
                  <a:srgbClr val="00B050"/>
                </a:solidFill>
              </a:rPr>
              <a:t>3</a:t>
            </a:r>
            <a:endParaRPr lang="ro-RO" sz="2400" dirty="0">
              <a:solidFill>
                <a:srgbClr val="00B050"/>
              </a:solidFill>
            </a:endParaRPr>
          </a:p>
        </p:txBody>
      </p:sp>
      <p:sp>
        <p:nvSpPr>
          <p:cNvPr id="58" name="Half Frame 57"/>
          <p:cNvSpPr/>
          <p:nvPr/>
        </p:nvSpPr>
        <p:spPr>
          <a:xfrm rot="9441082">
            <a:off x="1386277" y="3158565"/>
            <a:ext cx="160736" cy="134151"/>
          </a:xfrm>
          <a:prstGeom prst="halfFrame">
            <a:avLst>
              <a:gd name="adj1" fmla="val 20679"/>
              <a:gd name="adj2" fmla="val 1899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9" name="Half Frame 58"/>
          <p:cNvSpPr/>
          <p:nvPr/>
        </p:nvSpPr>
        <p:spPr>
          <a:xfrm rot="20388588">
            <a:off x="1040897" y="3562665"/>
            <a:ext cx="160736" cy="214314"/>
          </a:xfrm>
          <a:prstGeom prst="halfFrame">
            <a:avLst>
              <a:gd name="adj1" fmla="val 20679"/>
              <a:gd name="adj2" fmla="val 2247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2129880">
            <a:off x="626755" y="2755477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>
                <a:solidFill>
                  <a:srgbClr val="FF0000"/>
                </a:solidFill>
              </a:rPr>
              <a:t>Destindere </a:t>
            </a:r>
            <a:r>
              <a:rPr lang="ro-RO" sz="1600" dirty="0" smtClean="0">
                <a:solidFill>
                  <a:srgbClr val="FF0000"/>
                </a:solidFill>
              </a:rPr>
              <a:t>izoterma</a:t>
            </a:r>
            <a:endParaRPr lang="ro-RO" sz="16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 rot="2170688">
            <a:off x="378635" y="3200925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>
                <a:solidFill>
                  <a:srgbClr val="0070C0"/>
                </a:solidFill>
              </a:rPr>
              <a:t>Compresie </a:t>
            </a:r>
            <a:r>
              <a:rPr lang="ro-RO" sz="1600" dirty="0" smtClean="0">
                <a:solidFill>
                  <a:srgbClr val="0070C0"/>
                </a:solidFill>
              </a:rPr>
              <a:t>izoterma</a:t>
            </a:r>
            <a:endParaRPr lang="ro-RO" sz="1600" dirty="0">
              <a:solidFill>
                <a:srgbClr val="0070C0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857488" y="1571617"/>
            <a:ext cx="2911838" cy="2928959"/>
            <a:chOff x="3071802" y="1549352"/>
            <a:chExt cx="2911838" cy="2928959"/>
          </a:xfrm>
        </p:grpSpPr>
        <p:cxnSp>
          <p:nvCxnSpPr>
            <p:cNvPr id="29" name="Straight Arrow Connector 28"/>
            <p:cNvCxnSpPr/>
            <p:nvPr/>
          </p:nvCxnSpPr>
          <p:spPr>
            <a:xfrm rot="5400000" flipH="1" flipV="1">
              <a:off x="2530602" y="3113211"/>
              <a:ext cx="1761202" cy="794"/>
            </a:xfrm>
            <a:prstGeom prst="straightConnector1">
              <a:avLst/>
            </a:prstGeom>
            <a:ln w="25400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411202" y="3964026"/>
              <a:ext cx="2429524" cy="29851"/>
            </a:xfrm>
            <a:prstGeom prst="straightConnector1">
              <a:avLst/>
            </a:prstGeom>
            <a:ln w="25400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769270" y="4053579"/>
              <a:ext cx="21437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2400" dirty="0" smtClean="0"/>
                <a:t>T</a:t>
              </a:r>
              <a:endParaRPr lang="ro-RO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71802" y="2143123"/>
              <a:ext cx="21437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2400" dirty="0" smtClean="0"/>
                <a:t>p</a:t>
              </a:r>
              <a:endParaRPr lang="ro-RO" sz="2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68289" y="3964027"/>
              <a:ext cx="21437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2400" dirty="0" smtClean="0"/>
                <a:t>0</a:t>
              </a:r>
              <a:endParaRPr lang="ro-RO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43250" y="3643320"/>
              <a:ext cx="21437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2400" dirty="0" smtClean="0">
                  <a:solidFill>
                    <a:srgbClr val="FFFF00"/>
                  </a:solidFill>
                </a:rPr>
                <a:t>1</a:t>
              </a:r>
              <a:endParaRPr lang="ro-RO" sz="2400" dirty="0">
                <a:solidFill>
                  <a:srgbClr val="FFFF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71868" y="1785932"/>
              <a:ext cx="21437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2400" dirty="0" smtClean="0">
                  <a:solidFill>
                    <a:srgbClr val="FFFF00"/>
                  </a:solidFill>
                </a:rPr>
                <a:t>2</a:t>
              </a:r>
              <a:endParaRPr lang="ro-RO" sz="2400" dirty="0">
                <a:solidFill>
                  <a:srgbClr val="FFFF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14886" y="3647216"/>
              <a:ext cx="21437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2400" dirty="0" smtClean="0">
                  <a:solidFill>
                    <a:srgbClr val="00B050"/>
                  </a:solidFill>
                </a:rPr>
                <a:t>4</a:t>
              </a:r>
              <a:endParaRPr lang="ro-RO" sz="2400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 rot="16200000">
              <a:off x="3036082" y="2821784"/>
              <a:ext cx="1785951" cy="142876"/>
              <a:chOff x="3518387" y="2604994"/>
              <a:chExt cx="2107970" cy="16073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3518387" y="2680439"/>
                <a:ext cx="2107970" cy="664"/>
              </a:xfrm>
              <a:prstGeom prst="line">
                <a:avLst/>
              </a:prstGeom>
              <a:ln>
                <a:solidFill>
                  <a:srgbClr val="FFFF00"/>
                </a:solidFill>
                <a:headEnd type="oval" w="med" len="med"/>
                <a:tailEnd type="oval" w="med" len="med"/>
              </a:ln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5" name="Half Frame 54"/>
              <p:cNvSpPr/>
              <p:nvPr/>
            </p:nvSpPr>
            <p:spPr>
              <a:xfrm rot="8024038">
                <a:off x="4571677" y="2578205"/>
                <a:ext cx="160736" cy="214314"/>
              </a:xfrm>
              <a:prstGeom prst="halfFrame">
                <a:avLst>
                  <a:gd name="adj1" fmla="val 20679"/>
                  <a:gd name="adj2" fmla="val 22471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o-RO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 rot="16200000">
              <a:off x="4277318" y="2848572"/>
              <a:ext cx="1857387" cy="160736"/>
              <a:chOff x="3554116" y="3408671"/>
              <a:chExt cx="2107970" cy="160736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3554116" y="3486412"/>
                <a:ext cx="2107970" cy="664"/>
              </a:xfrm>
              <a:prstGeom prst="line">
                <a:avLst/>
              </a:prstGeom>
              <a:ln w="25400">
                <a:solidFill>
                  <a:srgbClr val="00B050"/>
                </a:solidFill>
                <a:miter lim="800000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Half Frame 55"/>
              <p:cNvSpPr/>
              <p:nvPr/>
            </p:nvSpPr>
            <p:spPr>
              <a:xfrm rot="18802877">
                <a:off x="4643115" y="3381882"/>
                <a:ext cx="160736" cy="214314"/>
              </a:xfrm>
              <a:prstGeom prst="halfFrame">
                <a:avLst>
                  <a:gd name="adj1" fmla="val 20679"/>
                  <a:gd name="adj2" fmla="val 22471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o-RO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 rot="16200000">
              <a:off x="3765732" y="2498497"/>
              <a:ext cx="22368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600" dirty="0" smtClean="0">
                  <a:solidFill>
                    <a:srgbClr val="00B050"/>
                  </a:solidFill>
                </a:rPr>
                <a:t>Compresie </a:t>
              </a:r>
              <a:r>
                <a:rPr lang="ro-RO" sz="1600" dirty="0" smtClean="0">
                  <a:solidFill>
                    <a:srgbClr val="00B050"/>
                  </a:solidFill>
                </a:rPr>
                <a:t>izoterma</a:t>
              </a:r>
              <a:endParaRPr lang="ro-RO" sz="1600" dirty="0">
                <a:solidFill>
                  <a:srgbClr val="00B05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 rot="16200000">
              <a:off x="3141424" y="2712813"/>
              <a:ext cx="19510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600" dirty="0" smtClean="0">
                  <a:solidFill>
                    <a:srgbClr val="FFFF00"/>
                  </a:solidFill>
                </a:rPr>
                <a:t>Destindere </a:t>
              </a:r>
              <a:r>
                <a:rPr lang="ro-RO" sz="1600" dirty="0" smtClean="0">
                  <a:solidFill>
                    <a:srgbClr val="FFFF00"/>
                  </a:solidFill>
                </a:rPr>
                <a:t>izoterma</a:t>
              </a:r>
              <a:endParaRPr lang="ro-RO" sz="16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857884" y="1785931"/>
            <a:ext cx="2911838" cy="2763818"/>
            <a:chOff x="3071802" y="1714493"/>
            <a:chExt cx="2911838" cy="2763818"/>
          </a:xfrm>
        </p:grpSpPr>
        <p:cxnSp>
          <p:nvCxnSpPr>
            <p:cNvPr id="70" name="Straight Arrow Connector 69"/>
            <p:cNvCxnSpPr/>
            <p:nvPr/>
          </p:nvCxnSpPr>
          <p:spPr>
            <a:xfrm rot="5400000" flipH="1" flipV="1">
              <a:off x="2530602" y="3113211"/>
              <a:ext cx="1761202" cy="794"/>
            </a:xfrm>
            <a:prstGeom prst="straightConnector1">
              <a:avLst/>
            </a:prstGeom>
            <a:ln w="25400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3411202" y="3964026"/>
              <a:ext cx="2429524" cy="29851"/>
            </a:xfrm>
            <a:prstGeom prst="straightConnector1">
              <a:avLst/>
            </a:prstGeom>
            <a:ln w="25400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769270" y="4053579"/>
              <a:ext cx="21437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2400" dirty="0" smtClean="0"/>
                <a:t>T</a:t>
              </a:r>
              <a:endParaRPr lang="ro-RO" sz="2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71802" y="2143123"/>
              <a:ext cx="21437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2400" dirty="0" smtClean="0"/>
                <a:t>V</a:t>
              </a:r>
              <a:endParaRPr lang="ro-RO" sz="2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268289" y="3964027"/>
              <a:ext cx="21437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2400" dirty="0" smtClean="0"/>
                <a:t>0</a:t>
              </a:r>
              <a:endParaRPr lang="ro-RO" sz="24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43250" y="3643320"/>
              <a:ext cx="214370" cy="4247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2400" dirty="0" smtClean="0">
                  <a:solidFill>
                    <a:srgbClr val="7030A0"/>
                  </a:solidFill>
                </a:rPr>
                <a:t>1</a:t>
              </a:r>
              <a:endParaRPr lang="ro-RO" sz="2400" dirty="0">
                <a:solidFill>
                  <a:srgbClr val="7030A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71868" y="1785932"/>
              <a:ext cx="214370" cy="4247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2400" dirty="0" smtClean="0">
                  <a:solidFill>
                    <a:srgbClr val="7030A0"/>
                  </a:solidFill>
                </a:rPr>
                <a:t>2</a:t>
              </a:r>
              <a:endParaRPr lang="ro-RO" sz="2400" dirty="0">
                <a:solidFill>
                  <a:srgbClr val="7030A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214886" y="3647216"/>
              <a:ext cx="21437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2400" dirty="0" smtClean="0"/>
                <a:t>4</a:t>
              </a:r>
              <a:endParaRPr lang="ro-RO" sz="2400" dirty="0"/>
            </a:p>
          </p:txBody>
        </p:sp>
        <p:grpSp>
          <p:nvGrpSpPr>
            <p:cNvPr id="78" name="Group 63"/>
            <p:cNvGrpSpPr/>
            <p:nvPr/>
          </p:nvGrpSpPr>
          <p:grpSpPr>
            <a:xfrm rot="16200000">
              <a:off x="3035196" y="2821812"/>
              <a:ext cx="1785951" cy="142823"/>
              <a:chOff x="3518387" y="2604994"/>
              <a:chExt cx="2107970" cy="160736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>
                <a:off x="3518387" y="2680439"/>
                <a:ext cx="2107970" cy="664"/>
              </a:xfrm>
              <a:prstGeom prst="line">
                <a:avLst/>
              </a:prstGeom>
              <a:ln>
                <a:solidFill>
                  <a:srgbClr val="7030A0"/>
                </a:solidFill>
                <a:headEnd type="oval" w="med" len="med"/>
                <a:tailEnd type="oval" w="med" len="med"/>
              </a:ln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5" name="Half Frame 84"/>
              <p:cNvSpPr/>
              <p:nvPr/>
            </p:nvSpPr>
            <p:spPr>
              <a:xfrm rot="8024038">
                <a:off x="4571677" y="2578205"/>
                <a:ext cx="160736" cy="214314"/>
              </a:xfrm>
              <a:prstGeom prst="halfFrame">
                <a:avLst>
                  <a:gd name="adj1" fmla="val 20679"/>
                  <a:gd name="adj2" fmla="val 22471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o-RO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79" name="Group 64"/>
            <p:cNvGrpSpPr/>
            <p:nvPr/>
          </p:nvGrpSpPr>
          <p:grpSpPr>
            <a:xfrm rot="16200000">
              <a:off x="4277318" y="2848572"/>
              <a:ext cx="1857387" cy="160736"/>
              <a:chOff x="3554116" y="3408671"/>
              <a:chExt cx="2107970" cy="160736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3554116" y="3486412"/>
                <a:ext cx="2107970" cy="664"/>
              </a:xfrm>
              <a:prstGeom prst="line">
                <a:avLst/>
              </a:prstGeom>
              <a:ln w="2540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Half Frame 82"/>
              <p:cNvSpPr/>
              <p:nvPr/>
            </p:nvSpPr>
            <p:spPr>
              <a:xfrm rot="18802877">
                <a:off x="4643115" y="3381882"/>
                <a:ext cx="160736" cy="214314"/>
              </a:xfrm>
              <a:prstGeom prst="halfFrame">
                <a:avLst>
                  <a:gd name="adj1" fmla="val 20679"/>
                  <a:gd name="adj2" fmla="val 2247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o-RO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 rot="16200000">
              <a:off x="3866901" y="2616787"/>
              <a:ext cx="2143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600" dirty="0" smtClean="0"/>
                <a:t>Compresie </a:t>
              </a:r>
              <a:r>
                <a:rPr lang="ro-RO" sz="1600" dirty="0" smtClean="0"/>
                <a:t>izoterma</a:t>
              </a:r>
              <a:endParaRPr lang="ro-RO" sz="1600" dirty="0"/>
            </a:p>
          </p:txBody>
        </p:sp>
        <p:sp>
          <p:nvSpPr>
            <p:cNvPr id="81" name="TextBox 80"/>
            <p:cNvSpPr txBox="1"/>
            <p:nvPr/>
          </p:nvSpPr>
          <p:spPr>
            <a:xfrm rot="16200000">
              <a:off x="3135437" y="2581068"/>
              <a:ext cx="20717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o-RO" sz="1600" dirty="0" smtClean="0">
                  <a:solidFill>
                    <a:srgbClr val="7030A0"/>
                  </a:solidFill>
                </a:rPr>
                <a:t>Destindere </a:t>
              </a:r>
              <a:r>
                <a:rPr lang="ro-RO" sz="1600" dirty="0" smtClean="0">
                  <a:solidFill>
                    <a:srgbClr val="7030A0"/>
                  </a:solidFill>
                </a:rPr>
                <a:t>izoterma</a:t>
              </a:r>
              <a:endParaRPr lang="ro-RO" sz="1600" dirty="0">
                <a:solidFill>
                  <a:srgbClr val="7030A0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8000968" y="1714494"/>
            <a:ext cx="2143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/>
              <a:t>3</a:t>
            </a:r>
            <a:endParaRPr lang="ro-RO" sz="2400" dirty="0"/>
          </a:p>
        </p:txBody>
      </p:sp>
      <p:sp>
        <p:nvSpPr>
          <p:cNvPr id="87" name="Arc 86"/>
          <p:cNvSpPr/>
          <p:nvPr/>
        </p:nvSpPr>
        <p:spPr>
          <a:xfrm rot="10800000">
            <a:off x="428597" y="1285866"/>
            <a:ext cx="3571900" cy="2643206"/>
          </a:xfrm>
          <a:prstGeom prst="arc">
            <a:avLst>
              <a:gd name="adj1" fmla="val 16178702"/>
              <a:gd name="adj2" fmla="val 75785"/>
            </a:avLst>
          </a:prstGeom>
          <a:ln>
            <a:solidFill>
              <a:srgbClr val="0070C0"/>
            </a:solidFill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8" name="Arc 87"/>
          <p:cNvSpPr/>
          <p:nvPr/>
        </p:nvSpPr>
        <p:spPr>
          <a:xfrm rot="10800000">
            <a:off x="785786" y="857238"/>
            <a:ext cx="3571900" cy="2643206"/>
          </a:xfrm>
          <a:prstGeom prst="arc">
            <a:avLst>
              <a:gd name="adj1" fmla="val 16178702"/>
              <a:gd name="adj2" fmla="val 75785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448856"/>
            <a:ext cx="8572560" cy="765572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ro-RO" sz="4800" dirty="0" smtClean="0">
                <a:latin typeface="Bradley Hand ITC" pitchFamily="66" charset="0"/>
              </a:rPr>
              <a:t>LEGEA TRANSFORAMRII IZOBARE</a:t>
            </a:r>
            <a:endParaRPr lang="en-US" sz="4800" dirty="0" smtClean="0">
              <a:latin typeface="Bradley Hand ITC" pitchFamily="66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553766"/>
            <a:ext cx="8643998" cy="3232562"/>
          </a:xfrm>
        </p:spPr>
        <p:txBody>
          <a:bodyPr>
            <a:noAutofit/>
          </a:bodyPr>
          <a:lstStyle/>
          <a:p>
            <a:pPr algn="ctr" eaLnBrk="1" hangingPunct="1">
              <a:buNone/>
              <a:defRPr/>
            </a:pPr>
            <a:r>
              <a:rPr lang="ro-RO" sz="5400" dirty="0" smtClean="0">
                <a:latin typeface="Monotype Corsiva" pitchFamily="66" charset="0"/>
              </a:rPr>
              <a:t>Intr-o </a:t>
            </a:r>
            <a:r>
              <a:rPr lang="ro-RO" sz="5400" dirty="0" smtClean="0">
                <a:solidFill>
                  <a:srgbClr val="FF0000"/>
                </a:solidFill>
                <a:latin typeface="Monotype Corsiva" pitchFamily="66" charset="0"/>
              </a:rPr>
              <a:t>transformare </a:t>
            </a:r>
            <a:r>
              <a:rPr lang="ro-RO" sz="5400" dirty="0" smtClean="0">
                <a:solidFill>
                  <a:srgbClr val="FF0000"/>
                </a:solidFill>
                <a:latin typeface="Monotype Corsiva" pitchFamily="66" charset="0"/>
              </a:rPr>
              <a:t>izoterma</a:t>
            </a:r>
            <a:r>
              <a:rPr lang="ro-RO" sz="5400" dirty="0" smtClean="0">
                <a:latin typeface="Monotype Corsiva" pitchFamily="66" charset="0"/>
              </a:rPr>
              <a:t>, </a:t>
            </a:r>
            <a:r>
              <a:rPr lang="ro-RO" sz="5400" dirty="0" smtClean="0">
                <a:solidFill>
                  <a:srgbClr val="FF0000"/>
                </a:solidFill>
                <a:latin typeface="Monotype Corsiva" pitchFamily="66" charset="0"/>
              </a:rPr>
              <a:t>presiunea </a:t>
            </a:r>
            <a:r>
              <a:rPr lang="ro-RO" sz="5400" dirty="0" smtClean="0">
                <a:latin typeface="Monotype Corsiva" pitchFamily="66" charset="0"/>
              </a:rPr>
              <a:t>gazului </a:t>
            </a:r>
            <a:r>
              <a:rPr lang="ro-RO" sz="5400" dirty="0" smtClean="0">
                <a:latin typeface="Monotype Corsiva" pitchFamily="66" charset="0"/>
              </a:rPr>
              <a:t>ideal variaza </a:t>
            </a:r>
            <a:r>
              <a:rPr lang="ro-RO" sz="5400" dirty="0" smtClean="0">
                <a:latin typeface="Monotype Corsiva" pitchFamily="66" charset="0"/>
              </a:rPr>
              <a:t>invers </a:t>
            </a:r>
            <a:r>
              <a:rPr lang="ro-RO" sz="5400" dirty="0" smtClean="0">
                <a:latin typeface="Monotype Corsiva" pitchFamily="66" charset="0"/>
              </a:rPr>
              <a:t>proportional cu </a:t>
            </a:r>
            <a:r>
              <a:rPr lang="ro-RO" sz="5400" dirty="0" smtClean="0">
                <a:solidFill>
                  <a:srgbClr val="FF0000"/>
                </a:solidFill>
                <a:latin typeface="Monotype Corsiva" pitchFamily="66" charset="0"/>
              </a:rPr>
              <a:t>volumul gazului</a:t>
            </a:r>
            <a:r>
              <a:rPr lang="ro-RO" sz="5400" dirty="0" smtClean="0">
                <a:latin typeface="Monotype Corsiva" pitchFamily="66" charset="0"/>
              </a:rPr>
              <a:t>.</a:t>
            </a:r>
            <a:endParaRPr lang="en-US" sz="5400" dirty="0" smtClean="0">
              <a:latin typeface="Monotype Corsiva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o-RO" sz="4000" dirty="0" smtClean="0">
                <a:latin typeface="Bradley Hand ITC" pitchFamily="66" charset="0"/>
              </a:rPr>
              <a:t>FORMULA TRANSFORMARII IZOBARE</a:t>
            </a:r>
            <a:endParaRPr lang="en-US" sz="4000" dirty="0" smtClean="0">
              <a:latin typeface="Bradley Hand ITC" pitchFamily="66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39" y="1393023"/>
            <a:ext cx="1785950" cy="964413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buNone/>
              <a:defRPr/>
            </a:pPr>
            <a:r>
              <a:rPr lang="ro-RO" sz="3600" dirty="0" smtClean="0">
                <a:latin typeface="Monotype Corsiva" pitchFamily="66" charset="0"/>
              </a:rPr>
              <a:t>p	 =VRT </a:t>
            </a:r>
          </a:p>
          <a:p>
            <a:pPr algn="just" eaLnBrk="1" hangingPunct="1">
              <a:buNone/>
              <a:defRPr/>
            </a:pPr>
            <a:r>
              <a:rPr lang="ro-RO" sz="3600" dirty="0" smtClean="0">
                <a:latin typeface="Monotype Corsiva" pitchFamily="66" charset="0"/>
              </a:rPr>
              <a:t>T</a:t>
            </a:r>
            <a:r>
              <a:rPr lang="ro-RO" sz="3600" dirty="0" smtClean="0">
                <a:latin typeface="Monotype Corsiva" pitchFamily="66" charset="0"/>
              </a:rPr>
              <a:t>=ct</a:t>
            </a:r>
            <a:endParaRPr lang="en-US" sz="3600" dirty="0" smtClean="0">
              <a:latin typeface="Monotype Corsiva" pitchFamily="66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2768150" y="1446602"/>
            <a:ext cx="160777" cy="857256"/>
          </a:xfrm>
          <a:prstGeom prst="rightBrace">
            <a:avLst>
              <a:gd name="adj1" fmla="val 42639"/>
              <a:gd name="adj2" fmla="val 50721"/>
            </a:avLst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TextBox 4"/>
          <p:cNvSpPr txBox="1"/>
          <p:nvPr/>
        </p:nvSpPr>
        <p:spPr>
          <a:xfrm>
            <a:off x="3071411" y="1571618"/>
            <a:ext cx="1500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4000" dirty="0" smtClean="0">
                <a:latin typeface="Freestyle Script" pitchFamily="66" charset="0"/>
              </a:rPr>
              <a:t>pV</a:t>
            </a:r>
            <a:r>
              <a:rPr lang="ro-RO" sz="4000" dirty="0" smtClean="0">
                <a:latin typeface="Monotype Corsiva" pitchFamily="66" charset="0"/>
              </a:rPr>
              <a:t>= ct</a:t>
            </a:r>
            <a:endParaRPr lang="ro-RO" sz="4000" dirty="0">
              <a:latin typeface="Monotype Corsiva" pitchFamily="66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04038" y="1875230"/>
            <a:ext cx="1500589" cy="1191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7"/>
          <p:cNvGrpSpPr/>
          <p:nvPr/>
        </p:nvGrpSpPr>
        <p:grpSpPr>
          <a:xfrm>
            <a:off x="5786446" y="2964914"/>
            <a:ext cx="1714510" cy="821282"/>
            <a:chOff x="7498780" y="2238370"/>
            <a:chExt cx="2285415" cy="1095043"/>
          </a:xfrm>
        </p:grpSpPr>
        <p:sp>
          <p:nvSpPr>
            <p:cNvPr id="9" name="TextBox 8"/>
            <p:cNvSpPr txBox="1"/>
            <p:nvPr/>
          </p:nvSpPr>
          <p:spPr>
            <a:xfrm>
              <a:off x="7880361" y="2333617"/>
              <a:ext cx="500066" cy="935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4400" dirty="0" smtClean="0">
                  <a:solidFill>
                    <a:srgbClr val="FF0000"/>
                  </a:solidFill>
                  <a:latin typeface="Freestyle Script" pitchFamily="66" charset="0"/>
                </a:rPr>
                <a:t>V</a:t>
              </a:r>
              <a:endParaRPr lang="ro-RO" sz="4400" dirty="0">
                <a:solidFill>
                  <a:srgbClr val="FF0000"/>
                </a:solidFill>
                <a:latin typeface="Freestyle Script" pitchFamily="66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98780" y="2333620"/>
              <a:ext cx="500065" cy="958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4400" dirty="0" smtClean="0">
                  <a:solidFill>
                    <a:srgbClr val="FF0000"/>
                  </a:solidFill>
                  <a:latin typeface="Freestyle Script" pitchFamily="66" charset="0"/>
                </a:rPr>
                <a:t>p</a:t>
              </a:r>
              <a:endParaRPr lang="ro-RO" sz="4400" dirty="0">
                <a:solidFill>
                  <a:srgbClr val="FF0000"/>
                </a:solidFill>
                <a:latin typeface="Freestyle Script" pitchFamily="66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41253" y="2333619"/>
              <a:ext cx="500065" cy="935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4400" dirty="0" smtClean="0">
                  <a:solidFill>
                    <a:srgbClr val="FF0000"/>
                  </a:solidFill>
                  <a:latin typeface="Freestyle Script" pitchFamily="66" charset="0"/>
                </a:rPr>
                <a:t>V</a:t>
              </a:r>
              <a:endParaRPr lang="ro-RO" sz="4400" dirty="0">
                <a:solidFill>
                  <a:srgbClr val="FF0000"/>
                </a:solidFill>
                <a:latin typeface="Freestyle Script" pitchFamily="6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36702" y="2238370"/>
              <a:ext cx="500065" cy="958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4400" dirty="0" smtClean="0">
                  <a:solidFill>
                    <a:srgbClr val="FF0000"/>
                  </a:solidFill>
                  <a:latin typeface="Freestyle Script" pitchFamily="66" charset="0"/>
                </a:rPr>
                <a:t>p</a:t>
              </a:r>
              <a:endParaRPr lang="ro-RO" sz="4400" dirty="0">
                <a:solidFill>
                  <a:srgbClr val="FF0000"/>
                </a:solidFill>
                <a:latin typeface="Freestyle Script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32172" y="2350485"/>
              <a:ext cx="500065" cy="935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4400" dirty="0" smtClean="0">
                  <a:solidFill>
                    <a:srgbClr val="FF0000"/>
                  </a:solidFill>
                  <a:latin typeface="Freestyle Script" pitchFamily="66" charset="0"/>
                </a:rPr>
                <a:t>=</a:t>
              </a:r>
              <a:endParaRPr lang="ro-RO" sz="4400" dirty="0">
                <a:solidFill>
                  <a:srgbClr val="FF0000"/>
                </a:solidFill>
                <a:latin typeface="Freestyle Script" pitchFamily="66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23238" y="2619369"/>
              <a:ext cx="500066" cy="714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3200" dirty="0" smtClean="0">
                  <a:solidFill>
                    <a:srgbClr val="FF0000"/>
                  </a:solidFill>
                  <a:latin typeface="Freestyle Script" pitchFamily="66" charset="0"/>
                </a:rPr>
                <a:t>1</a:t>
              </a:r>
              <a:endParaRPr lang="ro-RO" sz="3200" dirty="0">
                <a:solidFill>
                  <a:srgbClr val="FF0000"/>
                </a:solidFill>
                <a:latin typeface="Freestyle Script" pitchFamily="66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41656" y="2619372"/>
              <a:ext cx="500065" cy="714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3200" dirty="0" smtClean="0">
                  <a:solidFill>
                    <a:srgbClr val="FF0000"/>
                  </a:solidFill>
                  <a:latin typeface="Freestyle Script" pitchFamily="66" charset="0"/>
                </a:rPr>
                <a:t>1</a:t>
              </a:r>
              <a:endParaRPr lang="ro-RO" sz="3200" dirty="0">
                <a:solidFill>
                  <a:srgbClr val="FF0000"/>
                </a:solidFill>
                <a:latin typeface="Freestyle Script" pitchFamily="66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84130" y="2619371"/>
              <a:ext cx="500065" cy="714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3200" dirty="0" smtClean="0">
                  <a:solidFill>
                    <a:srgbClr val="FF0000"/>
                  </a:solidFill>
                  <a:latin typeface="Freestyle Script" pitchFamily="66" charset="0"/>
                </a:rPr>
                <a:t>2</a:t>
              </a:r>
              <a:endParaRPr lang="ro-RO" sz="3200" dirty="0">
                <a:solidFill>
                  <a:srgbClr val="FF0000"/>
                </a:solidFill>
                <a:latin typeface="Freestyle Script" pitchFamily="66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79578" y="2547785"/>
              <a:ext cx="500065" cy="714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3200" dirty="0" smtClean="0">
                  <a:solidFill>
                    <a:srgbClr val="FF0000"/>
                  </a:solidFill>
                  <a:latin typeface="Freestyle Script" pitchFamily="66" charset="0"/>
                </a:rPr>
                <a:t>2</a:t>
              </a:r>
              <a:endParaRPr lang="ro-RO" sz="3200" dirty="0">
                <a:solidFill>
                  <a:srgbClr val="FF0000"/>
                </a:solidFill>
                <a:latin typeface="Freestyle Script" pitchFamily="66" charset="0"/>
              </a:endParaRPr>
            </a:p>
          </p:txBody>
        </p:sp>
      </p:grpSp>
      <p:grpSp>
        <p:nvGrpSpPr>
          <p:cNvPr id="6" name="Group 32"/>
          <p:cNvGrpSpPr/>
          <p:nvPr/>
        </p:nvGrpSpPr>
        <p:grpSpPr>
          <a:xfrm>
            <a:off x="6072197" y="1071552"/>
            <a:ext cx="1256257" cy="1483171"/>
            <a:chOff x="5935224" y="3314176"/>
            <a:chExt cx="1159320" cy="1761996"/>
          </a:xfrm>
        </p:grpSpPr>
        <p:sp>
          <p:nvSpPr>
            <p:cNvPr id="27" name="TextBox 26"/>
            <p:cNvSpPr txBox="1"/>
            <p:nvPr/>
          </p:nvSpPr>
          <p:spPr>
            <a:xfrm>
              <a:off x="6567144" y="4077985"/>
              <a:ext cx="500066" cy="998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5400" dirty="0" smtClean="0">
                  <a:solidFill>
                    <a:srgbClr val="0070C0"/>
                  </a:solidFill>
                  <a:latin typeface="Freestyle Script" pitchFamily="66" charset="0"/>
                </a:rPr>
                <a:t>V</a:t>
              </a:r>
              <a:endParaRPr lang="ro-RO" sz="5400" dirty="0">
                <a:solidFill>
                  <a:srgbClr val="0070C0"/>
                </a:solidFill>
                <a:latin typeface="Freestyle Script" pitchFamily="66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35224" y="3653646"/>
              <a:ext cx="500067" cy="1022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5400" dirty="0" smtClean="0">
                  <a:solidFill>
                    <a:srgbClr val="0070C0"/>
                  </a:solidFill>
                  <a:latin typeface="Freestyle Script" pitchFamily="66" charset="0"/>
                </a:rPr>
                <a:t>p</a:t>
              </a:r>
              <a:endParaRPr lang="ro-RO" sz="5400" dirty="0">
                <a:solidFill>
                  <a:srgbClr val="0070C0"/>
                </a:solidFill>
                <a:latin typeface="Freestyle Script" pitchFamily="66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594478" y="4161266"/>
              <a:ext cx="500066" cy="1588"/>
            </a:xfrm>
            <a:prstGeom prst="line">
              <a:avLst/>
            </a:prstGeom>
            <a:ln w="25400">
              <a:solidFill>
                <a:srgbClr val="0070C0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198927" y="3714752"/>
              <a:ext cx="500067" cy="998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5400" dirty="0" smtClean="0">
                  <a:solidFill>
                    <a:srgbClr val="0070C0"/>
                  </a:solidFill>
                  <a:latin typeface="Freestyle Script" pitchFamily="66" charset="0"/>
                </a:rPr>
                <a:t>=</a:t>
              </a:r>
              <a:endParaRPr lang="ro-RO" sz="5400" dirty="0">
                <a:solidFill>
                  <a:srgbClr val="0070C0"/>
                </a:solidFill>
                <a:latin typeface="Freestyle Script" pitchFamily="66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94478" y="3314176"/>
              <a:ext cx="500066" cy="998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5400" dirty="0" smtClean="0">
                  <a:solidFill>
                    <a:srgbClr val="0070C0"/>
                  </a:solidFill>
                  <a:latin typeface="Freestyle Script" pitchFamily="66" charset="0"/>
                </a:rPr>
                <a:t>ct</a:t>
              </a:r>
              <a:endParaRPr lang="ro-RO" sz="5400" dirty="0">
                <a:solidFill>
                  <a:srgbClr val="0070C0"/>
                </a:solidFill>
                <a:latin typeface="Freestyle Script" pitchFamily="66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303642" y="1410769"/>
            <a:ext cx="26796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3200" dirty="0" smtClean="0">
                <a:latin typeface="Freestyle Script" pitchFamily="66" charset="0"/>
              </a:rPr>
              <a:t>V</a:t>
            </a:r>
            <a:endParaRPr lang="ro-RO" sz="3200" dirty="0">
              <a:latin typeface="Freestyle Script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57950" y="2240819"/>
            <a:ext cx="714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800" dirty="0" smtClean="0">
                <a:latin typeface="Freestyle Script" pitchFamily="66" charset="0"/>
              </a:rPr>
              <a:t>sau</a:t>
            </a:r>
            <a:endParaRPr lang="ro-RO" sz="4800" dirty="0">
              <a:latin typeface="Freestyle Script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083" y="482188"/>
            <a:ext cx="6859785" cy="765572"/>
          </a:xfrm>
        </p:spPr>
        <p:txBody>
          <a:bodyPr>
            <a:noAutofit/>
          </a:bodyPr>
          <a:lstStyle/>
          <a:p>
            <a:pPr algn="ctr"/>
            <a:r>
              <a:rPr lang="ro-RO" sz="8000" dirty="0" smtClean="0">
                <a:latin typeface="Freestyle Script" pitchFamily="66" charset="0"/>
              </a:rPr>
              <a:t>Formule L, Q,, </a:t>
            </a:r>
            <a:r>
              <a:rPr lang="el-GR" sz="8000" dirty="0" smtClean="0"/>
              <a:t>Δ</a:t>
            </a:r>
            <a:r>
              <a:rPr lang="ro-RO" sz="8000" dirty="0" smtClean="0">
                <a:latin typeface="Freestyle Script" pitchFamily="66" charset="0"/>
              </a:rPr>
              <a:t>U</a:t>
            </a:r>
            <a:endParaRPr lang="ro-RO" sz="8000" dirty="0">
              <a:latin typeface="Freestyle Script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85786" y="1446602"/>
          <a:ext cx="7787692" cy="3125412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946923"/>
                <a:gridCol w="594893"/>
                <a:gridCol w="1352030"/>
                <a:gridCol w="392434"/>
                <a:gridCol w="1554489"/>
                <a:gridCol w="540812"/>
                <a:gridCol w="1406111"/>
              </a:tblGrid>
              <a:tr h="1562706">
                <a:tc>
                  <a:txBody>
                    <a:bodyPr/>
                    <a:lstStyle/>
                    <a:p>
                      <a:pPr algn="ctr"/>
                      <a:endParaRPr lang="ro-RO" sz="1400" dirty="0"/>
                    </a:p>
                  </a:txBody>
                  <a:tcPr marL="68598" marR="68598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o-RO" sz="1400" dirty="0" smtClean="0"/>
                        <a:t>Variatia energiei interne</a:t>
                      </a:r>
                      <a:r>
                        <a:rPr lang="ro-RO" sz="1400" baseline="0" dirty="0" smtClean="0"/>
                        <a:t>  </a:t>
                      </a:r>
                      <a:r>
                        <a:rPr lang="el-GR" sz="1400" baseline="0" dirty="0" smtClean="0"/>
                        <a:t>Δ</a:t>
                      </a:r>
                      <a:r>
                        <a:rPr lang="ro-RO" sz="1400" baseline="0" dirty="0" smtClean="0"/>
                        <a:t>U</a:t>
                      </a:r>
                      <a:endParaRPr lang="ro-RO" sz="1400" dirty="0"/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o-RO" sz="1400" dirty="0" smtClean="0"/>
                        <a:t>Caldura</a:t>
                      </a:r>
                    </a:p>
                    <a:p>
                      <a:pPr algn="ctr"/>
                      <a:r>
                        <a:rPr lang="ro-RO" sz="1400" dirty="0" smtClean="0"/>
                        <a:t>Q</a:t>
                      </a:r>
                      <a:endParaRPr lang="ro-RO" sz="1400" dirty="0"/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o-RO" sz="1400" dirty="0" smtClean="0"/>
                        <a:t>Lucrul mecanic</a:t>
                      </a:r>
                    </a:p>
                    <a:p>
                      <a:pPr algn="ctr"/>
                      <a:r>
                        <a:rPr lang="ro-RO" sz="1400" dirty="0" smtClean="0"/>
                        <a:t>L</a:t>
                      </a:r>
                      <a:endParaRPr lang="ro-RO" sz="1400" dirty="0"/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</a:tr>
              <a:tr h="1562706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 smtClean="0"/>
                        <a:t>Transformarea </a:t>
                      </a:r>
                      <a:br>
                        <a:rPr lang="ro-RO" sz="1400" dirty="0" smtClean="0"/>
                      </a:br>
                      <a:r>
                        <a:rPr lang="ro-RO" sz="1400" dirty="0" smtClean="0"/>
                        <a:t>izobara</a:t>
                      </a:r>
                      <a:endParaRPr lang="ro-RO" sz="1400" dirty="0"/>
                    </a:p>
                  </a:txBody>
                  <a:tcPr marL="68598" marR="68598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baseline="0" dirty="0" smtClean="0"/>
                        <a:t>Δ</a:t>
                      </a:r>
                      <a:r>
                        <a:rPr lang="ro-RO" sz="1400" dirty="0" smtClean="0"/>
                        <a:t>U </a:t>
                      </a:r>
                      <a:endParaRPr lang="ro-RO" sz="1400" dirty="0"/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o-RO" sz="1400" dirty="0" smtClean="0"/>
                        <a:t>=</a:t>
                      </a:r>
                      <a:r>
                        <a:rPr lang="ro-RO" sz="1400" baseline="0" dirty="0" smtClean="0"/>
                        <a:t> </a:t>
                      </a:r>
                      <a:r>
                        <a:rPr lang="ro-RO" sz="1400" baseline="0" dirty="0" smtClean="0">
                          <a:latin typeface="+mn-lt"/>
                        </a:rPr>
                        <a:t>0</a:t>
                      </a:r>
                      <a:endParaRPr lang="ro-RO" sz="1400" dirty="0" smtClean="0"/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 smtClean="0"/>
                        <a:t>Q</a:t>
                      </a:r>
                      <a:endParaRPr lang="ro-RO" sz="1400" dirty="0"/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o-RO" sz="1400" dirty="0" smtClean="0"/>
                        <a:t>= L</a:t>
                      </a:r>
                      <a:endParaRPr lang="ro-RO" sz="1400" dirty="0" smtClean="0"/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 smtClean="0"/>
                        <a:t>L</a:t>
                      </a:r>
                      <a:endParaRPr lang="ro-RO" sz="1400" dirty="0"/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 smtClean="0"/>
                        <a:t>=</a:t>
                      </a:r>
                      <a:r>
                        <a:rPr lang="ro-RO" sz="1400" baseline="0" dirty="0" smtClean="0">
                          <a:latin typeface="Monotype Corsiva" pitchFamily="66" charset="0"/>
                        </a:rPr>
                        <a:t>V</a:t>
                      </a:r>
                      <a:r>
                        <a:rPr lang="ro-RO" sz="1400" baseline="0" dirty="0" smtClean="0"/>
                        <a:t>RT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o-RO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o-RO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baseline="0" dirty="0" smtClean="0"/>
                        <a:t>= </a:t>
                      </a:r>
                      <a:r>
                        <a:rPr lang="ro-RO" sz="1400" baseline="0" dirty="0" smtClean="0"/>
                        <a:t>mRT</a:t>
                      </a:r>
                      <a:endParaRPr lang="ro-RO" sz="1400" dirty="0" smtClean="0"/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7572396" y="3214692"/>
            <a:ext cx="571504" cy="500065"/>
            <a:chOff x="4019132" y="2214561"/>
            <a:chExt cx="642234" cy="645012"/>
          </a:xfrm>
        </p:grpSpPr>
        <p:sp>
          <p:nvSpPr>
            <p:cNvPr id="20" name="Rectangle 19"/>
            <p:cNvSpPr/>
            <p:nvPr/>
          </p:nvSpPr>
          <p:spPr>
            <a:xfrm>
              <a:off x="4286248" y="2214561"/>
              <a:ext cx="37061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o-RO" sz="1600" dirty="0" smtClean="0"/>
                <a:t>V</a:t>
              </a:r>
              <a:r>
                <a:rPr lang="ro-RO" sz="1050" dirty="0" smtClean="0"/>
                <a:t>2</a:t>
              </a:r>
              <a:endParaRPr lang="ro-RO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90752" y="2521019"/>
              <a:ext cx="37061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o-RO" sz="1600" dirty="0" smtClean="0"/>
                <a:t>V</a:t>
              </a:r>
              <a:r>
                <a:rPr lang="ro-RO" sz="1050" dirty="0" smtClean="0"/>
                <a:t>1</a:t>
              </a:r>
              <a:endParaRPr lang="ro-RO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19132" y="2304634"/>
              <a:ext cx="33855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o-RO" sz="1600" dirty="0" smtClean="0"/>
                <a:t>ln</a:t>
              </a:r>
              <a:endParaRPr lang="ro-RO" sz="16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286248" y="2590870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358082" y="3929074"/>
            <a:ext cx="857256" cy="571502"/>
            <a:chOff x="7358082" y="3857636"/>
            <a:chExt cx="857256" cy="571502"/>
          </a:xfrm>
        </p:grpSpPr>
        <p:sp>
          <p:nvSpPr>
            <p:cNvPr id="7" name="Rectangle 6"/>
            <p:cNvSpPr/>
            <p:nvPr/>
          </p:nvSpPr>
          <p:spPr>
            <a:xfrm>
              <a:off x="7358082" y="4059806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o-RO" dirty="0" smtClean="0"/>
                <a:t>µ </a:t>
              </a:r>
              <a:endParaRPr lang="ro-RO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10800000">
              <a:off x="7358082" y="4141798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7643834" y="3857636"/>
              <a:ext cx="571504" cy="500065"/>
              <a:chOff x="4019132" y="2214560"/>
              <a:chExt cx="642234" cy="64501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4286248" y="2214560"/>
                <a:ext cx="3706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o-RO" sz="1600" dirty="0" smtClean="0"/>
                  <a:t>V</a:t>
                </a:r>
                <a:r>
                  <a:rPr lang="ro-RO" sz="1050" dirty="0" smtClean="0"/>
                  <a:t>2</a:t>
                </a:r>
                <a:endParaRPr lang="ro-RO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290752" y="2521018"/>
                <a:ext cx="370614" cy="338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o-RO" sz="1600" dirty="0" smtClean="0"/>
                  <a:t>V</a:t>
                </a:r>
                <a:r>
                  <a:rPr lang="ro-RO" sz="1050" dirty="0" smtClean="0"/>
                  <a:t>1</a:t>
                </a:r>
                <a:endParaRPr lang="ro-RO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019132" y="2304634"/>
                <a:ext cx="3385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o-RO" sz="1600" dirty="0" smtClean="0"/>
                  <a:t>ln</a:t>
                </a:r>
                <a:endParaRPr lang="ro-RO" sz="1600" dirty="0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4286248" y="2590869"/>
                <a:ext cx="35719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169</Words>
  <Application>Microsoft Office PowerPoint</Application>
  <PresentationFormat>On-screen Show (16:9)</PresentationFormat>
  <Paragraphs>87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Transformarea izoterma</vt:lpstr>
      <vt:lpstr>Slide 2</vt:lpstr>
      <vt:lpstr>EXPERIMENT</vt:lpstr>
      <vt:lpstr>GRAFICELE</vt:lpstr>
      <vt:lpstr>LEGEA TRANSFORAMRII IZOBARE</vt:lpstr>
      <vt:lpstr>FORMULA TRANSFORMARII IZOBARE</vt:lpstr>
      <vt:lpstr>Formule L, Q,, ΔU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www.brainybetty.com</dc:creator>
  <cp:lastModifiedBy>dragutu rares</cp:lastModifiedBy>
  <cp:revision>48</cp:revision>
  <dcterms:created xsi:type="dcterms:W3CDTF">2012-07-05T13:18:19Z</dcterms:created>
  <dcterms:modified xsi:type="dcterms:W3CDTF">2017-04-22T18:06:19Z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